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470" r:id="rId2"/>
    <p:sldId id="471" r:id="rId3"/>
    <p:sldId id="472" r:id="rId4"/>
    <p:sldId id="479" r:id="rId5"/>
    <p:sldId id="482" r:id="rId6"/>
    <p:sldId id="483" r:id="rId7"/>
    <p:sldId id="484" r:id="rId8"/>
    <p:sldId id="473" r:id="rId9"/>
    <p:sldId id="485" r:id="rId10"/>
    <p:sldId id="488" r:id="rId11"/>
    <p:sldId id="486" r:id="rId12"/>
    <p:sldId id="489" r:id="rId13"/>
    <p:sldId id="490" r:id="rId14"/>
    <p:sldId id="491" r:id="rId15"/>
    <p:sldId id="494" r:id="rId16"/>
    <p:sldId id="492" r:id="rId17"/>
    <p:sldId id="493" r:id="rId18"/>
    <p:sldId id="474" r:id="rId19"/>
    <p:sldId id="480" r:id="rId20"/>
    <p:sldId id="478" r:id="rId21"/>
    <p:sldId id="475" r:id="rId22"/>
    <p:sldId id="495"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00" autoAdjust="0"/>
    <p:restoredTop sz="97672" autoAdjust="0"/>
  </p:normalViewPr>
  <p:slideViewPr>
    <p:cSldViewPr snapToGrid="0">
      <p:cViewPr varScale="1">
        <p:scale>
          <a:sx n="128" d="100"/>
          <a:sy n="128" d="100"/>
        </p:scale>
        <p:origin x="1288" y="176"/>
      </p:cViewPr>
      <p:guideLst>
        <p:guide orient="horz" pos="552"/>
        <p:guide pos="504"/>
        <p:guide orient="horz" pos="1032"/>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1/17/20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1/17/20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sz="1200" b="1" i="1" kern="1200">
                <a:solidFill>
                  <a:schemeClr val="tx1"/>
                </a:solidFill>
                <a:effectLst/>
                <a:latin typeface="+mn-lt"/>
                <a:ea typeface="+mn-ea"/>
                <a:cs typeface="+mn-cs"/>
              </a:rPr>
              <a:t>Présentez</a:t>
            </a:r>
            <a:r>
              <a:rPr sz="1200" kern="1200">
                <a:solidFill>
                  <a:schemeClr val="tx1"/>
                </a:solidFill>
                <a:effectLst/>
                <a:latin typeface="+mn-lt"/>
                <a:ea typeface="+mn-ea"/>
                <a:cs typeface="+mn-cs"/>
              </a:rPr>
              <a:t> : Présentez brièvement le facilitateur.</a:t>
            </a:r>
          </a:p>
          <a:p>
            <a:pPr marL="171450" lvl="0" indent="-171450">
              <a:buFont typeface="Arial" panose="020B0604020202020204" pitchFamily="34" charset="0"/>
              <a:buChar char="•"/>
            </a:pPr>
            <a:r>
              <a:rPr sz="1200" b="1" i="1" kern="1200">
                <a:solidFill>
                  <a:schemeClr val="tx1"/>
                </a:solidFill>
                <a:effectLst/>
                <a:latin typeface="+mn-lt"/>
                <a:ea typeface="+mn-ea"/>
                <a:cs typeface="+mn-cs"/>
              </a:rPr>
              <a:t>Passez en revue</a:t>
            </a:r>
            <a:r>
              <a:rPr sz="1200" kern="1200">
                <a:solidFill>
                  <a:schemeClr val="tx1"/>
                </a:solidFill>
                <a:effectLst/>
                <a:latin typeface="+mn-lt"/>
                <a:ea typeface="+mn-ea"/>
                <a:cs typeface="+mn-cs"/>
              </a:rPr>
              <a:t> : Les questions importantes qui seront abordées.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informations qui figurent sur la diapositive.</a:t>
            </a:r>
          </a:p>
          <a:p>
            <a:r>
              <a:rPr sz="1200" b="1" i="1" kern="1200">
                <a:solidFill>
                  <a:schemeClr val="tx1"/>
                </a:solidFill>
                <a:effectLst/>
                <a:latin typeface="+mn-lt"/>
                <a:ea typeface="+mn-ea"/>
                <a:cs typeface="+mn-cs"/>
              </a:rPr>
              <a:t>Expliquez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Certaines choses ne sont pas forcément agréables dans l’instant, mais lorsque nous les faisons et après les avoir faites, nous savons qu'il s’agit de quelque chose de bénéfique pour nous. Elles promeuvent le respect de soi et/ou nous procurent le sentiment d’être plein d’énergie, de pouvoir affronter à nouveau les pressions de nos vies et de pouvoir aller de l’avant de manière productive.</a:t>
            </a:r>
          </a:p>
          <a:p>
            <a:r>
              <a:rPr sz="1200" b="1" i="1" kern="1200">
                <a:solidFill>
                  <a:schemeClr val="tx1"/>
                </a:solidFill>
                <a:effectLst/>
                <a:latin typeface="+mn-lt"/>
                <a:ea typeface="+mn-ea"/>
                <a:cs typeface="+mn-cs"/>
              </a:rPr>
              <a:t>Prenons un exemple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Pensons à l’exercice physique. Certaines personnes aiment pratiquer des activités physiques et apprécient cette forme d’auto-prise en charge. D’autres feraient presque tout pour y échapper. Nous savons tous cependant que l’exercice physique est très bénéfique. </a:t>
            </a:r>
          </a:p>
          <a:p>
            <a:pPr marL="171450" lvl="0" indent="-171450">
              <a:buFont typeface="Arial" panose="020B0604020202020204" pitchFamily="34" charset="0"/>
              <a:buChar char="•"/>
            </a:pPr>
            <a:r>
              <a:rPr sz="1200" kern="1200">
                <a:solidFill>
                  <a:schemeClr val="tx1"/>
                </a:solidFill>
                <a:effectLst/>
                <a:latin typeface="+mn-lt"/>
                <a:ea typeface="+mn-ea"/>
                <a:cs typeface="+mn-cs"/>
              </a:rPr>
              <a:t>Après une activité physique (qu'il s’agisse d'une marche d'une demi-heure, d’un entraînement en salle de sport, d'un cours de yoga, etc.), n’éprouvez-vous pas le sentiment d’avoir fait quelque chose de bon pour votre corps ? Ne vous respectez-vous pas vous-même pour avoir fait un choix sain ? Ne vous sentez-vous pas plus connecté à votre corps et plus à même de supporter les pressions de votre vie ?</a:t>
            </a:r>
          </a:p>
          <a:p>
            <a:pPr marL="171450" lvl="0" indent="-171450">
              <a:buFont typeface="Arial" panose="020B0604020202020204" pitchFamily="34" charset="0"/>
              <a:buChar char="•"/>
            </a:pPr>
            <a:r>
              <a:rPr sz="1200" kern="1200">
                <a:solidFill>
                  <a:schemeClr val="tx1"/>
                </a:solidFill>
                <a:effectLst/>
                <a:latin typeface="+mn-lt"/>
                <a:ea typeface="+mn-ea"/>
                <a:cs typeface="+mn-cs"/>
              </a:rPr>
              <a:t>L’exercice physique est un bon exemple d’activité qui n’est pas forcément agréable dans l’instant. Il s’agit donc d’une activité réconfortante pour nombre d’entre nous, mais d’une mesure d’auto-prise en charge saine pour chacun d’entre nous.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3351998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sz="1200" b="1" i="1" kern="1200">
                <a:solidFill>
                  <a:schemeClr val="tx1"/>
                </a:solidFill>
                <a:effectLst/>
                <a:latin typeface="+mn-lt"/>
                <a:ea typeface="+mn-ea"/>
                <a:cs typeface="+mn-cs"/>
              </a:rPr>
              <a:t>Expliquez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À présent, nous allons parler un peu du réconfort personnel. </a:t>
            </a:r>
          </a:p>
          <a:p>
            <a:pPr marL="171450" lvl="0" indent="-171450">
              <a:buFont typeface="Arial" panose="020B0604020202020204" pitchFamily="34" charset="0"/>
              <a:buChar char="•"/>
            </a:pPr>
            <a:r>
              <a:rPr sz="1200" kern="1200">
                <a:solidFill>
                  <a:schemeClr val="tx1"/>
                </a:solidFill>
                <a:effectLst/>
                <a:latin typeface="+mn-lt"/>
                <a:ea typeface="+mn-ea"/>
                <a:cs typeface="+mn-cs"/>
              </a:rPr>
              <a:t>Le réconfort personnel désigne les choses que nous faisons et qui nous aident à nous sentir mieux dans l’instant. </a:t>
            </a:r>
          </a:p>
          <a:p>
            <a:pPr marL="171450" lvl="0" indent="-171450">
              <a:buFont typeface="Arial" panose="020B0604020202020204" pitchFamily="34" charset="0"/>
              <a:buChar char="•"/>
            </a:pPr>
            <a:r>
              <a:rPr sz="1200" kern="1200">
                <a:solidFill>
                  <a:schemeClr val="tx1"/>
                </a:solidFill>
                <a:effectLst/>
                <a:latin typeface="+mn-lt"/>
                <a:ea typeface="+mn-ea"/>
                <a:cs typeface="+mn-cs"/>
              </a:rPr>
              <a:t>Nous avons tous des stratégies de réconfort personnel différentes. Pour certaines personnes bien loties, l’exercice physique fait déjà partie de cette liste. Pour d’autres, ce sont l’alcool, les cigarettes, le shopping, lire des romans, regarder la télévision, cuisiner, jardiner, les activités avec son compagnon / sa compagne, les sorties, manger des glaces...</a:t>
            </a:r>
          </a:p>
          <a:p>
            <a:pPr marL="171450" lvl="0" indent="-171450">
              <a:buFont typeface="Arial" panose="020B0604020202020204" pitchFamily="34" charset="0"/>
              <a:buChar char="•"/>
            </a:pPr>
            <a:r>
              <a:rPr sz="1200" kern="1200">
                <a:solidFill>
                  <a:schemeClr val="tx1"/>
                </a:solidFill>
                <a:effectLst/>
                <a:latin typeface="+mn-lt"/>
                <a:ea typeface="+mn-ea"/>
                <a:cs typeface="+mn-cs"/>
              </a:rPr>
              <a:t>Nous avons tous besoin de réconfort dans nos vies. Le réconfort personnel peut rehausser notre humeur et nous permettre d’oublier un instant les pressions de l’existence. </a:t>
            </a:r>
          </a:p>
          <a:p>
            <a:pPr marL="171450" lvl="0" indent="-171450">
              <a:buFont typeface="Arial" panose="020B0604020202020204" pitchFamily="34" charset="0"/>
              <a:buChar char="•"/>
            </a:pPr>
            <a:r>
              <a:rPr sz="1200" kern="1200">
                <a:solidFill>
                  <a:schemeClr val="tx1"/>
                </a:solidFill>
                <a:effectLst/>
                <a:latin typeface="+mn-lt"/>
                <a:ea typeface="+mn-ea"/>
                <a:cs typeface="+mn-cs"/>
              </a:rPr>
              <a:t>Si nous sommes chanceux ou très disciplinés, nos stratégies de réconfort personnel préférées sont également des stratégies d’auto-prise en charge. Cependant, cela n’est pas toujours le cas. </a:t>
            </a:r>
          </a:p>
          <a:p>
            <a:pPr marL="171450" lvl="0" indent="-171450">
              <a:buFont typeface="Arial" panose="020B0604020202020204" pitchFamily="34" charset="0"/>
              <a:buChar char="•"/>
            </a:pPr>
            <a:r>
              <a:rPr sz="1200" kern="1200">
                <a:solidFill>
                  <a:schemeClr val="tx1"/>
                </a:solidFill>
                <a:effectLst/>
                <a:latin typeface="+mn-lt"/>
                <a:ea typeface="+mn-ea"/>
                <a:cs typeface="+mn-cs"/>
              </a:rPr>
              <a:t>Il est essentiel de garder à l’esprit que l'on peut accorder une place au réconfort personnel et que la plupart des choses ne posent pas problème lorsqu'elles sont pratiquées ou consommées avec modération. </a:t>
            </a:r>
          </a:p>
          <a:p>
            <a:r>
              <a:rPr sz="1200" b="1" i="1" kern="1200">
                <a:solidFill>
                  <a:schemeClr val="tx1"/>
                </a:solidFill>
                <a:effectLst/>
                <a:latin typeface="+mn-lt"/>
                <a:ea typeface="+mn-ea"/>
                <a:cs typeface="+mn-cs"/>
              </a:rPr>
              <a:t>Donnez un exemple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Par exemple, si le fait de regarder la télévision pendant une heure vous aide à penser à autre chose qu'au travail, vous permet de prendre une pause ou d’aller vous coucher sans vous sentir dépassé par ce qui se passe dans votre vie, cela compte comme une forme de réconfort personnel. </a:t>
            </a:r>
          </a:p>
          <a:p>
            <a:pPr marL="171450" lvl="0" indent="-171450">
              <a:buFont typeface="Arial" panose="020B0604020202020204" pitchFamily="34" charset="0"/>
              <a:buChar char="•"/>
            </a:pPr>
            <a:r>
              <a:rPr sz="1200" kern="1200">
                <a:solidFill>
                  <a:schemeClr val="tx1"/>
                </a:solidFill>
                <a:effectLst/>
                <a:latin typeface="+mn-lt"/>
                <a:ea typeface="+mn-ea"/>
                <a:cs typeface="+mn-cs"/>
              </a:rPr>
              <a:t>Cependant, en matière de réconfort personnel, il est essentiel de garder à l’esprit la question de l’équilibre. Nombre de nos stratégies de réconfort personnel peuvent également être une forme d’auto-prise en charge si elles sont utilisées judicieusement et avec modération.  </a:t>
            </a:r>
          </a:p>
          <a:p>
            <a:pPr marL="171450" lvl="0" indent="-171450">
              <a:buFont typeface="Arial" panose="020B0604020202020204" pitchFamily="34" charset="0"/>
              <a:buChar char="•"/>
            </a:pPr>
            <a:r>
              <a:rPr sz="1200" kern="1200">
                <a:solidFill>
                  <a:schemeClr val="tx1"/>
                </a:solidFill>
                <a:effectLst/>
                <a:latin typeface="+mn-lt"/>
                <a:ea typeface="+mn-ea"/>
                <a:cs typeface="+mn-cs"/>
              </a:rPr>
              <a:t>Cependant, un grand nombre sont également à double tranchant. </a:t>
            </a:r>
          </a:p>
          <a:p>
            <a:pPr marL="171450" lvl="0" indent="-171450">
              <a:buFont typeface="Arial" panose="020B0604020202020204" pitchFamily="34" charset="0"/>
              <a:buChar char="•"/>
            </a:pPr>
            <a:r>
              <a:rPr sz="1200" kern="1200">
                <a:solidFill>
                  <a:schemeClr val="tx1"/>
                </a:solidFill>
                <a:effectLst/>
                <a:latin typeface="+mn-lt"/>
                <a:ea typeface="+mn-ea"/>
                <a:cs typeface="+mn-cs"/>
              </a:rPr>
              <a:t>Par exemple, la plupart des gens estiment probablement que le fait de boire un ou deux verres d’alcool par semaine n’est sans doute pas très sain, mais que cela n’est pas non plus dangereux. Cela vous procure du plaisir, vous le pratiquez avec modération, il s’agit probablement de quelque chose que vous faites en compagnie d’amis ou de membres de votre famille, et donc par conséquent d'une expérience sociale positive. Tous ces aspects sont positifs. </a:t>
            </a:r>
          </a:p>
          <a:p>
            <a:pPr marL="171450" lvl="0" indent="-171450">
              <a:buFont typeface="Arial" panose="020B0604020202020204" pitchFamily="34" charset="0"/>
              <a:buChar char="•"/>
            </a:pPr>
            <a:r>
              <a:rPr sz="1200" kern="1200">
                <a:solidFill>
                  <a:schemeClr val="tx1"/>
                </a:solidFill>
                <a:effectLst/>
                <a:latin typeface="+mn-lt"/>
                <a:ea typeface="+mn-ea"/>
                <a:cs typeface="+mn-cs"/>
              </a:rPr>
              <a:t>Cependant, il s’agit d'une stratégie de réconfort personnel risquée, car il est facile de trébucher et de perdre le sens de la mesure en matière de consommation d’alcool. Si vos deux verres par semaine deviennent deux verres tous les soirs, alors il ne s’agit plus d'une stratégie d’auto-prise en charge. Cette stratégie de réconfort personnel est devenue une activité franchement nocive.</a:t>
            </a:r>
          </a:p>
          <a:p>
            <a:pPr marL="171450" lvl="0" indent="-171450">
              <a:buFont typeface="Arial" panose="020B0604020202020204" pitchFamily="34" charset="0"/>
              <a:buChar char="•"/>
            </a:pPr>
            <a:r>
              <a:rPr sz="1200" kern="1200">
                <a:solidFill>
                  <a:schemeClr val="tx1"/>
                </a:solidFill>
                <a:effectLst/>
                <a:latin typeface="+mn-lt"/>
                <a:ea typeface="+mn-ea"/>
                <a:cs typeface="+mn-cs"/>
              </a:rPr>
              <a:t>Comme nous l’avons évoqué plus tôt en parlant des stratégies d’auto-prise en charge saines, il est important de se demander si nos stratégies de réconfort personnel promeuvent le respect de soi et/ou le sentiment d’appartenance. </a:t>
            </a:r>
          </a:p>
          <a:p>
            <a:pPr lvl="1"/>
            <a:r>
              <a:rPr sz="1200" kern="1200">
                <a:solidFill>
                  <a:schemeClr val="tx1"/>
                </a:solidFill>
                <a:effectLst/>
                <a:latin typeface="+mn-lt"/>
                <a:ea typeface="+mn-ea"/>
                <a:cs typeface="+mn-cs"/>
              </a:rPr>
              <a:t>- Si la réponse à l’une de ces questions ou aux deux est « oui », votre situation est probablement positive. </a:t>
            </a:r>
          </a:p>
          <a:p>
            <a:pPr lvl="1"/>
            <a:r>
              <a:rPr sz="1200" kern="1200">
                <a:solidFill>
                  <a:schemeClr val="tx1"/>
                </a:solidFill>
                <a:effectLst/>
                <a:latin typeface="+mn-lt"/>
                <a:ea typeface="+mn-ea"/>
                <a:cs typeface="+mn-cs"/>
              </a:rPr>
              <a:t>- Si une stratégie promeut le respect de soi, mais pas le sentiment d’appartenance, il n’y a pas lieu de s’inquiéter. </a:t>
            </a:r>
          </a:p>
          <a:p>
            <a:pPr lvl="1"/>
            <a:r>
              <a:rPr sz="1200" kern="1200">
                <a:solidFill>
                  <a:schemeClr val="tx1"/>
                </a:solidFill>
                <a:effectLst/>
                <a:latin typeface="+mn-lt"/>
                <a:ea typeface="+mn-ea"/>
                <a:cs typeface="+mn-cs"/>
              </a:rPr>
              <a:t>- Si elle promeut le sentiment d’appartenance mais pas le respect de soi, il faut la surveiller de près. </a:t>
            </a:r>
          </a:p>
          <a:p>
            <a:pPr lvl="1"/>
            <a:r>
              <a:rPr sz="1200" kern="1200">
                <a:solidFill>
                  <a:schemeClr val="tx1"/>
                </a:solidFill>
                <a:effectLst/>
                <a:latin typeface="+mn-lt"/>
                <a:ea typeface="+mn-ea"/>
                <a:cs typeface="+mn-cs"/>
              </a:rPr>
              <a:t>- Si vos stratégies ne renforcent ni le sentiment d’appartenance ni le respect de soi, alors vous êtes probablement confronté à un problème. Peut-être que ce que vous faites vous procure un réconfort dans l’instant, mais il ne s’agit pas vraiment d'une stratégie d’auto-prise en charge saine. En réalité, cela pourrait produire l’effet inverse d'une auto-prise en charge et vous nuire.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1871483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informations qui figurent sur la diapositive.</a:t>
            </a:r>
          </a:p>
          <a:p>
            <a:r>
              <a:rPr sz="1200" b="1" i="1" kern="1200">
                <a:solidFill>
                  <a:schemeClr val="tx1"/>
                </a:solidFill>
                <a:effectLst/>
                <a:latin typeface="+mn-lt"/>
                <a:ea typeface="+mn-ea"/>
                <a:cs typeface="+mn-cs"/>
              </a:rPr>
              <a:t>Faites référence à </a:t>
            </a:r>
            <a:r>
              <a:rPr sz="1200" kern="1200">
                <a:solidFill>
                  <a:schemeClr val="tx1"/>
                </a:solidFill>
                <a:effectLst/>
                <a:latin typeface="+mn-lt"/>
                <a:ea typeface="+mn-ea"/>
                <a:cs typeface="+mn-cs"/>
              </a:rPr>
              <a:t>toutes les autres contributions offertes par les participants lors des discussions précédentes.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286605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a:t>
            </a:r>
            <a:r>
              <a:rPr sz="1200" kern="1200">
                <a:solidFill>
                  <a:schemeClr val="tx1"/>
                </a:solidFill>
                <a:effectLst/>
                <a:latin typeface="+mn-lt"/>
                <a:ea typeface="+mn-ea"/>
                <a:cs typeface="+mn-cs"/>
              </a:rPr>
              <a:t> aux participants de se tourner vers leur voisin et de prendre quelques minutes pour discuter des questions qui figurent sur la diapositive. </a:t>
            </a:r>
          </a:p>
          <a:p>
            <a:r>
              <a:rPr sz="1200" b="1" i="1" kern="1200">
                <a:solidFill>
                  <a:schemeClr val="tx1"/>
                </a:solidFill>
                <a:effectLst/>
                <a:latin typeface="+mn-lt"/>
                <a:ea typeface="+mn-ea"/>
                <a:cs typeface="+mn-cs"/>
              </a:rPr>
              <a:t>Si vous en avez le temps</a:t>
            </a:r>
            <a:r>
              <a:rPr sz="1200" kern="1200">
                <a:solidFill>
                  <a:schemeClr val="tx1"/>
                </a:solidFill>
                <a:effectLst/>
                <a:latin typeface="+mn-lt"/>
                <a:ea typeface="+mn-ea"/>
                <a:cs typeface="+mn-cs"/>
              </a:rPr>
              <a:t>, demandez à des gens de partager ce qu'ils ont dit en réponse aux deux premières questions.</a:t>
            </a:r>
          </a:p>
          <a:p>
            <a:r>
              <a:rPr sz="1200" b="1" i="1" kern="1200">
                <a:solidFill>
                  <a:schemeClr val="tx1"/>
                </a:solidFill>
                <a:effectLst/>
                <a:latin typeface="+mn-lt"/>
                <a:ea typeface="+mn-ea"/>
                <a:cs typeface="+mn-cs"/>
              </a:rPr>
              <a:t>Expliquez</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Vos stratégies de réconfort personnel préférées correspondent à vos domaines de risque intermédiaire. Il s’agit des domaines dans lesquels il est le plus facile de perdre l’équilibre, et pour lesquels des stratégies d’auto-prise en charge saines sont susceptibles de devenir neutres ou nocives.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dirty="0"/>
          </a:p>
        </p:txBody>
      </p:sp>
    </p:spTree>
    <p:extLst>
      <p:ext uri="{BB962C8B-B14F-4D97-AF65-F5344CB8AC3E}">
        <p14:creationId xmlns:p14="http://schemas.microsoft.com/office/powerpoint/2010/main" val="3174091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Si ce n’est déjà fait, demandez </a:t>
            </a:r>
            <a:r>
              <a:rPr sz="1200" kern="1200">
                <a:solidFill>
                  <a:schemeClr val="tx1"/>
                </a:solidFill>
                <a:effectLst/>
                <a:latin typeface="+mn-lt"/>
                <a:ea typeface="+mn-ea"/>
                <a:cs typeface="+mn-cs"/>
              </a:rPr>
              <a:t>aux participants de partager des idées</a:t>
            </a:r>
            <a:r>
              <a:rPr sz="1200" b="1" i="1" kern="1200">
                <a:solidFill>
                  <a:schemeClr val="tx1"/>
                </a:solidFill>
                <a:effectLst/>
                <a:latin typeface="+mn-lt"/>
                <a:ea typeface="+mn-ea"/>
                <a:cs typeface="+mn-cs"/>
              </a:rPr>
              <a:t> </a:t>
            </a:r>
            <a:r>
              <a:rPr sz="1200" kern="1200">
                <a:solidFill>
                  <a:schemeClr val="tx1"/>
                </a:solidFill>
                <a:effectLst/>
                <a:latin typeface="+mn-lt"/>
                <a:ea typeface="+mn-ea"/>
                <a:cs typeface="+mn-cs"/>
              </a:rPr>
              <a:t>en réponse à cette question avant de passer à la diapositive suivante.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1504825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sz="1200" b="1" i="1" kern="1200">
                <a:solidFill>
                  <a:schemeClr val="tx1"/>
                </a:solidFill>
                <a:effectLst/>
                <a:latin typeface="+mn-lt"/>
                <a:ea typeface="+mn-ea"/>
                <a:cs typeface="+mn-cs"/>
              </a:rPr>
              <a:t>Discutez</a:t>
            </a:r>
            <a:r>
              <a:rPr sz="1200" kern="1200">
                <a:solidFill>
                  <a:schemeClr val="tx1"/>
                </a:solidFill>
                <a:effectLst/>
                <a:latin typeface="+mn-lt"/>
                <a:ea typeface="+mn-ea"/>
                <a:cs typeface="+mn-cs"/>
              </a:rPr>
              <a:t> de ces conseils visant à libérer du temps pour l’auto-prise en charge :</a:t>
            </a:r>
          </a:p>
          <a:p>
            <a:pPr marL="171450" lvl="0" indent="-171450">
              <a:buFont typeface="Arial" panose="020B0604020202020204" pitchFamily="34" charset="0"/>
              <a:buChar char="•"/>
            </a:pPr>
            <a:r>
              <a:rPr sz="1200" i="1" kern="1200">
                <a:solidFill>
                  <a:schemeClr val="tx1"/>
                </a:solidFill>
                <a:effectLst/>
                <a:latin typeface="+mn-lt"/>
                <a:ea typeface="+mn-ea"/>
                <a:cs typeface="+mn-cs"/>
              </a:rPr>
              <a:t>Gardez à l’esprit les conséquences très concrètes qui se présentent lorsqu'on néglige cet aspect : </a:t>
            </a:r>
            <a:r>
              <a:rPr sz="1200" kern="1200">
                <a:solidFill>
                  <a:schemeClr val="tx1"/>
                </a:solidFill>
                <a:effectLst/>
                <a:latin typeface="+mn-lt"/>
                <a:ea typeface="+mn-ea"/>
                <a:cs typeface="+mn-cs"/>
              </a:rPr>
              <a:t>Nous pouvons la mettre de côté pour un ou deux jours (parfois même plus longtemps), mais si nous négligeons de prendre soin de nous, nous en subirons les conséquences au fil du temps. Il sera alors bien plus difficile pour nous de gérer toutes les autres priorités importantes de notre existence.</a:t>
            </a:r>
          </a:p>
          <a:p>
            <a:pPr marL="171450" lvl="0" indent="-171450">
              <a:buFont typeface="Arial" panose="020B0604020202020204" pitchFamily="34" charset="0"/>
              <a:buChar char="•"/>
            </a:pPr>
            <a:r>
              <a:rPr sz="1200" i="1" kern="1200">
                <a:solidFill>
                  <a:schemeClr val="tx1"/>
                </a:solidFill>
                <a:effectLst/>
                <a:latin typeface="+mn-lt"/>
                <a:ea typeface="+mn-ea"/>
                <a:cs typeface="+mn-cs"/>
              </a:rPr>
              <a:t>Concentrez-vous d’abord sur les bases : </a:t>
            </a:r>
            <a:r>
              <a:rPr sz="1200" kern="1200">
                <a:solidFill>
                  <a:schemeClr val="tx1"/>
                </a:solidFill>
                <a:effectLst/>
                <a:latin typeface="+mn-lt"/>
                <a:ea typeface="+mn-ea"/>
                <a:cs typeface="+mn-cs"/>
              </a:rPr>
              <a:t>Prenez note de vos performances dans les domaines de base que sont le sommeil, l’alimentation, l’exercice physique, le temps passé avec des êtres chers. Si vous maîtrisez déjà les bases, alors vous saurez que vous êtes sur la bonne voie en matière d’auto-prise en charge. Si lors d'une journée donnée, vous avez fait une bonne nuit la veille, vous avez dans l’ensemble mangé des aliments sains, vous avez fait de l’exercice physique et vous avez passé du temps à échanger avec un être cher, vous êtes déjà en train de réussir en matière d’auto-prise en charge. Il s’agit des choses les plus importantes, des éléments de base fondamentaux. Si vous pouvez y ajouter un peu de réconfort personnel, en faisant par exemple une activité que vous aimez, qui vous inspire, vous rafraîchit et vous revitalise, quelque chose qui vous passionne, alors vous excellez en matière d’auto-prise en charge.</a:t>
            </a:r>
          </a:p>
          <a:p>
            <a:pPr marL="171450" lvl="0" indent="-171450">
              <a:buFont typeface="Arial" panose="020B0604020202020204" pitchFamily="34" charset="0"/>
              <a:buChar char="•"/>
            </a:pPr>
            <a:r>
              <a:rPr sz="1200" i="1" kern="1200">
                <a:solidFill>
                  <a:schemeClr val="tx1"/>
                </a:solidFill>
                <a:effectLst/>
                <a:latin typeface="+mn-lt"/>
                <a:ea typeface="+mn-ea"/>
                <a:cs typeface="+mn-cs"/>
              </a:rPr>
              <a:t>Intégrez-la à votre routine</a:t>
            </a:r>
            <a:r>
              <a:rPr sz="1200" kern="1200">
                <a:solidFill>
                  <a:schemeClr val="tx1"/>
                </a:solidFill>
                <a:effectLst/>
                <a:latin typeface="+mn-lt"/>
                <a:ea typeface="+mn-ea"/>
                <a:cs typeface="+mn-cs"/>
              </a:rPr>
              <a:t> (p. ex. participez à un cours de sport chaque lundi soir).</a:t>
            </a:r>
          </a:p>
          <a:p>
            <a:pPr marL="171450" lvl="0" indent="-171450">
              <a:buFont typeface="Arial" panose="020B0604020202020204" pitchFamily="34" charset="0"/>
              <a:buChar char="•"/>
            </a:pPr>
            <a:r>
              <a:rPr sz="1200" i="1" kern="1200">
                <a:solidFill>
                  <a:schemeClr val="tx1"/>
                </a:solidFill>
                <a:effectLst/>
                <a:latin typeface="+mn-lt"/>
                <a:ea typeface="+mn-ea"/>
                <a:cs typeface="+mn-cs"/>
              </a:rPr>
              <a:t>Ajoutez-la à votre programme.</a:t>
            </a:r>
            <a:r>
              <a:rPr sz="1200" kern="1200">
                <a:solidFill>
                  <a:schemeClr val="tx1"/>
                </a:solidFill>
                <a:effectLst/>
                <a:latin typeface="+mn-lt"/>
                <a:ea typeface="+mn-ea"/>
                <a:cs typeface="+mn-cs"/>
              </a:rPr>
              <a:t> Planifiez à l’avance et inscrivez vos activités sur votre calendrier. Il est particulièrement utile de planifier à l’avance en matière de réconfort personnel, car cela vous fournit des objectifs et il est toujours motivant de savoir que des choses agréables vous attendent.</a:t>
            </a:r>
          </a:p>
          <a:p>
            <a:pPr marL="171450" lvl="0" indent="-171450">
              <a:buFont typeface="Arial" panose="020B0604020202020204" pitchFamily="34" charset="0"/>
              <a:buChar char="•"/>
            </a:pPr>
            <a:r>
              <a:rPr sz="1200" i="1" kern="1200">
                <a:solidFill>
                  <a:schemeClr val="tx1"/>
                </a:solidFill>
                <a:effectLst/>
                <a:latin typeface="+mn-lt"/>
                <a:ea typeface="+mn-ea"/>
                <a:cs typeface="+mn-cs"/>
              </a:rPr>
              <a:t>Notez chaque élément sur votre liste de tâches. </a:t>
            </a:r>
            <a:r>
              <a:rPr sz="1200" kern="1200">
                <a:solidFill>
                  <a:schemeClr val="tx1"/>
                </a:solidFill>
                <a:effectLst/>
                <a:latin typeface="+mn-lt"/>
                <a:ea typeface="+mn-ea"/>
                <a:cs typeface="+mn-cs"/>
              </a:rPr>
              <a:t>Notez les éléments de base sur une liste de tâches qui s’affiche chaque jour sur votre téléphone ou votre agenda, particulièrement si vous avez tendance à les oublier. Par exemple, inscrivez les médicaments, les vitamines et les compléments alimentaires que vous prenez sur votre liste de tâches. Vous n’êtes pas autorisé à cocher une tâche tant qu'elle n’a pas été effectuée. Le fait d’inscrire quelque chose sur votre liste de tâches vous aide à la traiter comme une priorité, exactement comme les autres priorités.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5603437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a:t>
            </a:r>
            <a:r>
              <a:rPr sz="1200" kern="1200">
                <a:solidFill>
                  <a:schemeClr val="tx1"/>
                </a:solidFill>
                <a:effectLst/>
                <a:latin typeface="+mn-lt"/>
                <a:ea typeface="+mn-ea"/>
                <a:cs typeface="+mn-cs"/>
              </a:rPr>
              <a:t> aux participants de se tourner vers leur voisin et discuter de la question qui figure sur cette diapositive. </a:t>
            </a:r>
          </a:p>
          <a:p>
            <a:r>
              <a:rPr sz="1200" b="1" i="1" kern="1200">
                <a:solidFill>
                  <a:schemeClr val="tx1"/>
                </a:solidFill>
                <a:effectLst/>
                <a:latin typeface="+mn-lt"/>
                <a:ea typeface="+mn-ea"/>
                <a:cs typeface="+mn-cs"/>
              </a:rPr>
              <a:t>Si vous en avez le temps</a:t>
            </a:r>
            <a:r>
              <a:rPr sz="1200" kern="1200">
                <a:solidFill>
                  <a:schemeClr val="tx1"/>
                </a:solidFill>
                <a:effectLst/>
                <a:latin typeface="+mn-lt"/>
                <a:ea typeface="+mn-ea"/>
                <a:cs typeface="+mn-cs"/>
              </a:rPr>
              <a:t>, demandez-leur de partager leur discussion avec le groupe.</a:t>
            </a:r>
          </a:p>
          <a:p>
            <a:r>
              <a:rPr sz="1200" b="1" i="1" kern="1200">
                <a:solidFill>
                  <a:schemeClr val="tx1"/>
                </a:solidFill>
                <a:effectLst/>
                <a:latin typeface="+mn-lt"/>
                <a:ea typeface="+mn-ea"/>
                <a:cs typeface="+mn-cs"/>
              </a:rPr>
              <a:t>Revenez sur les messages fondamentaux :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Pour commencer à améliorer son auto-prise en charge, rien de tel que de faire un bilan de ce que l’on fait déjà et d’identifier quelques habitudes que l'on souhaite adopter dans sa vie en tant que bases d’une auto-prise en charge saine. </a:t>
            </a:r>
          </a:p>
          <a:p>
            <a:pPr marL="171450" lvl="0" indent="-171450">
              <a:buFont typeface="Arial" panose="020B0604020202020204" pitchFamily="34" charset="0"/>
              <a:buChar char="•"/>
            </a:pPr>
            <a:r>
              <a:rPr sz="1200" kern="1200">
                <a:solidFill>
                  <a:schemeClr val="tx1"/>
                </a:solidFill>
                <a:effectLst/>
                <a:latin typeface="+mn-lt"/>
                <a:ea typeface="+mn-ea"/>
                <a:cs typeface="+mn-cs"/>
              </a:rPr>
              <a:t>Une fois cela fait, réfléchissez à la manière dont vous allez procéder.</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184053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sz="1200" b="1" i="1" kern="1200">
                <a:solidFill>
                  <a:schemeClr val="tx1"/>
                </a:solidFill>
                <a:effectLst/>
                <a:latin typeface="+mn-lt"/>
                <a:ea typeface="+mn-ea"/>
                <a:cs typeface="+mn-cs"/>
              </a:rPr>
              <a:t>Demandez</a:t>
            </a:r>
            <a:r>
              <a:rPr sz="1200" kern="1200">
                <a:solidFill>
                  <a:schemeClr val="tx1"/>
                </a:solidFill>
                <a:effectLst/>
                <a:latin typeface="+mn-lt"/>
                <a:ea typeface="+mn-ea"/>
                <a:cs typeface="+mn-cs"/>
              </a:rPr>
              <a:t> s'il y a des questions.</a:t>
            </a:r>
          </a:p>
          <a:p>
            <a:pPr lvl="0"/>
            <a:r>
              <a:rPr sz="1200" b="1" i="1" kern="1200">
                <a:solidFill>
                  <a:schemeClr val="tx1"/>
                </a:solidFill>
                <a:effectLst/>
                <a:latin typeface="+mn-lt"/>
                <a:ea typeface="+mn-ea"/>
                <a:cs typeface="+mn-cs"/>
              </a:rPr>
              <a:t>Remerciez</a:t>
            </a:r>
            <a:r>
              <a:rPr sz="1200" kern="1200">
                <a:solidFill>
                  <a:schemeClr val="tx1"/>
                </a:solidFill>
                <a:effectLst/>
                <a:latin typeface="+mn-lt"/>
                <a:ea typeface="+mn-ea"/>
                <a:cs typeface="+mn-cs"/>
              </a:rPr>
              <a:t> les participants pour leur présence.</a:t>
            </a:r>
          </a:p>
          <a:p>
            <a:pPr lvl="0"/>
            <a:r>
              <a:rPr sz="1200" b="1" i="1" kern="1200">
                <a:solidFill>
                  <a:schemeClr val="tx1"/>
                </a:solidFill>
                <a:effectLst/>
                <a:latin typeface="+mn-lt"/>
                <a:ea typeface="+mn-ea"/>
                <a:cs typeface="+mn-cs"/>
              </a:rPr>
              <a:t>Clôturez</a:t>
            </a:r>
            <a:r>
              <a:rPr sz="1200" kern="1200">
                <a:solidFill>
                  <a:schemeClr val="tx1"/>
                </a:solidFill>
                <a:effectLst/>
                <a:latin typeface="+mn-lt"/>
                <a:ea typeface="+mn-ea"/>
                <a:cs typeface="+mn-cs"/>
              </a:rPr>
              <a:t> la session.</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dirty="0"/>
          </a:p>
        </p:txBody>
      </p:sp>
    </p:spTree>
    <p:extLst>
      <p:ext uri="{BB962C8B-B14F-4D97-AF65-F5344CB8AC3E}">
        <p14:creationId xmlns:p14="http://schemas.microsoft.com/office/powerpoint/2010/main" val="2277609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Reconnaissez</a:t>
            </a:r>
            <a:r>
              <a:rPr sz="1200" kern="1200">
                <a:solidFill>
                  <a:schemeClr val="tx1"/>
                </a:solidFill>
                <a:effectLst/>
                <a:latin typeface="+mn-lt"/>
                <a:ea typeface="+mn-ea"/>
                <a:cs typeface="+mn-cs"/>
              </a:rPr>
              <a:t> : </a:t>
            </a:r>
          </a:p>
          <a:p>
            <a:pPr marL="171450" indent="-171450">
              <a:buFont typeface="Arial" panose="020B0604020202020204" pitchFamily="34" charset="0"/>
              <a:buChar char="•"/>
            </a:pPr>
            <a:r>
              <a:rPr sz="1200" kern="1200">
                <a:solidFill>
                  <a:schemeClr val="tx1"/>
                </a:solidFill>
                <a:effectLst/>
                <a:latin typeface="+mn-lt"/>
                <a:ea typeface="+mn-ea"/>
                <a:cs typeface="+mn-cs"/>
              </a:rPr>
              <a:t>Nos vies sont chargées et bien remplies. </a:t>
            </a:r>
          </a:p>
          <a:p>
            <a:pPr marL="171450" indent="-171450">
              <a:buFont typeface="Arial" panose="020B0604020202020204" pitchFamily="34" charset="0"/>
              <a:buChar char="•"/>
            </a:pPr>
            <a:r>
              <a:rPr sz="1200" kern="1200">
                <a:solidFill>
                  <a:schemeClr val="tx1"/>
                </a:solidFill>
                <a:effectLst/>
                <a:latin typeface="+mn-lt"/>
                <a:ea typeface="+mn-ea"/>
                <a:cs typeface="+mn-cs"/>
              </a:rPr>
              <a:t>Nous avons tous de nombreux rôles et responsabilités, dans le cadre du travail comme en dehors.</a:t>
            </a:r>
          </a:p>
          <a:p>
            <a:pPr marL="171450" indent="-171450">
              <a:buFont typeface="Arial" panose="020B0604020202020204" pitchFamily="34" charset="0"/>
              <a:buChar char="•"/>
            </a:pPr>
            <a:r>
              <a:rPr sz="1200" kern="1200">
                <a:solidFill>
                  <a:schemeClr val="tx1"/>
                </a:solidFill>
                <a:effectLst/>
                <a:latin typeface="+mn-lt"/>
                <a:ea typeface="+mn-ea"/>
                <a:cs typeface="+mn-cs"/>
              </a:rPr>
              <a:t> Il est impossible de garder une vie parfaitement équilibrée et d’avoir le sentiment de toujours bien faire dans tous les domaines et tout le temps. </a:t>
            </a:r>
          </a:p>
          <a:p>
            <a:pPr marL="171450" indent="-171450">
              <a:buFont typeface="Arial" panose="020B0604020202020204" pitchFamily="34" charset="0"/>
              <a:buChar char="•"/>
            </a:pPr>
            <a:r>
              <a:rPr sz="1200" kern="1200">
                <a:solidFill>
                  <a:schemeClr val="tx1"/>
                </a:solidFill>
                <a:effectLst/>
                <a:latin typeface="+mn-lt"/>
                <a:ea typeface="+mn-ea"/>
                <a:cs typeface="+mn-cs"/>
              </a:rPr>
              <a:t>De temps à autre, vous êtes susceptible d’éprouver certaines des émotions suivantes...</a:t>
            </a: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sz="1200" b="1" i="1" kern="1200">
                <a:solidFill>
                  <a:schemeClr val="tx1"/>
                </a:solidFill>
                <a:effectLst/>
                <a:latin typeface="+mn-lt"/>
                <a:ea typeface="+mn-ea"/>
                <a:cs typeface="+mn-cs"/>
              </a:rPr>
              <a:t>Discutez</a:t>
            </a:r>
            <a:r>
              <a:rPr sz="1200" b="0" i="0" kern="1200">
                <a:solidFill>
                  <a:schemeClr val="tx1"/>
                </a:solidFill>
                <a:effectLst/>
                <a:latin typeface="+mn-lt"/>
                <a:ea typeface="+mn-ea"/>
                <a:cs typeface="+mn-cs"/>
              </a:rPr>
              <a:t> des émotions et de la pression qui figurent sur la diapositive. </a:t>
            </a:r>
            <a:endParaRPr lang="en-US" sz="1200" kern="1200" dirty="0">
              <a:solidFill>
                <a:schemeClr val="tx1"/>
              </a:solidFill>
              <a:effectLst/>
              <a:latin typeface="+mn-lt"/>
              <a:ea typeface="+mn-ea"/>
              <a:cs typeface="+mn-cs"/>
            </a:endParaRPr>
          </a:p>
          <a:p>
            <a:pPr lvl="0"/>
            <a:r>
              <a:rPr sz="1200" b="1" i="1" kern="1200">
                <a:solidFill>
                  <a:schemeClr val="tx1"/>
                </a:solidFill>
                <a:effectLst/>
                <a:latin typeface="+mn-lt"/>
                <a:ea typeface="+mn-ea"/>
                <a:cs typeface="+mn-cs"/>
              </a:rPr>
              <a:t>Expliquez : </a:t>
            </a:r>
          </a:p>
          <a:p>
            <a:pPr marL="171450" lvl="0" indent="-171450">
              <a:buFont typeface="Arial" panose="020B0604020202020204" pitchFamily="34" charset="0"/>
              <a:buChar char="•"/>
            </a:pPr>
            <a:r>
              <a:rPr sz="1200" kern="1200">
                <a:solidFill>
                  <a:schemeClr val="tx1"/>
                </a:solidFill>
                <a:effectLst/>
                <a:latin typeface="+mn-lt"/>
                <a:ea typeface="+mn-ea"/>
                <a:cs typeface="+mn-cs"/>
              </a:rPr>
              <a:t>Lorsque nous subissons des pressions et des exigences contradictoires très intenses pendant des périodes prolongées, nous passons en alerte maximale, et nous sommes stressés.</a:t>
            </a:r>
          </a:p>
          <a:p>
            <a:pPr marL="171450" lvl="0" indent="-171450">
              <a:buFont typeface="Arial" panose="020B0604020202020204" pitchFamily="34" charset="0"/>
              <a:buChar char="•"/>
            </a:pPr>
            <a:r>
              <a:rPr sz="1200" kern="1200">
                <a:solidFill>
                  <a:schemeClr val="tx1"/>
                </a:solidFill>
                <a:effectLst/>
                <a:latin typeface="+mn-lt"/>
                <a:ea typeface="+mn-ea"/>
                <a:cs typeface="+mn-cs"/>
              </a:rPr>
              <a:t>Lorsque nous passons en mode alerte rouge, que se passe-t-il dans notre organisme...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3712358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informations qui figurent sur la diapositive.</a:t>
            </a:r>
          </a:p>
          <a:p>
            <a:r>
              <a:rPr sz="1200" b="1" i="1" kern="1200">
                <a:solidFill>
                  <a:schemeClr val="tx1"/>
                </a:solidFill>
                <a:effectLst/>
                <a:latin typeface="+mn-lt"/>
                <a:ea typeface="+mn-ea"/>
                <a:cs typeface="+mn-cs"/>
              </a:rPr>
              <a:t>Expliquez :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Vous avez peut-être déjà entendu parler des réactions de combat ou de fuite. </a:t>
            </a:r>
          </a:p>
          <a:p>
            <a:pPr marL="171450" lvl="0" indent="-171450">
              <a:buFont typeface="Arial" panose="020B0604020202020204" pitchFamily="34" charset="0"/>
              <a:buChar char="•"/>
            </a:pPr>
            <a:r>
              <a:rPr sz="1200" kern="1200">
                <a:solidFill>
                  <a:schemeClr val="tx1"/>
                </a:solidFill>
                <a:effectLst/>
                <a:latin typeface="+mn-lt"/>
                <a:ea typeface="+mn-ea"/>
                <a:cs typeface="+mn-cs"/>
              </a:rPr>
              <a:t>Ces hormones de stress préparent notre organisme à affronter un danger en </a:t>
            </a:r>
            <a:r>
              <a:rPr sz="1200" i="1" kern="1200">
                <a:solidFill>
                  <a:schemeClr val="tx1"/>
                </a:solidFill>
                <a:effectLst/>
                <a:latin typeface="+mn-lt"/>
                <a:ea typeface="+mn-ea"/>
                <a:cs typeface="+mn-cs"/>
              </a:rPr>
              <a:t>combattant</a:t>
            </a:r>
            <a:r>
              <a:rPr sz="1200" kern="1200">
                <a:solidFill>
                  <a:schemeClr val="tx1"/>
                </a:solidFill>
                <a:effectLst/>
                <a:latin typeface="+mn-lt"/>
                <a:ea typeface="+mn-ea"/>
                <a:cs typeface="+mn-cs"/>
              </a:rPr>
              <a:t> pour sauver notre vie ou en </a:t>
            </a:r>
            <a:r>
              <a:rPr sz="1200" i="1" kern="1200">
                <a:solidFill>
                  <a:schemeClr val="tx1"/>
                </a:solidFill>
                <a:effectLst/>
                <a:latin typeface="+mn-lt"/>
                <a:ea typeface="+mn-ea"/>
                <a:cs typeface="+mn-cs"/>
              </a:rPr>
              <a:t>prenant la fuite</a:t>
            </a:r>
            <a:r>
              <a:rPr sz="1200" kern="1200">
                <a:solidFill>
                  <a:schemeClr val="tx1"/>
                </a:solidFill>
                <a:effectLst/>
                <a:latin typeface="+mn-lt"/>
                <a:ea typeface="+mn-ea"/>
                <a:cs typeface="+mn-cs"/>
              </a:rPr>
              <a:t>.</a:t>
            </a:r>
          </a:p>
          <a:p>
            <a:r>
              <a:rPr sz="1200" b="1" i="1" kern="1200">
                <a:solidFill>
                  <a:schemeClr val="tx1"/>
                </a:solidFill>
                <a:effectLst/>
                <a:latin typeface="+mn-lt"/>
                <a:ea typeface="+mn-ea"/>
                <a:cs typeface="+mn-cs"/>
              </a:rPr>
              <a:t>Donnez un exemple : </a:t>
            </a:r>
            <a:r>
              <a:rPr sz="1200" kern="1200">
                <a:solidFill>
                  <a:schemeClr val="tx1"/>
                </a:solidFill>
                <a:effectLst/>
                <a:latin typeface="+mn-lt"/>
                <a:ea typeface="+mn-ea"/>
                <a:cs typeface="+mn-cs"/>
              </a:rPr>
              <a:t>Songez à la manière dont vous réagiriez si vous rencontriez soudainement un lion alors que vous marchez dans la rue, ou que vous voyiez une voiture qui bifurque dans votre direction.  </a:t>
            </a:r>
          </a:p>
          <a:p>
            <a:pPr marL="171450" lvl="0" indent="-171450">
              <a:buFont typeface="Arial" panose="020B0604020202020204" pitchFamily="34" charset="0"/>
              <a:buChar char="•"/>
            </a:pPr>
            <a:r>
              <a:rPr sz="1200" kern="1200">
                <a:solidFill>
                  <a:schemeClr val="tx1"/>
                </a:solidFill>
                <a:effectLst/>
                <a:latin typeface="+mn-lt"/>
                <a:ea typeface="+mn-ea"/>
                <a:cs typeface="+mn-cs"/>
              </a:rPr>
              <a:t>Vous respirez plus profondément pour absorber davantage d'oxygène.</a:t>
            </a:r>
          </a:p>
          <a:p>
            <a:pPr marL="171450" lvl="0" indent="-171450">
              <a:buFont typeface="Arial" panose="020B0604020202020204" pitchFamily="34" charset="0"/>
              <a:buChar char="•"/>
            </a:pPr>
            <a:r>
              <a:rPr sz="1200" kern="1200">
                <a:solidFill>
                  <a:schemeClr val="tx1"/>
                </a:solidFill>
                <a:effectLst/>
                <a:latin typeface="+mn-lt"/>
                <a:ea typeface="+mn-ea"/>
                <a:cs typeface="+mn-cs"/>
              </a:rPr>
              <a:t>L’adrénaline et d’autres substances chimiques font battre votre cœur plus vite et augmentent votre pression artérielle, afin d’apporter à vos muscles de l’oxygène et de l’énergie </a:t>
            </a:r>
          </a:p>
          <a:p>
            <a:pPr marL="171450" lvl="0" indent="-171450">
              <a:buFont typeface="Arial" panose="020B0604020202020204" pitchFamily="34" charset="0"/>
              <a:buChar char="•"/>
            </a:pPr>
            <a:r>
              <a:rPr sz="1200" kern="1200">
                <a:solidFill>
                  <a:schemeClr val="tx1"/>
                </a:solidFill>
                <a:effectLst/>
                <a:latin typeface="+mn-lt"/>
                <a:ea typeface="+mn-ea"/>
                <a:cs typeface="+mn-cs"/>
              </a:rPr>
              <a:t>Vos muscles se contractent pour vous préparer à passer à l’action. </a:t>
            </a:r>
          </a:p>
          <a:p>
            <a:pPr marL="171450" lvl="0" indent="-171450">
              <a:buFont typeface="Arial" panose="020B0604020202020204" pitchFamily="34" charset="0"/>
              <a:buChar char="•"/>
            </a:pPr>
            <a:r>
              <a:rPr sz="1200" kern="1200">
                <a:solidFill>
                  <a:schemeClr val="tx1"/>
                </a:solidFill>
                <a:effectLst/>
                <a:latin typeface="+mn-lt"/>
                <a:ea typeface="+mn-ea"/>
                <a:cs typeface="+mn-cs"/>
              </a:rPr>
              <a:t>Et ce ne sont là que quelques-unes des nombreuses réactions de stress qui se produisent dans notre organisme !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2335018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informations qui figurent sur la diapositive.</a:t>
            </a:r>
          </a:p>
          <a:p>
            <a:r>
              <a:rPr sz="1200" b="1" i="1" kern="1200">
                <a:solidFill>
                  <a:schemeClr val="tx1"/>
                </a:solidFill>
                <a:effectLst/>
                <a:latin typeface="+mn-lt"/>
                <a:ea typeface="+mn-ea"/>
                <a:cs typeface="+mn-cs"/>
              </a:rPr>
              <a:t>Expliquez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Les hormones de stress qui se diffusent dans notre sang nous préparent au combat ou à la fuite, mais souvent, dans la vie moderne, ces réactions ne sont pas adaptées (par exemple, vous ne pouvez pas frapper votre patron lorsque vous êtes stressé, ni vous enfuir en courant si vous voulez garder votre travail). </a:t>
            </a:r>
          </a:p>
          <a:p>
            <a:pPr marL="171450" lvl="0" indent="-171450">
              <a:buFont typeface="Arial" panose="020B0604020202020204" pitchFamily="34" charset="0"/>
              <a:buChar char="•"/>
            </a:pPr>
            <a:r>
              <a:rPr sz="1200" kern="1200">
                <a:solidFill>
                  <a:schemeClr val="tx1"/>
                </a:solidFill>
                <a:effectLst/>
                <a:latin typeface="+mn-lt"/>
                <a:ea typeface="+mn-ea"/>
                <a:cs typeface="+mn-cs"/>
              </a:rPr>
              <a:t>C’est pourquoi nous ne faisons souvent rien dans l’instant.</a:t>
            </a:r>
          </a:p>
          <a:p>
            <a:pPr marL="171450" lvl="0" indent="-171450">
              <a:buFont typeface="Arial" panose="020B0604020202020204" pitchFamily="34" charset="0"/>
              <a:buChar char="•"/>
            </a:pPr>
            <a:r>
              <a:rPr sz="1200" kern="1200">
                <a:solidFill>
                  <a:schemeClr val="tx1"/>
                </a:solidFill>
                <a:effectLst/>
                <a:latin typeface="+mn-lt"/>
                <a:ea typeface="+mn-ea"/>
                <a:cs typeface="+mn-cs"/>
              </a:rPr>
              <a:t>Lorsque nous ne faisons rien en réaction à une situation de stress ou de pression, les hormones de stress ne disparaissent pas comme par magie de notre sang. </a:t>
            </a:r>
          </a:p>
          <a:p>
            <a:pPr marL="171450" lvl="0" indent="-171450">
              <a:buFont typeface="Arial" panose="020B0604020202020204" pitchFamily="34" charset="0"/>
              <a:buChar char="•"/>
            </a:pPr>
            <a:r>
              <a:rPr sz="1200" kern="1200">
                <a:solidFill>
                  <a:schemeClr val="tx1"/>
                </a:solidFill>
                <a:effectLst/>
                <a:latin typeface="+mn-lt"/>
                <a:ea typeface="+mn-ea"/>
                <a:cs typeface="+mn-cs"/>
              </a:rPr>
              <a:t>Si nous n’aidons pas notre organisme à utiliser ces hormones de stress et si nous n’envoyons pas des messages clairs à notre cerveau pour lui indiquer que nous ne sommes pas en danger et que nous pouvons surmonter la pression, nous sommes susceptibles de nous sentir de plus en plus stressés et de subir de plus en plus de réactions de stress.   </a:t>
            </a:r>
          </a:p>
          <a:p>
            <a:pPr marL="0" lvl="0" indent="0">
              <a:buFont typeface="Arial" panose="020B0604020202020204" pitchFamily="34" charset="0"/>
              <a:buNone/>
            </a:pPr>
            <a:r>
              <a:rPr sz="1200" b="1" i="1" kern="1200">
                <a:solidFill>
                  <a:schemeClr val="tx1"/>
                </a:solidFill>
                <a:effectLst/>
                <a:latin typeface="+mn-lt"/>
                <a:ea typeface="+mn-ea"/>
                <a:cs typeface="+mn-cs"/>
              </a:rPr>
              <a:t>Demandez : </a:t>
            </a:r>
            <a:r>
              <a:rPr sz="1200" kern="1200">
                <a:solidFill>
                  <a:schemeClr val="tx1"/>
                </a:solidFill>
                <a:effectLst/>
                <a:latin typeface="+mn-lt"/>
                <a:ea typeface="+mn-ea"/>
                <a:cs typeface="+mn-cs"/>
              </a:rPr>
              <a:t>À quoi ressemblent ces réactions de stress ? Comment le stress se manifeste-t-il dans notre vie ? </a:t>
            </a:r>
          </a:p>
          <a:p>
            <a:pPr marL="171450" lvl="0" indent="-171450">
              <a:buFont typeface="Arial" panose="020B0604020202020204" pitchFamily="34" charset="0"/>
              <a:buChar char="•"/>
            </a:pPr>
            <a:r>
              <a:rPr sz="1200" kern="1200">
                <a:solidFill>
                  <a:schemeClr val="tx1"/>
                </a:solidFill>
                <a:effectLst/>
                <a:latin typeface="+mn-lt"/>
                <a:ea typeface="+mn-ea"/>
                <a:cs typeface="+mn-cs"/>
              </a:rPr>
              <a:t>[Si vous avez le temps, demandez aux participants d’offrir des suggestions, ou passez à la prochaine diapositive et posez vous-même la question.]</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dirty="0"/>
          </a:p>
        </p:txBody>
      </p:sp>
    </p:spTree>
    <p:extLst>
      <p:ext uri="{BB962C8B-B14F-4D97-AF65-F5344CB8AC3E}">
        <p14:creationId xmlns:p14="http://schemas.microsoft.com/office/powerpoint/2010/main" val="320228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informations qui figurent sur la diapositive.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2875928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Expliquez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Si elles ne sont pas utilisées à bon escient, les substances chimiques qui se diffusent dans notre sang lorsque nous nous sentons sous pression et stressés peuvent provoquer des réactions de stress. </a:t>
            </a:r>
          </a:p>
          <a:p>
            <a:pPr marL="171450" lvl="0" indent="-171450">
              <a:buFont typeface="Arial" panose="020B0604020202020204" pitchFamily="34" charset="0"/>
              <a:buChar char="•"/>
            </a:pPr>
            <a:r>
              <a:rPr sz="1200" kern="1200">
                <a:solidFill>
                  <a:schemeClr val="tx1"/>
                </a:solidFill>
                <a:effectLst/>
                <a:latin typeface="+mn-lt"/>
                <a:ea typeface="+mn-ea"/>
                <a:cs typeface="+mn-cs"/>
              </a:rPr>
              <a:t>Nous devons rassurer notre organisme en lui indiquant que nous sommes en sécurité, que nous contrôlons la situation, et aider nos corps à utiliser ces hormones de stress. </a:t>
            </a:r>
          </a:p>
          <a:p>
            <a:pPr marL="171450" lvl="0" indent="-171450">
              <a:buFont typeface="Arial" panose="020B0604020202020204" pitchFamily="34" charset="0"/>
              <a:buChar char="•"/>
            </a:pPr>
            <a:r>
              <a:rPr sz="1200" kern="1200">
                <a:solidFill>
                  <a:schemeClr val="tx1"/>
                </a:solidFill>
                <a:effectLst/>
                <a:latin typeface="+mn-lt"/>
                <a:ea typeface="+mn-ea"/>
                <a:cs typeface="+mn-cs"/>
              </a:rPr>
              <a:t>C’est ici qu'intervient l’auto-prise en charge.</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3882813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Expliquez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b="0" i="0" u="none" strike="noStrike" kern="1200">
                <a:solidFill>
                  <a:schemeClr val="tx1"/>
                </a:solidFill>
                <a:effectLst/>
                <a:latin typeface="+mn-lt"/>
                <a:ea typeface="+mn-ea"/>
                <a:cs typeface="+mn-cs"/>
              </a:rPr>
              <a:t>Nous pouvons visionner la résilience sous la forme d'une ligne graduée, avec le stress d’un côté et le soutien de l’autre.</a:t>
            </a:r>
          </a:p>
          <a:p>
            <a:pPr marL="171450" lvl="0" indent="-171450">
              <a:buFont typeface="Arial" panose="020B0604020202020204" pitchFamily="34" charset="0"/>
              <a:buChar char="•"/>
            </a:pPr>
            <a:r>
              <a:rPr sz="1200" b="0" i="0" u="none" strike="noStrike" kern="1200">
                <a:solidFill>
                  <a:schemeClr val="tx1"/>
                </a:solidFill>
                <a:effectLst/>
                <a:latin typeface="+mn-lt"/>
                <a:ea typeface="+mn-ea"/>
                <a:cs typeface="+mn-cs"/>
              </a:rPr>
              <a:t>Pour maintenir notre résilience, nous pouvons retirer du stress et/ou renforcer nos capacités de soutien.</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b="0" i="0" u="none" strike="noStrike" kern="1200">
                <a:solidFill>
                  <a:schemeClr val="tx1"/>
                </a:solidFill>
                <a:effectLst/>
                <a:latin typeface="+mn-lt"/>
                <a:ea typeface="+mn-ea"/>
                <a:cs typeface="+mn-cs"/>
              </a:rPr>
              <a:t>Souvent, la réduction du stress est un luxe et non un acquis (particulièrement s’il s’agit d’un stress sur lequel nous n’avons que peu de contrôle). Nous DEVONS donc renforcer notre réseau de soutien pour pouvoir gérer la situation et nous y adapter.</a:t>
            </a:r>
          </a:p>
          <a:p>
            <a:pPr marL="171450" lvl="0" indent="-171450">
              <a:buFont typeface="Arial" panose="020B0604020202020204" pitchFamily="34" charset="0"/>
              <a:buChar char="•"/>
            </a:pPr>
            <a:r>
              <a:rPr sz="1200" b="0" i="0" u="none" strike="noStrike" kern="1200">
                <a:solidFill>
                  <a:schemeClr val="tx1"/>
                </a:solidFill>
                <a:effectLst/>
                <a:latin typeface="+mn-lt"/>
                <a:ea typeface="+mn-ea"/>
                <a:cs typeface="+mn-cs"/>
              </a:rPr>
              <a:t>L’auto-prise en charge est l’un des moyens dont nous disposons pour renforcer nos capacités de soutien afin de </a:t>
            </a:r>
            <a:r>
              <a:rPr sz="1200" kern="1200">
                <a:solidFill>
                  <a:schemeClr val="tx1"/>
                </a:solidFill>
                <a:effectLst/>
                <a:latin typeface="+mn-lt"/>
                <a:ea typeface="+mn-ea"/>
                <a:cs typeface="+mn-cs"/>
              </a:rPr>
              <a:t>garder une vie équilibrée, de garder les choses en perspective et d’utiliser les hormones de stress que produit notre organisme lorsqu'il est soumis chaque jour à différents types de pressions et d’exigences. </a:t>
            </a:r>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2501292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Demandez</a:t>
            </a:r>
            <a:r>
              <a:rPr sz="1200" kern="1200">
                <a:solidFill>
                  <a:schemeClr val="tx1"/>
                </a:solidFill>
                <a:effectLst/>
                <a:latin typeface="+mn-lt"/>
                <a:ea typeface="+mn-ea"/>
                <a:cs typeface="+mn-cs"/>
              </a:rPr>
              <a:t> aux participants ce qui les aide à réguler leur stress et à prendre soin d’eux-mêmes.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dirty="0"/>
          </a:p>
        </p:txBody>
      </p:sp>
    </p:spTree>
    <p:extLst>
      <p:ext uri="{BB962C8B-B14F-4D97-AF65-F5344CB8AC3E}">
        <p14:creationId xmlns:p14="http://schemas.microsoft.com/office/powerpoint/2010/main" val="4092756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42"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dirty="0"/>
              <a:t>Click to edit Master title style</a:t>
            </a:r>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defRPr sz="2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671513" y="872571"/>
            <a:ext cx="7772400" cy="1694415"/>
          </a:xfrm>
        </p:spPr>
        <p:txBody>
          <a:bodyPr/>
          <a:lstStyle/>
          <a:p>
            <a:r>
              <a:rPr sz="5400" dirty="0"/>
              <a:t>Les bases de </a:t>
            </a:r>
            <a:r>
              <a:rPr sz="5400" dirty="0" err="1"/>
              <a:t>l’auto</a:t>
            </a:r>
            <a:r>
              <a:rPr lang="en-GB" sz="5400" dirty="0"/>
              <a:t>‑</a:t>
            </a:r>
            <a:r>
              <a:rPr sz="5400" dirty="0" err="1"/>
              <a:t>prise</a:t>
            </a:r>
            <a:r>
              <a:rPr sz="5400" dirty="0"/>
              <a:t> </a:t>
            </a:r>
            <a:r>
              <a:rPr sz="5400" dirty="0" err="1"/>
              <a:t>en</a:t>
            </a:r>
            <a:r>
              <a:rPr sz="5400" dirty="0"/>
              <a:t> charge</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36ACE-B0E3-EE4D-AC10-3BAB881A61FD}"/>
              </a:ext>
            </a:extLst>
          </p:cNvPr>
          <p:cNvSpPr>
            <a:spLocks noGrp="1"/>
          </p:cNvSpPr>
          <p:nvPr>
            <p:ph type="ctrTitle"/>
          </p:nvPr>
        </p:nvSpPr>
        <p:spPr>
          <a:xfrm>
            <a:off x="588701" y="1377668"/>
            <a:ext cx="8072218" cy="1694415"/>
          </a:xfrm>
        </p:spPr>
        <p:txBody>
          <a:bodyPr/>
          <a:lstStyle/>
          <a:p>
            <a:r>
              <a:rPr sz="4000" dirty="0" err="1"/>
              <a:t>Pouvez-vous</a:t>
            </a:r>
            <a:r>
              <a:rPr sz="4000" dirty="0"/>
              <a:t> citer des </a:t>
            </a:r>
            <a:r>
              <a:rPr sz="4000" dirty="0" err="1"/>
              <a:t>outils</a:t>
            </a:r>
            <a:r>
              <a:rPr sz="4000" dirty="0"/>
              <a:t> </a:t>
            </a:r>
            <a:r>
              <a:rPr sz="4000" dirty="0" err="1"/>
              <a:t>d’auto-prise</a:t>
            </a:r>
            <a:r>
              <a:rPr sz="4000" dirty="0"/>
              <a:t> </a:t>
            </a:r>
            <a:r>
              <a:rPr sz="4000" dirty="0" err="1"/>
              <a:t>en</a:t>
            </a:r>
            <a:r>
              <a:rPr sz="4000" dirty="0"/>
              <a:t> charge </a:t>
            </a:r>
            <a:r>
              <a:rPr sz="4000" dirty="0" err="1"/>
              <a:t>efficaces</a:t>
            </a:r>
            <a:r>
              <a:rPr sz="4000" dirty="0"/>
              <a:t> ?</a:t>
            </a:r>
          </a:p>
        </p:txBody>
      </p:sp>
      <p:pic>
        <p:nvPicPr>
          <p:cNvPr id="8" name="Picture 7">
            <a:extLst>
              <a:ext uri="{FF2B5EF4-FFF2-40B4-BE49-F238E27FC236}">
                <a16:creationId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868" y="118460"/>
            <a:ext cx="2042302" cy="1414483"/>
          </a:xfrm>
          <a:prstGeom prst="rect">
            <a:avLst/>
          </a:prstGeom>
        </p:spPr>
      </p:pic>
      <p:pic>
        <p:nvPicPr>
          <p:cNvPr id="7" name="Picture 6">
            <a:extLst>
              <a:ext uri="{FF2B5EF4-FFF2-40B4-BE49-F238E27FC236}">
                <a16:creationId xmlns:a16="http://schemas.microsoft.com/office/drawing/2014/main" id="{34D90758-CCE5-D142-960F-A8E7E8108A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27870" y="3210106"/>
            <a:ext cx="2793880" cy="2793880"/>
          </a:xfrm>
          <a:prstGeom prst="rect">
            <a:avLst/>
          </a:prstGeom>
        </p:spPr>
      </p:pic>
    </p:spTree>
    <p:extLst>
      <p:ext uri="{BB962C8B-B14F-4D97-AF65-F5344CB8AC3E}">
        <p14:creationId xmlns:p14="http://schemas.microsoft.com/office/powerpoint/2010/main" val="236989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C8114-77AD-2E41-A600-C4AF5FD3166A}"/>
              </a:ext>
            </a:extLst>
          </p:cNvPr>
          <p:cNvSpPr>
            <a:spLocks noGrp="1"/>
          </p:cNvSpPr>
          <p:nvPr>
            <p:ph type="title"/>
          </p:nvPr>
        </p:nvSpPr>
        <p:spPr/>
        <p:txBody>
          <a:bodyPr/>
          <a:lstStyle/>
          <a:p>
            <a:r>
              <a:t>L’auto-prise en charge est...</a:t>
            </a:r>
          </a:p>
        </p:txBody>
      </p:sp>
      <p:sp>
        <p:nvSpPr>
          <p:cNvPr id="4" name="Text Placeholder 3">
            <a:extLst>
              <a:ext uri="{FF2B5EF4-FFF2-40B4-BE49-F238E27FC236}">
                <a16:creationId xmlns:a16="http://schemas.microsoft.com/office/drawing/2014/main" id="{DA12DFC6-397A-734B-A6E5-11D33B8CDB98}"/>
              </a:ext>
            </a:extLst>
          </p:cNvPr>
          <p:cNvSpPr>
            <a:spLocks noGrp="1"/>
          </p:cNvSpPr>
          <p:nvPr>
            <p:ph type="body" sz="quarter" idx="10"/>
          </p:nvPr>
        </p:nvSpPr>
        <p:spPr>
          <a:xfrm>
            <a:off x="461963" y="2208362"/>
            <a:ext cx="8239125" cy="3036498"/>
          </a:xfrm>
        </p:spPr>
        <p:txBody>
          <a:bodyPr/>
          <a:lstStyle/>
          <a:p>
            <a:pPr marL="0" indent="0" algn="ctr">
              <a:buNone/>
            </a:pPr>
            <a:r>
              <a:rPr sz="4200" dirty="0" err="1"/>
              <a:t>L’auto-prise</a:t>
            </a:r>
            <a:r>
              <a:rPr sz="4200" dirty="0"/>
              <a:t> </a:t>
            </a:r>
            <a:r>
              <a:rPr sz="4200" dirty="0" err="1"/>
              <a:t>en</a:t>
            </a:r>
            <a:r>
              <a:rPr sz="4200" dirty="0"/>
              <a:t> charge </a:t>
            </a:r>
            <a:r>
              <a:rPr sz="4200" dirty="0" err="1"/>
              <a:t>saine</a:t>
            </a:r>
            <a:r>
              <a:rPr sz="4200" dirty="0"/>
              <a:t> </a:t>
            </a:r>
            <a:r>
              <a:rPr sz="4200" dirty="0" err="1"/>
              <a:t>comprend</a:t>
            </a:r>
            <a:r>
              <a:rPr sz="4200" dirty="0"/>
              <a:t> des choses qui </a:t>
            </a:r>
            <a:r>
              <a:rPr sz="4200" dirty="0" err="1"/>
              <a:t>promeuvent</a:t>
            </a:r>
            <a:r>
              <a:rPr sz="4200" dirty="0"/>
              <a:t> le </a:t>
            </a:r>
            <a:r>
              <a:rPr sz="4200" b="1" dirty="0"/>
              <a:t>respect de </a:t>
            </a:r>
            <a:r>
              <a:rPr sz="4200" b="1" dirty="0" err="1"/>
              <a:t>soi</a:t>
            </a:r>
            <a:r>
              <a:rPr sz="4200" dirty="0"/>
              <a:t> et le </a:t>
            </a:r>
            <a:r>
              <a:rPr sz="4200" b="1" dirty="0"/>
              <a:t>sentiment </a:t>
            </a:r>
            <a:r>
              <a:rPr sz="4200" b="1" dirty="0" err="1"/>
              <a:t>d’appartenance</a:t>
            </a:r>
            <a:r>
              <a:rPr sz="4200" dirty="0"/>
              <a:t>. </a:t>
            </a:r>
          </a:p>
        </p:txBody>
      </p:sp>
    </p:spTree>
    <p:extLst>
      <p:ext uri="{BB962C8B-B14F-4D97-AF65-F5344CB8AC3E}">
        <p14:creationId xmlns:p14="http://schemas.microsoft.com/office/powerpoint/2010/main" val="2014476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6BD99-EE5B-3547-8DBA-B41FC072232C}"/>
              </a:ext>
            </a:extLst>
          </p:cNvPr>
          <p:cNvSpPr>
            <a:spLocks noGrp="1"/>
          </p:cNvSpPr>
          <p:nvPr>
            <p:ph type="title"/>
          </p:nvPr>
        </p:nvSpPr>
        <p:spPr/>
        <p:txBody>
          <a:bodyPr/>
          <a:lstStyle/>
          <a:p>
            <a:r>
              <a:rPr sz="2400" dirty="0" err="1"/>
              <a:t>L’auto-prise</a:t>
            </a:r>
            <a:r>
              <a:rPr sz="2400" dirty="0"/>
              <a:t> </a:t>
            </a:r>
            <a:r>
              <a:rPr sz="2400" dirty="0" err="1"/>
              <a:t>en</a:t>
            </a:r>
            <a:r>
              <a:rPr sz="2400" dirty="0"/>
              <a:t> charge et le </a:t>
            </a:r>
            <a:r>
              <a:rPr sz="2400" dirty="0" err="1"/>
              <a:t>réconfort</a:t>
            </a:r>
            <a:r>
              <a:rPr sz="2400" dirty="0"/>
              <a:t> personnel</a:t>
            </a:r>
          </a:p>
        </p:txBody>
      </p:sp>
      <p:sp>
        <p:nvSpPr>
          <p:cNvPr id="5" name="Oval 4">
            <a:extLst>
              <a:ext uri="{FF2B5EF4-FFF2-40B4-BE49-F238E27FC236}">
                <a16:creationId xmlns:a16="http://schemas.microsoft.com/office/drawing/2014/main" id="{E19BE38D-0FCB-6D48-BD7D-36BDFF874A87}"/>
              </a:ext>
            </a:extLst>
          </p:cNvPr>
          <p:cNvSpPr/>
          <p:nvPr/>
        </p:nvSpPr>
        <p:spPr>
          <a:xfrm>
            <a:off x="948906" y="1000665"/>
            <a:ext cx="5072332" cy="493431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A3CA5946-3135-9E43-B2E6-F14FCA5388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4802" y="946750"/>
            <a:ext cx="5042140" cy="5042140"/>
          </a:xfrm>
          <a:prstGeom prst="rect">
            <a:avLst/>
          </a:prstGeom>
        </p:spPr>
      </p:pic>
    </p:spTree>
    <p:extLst>
      <p:ext uri="{BB962C8B-B14F-4D97-AF65-F5344CB8AC3E}">
        <p14:creationId xmlns:p14="http://schemas.microsoft.com/office/powerpoint/2010/main" val="1063668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BEF82-2B57-6149-826B-C67BBF892F06}"/>
              </a:ext>
            </a:extLst>
          </p:cNvPr>
          <p:cNvSpPr>
            <a:spLocks noGrp="1"/>
          </p:cNvSpPr>
          <p:nvPr>
            <p:ph type="title"/>
          </p:nvPr>
        </p:nvSpPr>
        <p:spPr>
          <a:xfrm>
            <a:off x="171450" y="136526"/>
            <a:ext cx="8836748" cy="611619"/>
          </a:xfrm>
        </p:spPr>
        <p:txBody>
          <a:bodyPr/>
          <a:lstStyle/>
          <a:p>
            <a:r>
              <a:rPr sz="2000" dirty="0" err="1"/>
              <a:t>Stratégies</a:t>
            </a:r>
            <a:r>
              <a:rPr sz="2000" dirty="0"/>
              <a:t> </a:t>
            </a:r>
            <a:r>
              <a:rPr sz="2000" dirty="0" err="1"/>
              <a:t>d’auto-prise</a:t>
            </a:r>
            <a:r>
              <a:rPr sz="2000" dirty="0"/>
              <a:t> </a:t>
            </a:r>
            <a:r>
              <a:rPr sz="2000" dirty="0" err="1"/>
              <a:t>en</a:t>
            </a:r>
            <a:r>
              <a:rPr sz="2000" dirty="0"/>
              <a:t> charge et de gestion et </a:t>
            </a:r>
            <a:r>
              <a:rPr sz="2000" dirty="0" err="1"/>
              <a:t>d’adaptation</a:t>
            </a:r>
            <a:r>
              <a:rPr sz="2000" dirty="0"/>
              <a:t> </a:t>
            </a:r>
            <a:r>
              <a:rPr sz="2000" dirty="0" err="1"/>
              <a:t>saines</a:t>
            </a:r>
            <a:endParaRPr sz="2000" dirty="0"/>
          </a:p>
        </p:txBody>
      </p:sp>
      <p:sp>
        <p:nvSpPr>
          <p:cNvPr id="3" name="Slide Number Placeholder 2">
            <a:extLst>
              <a:ext uri="{FF2B5EF4-FFF2-40B4-BE49-F238E27FC236}">
                <a16:creationId xmlns:a16="http://schemas.microsoft.com/office/drawing/2014/main" id="{7BBBCA9F-0264-464F-B83C-7B8E549DC16F}"/>
              </a:ext>
            </a:extLst>
          </p:cNvPr>
          <p:cNvSpPr>
            <a:spLocks noGrp="1"/>
          </p:cNvSpPr>
          <p:nvPr>
            <p:ph type="sldNum" sz="quarter" idx="4294967295"/>
          </p:nvPr>
        </p:nvSpPr>
        <p:spPr>
          <a:xfrm>
            <a:off x="6457950" y="6356351"/>
            <a:ext cx="2057400" cy="365125"/>
          </a:xfrm>
          <a:prstGeom prst="rect">
            <a:avLst/>
          </a:prstGeom>
        </p:spPr>
        <p:txBody>
          <a:bodyPr/>
          <a:lstStyle/>
          <a:p>
            <a:endParaRPr lang="en-US" dirty="0"/>
          </a:p>
        </p:txBody>
      </p:sp>
      <p:sp>
        <p:nvSpPr>
          <p:cNvPr id="4" name="Text Placeholder 3">
            <a:extLst>
              <a:ext uri="{FF2B5EF4-FFF2-40B4-BE49-F238E27FC236}">
                <a16:creationId xmlns:a16="http://schemas.microsoft.com/office/drawing/2014/main" id="{9C2F0E23-F912-A544-8139-F94A2FB7565C}"/>
              </a:ext>
            </a:extLst>
          </p:cNvPr>
          <p:cNvSpPr>
            <a:spLocks noGrp="1"/>
          </p:cNvSpPr>
          <p:nvPr>
            <p:ph type="body" sz="quarter" idx="10"/>
          </p:nvPr>
        </p:nvSpPr>
        <p:spPr>
          <a:xfrm>
            <a:off x="461963" y="1146175"/>
            <a:ext cx="5009447" cy="4616270"/>
          </a:xfrm>
        </p:spPr>
        <p:txBody>
          <a:bodyPr/>
          <a:lstStyle/>
          <a:p>
            <a:pPr>
              <a:spcBef>
                <a:spcPts val="600"/>
              </a:spcBef>
              <a:spcAft>
                <a:spcPts val="600"/>
              </a:spcAft>
            </a:pPr>
            <a:r>
              <a:rPr sz="2400" dirty="0"/>
              <a:t>Les </a:t>
            </a:r>
            <a:r>
              <a:rPr sz="2400" dirty="0" err="1"/>
              <a:t>stratégies</a:t>
            </a:r>
            <a:r>
              <a:rPr sz="2400" dirty="0"/>
              <a:t> </a:t>
            </a:r>
            <a:r>
              <a:rPr sz="2400" dirty="0" err="1"/>
              <a:t>d’auto-prise</a:t>
            </a:r>
            <a:r>
              <a:rPr sz="2400" dirty="0"/>
              <a:t> </a:t>
            </a:r>
            <a:r>
              <a:rPr sz="2400" dirty="0" err="1"/>
              <a:t>en</a:t>
            </a:r>
            <a:r>
              <a:rPr sz="2400" dirty="0"/>
              <a:t> charge et de gestion et </a:t>
            </a:r>
            <a:r>
              <a:rPr sz="2400" dirty="0" err="1"/>
              <a:t>d’adaptation</a:t>
            </a:r>
            <a:r>
              <a:rPr sz="2400" dirty="0"/>
              <a:t> </a:t>
            </a:r>
            <a:r>
              <a:rPr sz="2400" dirty="0" err="1"/>
              <a:t>saines</a:t>
            </a:r>
            <a:r>
              <a:rPr sz="2400" dirty="0"/>
              <a:t> nous font nous </a:t>
            </a:r>
            <a:r>
              <a:rPr sz="2400" dirty="0" err="1"/>
              <a:t>sentir</a:t>
            </a:r>
            <a:r>
              <a:rPr sz="2400" dirty="0"/>
              <a:t> plus...</a:t>
            </a:r>
          </a:p>
          <a:p>
            <a:pPr lvl="1">
              <a:spcBef>
                <a:spcPts val="600"/>
              </a:spcBef>
              <a:spcAft>
                <a:spcPts val="600"/>
              </a:spcAft>
            </a:pPr>
            <a:r>
              <a:rPr sz="2000" dirty="0"/>
              <a:t>Vivant</a:t>
            </a:r>
          </a:p>
          <a:p>
            <a:pPr lvl="1">
              <a:spcBef>
                <a:spcPts val="600"/>
              </a:spcBef>
              <a:spcAft>
                <a:spcPts val="600"/>
              </a:spcAft>
            </a:pPr>
            <a:r>
              <a:rPr sz="2000" dirty="0" err="1"/>
              <a:t>Confiant</a:t>
            </a:r>
            <a:endParaRPr sz="2000" dirty="0"/>
          </a:p>
          <a:p>
            <a:pPr lvl="1">
              <a:spcBef>
                <a:spcPts val="600"/>
              </a:spcBef>
              <a:spcAft>
                <a:spcPts val="600"/>
              </a:spcAft>
            </a:pPr>
            <a:r>
              <a:rPr sz="2000" dirty="0"/>
              <a:t>Fort</a:t>
            </a:r>
          </a:p>
          <a:p>
            <a:pPr lvl="1">
              <a:spcBef>
                <a:spcPts val="600"/>
              </a:spcBef>
              <a:spcAft>
                <a:spcPts val="600"/>
              </a:spcAft>
            </a:pPr>
            <a:r>
              <a:rPr sz="2000" dirty="0" err="1"/>
              <a:t>Rafraîchi</a:t>
            </a:r>
            <a:r>
              <a:rPr sz="2000" dirty="0"/>
              <a:t> et </a:t>
            </a:r>
            <a:r>
              <a:rPr sz="2000" dirty="0" err="1"/>
              <a:t>revitalisé</a:t>
            </a:r>
            <a:endParaRPr sz="2000" dirty="0"/>
          </a:p>
          <a:p>
            <a:pPr lvl="1">
              <a:spcBef>
                <a:spcPts val="600"/>
              </a:spcBef>
              <a:spcAft>
                <a:spcPts val="600"/>
              </a:spcAft>
            </a:pPr>
            <a:r>
              <a:rPr sz="2000" dirty="0" err="1"/>
              <a:t>Inspiré</a:t>
            </a:r>
            <a:endParaRPr sz="2000" dirty="0"/>
          </a:p>
          <a:p>
            <a:pPr lvl="1">
              <a:spcBef>
                <a:spcPts val="600"/>
              </a:spcBef>
              <a:spcAft>
                <a:spcPts val="600"/>
              </a:spcAft>
            </a:pPr>
            <a:r>
              <a:rPr sz="2000" dirty="0" err="1"/>
              <a:t>Plein</a:t>
            </a:r>
            <a:r>
              <a:rPr sz="2000" dirty="0"/>
              <a:t> </a:t>
            </a:r>
            <a:r>
              <a:rPr sz="2000" dirty="0" err="1"/>
              <a:t>d’énergie</a:t>
            </a:r>
            <a:r>
              <a:rPr sz="2000" dirty="0"/>
              <a:t> et prêt </a:t>
            </a:r>
            <a:r>
              <a:rPr sz="2000" dirty="0" err="1"/>
              <a:t>à</a:t>
            </a:r>
            <a:r>
              <a:rPr sz="2000" dirty="0"/>
              <a:t> </a:t>
            </a:r>
            <a:r>
              <a:rPr sz="2000" dirty="0" err="1"/>
              <a:t>relever</a:t>
            </a:r>
            <a:r>
              <a:rPr sz="2000" dirty="0"/>
              <a:t> les </a:t>
            </a:r>
            <a:r>
              <a:rPr sz="2000" dirty="0" err="1"/>
              <a:t>défis</a:t>
            </a:r>
            <a:r>
              <a:rPr sz="2000" dirty="0"/>
              <a:t> qui nous </a:t>
            </a:r>
            <a:r>
              <a:rPr sz="2000" dirty="0" err="1"/>
              <a:t>attendent</a:t>
            </a:r>
            <a:endParaRPr sz="2000" dirty="0"/>
          </a:p>
          <a:p>
            <a:pPr lvl="1"/>
            <a:endParaRPr lang="en-US" dirty="0"/>
          </a:p>
        </p:txBody>
      </p:sp>
      <p:pic>
        <p:nvPicPr>
          <p:cNvPr id="6" name="Picture 5">
            <a:extLst>
              <a:ext uri="{FF2B5EF4-FFF2-40B4-BE49-F238E27FC236}">
                <a16:creationId xmlns:a16="http://schemas.microsoft.com/office/drawing/2014/main" id="{732F004E-5C9D-D146-B99D-60603E3D0A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7763" y="1918221"/>
            <a:ext cx="4096237" cy="3072178"/>
          </a:xfrm>
          <a:prstGeom prst="rect">
            <a:avLst/>
          </a:prstGeom>
        </p:spPr>
      </p:pic>
    </p:spTree>
    <p:extLst>
      <p:ext uri="{BB962C8B-B14F-4D97-AF65-F5344CB8AC3E}">
        <p14:creationId xmlns:p14="http://schemas.microsoft.com/office/powerpoint/2010/main" val="2145507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BEF82-2B57-6149-826B-C67BBF892F06}"/>
              </a:ext>
            </a:extLst>
          </p:cNvPr>
          <p:cNvSpPr>
            <a:spLocks noGrp="1"/>
          </p:cNvSpPr>
          <p:nvPr>
            <p:ph type="title"/>
          </p:nvPr>
        </p:nvSpPr>
        <p:spPr/>
        <p:txBody>
          <a:bodyPr/>
          <a:lstStyle/>
          <a:p>
            <a:r>
              <a:rPr sz="2400" dirty="0" err="1"/>
              <a:t>Stratégies</a:t>
            </a:r>
            <a:r>
              <a:rPr sz="2400" dirty="0"/>
              <a:t> de gestion et </a:t>
            </a:r>
            <a:r>
              <a:rPr sz="2400" dirty="0" err="1"/>
              <a:t>d’adaptation</a:t>
            </a:r>
            <a:r>
              <a:rPr sz="2400" dirty="0"/>
              <a:t> </a:t>
            </a:r>
            <a:r>
              <a:rPr sz="2400" dirty="0" err="1"/>
              <a:t>malsaines</a:t>
            </a:r>
            <a:endParaRPr sz="2400" dirty="0"/>
          </a:p>
        </p:txBody>
      </p:sp>
      <p:sp>
        <p:nvSpPr>
          <p:cNvPr id="4" name="Text Placeholder 3">
            <a:extLst>
              <a:ext uri="{FF2B5EF4-FFF2-40B4-BE49-F238E27FC236}">
                <a16:creationId xmlns:a16="http://schemas.microsoft.com/office/drawing/2014/main" id="{9C2F0E23-F912-A544-8139-F94A2FB7565C}"/>
              </a:ext>
            </a:extLst>
          </p:cNvPr>
          <p:cNvSpPr>
            <a:spLocks noGrp="1"/>
          </p:cNvSpPr>
          <p:nvPr>
            <p:ph type="body" sz="quarter" idx="10"/>
          </p:nvPr>
        </p:nvSpPr>
        <p:spPr>
          <a:xfrm>
            <a:off x="461963" y="1146175"/>
            <a:ext cx="5953827" cy="4616270"/>
          </a:xfrm>
        </p:spPr>
        <p:txBody>
          <a:bodyPr/>
          <a:lstStyle/>
          <a:p>
            <a:pPr>
              <a:spcBef>
                <a:spcPts val="600"/>
              </a:spcBef>
              <a:spcAft>
                <a:spcPts val="600"/>
              </a:spcAft>
            </a:pPr>
            <a:r>
              <a:rPr sz="2400" dirty="0"/>
              <a:t>Les </a:t>
            </a:r>
            <a:r>
              <a:rPr sz="2400" dirty="0" err="1"/>
              <a:t>stratégies</a:t>
            </a:r>
            <a:r>
              <a:rPr sz="2400" dirty="0"/>
              <a:t> de gestion et </a:t>
            </a:r>
            <a:r>
              <a:rPr sz="2400" dirty="0" err="1"/>
              <a:t>d’adaptation</a:t>
            </a:r>
            <a:r>
              <a:rPr sz="2400" dirty="0"/>
              <a:t> </a:t>
            </a:r>
            <a:r>
              <a:rPr sz="2400" dirty="0" err="1"/>
              <a:t>malsaines</a:t>
            </a:r>
            <a:r>
              <a:rPr sz="2400" dirty="0"/>
              <a:t> </a:t>
            </a:r>
            <a:r>
              <a:rPr sz="2400" dirty="0" err="1"/>
              <a:t>sont</a:t>
            </a:r>
            <a:r>
              <a:rPr sz="2400" dirty="0"/>
              <a:t> des choses qui, au final, </a:t>
            </a:r>
            <a:r>
              <a:rPr sz="2400" dirty="0" err="1"/>
              <a:t>aggravent</a:t>
            </a:r>
            <a:r>
              <a:rPr sz="2400" dirty="0"/>
              <a:t> </a:t>
            </a:r>
            <a:r>
              <a:rPr sz="2400" dirty="0" err="1"/>
              <a:t>nos</a:t>
            </a:r>
            <a:r>
              <a:rPr sz="2400" dirty="0"/>
              <a:t> </a:t>
            </a:r>
            <a:r>
              <a:rPr sz="2400" dirty="0" err="1"/>
              <a:t>problèmes</a:t>
            </a:r>
            <a:r>
              <a:rPr sz="2400" dirty="0"/>
              <a:t>, nous font nous </a:t>
            </a:r>
            <a:r>
              <a:rPr sz="2400" dirty="0" err="1"/>
              <a:t>sentir</a:t>
            </a:r>
            <a:r>
              <a:rPr sz="2400" dirty="0"/>
              <a:t> plus...</a:t>
            </a:r>
          </a:p>
          <a:p>
            <a:pPr lvl="1">
              <a:spcBef>
                <a:spcPts val="600"/>
              </a:spcBef>
              <a:spcAft>
                <a:spcPts val="600"/>
              </a:spcAft>
            </a:pPr>
            <a:r>
              <a:rPr sz="2000" dirty="0"/>
              <a:t>Insensible</a:t>
            </a:r>
          </a:p>
          <a:p>
            <a:pPr lvl="1">
              <a:spcBef>
                <a:spcPts val="600"/>
              </a:spcBef>
              <a:spcAft>
                <a:spcPts val="600"/>
              </a:spcAft>
            </a:pPr>
            <a:r>
              <a:rPr sz="2000" dirty="0" err="1"/>
              <a:t>Détaché</a:t>
            </a:r>
            <a:endParaRPr sz="2000" dirty="0"/>
          </a:p>
          <a:p>
            <a:pPr lvl="1">
              <a:spcBef>
                <a:spcPts val="600"/>
              </a:spcBef>
              <a:spcAft>
                <a:spcPts val="600"/>
              </a:spcAft>
            </a:pPr>
            <a:r>
              <a:rPr sz="2000" dirty="0" err="1"/>
              <a:t>Désengagé</a:t>
            </a:r>
            <a:r>
              <a:rPr sz="2000" dirty="0"/>
              <a:t> </a:t>
            </a:r>
            <a:r>
              <a:rPr sz="2000" dirty="0" err="1"/>
              <a:t>ou</a:t>
            </a:r>
            <a:r>
              <a:rPr sz="2000" dirty="0"/>
              <a:t> distrait de la vie et de la </a:t>
            </a:r>
            <a:r>
              <a:rPr sz="2000" dirty="0" err="1"/>
              <a:t>réalité</a:t>
            </a:r>
            <a:endParaRPr sz="2000" dirty="0"/>
          </a:p>
          <a:p>
            <a:pPr lvl="1">
              <a:spcBef>
                <a:spcPts val="600"/>
              </a:spcBef>
              <a:spcAft>
                <a:spcPts val="600"/>
              </a:spcAft>
            </a:pPr>
            <a:r>
              <a:rPr sz="2000" dirty="0" err="1"/>
              <a:t>Faible</a:t>
            </a:r>
            <a:endParaRPr sz="2000" dirty="0"/>
          </a:p>
          <a:p>
            <a:pPr lvl="1">
              <a:spcBef>
                <a:spcPts val="600"/>
              </a:spcBef>
              <a:spcAft>
                <a:spcPts val="600"/>
              </a:spcAft>
            </a:pPr>
            <a:r>
              <a:rPr sz="2000" dirty="0" err="1"/>
              <a:t>Peu</a:t>
            </a:r>
            <a:r>
              <a:rPr sz="2000" dirty="0"/>
              <a:t> </a:t>
            </a:r>
            <a:r>
              <a:rPr sz="2000" dirty="0" err="1"/>
              <a:t>intéressé</a:t>
            </a:r>
            <a:r>
              <a:rPr sz="2000" dirty="0"/>
              <a:t>, </a:t>
            </a:r>
            <a:r>
              <a:rPr sz="2000" dirty="0" err="1"/>
              <a:t>ou</a:t>
            </a:r>
            <a:r>
              <a:rPr sz="2000" dirty="0"/>
              <a:t> incapable de faire </a:t>
            </a:r>
            <a:r>
              <a:rPr sz="2000" dirty="0" err="1"/>
              <a:t>quoique</a:t>
            </a:r>
            <a:r>
              <a:rPr sz="2000" dirty="0"/>
              <a:t> </a:t>
            </a:r>
            <a:r>
              <a:rPr sz="2000" dirty="0" err="1"/>
              <a:t>ce</a:t>
            </a:r>
            <a:r>
              <a:rPr sz="2000" dirty="0"/>
              <a:t> </a:t>
            </a:r>
            <a:r>
              <a:rPr sz="2000" dirty="0" err="1"/>
              <a:t>soit</a:t>
            </a:r>
            <a:r>
              <a:rPr sz="2000" dirty="0"/>
              <a:t> pour </a:t>
            </a:r>
            <a:r>
              <a:rPr sz="2000" dirty="0" err="1"/>
              <a:t>résoudre</a:t>
            </a:r>
            <a:r>
              <a:rPr sz="2000" dirty="0"/>
              <a:t> les </a:t>
            </a:r>
            <a:r>
              <a:rPr sz="2000" dirty="0" err="1"/>
              <a:t>difficultés</a:t>
            </a:r>
            <a:r>
              <a:rPr sz="2000" dirty="0"/>
              <a:t> et les </a:t>
            </a:r>
            <a:r>
              <a:rPr sz="2000" dirty="0" err="1"/>
              <a:t>problèmes</a:t>
            </a:r>
            <a:endParaRPr sz="2000" dirty="0"/>
          </a:p>
          <a:p>
            <a:pPr lvl="1">
              <a:spcBef>
                <a:spcPts val="600"/>
              </a:spcBef>
              <a:spcAft>
                <a:spcPts val="600"/>
              </a:spcAft>
            </a:pPr>
            <a:endParaRPr lang="en-US" dirty="0"/>
          </a:p>
        </p:txBody>
      </p:sp>
      <p:pic>
        <p:nvPicPr>
          <p:cNvPr id="6" name="Picture 5">
            <a:extLst>
              <a:ext uri="{FF2B5EF4-FFF2-40B4-BE49-F238E27FC236}">
                <a16:creationId xmlns:a16="http://schemas.microsoft.com/office/drawing/2014/main" id="{ED943931-10A5-A04C-9DC5-CF4702E96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2159" y="1375948"/>
            <a:ext cx="4386497" cy="4386497"/>
          </a:xfrm>
          <a:prstGeom prst="rect">
            <a:avLst/>
          </a:prstGeom>
        </p:spPr>
      </p:pic>
    </p:spTree>
    <p:extLst>
      <p:ext uri="{BB962C8B-B14F-4D97-AF65-F5344CB8AC3E}">
        <p14:creationId xmlns:p14="http://schemas.microsoft.com/office/powerpoint/2010/main" val="191864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83785-DC83-0E43-84E7-061DBC67F5A6}"/>
              </a:ext>
            </a:extLst>
          </p:cNvPr>
          <p:cNvSpPr>
            <a:spLocks noGrp="1"/>
          </p:cNvSpPr>
          <p:nvPr>
            <p:ph type="title"/>
          </p:nvPr>
        </p:nvSpPr>
        <p:spPr/>
        <p:txBody>
          <a:bodyPr/>
          <a:lstStyle/>
          <a:p>
            <a:r>
              <a:rPr sz="2400" dirty="0" err="1"/>
              <a:t>Stratégies</a:t>
            </a:r>
            <a:r>
              <a:rPr sz="2400" dirty="0"/>
              <a:t> </a:t>
            </a:r>
            <a:r>
              <a:rPr sz="2400" dirty="0" err="1"/>
              <a:t>d’auto-prise</a:t>
            </a:r>
            <a:r>
              <a:rPr sz="2400" dirty="0"/>
              <a:t> </a:t>
            </a:r>
            <a:r>
              <a:rPr sz="2400" dirty="0" err="1"/>
              <a:t>en</a:t>
            </a:r>
            <a:r>
              <a:rPr sz="2400" dirty="0"/>
              <a:t> charge</a:t>
            </a:r>
          </a:p>
        </p:txBody>
      </p:sp>
      <p:sp>
        <p:nvSpPr>
          <p:cNvPr id="4" name="Text Placeholder 3">
            <a:extLst>
              <a:ext uri="{FF2B5EF4-FFF2-40B4-BE49-F238E27FC236}">
                <a16:creationId xmlns:a16="http://schemas.microsoft.com/office/drawing/2014/main" id="{3C8CF596-669C-5A41-985D-3B9E0969902A}"/>
              </a:ext>
            </a:extLst>
          </p:cNvPr>
          <p:cNvSpPr>
            <a:spLocks noGrp="1"/>
          </p:cNvSpPr>
          <p:nvPr>
            <p:ph type="body" sz="quarter" idx="10"/>
          </p:nvPr>
        </p:nvSpPr>
        <p:spPr>
          <a:xfrm>
            <a:off x="461963" y="1146175"/>
            <a:ext cx="8275637" cy="4862739"/>
          </a:xfrm>
        </p:spPr>
        <p:txBody>
          <a:bodyPr/>
          <a:lstStyle/>
          <a:p>
            <a:r>
              <a:rPr sz="2000" dirty="0" err="1"/>
              <a:t>Exercice</a:t>
            </a:r>
            <a:r>
              <a:rPr sz="2000" dirty="0"/>
              <a:t> physique</a:t>
            </a:r>
          </a:p>
          <a:p>
            <a:r>
              <a:rPr sz="2000" dirty="0" err="1"/>
              <a:t>Dormir</a:t>
            </a:r>
            <a:r>
              <a:rPr sz="2000" dirty="0"/>
              <a:t> </a:t>
            </a:r>
            <a:r>
              <a:rPr sz="2000" dirty="0" err="1"/>
              <a:t>suffisamment</a:t>
            </a:r>
            <a:endParaRPr sz="2000" dirty="0"/>
          </a:p>
          <a:p>
            <a:r>
              <a:rPr sz="2000" dirty="0"/>
              <a:t>Manger </a:t>
            </a:r>
            <a:r>
              <a:rPr sz="2000" dirty="0" err="1"/>
              <a:t>sain</a:t>
            </a:r>
            <a:endParaRPr sz="2000" dirty="0"/>
          </a:p>
          <a:p>
            <a:r>
              <a:rPr sz="2000" dirty="0"/>
              <a:t>Passer son temps avec des gens qui nous </a:t>
            </a:r>
            <a:r>
              <a:rPr sz="2000" dirty="0" err="1"/>
              <a:t>sont</a:t>
            </a:r>
            <a:r>
              <a:rPr sz="2000" dirty="0"/>
              <a:t> </a:t>
            </a:r>
            <a:r>
              <a:rPr sz="2000" dirty="0" err="1"/>
              <a:t>chers</a:t>
            </a:r>
            <a:endParaRPr sz="2000" dirty="0"/>
          </a:p>
          <a:p>
            <a:r>
              <a:rPr sz="2000" dirty="0"/>
              <a:t>Passer du temps dehors</a:t>
            </a:r>
          </a:p>
          <a:p>
            <a:r>
              <a:rPr sz="2000" dirty="0"/>
              <a:t>Faire </a:t>
            </a:r>
            <a:r>
              <a:rPr sz="2000" dirty="0" err="1"/>
              <a:t>une</a:t>
            </a:r>
            <a:r>
              <a:rPr sz="2000" dirty="0"/>
              <a:t> </a:t>
            </a:r>
            <a:r>
              <a:rPr sz="2000" dirty="0" err="1"/>
              <a:t>activité</a:t>
            </a:r>
            <a:r>
              <a:rPr sz="2000" dirty="0"/>
              <a:t> tactile (</a:t>
            </a:r>
            <a:r>
              <a:rPr sz="2000" dirty="0" err="1"/>
              <a:t>cuisiner</a:t>
            </a:r>
            <a:r>
              <a:rPr sz="2000" dirty="0"/>
              <a:t>, </a:t>
            </a:r>
            <a:r>
              <a:rPr sz="2000" dirty="0" err="1"/>
              <a:t>jardiner</a:t>
            </a:r>
            <a:r>
              <a:rPr sz="2000" dirty="0"/>
              <a:t>, </a:t>
            </a:r>
            <a:r>
              <a:rPr sz="2000" dirty="0" err="1"/>
              <a:t>coudre</a:t>
            </a:r>
            <a:r>
              <a:rPr sz="2000" dirty="0"/>
              <a:t>)</a:t>
            </a:r>
          </a:p>
          <a:p>
            <a:r>
              <a:rPr sz="2000" dirty="0" err="1"/>
              <a:t>Créer</a:t>
            </a:r>
            <a:r>
              <a:rPr sz="2000" dirty="0"/>
              <a:t> </a:t>
            </a:r>
            <a:r>
              <a:rPr sz="2000" dirty="0" err="1"/>
              <a:t>quelque</a:t>
            </a:r>
            <a:r>
              <a:rPr sz="2000" dirty="0"/>
              <a:t> chose</a:t>
            </a:r>
          </a:p>
          <a:p>
            <a:r>
              <a:rPr sz="2000" dirty="0"/>
              <a:t>Aider les </a:t>
            </a:r>
            <a:r>
              <a:rPr sz="2000" dirty="0" err="1"/>
              <a:t>autres</a:t>
            </a:r>
            <a:endParaRPr sz="2000" dirty="0"/>
          </a:p>
          <a:p>
            <a:r>
              <a:rPr sz="2000" dirty="0"/>
              <a:t>Conseil, </a:t>
            </a:r>
            <a:r>
              <a:rPr sz="2000" dirty="0" err="1"/>
              <a:t>thérapie</a:t>
            </a:r>
            <a:r>
              <a:rPr sz="2000" dirty="0"/>
              <a:t>, coaching, direction </a:t>
            </a:r>
            <a:r>
              <a:rPr sz="2000" dirty="0" err="1"/>
              <a:t>spirituelle</a:t>
            </a:r>
            <a:endParaRPr sz="2000" dirty="0"/>
          </a:p>
          <a:p>
            <a:r>
              <a:rPr sz="2000" dirty="0" err="1"/>
              <a:t>Réduire</a:t>
            </a:r>
            <a:r>
              <a:rPr sz="2000" dirty="0"/>
              <a:t> « le </a:t>
            </a:r>
            <a:r>
              <a:rPr sz="2000" dirty="0" err="1"/>
              <a:t>niveau</a:t>
            </a:r>
            <a:r>
              <a:rPr sz="2000" dirty="0"/>
              <a:t> de bruit » (</a:t>
            </a:r>
            <a:r>
              <a:rPr sz="2000" dirty="0" err="1"/>
              <a:t>médias</a:t>
            </a:r>
            <a:r>
              <a:rPr sz="2000" dirty="0"/>
              <a:t> </a:t>
            </a:r>
            <a:r>
              <a:rPr sz="2000" dirty="0" err="1"/>
              <a:t>sociaux</a:t>
            </a:r>
            <a:r>
              <a:rPr sz="2000" dirty="0"/>
              <a:t> et </a:t>
            </a:r>
            <a:r>
              <a:rPr sz="2000" dirty="0" err="1"/>
              <a:t>autres</a:t>
            </a:r>
            <a:r>
              <a:rPr sz="2000" dirty="0"/>
              <a:t> stimulations)</a:t>
            </a:r>
          </a:p>
          <a:p>
            <a:endParaRPr lang="en-US" sz="2000" dirty="0"/>
          </a:p>
        </p:txBody>
      </p:sp>
      <p:pic>
        <p:nvPicPr>
          <p:cNvPr id="6" name="Picture 5">
            <a:extLst>
              <a:ext uri="{FF2B5EF4-FFF2-40B4-BE49-F238E27FC236}">
                <a16:creationId xmlns:a16="http://schemas.microsoft.com/office/drawing/2014/main" id="{4EA32F52-D51E-614A-8EA5-D1F4DA553B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9435" y="136526"/>
            <a:ext cx="1377430" cy="1033073"/>
          </a:xfrm>
          <a:prstGeom prst="rect">
            <a:avLst/>
          </a:prstGeom>
        </p:spPr>
      </p:pic>
    </p:spTree>
    <p:extLst>
      <p:ext uri="{BB962C8B-B14F-4D97-AF65-F5344CB8AC3E}">
        <p14:creationId xmlns:p14="http://schemas.microsoft.com/office/powerpoint/2010/main" val="3876636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C8114-77AD-2E41-A600-C4AF5FD3166A}"/>
              </a:ext>
            </a:extLst>
          </p:cNvPr>
          <p:cNvSpPr>
            <a:spLocks noGrp="1"/>
          </p:cNvSpPr>
          <p:nvPr>
            <p:ph type="title"/>
          </p:nvPr>
        </p:nvSpPr>
        <p:spPr/>
        <p:txBody>
          <a:bodyPr/>
          <a:lstStyle/>
          <a:p>
            <a:r>
              <a:rPr sz="2400" dirty="0" err="1"/>
              <a:t>L’auto-prise</a:t>
            </a:r>
            <a:r>
              <a:rPr sz="2400" dirty="0"/>
              <a:t> </a:t>
            </a:r>
            <a:r>
              <a:rPr sz="2400" dirty="0" err="1"/>
              <a:t>en</a:t>
            </a:r>
            <a:r>
              <a:rPr sz="2400" dirty="0"/>
              <a:t> charge est...</a:t>
            </a:r>
          </a:p>
        </p:txBody>
      </p:sp>
      <p:sp>
        <p:nvSpPr>
          <p:cNvPr id="4" name="Text Placeholder 3">
            <a:extLst>
              <a:ext uri="{FF2B5EF4-FFF2-40B4-BE49-F238E27FC236}">
                <a16:creationId xmlns:a16="http://schemas.microsoft.com/office/drawing/2014/main" id="{DA12DFC6-397A-734B-A6E5-11D33B8CDB98}"/>
              </a:ext>
            </a:extLst>
          </p:cNvPr>
          <p:cNvSpPr>
            <a:spLocks noGrp="1"/>
          </p:cNvSpPr>
          <p:nvPr>
            <p:ph type="body" sz="quarter" idx="10"/>
          </p:nvPr>
        </p:nvSpPr>
        <p:spPr>
          <a:xfrm>
            <a:off x="444710" y="1826965"/>
            <a:ext cx="8239125" cy="3036498"/>
          </a:xfrm>
        </p:spPr>
        <p:txBody>
          <a:bodyPr/>
          <a:lstStyle/>
          <a:p>
            <a:pPr marL="0" indent="0" algn="ctr">
              <a:buNone/>
            </a:pPr>
            <a:r>
              <a:rPr sz="4000" dirty="0"/>
              <a:t>Une auto-</a:t>
            </a:r>
            <a:r>
              <a:rPr sz="4000" dirty="0" err="1"/>
              <a:t>prise</a:t>
            </a:r>
            <a:r>
              <a:rPr sz="4000" dirty="0"/>
              <a:t> </a:t>
            </a:r>
            <a:r>
              <a:rPr sz="4000" dirty="0" err="1"/>
              <a:t>en</a:t>
            </a:r>
            <a:r>
              <a:rPr sz="4000" dirty="0"/>
              <a:t> charge </a:t>
            </a:r>
            <a:r>
              <a:rPr sz="4000" dirty="0" err="1"/>
              <a:t>saine</a:t>
            </a:r>
            <a:r>
              <a:rPr sz="4000" dirty="0"/>
              <a:t> </a:t>
            </a:r>
            <a:r>
              <a:rPr sz="4000" dirty="0" err="1"/>
              <a:t>n’est</a:t>
            </a:r>
            <a:r>
              <a:rPr sz="4000" dirty="0"/>
              <a:t> pas </a:t>
            </a:r>
            <a:r>
              <a:rPr sz="4000" dirty="0" err="1"/>
              <a:t>toujours</a:t>
            </a:r>
            <a:r>
              <a:rPr sz="4000" dirty="0"/>
              <a:t> </a:t>
            </a:r>
            <a:r>
              <a:rPr sz="4000" dirty="0" err="1"/>
              <a:t>agréable</a:t>
            </a:r>
            <a:r>
              <a:rPr sz="4000" dirty="0"/>
              <a:t> </a:t>
            </a:r>
            <a:r>
              <a:rPr sz="4000" dirty="0" err="1"/>
              <a:t>ou</a:t>
            </a:r>
            <a:r>
              <a:rPr sz="4000" dirty="0"/>
              <a:t> </a:t>
            </a:r>
            <a:r>
              <a:rPr sz="4000" dirty="0" err="1"/>
              <a:t>divertissante</a:t>
            </a:r>
            <a:r>
              <a:rPr sz="4000" dirty="0"/>
              <a:t> dans </a:t>
            </a:r>
            <a:r>
              <a:rPr sz="4000" dirty="0" err="1"/>
              <a:t>l’instant</a:t>
            </a:r>
            <a:r>
              <a:rPr sz="4000" dirty="0"/>
              <a:t>, </a:t>
            </a:r>
            <a:r>
              <a:rPr sz="4000" dirty="0" err="1"/>
              <a:t>mais</a:t>
            </a:r>
            <a:r>
              <a:rPr sz="4000" dirty="0"/>
              <a:t> </a:t>
            </a:r>
            <a:r>
              <a:rPr sz="4000" dirty="0" err="1"/>
              <a:t>elle</a:t>
            </a:r>
            <a:r>
              <a:rPr sz="4000" dirty="0"/>
              <a:t> </a:t>
            </a:r>
            <a:r>
              <a:rPr sz="4000" dirty="0" err="1"/>
              <a:t>promeut</a:t>
            </a:r>
            <a:r>
              <a:rPr sz="4000" dirty="0"/>
              <a:t> un sentiment de </a:t>
            </a:r>
            <a:r>
              <a:rPr sz="4000" dirty="0" err="1"/>
              <a:t>plénitude</a:t>
            </a:r>
            <a:r>
              <a:rPr sz="4000" dirty="0"/>
              <a:t>, de force et </a:t>
            </a:r>
            <a:r>
              <a:rPr sz="4000" dirty="0" err="1"/>
              <a:t>d’énergie</a:t>
            </a:r>
            <a:r>
              <a:rPr sz="4000" dirty="0"/>
              <a:t>.  </a:t>
            </a:r>
          </a:p>
        </p:txBody>
      </p:sp>
    </p:spTree>
    <p:extLst>
      <p:ext uri="{BB962C8B-B14F-4D97-AF65-F5344CB8AC3E}">
        <p14:creationId xmlns:p14="http://schemas.microsoft.com/office/powerpoint/2010/main" val="2134243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868" y="118460"/>
            <a:ext cx="2042302" cy="1414483"/>
          </a:xfrm>
          <a:prstGeom prst="rect">
            <a:avLst/>
          </a:prstGeom>
        </p:spPr>
      </p:pic>
      <p:sp>
        <p:nvSpPr>
          <p:cNvPr id="11" name="Subtitle 2">
            <a:extLst>
              <a:ext uri="{FF2B5EF4-FFF2-40B4-BE49-F238E27FC236}">
                <a16:creationId xmlns:a16="http://schemas.microsoft.com/office/drawing/2014/main" id="{75D39FF4-179B-3540-B894-25D7348B151D}"/>
              </a:ext>
            </a:extLst>
          </p:cNvPr>
          <p:cNvSpPr>
            <a:spLocks noGrp="1"/>
          </p:cNvSpPr>
          <p:nvPr>
            <p:ph type="subTitle" idx="1"/>
          </p:nvPr>
        </p:nvSpPr>
        <p:spPr>
          <a:xfrm>
            <a:off x="869430" y="2105081"/>
            <a:ext cx="7450112" cy="1655762"/>
          </a:xfrm>
        </p:spPr>
        <p:txBody>
          <a:bodyPr/>
          <a:lstStyle/>
          <a:p>
            <a:pPr marL="742950" indent="-742950" algn="l">
              <a:lnSpc>
                <a:spcPct val="100000"/>
              </a:lnSpc>
              <a:spcBef>
                <a:spcPts val="600"/>
              </a:spcBef>
              <a:spcAft>
                <a:spcPts val="600"/>
              </a:spcAft>
              <a:buFont typeface="+mj-lt"/>
              <a:buAutoNum type="arabicPeriod"/>
            </a:pPr>
            <a:r>
              <a:rPr sz="2400" dirty="0" err="1"/>
              <a:t>Pouvez-vous</a:t>
            </a:r>
            <a:r>
              <a:rPr sz="2400" dirty="0"/>
              <a:t> citer des manières de prendre </a:t>
            </a:r>
            <a:r>
              <a:rPr sz="2400" dirty="0" err="1"/>
              <a:t>soin</a:t>
            </a:r>
            <a:r>
              <a:rPr sz="2400" dirty="0"/>
              <a:t> de </a:t>
            </a:r>
            <a:r>
              <a:rPr sz="2400" dirty="0" err="1"/>
              <a:t>vous</a:t>
            </a:r>
            <a:r>
              <a:rPr sz="2400" dirty="0"/>
              <a:t> ?</a:t>
            </a:r>
          </a:p>
          <a:p>
            <a:pPr marL="742950" indent="-742950" algn="l">
              <a:lnSpc>
                <a:spcPct val="100000"/>
              </a:lnSpc>
              <a:spcBef>
                <a:spcPts val="600"/>
              </a:spcBef>
              <a:spcAft>
                <a:spcPts val="600"/>
              </a:spcAft>
              <a:buFont typeface="+mj-lt"/>
              <a:buAutoNum type="arabicPeriod"/>
            </a:pPr>
            <a:r>
              <a:rPr sz="2400" dirty="0"/>
              <a:t>Quelle </a:t>
            </a:r>
            <a:r>
              <a:rPr sz="2400" dirty="0" err="1"/>
              <a:t>est</a:t>
            </a:r>
            <a:r>
              <a:rPr sz="2400" dirty="0"/>
              <a:t> </a:t>
            </a:r>
            <a:r>
              <a:rPr sz="2400" dirty="0" err="1"/>
              <a:t>votre</a:t>
            </a:r>
            <a:r>
              <a:rPr sz="2400" dirty="0"/>
              <a:t> </a:t>
            </a:r>
            <a:r>
              <a:rPr sz="2400" dirty="0" err="1"/>
              <a:t>stratégie</a:t>
            </a:r>
            <a:r>
              <a:rPr sz="2400" dirty="0"/>
              <a:t> </a:t>
            </a:r>
            <a:r>
              <a:rPr sz="2400" dirty="0" err="1"/>
              <a:t>préférée</a:t>
            </a:r>
            <a:r>
              <a:rPr sz="2400" dirty="0"/>
              <a:t> </a:t>
            </a:r>
            <a:r>
              <a:rPr sz="2400" dirty="0" err="1"/>
              <a:t>d’auto-prise</a:t>
            </a:r>
            <a:r>
              <a:rPr sz="2400" dirty="0"/>
              <a:t> </a:t>
            </a:r>
            <a:r>
              <a:rPr sz="2400" dirty="0" err="1"/>
              <a:t>en</a:t>
            </a:r>
            <a:r>
              <a:rPr sz="2400" dirty="0"/>
              <a:t> charge ?</a:t>
            </a:r>
          </a:p>
          <a:p>
            <a:pPr marL="742950" indent="-742950" algn="l">
              <a:lnSpc>
                <a:spcPct val="100000"/>
              </a:lnSpc>
              <a:spcBef>
                <a:spcPts val="600"/>
              </a:spcBef>
              <a:spcAft>
                <a:spcPts val="600"/>
              </a:spcAft>
              <a:buFont typeface="+mj-lt"/>
              <a:buAutoNum type="arabicPeriod"/>
            </a:pPr>
            <a:r>
              <a:rPr sz="2400" dirty="0"/>
              <a:t>Comment </a:t>
            </a:r>
            <a:r>
              <a:rPr sz="2400" dirty="0" err="1"/>
              <a:t>pouvez-vous</a:t>
            </a:r>
            <a:r>
              <a:rPr sz="2400" dirty="0"/>
              <a:t> </a:t>
            </a:r>
            <a:r>
              <a:rPr sz="2400" dirty="0" err="1"/>
              <a:t>pratiquer</a:t>
            </a:r>
            <a:r>
              <a:rPr sz="2400" dirty="0"/>
              <a:t> </a:t>
            </a:r>
            <a:r>
              <a:rPr sz="2400" dirty="0" err="1"/>
              <a:t>l’auto-prise</a:t>
            </a:r>
            <a:r>
              <a:rPr sz="2400" dirty="0"/>
              <a:t> </a:t>
            </a:r>
            <a:r>
              <a:rPr sz="2400" dirty="0" err="1"/>
              <a:t>en</a:t>
            </a:r>
            <a:r>
              <a:rPr sz="2400" dirty="0"/>
              <a:t> charge </a:t>
            </a:r>
            <a:r>
              <a:rPr sz="2400" dirty="0" err="1"/>
              <a:t>même</a:t>
            </a:r>
            <a:r>
              <a:rPr sz="2400" dirty="0"/>
              <a:t> </a:t>
            </a:r>
            <a:r>
              <a:rPr sz="2400" dirty="0" err="1"/>
              <a:t>lorsque</a:t>
            </a:r>
            <a:r>
              <a:rPr sz="2400" dirty="0"/>
              <a:t> </a:t>
            </a:r>
            <a:r>
              <a:rPr sz="2400" dirty="0" err="1"/>
              <a:t>vous</a:t>
            </a:r>
            <a:r>
              <a:rPr sz="2400" dirty="0"/>
              <a:t> </a:t>
            </a:r>
            <a:r>
              <a:rPr sz="2400" dirty="0" err="1"/>
              <a:t>êtes</a:t>
            </a:r>
            <a:r>
              <a:rPr sz="2400" dirty="0"/>
              <a:t> </a:t>
            </a:r>
            <a:r>
              <a:rPr sz="2400" dirty="0" err="1"/>
              <a:t>occupé</a:t>
            </a:r>
            <a:r>
              <a:rPr sz="2400" dirty="0"/>
              <a:t> ?</a:t>
            </a:r>
          </a:p>
          <a:p>
            <a:pPr marL="742950" indent="-742950" algn="l">
              <a:lnSpc>
                <a:spcPct val="100000"/>
              </a:lnSpc>
              <a:spcBef>
                <a:spcPts val="600"/>
              </a:spcBef>
              <a:spcAft>
                <a:spcPts val="600"/>
              </a:spcAft>
              <a:buFont typeface="+mj-lt"/>
              <a:buAutoNum type="arabicPeriod"/>
            </a:pPr>
            <a:endParaRPr lang="en-US" sz="2400" dirty="0"/>
          </a:p>
        </p:txBody>
      </p:sp>
      <p:sp>
        <p:nvSpPr>
          <p:cNvPr id="7" name="Title 1">
            <a:extLst>
              <a:ext uri="{FF2B5EF4-FFF2-40B4-BE49-F238E27FC236}">
                <a16:creationId xmlns:a16="http://schemas.microsoft.com/office/drawing/2014/main" id="{292C3DB8-CD1A-4A48-8551-BF4E9A864EE6}"/>
              </a:ext>
            </a:extLst>
          </p:cNvPr>
          <p:cNvSpPr txBox="1">
            <a:spLocks/>
          </p:cNvSpPr>
          <p:nvPr/>
        </p:nvSpPr>
        <p:spPr>
          <a:xfrm>
            <a:off x="171450" y="43509"/>
            <a:ext cx="7886700" cy="611619"/>
          </a:xfrm>
          <a:prstGeom prst="rect">
            <a:avLst/>
          </a:prstGeom>
        </p:spPr>
        <p:txBody>
          <a:bodyPr anchor="b"/>
          <a:lst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l"/>
            <a:r>
              <a:rPr sz="2400" dirty="0" err="1"/>
              <a:t>Qu'est-ce</a:t>
            </a:r>
            <a:r>
              <a:rPr sz="2400" dirty="0"/>
              <a:t> qui </a:t>
            </a:r>
            <a:r>
              <a:rPr sz="2400" dirty="0" err="1"/>
              <a:t>fonctionne</a:t>
            </a:r>
            <a:r>
              <a:rPr sz="2400" dirty="0"/>
              <a:t> pour </a:t>
            </a:r>
            <a:r>
              <a:rPr sz="2400" dirty="0" err="1"/>
              <a:t>vous</a:t>
            </a:r>
            <a:r>
              <a:rPr sz="2400" dirty="0"/>
              <a:t> ?</a:t>
            </a:r>
          </a:p>
        </p:txBody>
      </p:sp>
    </p:spTree>
    <p:extLst>
      <p:ext uri="{BB962C8B-B14F-4D97-AF65-F5344CB8AC3E}">
        <p14:creationId xmlns:p14="http://schemas.microsoft.com/office/powerpoint/2010/main" val="3357696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343E0-25C6-854D-BD2E-261CDFC5BD99}"/>
              </a:ext>
            </a:extLst>
          </p:cNvPr>
          <p:cNvSpPr>
            <a:spLocks noGrp="1"/>
          </p:cNvSpPr>
          <p:nvPr>
            <p:ph type="ctrTitle"/>
          </p:nvPr>
        </p:nvSpPr>
        <p:spPr>
          <a:xfrm>
            <a:off x="685800" y="2453500"/>
            <a:ext cx="7772400" cy="1694415"/>
          </a:xfrm>
        </p:spPr>
        <p:txBody>
          <a:bodyPr/>
          <a:lstStyle/>
          <a:p>
            <a:r>
              <a:t>3. Comment pouvez-vous pratiquer l’auto-prise en charge même lorsque vous êtes occupé ?</a:t>
            </a:r>
          </a:p>
        </p:txBody>
      </p:sp>
      <p:pic>
        <p:nvPicPr>
          <p:cNvPr id="6" name="Picture 5">
            <a:extLst>
              <a:ext uri="{FF2B5EF4-FFF2-40B4-BE49-F238E27FC236}">
                <a16:creationId xmlns:a16="http://schemas.microsoft.com/office/drawing/2014/main" id="{527E53FE-7B21-724C-89F5-4163AE76F9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532582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4D58-01CE-E94E-92EB-438724454856}"/>
              </a:ext>
            </a:extLst>
          </p:cNvPr>
          <p:cNvSpPr>
            <a:spLocks noGrp="1"/>
          </p:cNvSpPr>
          <p:nvPr>
            <p:ph type="title"/>
          </p:nvPr>
        </p:nvSpPr>
        <p:spPr>
          <a:xfrm>
            <a:off x="171449" y="136526"/>
            <a:ext cx="8791481" cy="611619"/>
          </a:xfrm>
        </p:spPr>
        <p:txBody>
          <a:bodyPr/>
          <a:lstStyle/>
          <a:p>
            <a:r>
              <a:rPr sz="2000" dirty="0"/>
              <a:t>Assurer son auto-</a:t>
            </a:r>
            <a:r>
              <a:rPr sz="2000" dirty="0" err="1"/>
              <a:t>prise</a:t>
            </a:r>
            <a:r>
              <a:rPr sz="2000" dirty="0"/>
              <a:t> </a:t>
            </a:r>
            <a:r>
              <a:rPr sz="2000" dirty="0" err="1"/>
              <a:t>en</a:t>
            </a:r>
            <a:r>
              <a:rPr sz="2000" dirty="0"/>
              <a:t> charge malgré un </a:t>
            </a:r>
            <a:r>
              <a:rPr sz="2000" dirty="0" err="1"/>
              <a:t>emploi</a:t>
            </a:r>
            <a:r>
              <a:rPr sz="2000" dirty="0"/>
              <a:t> du temps chargé</a:t>
            </a:r>
          </a:p>
        </p:txBody>
      </p:sp>
      <p:sp>
        <p:nvSpPr>
          <p:cNvPr id="4" name="Text Placeholder 3">
            <a:extLst>
              <a:ext uri="{FF2B5EF4-FFF2-40B4-BE49-F238E27FC236}">
                <a16:creationId xmlns:a16="http://schemas.microsoft.com/office/drawing/2014/main" id="{75F6E61A-7027-034D-A269-ACAEF6A0A646}"/>
              </a:ext>
            </a:extLst>
          </p:cNvPr>
          <p:cNvSpPr>
            <a:spLocks noGrp="1"/>
          </p:cNvSpPr>
          <p:nvPr>
            <p:ph type="body" sz="quarter" idx="10"/>
          </p:nvPr>
        </p:nvSpPr>
        <p:spPr>
          <a:xfrm>
            <a:off x="418421" y="1352549"/>
            <a:ext cx="5802498" cy="4456339"/>
          </a:xfrm>
        </p:spPr>
        <p:txBody>
          <a:bodyPr/>
          <a:lstStyle/>
          <a:p>
            <a:pPr marL="514350" indent="-514350">
              <a:lnSpc>
                <a:spcPct val="100000"/>
              </a:lnSpc>
              <a:spcBef>
                <a:spcPts val="600"/>
              </a:spcBef>
              <a:spcAft>
                <a:spcPts val="600"/>
              </a:spcAft>
              <a:buFont typeface="+mj-lt"/>
              <a:buAutoNum type="arabicPeriod"/>
            </a:pPr>
            <a:r>
              <a:rPr sz="2000" dirty="0" err="1"/>
              <a:t>Gardez</a:t>
            </a:r>
            <a:r>
              <a:rPr sz="2000" dirty="0"/>
              <a:t> </a:t>
            </a:r>
            <a:r>
              <a:rPr sz="2000" dirty="0" err="1"/>
              <a:t>à</a:t>
            </a:r>
            <a:r>
              <a:rPr sz="2000" dirty="0"/>
              <a:t> </a:t>
            </a:r>
            <a:r>
              <a:rPr sz="2000" dirty="0" err="1"/>
              <a:t>l’esprit</a:t>
            </a:r>
            <a:r>
              <a:rPr sz="2000" dirty="0"/>
              <a:t> les </a:t>
            </a:r>
            <a:r>
              <a:rPr sz="2000" dirty="0" err="1"/>
              <a:t>conséquences</a:t>
            </a:r>
            <a:r>
              <a:rPr sz="2000" dirty="0"/>
              <a:t> </a:t>
            </a:r>
            <a:r>
              <a:rPr sz="2000" dirty="0" err="1"/>
              <a:t>très</a:t>
            </a:r>
            <a:r>
              <a:rPr sz="2000" dirty="0"/>
              <a:t> </a:t>
            </a:r>
            <a:r>
              <a:rPr sz="2000" dirty="0" err="1"/>
              <a:t>concrètes</a:t>
            </a:r>
            <a:r>
              <a:rPr sz="2000" dirty="0"/>
              <a:t>, le </a:t>
            </a:r>
            <a:r>
              <a:rPr sz="2000" dirty="0" err="1"/>
              <a:t>véritable</a:t>
            </a:r>
            <a:r>
              <a:rPr sz="2000" dirty="0"/>
              <a:t> prix </a:t>
            </a:r>
            <a:r>
              <a:rPr sz="2000" dirty="0" err="1"/>
              <a:t>à</a:t>
            </a:r>
            <a:r>
              <a:rPr sz="2000" dirty="0"/>
              <a:t> payer </a:t>
            </a:r>
            <a:r>
              <a:rPr sz="2000" dirty="0" err="1"/>
              <a:t>lorsqu'on</a:t>
            </a:r>
            <a:r>
              <a:rPr sz="2000" dirty="0"/>
              <a:t> </a:t>
            </a:r>
            <a:r>
              <a:rPr sz="2000" i="1" dirty="0" err="1"/>
              <a:t>néglige</a:t>
            </a:r>
            <a:r>
              <a:rPr sz="2000" dirty="0"/>
              <a:t> </a:t>
            </a:r>
            <a:r>
              <a:rPr sz="2000" dirty="0" err="1"/>
              <a:t>cet</a:t>
            </a:r>
            <a:r>
              <a:rPr sz="2000" dirty="0"/>
              <a:t> aspect</a:t>
            </a:r>
          </a:p>
          <a:p>
            <a:pPr marL="514350" indent="-514350">
              <a:lnSpc>
                <a:spcPct val="100000"/>
              </a:lnSpc>
              <a:spcBef>
                <a:spcPts val="600"/>
              </a:spcBef>
              <a:spcAft>
                <a:spcPts val="600"/>
              </a:spcAft>
              <a:buFont typeface="+mj-lt"/>
              <a:buAutoNum type="arabicPeriod"/>
            </a:pPr>
            <a:r>
              <a:rPr sz="2000" dirty="0" err="1"/>
              <a:t>Concentrez-vous</a:t>
            </a:r>
            <a:r>
              <a:rPr sz="2000" dirty="0"/>
              <a:t> </a:t>
            </a:r>
            <a:r>
              <a:rPr sz="2000" dirty="0" err="1"/>
              <a:t>d’abord</a:t>
            </a:r>
            <a:r>
              <a:rPr sz="2000" dirty="0"/>
              <a:t> sur les bases</a:t>
            </a:r>
          </a:p>
          <a:p>
            <a:pPr marL="514350" indent="-514350">
              <a:lnSpc>
                <a:spcPct val="100000"/>
              </a:lnSpc>
              <a:spcBef>
                <a:spcPts val="600"/>
              </a:spcBef>
              <a:spcAft>
                <a:spcPts val="600"/>
              </a:spcAft>
              <a:buFont typeface="+mj-lt"/>
              <a:buAutoNum type="arabicPeriod"/>
            </a:pPr>
            <a:r>
              <a:rPr sz="2000" dirty="0" err="1"/>
              <a:t>Intégrez</a:t>
            </a:r>
            <a:r>
              <a:rPr sz="2000" dirty="0"/>
              <a:t>-les </a:t>
            </a:r>
            <a:r>
              <a:rPr sz="2000" dirty="0" err="1"/>
              <a:t>à</a:t>
            </a:r>
            <a:r>
              <a:rPr sz="2000" dirty="0"/>
              <a:t> </a:t>
            </a:r>
            <a:r>
              <a:rPr sz="2000" dirty="0" err="1"/>
              <a:t>votre</a:t>
            </a:r>
            <a:r>
              <a:rPr sz="2000" dirty="0"/>
              <a:t> routine</a:t>
            </a:r>
          </a:p>
          <a:p>
            <a:pPr marL="514350" indent="-514350">
              <a:lnSpc>
                <a:spcPct val="100000"/>
              </a:lnSpc>
              <a:spcBef>
                <a:spcPts val="600"/>
              </a:spcBef>
              <a:spcAft>
                <a:spcPts val="600"/>
              </a:spcAft>
              <a:buFont typeface="+mj-lt"/>
              <a:buAutoNum type="arabicPeriod"/>
            </a:pPr>
            <a:r>
              <a:rPr sz="2000" dirty="0" err="1"/>
              <a:t>Planifiez</a:t>
            </a:r>
            <a:r>
              <a:rPr sz="2000" dirty="0"/>
              <a:t> </a:t>
            </a:r>
            <a:r>
              <a:rPr sz="2000" dirty="0" err="1"/>
              <a:t>à</a:t>
            </a:r>
            <a:r>
              <a:rPr sz="2000" dirty="0"/>
              <a:t> </a:t>
            </a:r>
            <a:r>
              <a:rPr sz="2000" dirty="0" err="1"/>
              <a:t>l’avance</a:t>
            </a:r>
            <a:endParaRPr sz="2000" dirty="0"/>
          </a:p>
          <a:p>
            <a:pPr marL="514350" indent="-514350">
              <a:lnSpc>
                <a:spcPct val="100000"/>
              </a:lnSpc>
              <a:spcBef>
                <a:spcPts val="600"/>
              </a:spcBef>
              <a:spcAft>
                <a:spcPts val="600"/>
              </a:spcAft>
              <a:buFont typeface="+mj-lt"/>
              <a:buAutoNum type="arabicPeriod"/>
            </a:pPr>
            <a:r>
              <a:rPr sz="2000" dirty="0" err="1"/>
              <a:t>Notez</a:t>
            </a:r>
            <a:r>
              <a:rPr sz="2000" dirty="0"/>
              <a:t> </a:t>
            </a:r>
            <a:r>
              <a:rPr sz="2000" dirty="0" err="1"/>
              <a:t>chaque</a:t>
            </a:r>
            <a:r>
              <a:rPr sz="2000" dirty="0"/>
              <a:t> </a:t>
            </a:r>
            <a:r>
              <a:rPr sz="2000" dirty="0" err="1"/>
              <a:t>élément</a:t>
            </a:r>
            <a:r>
              <a:rPr sz="2000" dirty="0"/>
              <a:t> sur </a:t>
            </a:r>
            <a:r>
              <a:rPr sz="2000" dirty="0" err="1"/>
              <a:t>votre</a:t>
            </a:r>
            <a:r>
              <a:rPr sz="2000" dirty="0"/>
              <a:t> </a:t>
            </a:r>
            <a:r>
              <a:rPr sz="2000" dirty="0" err="1"/>
              <a:t>liste</a:t>
            </a:r>
            <a:r>
              <a:rPr sz="2000" dirty="0"/>
              <a:t> </a:t>
            </a:r>
            <a:r>
              <a:rPr sz="2000" dirty="0" err="1"/>
              <a:t>quotidienne</a:t>
            </a:r>
            <a:r>
              <a:rPr sz="2000" dirty="0"/>
              <a:t> de </a:t>
            </a:r>
            <a:r>
              <a:rPr sz="2000" dirty="0" err="1"/>
              <a:t>tâches</a:t>
            </a:r>
            <a:endParaRPr sz="2000" dirty="0"/>
          </a:p>
          <a:p>
            <a:endParaRPr lang="en-US" sz="2000" dirty="0"/>
          </a:p>
        </p:txBody>
      </p:sp>
      <p:pic>
        <p:nvPicPr>
          <p:cNvPr id="6" name="Picture 5">
            <a:extLst>
              <a:ext uri="{FF2B5EF4-FFF2-40B4-BE49-F238E27FC236}">
                <a16:creationId xmlns:a16="http://schemas.microsoft.com/office/drawing/2014/main" id="{666E8306-8E33-0C49-A326-67CB8C7ED9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5049" y="2188564"/>
            <a:ext cx="2458466" cy="2458466"/>
          </a:xfrm>
          <a:prstGeom prst="rect">
            <a:avLst/>
          </a:prstGeom>
        </p:spPr>
      </p:pic>
    </p:spTree>
    <p:extLst>
      <p:ext uri="{BB962C8B-B14F-4D97-AF65-F5344CB8AC3E}">
        <p14:creationId xmlns:p14="http://schemas.microsoft.com/office/powerpoint/2010/main" val="1422301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p:txBody>
          <a:bodyPr/>
          <a:lstStyle/>
          <a:p>
            <a:r>
              <a:rPr sz="2400" dirty="0"/>
              <a:t>Questions </a:t>
            </a:r>
            <a:r>
              <a:rPr sz="2400" dirty="0" err="1"/>
              <a:t>importantes</a:t>
            </a:r>
            <a:r>
              <a:rPr sz="2400" dirty="0"/>
              <a:t> </a:t>
            </a:r>
            <a:r>
              <a:rPr sz="2400" dirty="0" err="1"/>
              <a:t>auxquelles</a:t>
            </a:r>
            <a:r>
              <a:rPr sz="2400" dirty="0"/>
              <a:t> </a:t>
            </a:r>
            <a:r>
              <a:rPr sz="2400" dirty="0" err="1"/>
              <a:t>répondre</a:t>
            </a:r>
            <a:endParaRPr sz="2400" dirty="0"/>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461963" y="1146173"/>
            <a:ext cx="5066967" cy="4446551"/>
          </a:xfrm>
        </p:spPr>
        <p:txBody>
          <a:bodyPr/>
          <a:lstStyle/>
          <a:p>
            <a:pPr marL="514350" indent="-514350">
              <a:spcAft>
                <a:spcPts val="1000"/>
              </a:spcAft>
              <a:buFont typeface="+mj-lt"/>
              <a:buAutoNum type="arabicPeriod"/>
            </a:pPr>
            <a:r>
              <a:rPr sz="2400" dirty="0" err="1"/>
              <a:t>Pourquoi</a:t>
            </a:r>
            <a:r>
              <a:rPr sz="2400" dirty="0"/>
              <a:t> </a:t>
            </a:r>
            <a:r>
              <a:rPr sz="2400" dirty="0" err="1"/>
              <a:t>l’auto-prise</a:t>
            </a:r>
            <a:r>
              <a:rPr sz="2400" dirty="0"/>
              <a:t> </a:t>
            </a:r>
            <a:r>
              <a:rPr sz="2400" dirty="0" err="1"/>
              <a:t>en</a:t>
            </a:r>
            <a:r>
              <a:rPr sz="2400" dirty="0"/>
              <a:t> charge </a:t>
            </a:r>
            <a:r>
              <a:rPr sz="2400" dirty="0" err="1"/>
              <a:t>est-elle</a:t>
            </a:r>
            <a:r>
              <a:rPr sz="2400" dirty="0"/>
              <a:t> </a:t>
            </a:r>
            <a:r>
              <a:rPr sz="2400" dirty="0" err="1"/>
              <a:t>importante</a:t>
            </a:r>
            <a:r>
              <a:rPr sz="2400" dirty="0"/>
              <a:t> ?</a:t>
            </a:r>
          </a:p>
          <a:p>
            <a:pPr marL="514350" indent="-514350">
              <a:spcAft>
                <a:spcPts val="1000"/>
              </a:spcAft>
              <a:buFont typeface="+mj-lt"/>
              <a:buAutoNum type="arabicPeriod"/>
            </a:pPr>
            <a:r>
              <a:rPr sz="2400" dirty="0" err="1"/>
              <a:t>À</a:t>
            </a:r>
            <a:r>
              <a:rPr sz="2400" dirty="0"/>
              <a:t> quoi </a:t>
            </a:r>
            <a:r>
              <a:rPr sz="2400" dirty="0" err="1"/>
              <a:t>reconnaît</a:t>
            </a:r>
            <a:r>
              <a:rPr sz="2400" dirty="0"/>
              <a:t>-on </a:t>
            </a:r>
            <a:r>
              <a:rPr sz="2400" dirty="0" err="1"/>
              <a:t>une</a:t>
            </a:r>
            <a:r>
              <a:rPr sz="2400" dirty="0"/>
              <a:t> auto</a:t>
            </a:r>
            <a:r>
              <a:rPr lang="en-GB" sz="2400" dirty="0"/>
              <a:t>‑</a:t>
            </a:r>
            <a:r>
              <a:rPr sz="2400" dirty="0" err="1"/>
              <a:t>prise</a:t>
            </a:r>
            <a:r>
              <a:rPr sz="2400" dirty="0"/>
              <a:t> </a:t>
            </a:r>
            <a:r>
              <a:rPr sz="2400" dirty="0" err="1"/>
              <a:t>en</a:t>
            </a:r>
            <a:r>
              <a:rPr sz="2400" dirty="0"/>
              <a:t> charge </a:t>
            </a:r>
            <a:r>
              <a:rPr sz="2400" dirty="0" err="1"/>
              <a:t>saine</a:t>
            </a:r>
            <a:r>
              <a:rPr sz="2400" dirty="0"/>
              <a:t> ?</a:t>
            </a:r>
          </a:p>
          <a:p>
            <a:pPr marL="514350" indent="-514350">
              <a:spcAft>
                <a:spcPts val="1000"/>
              </a:spcAft>
              <a:buFont typeface="+mj-lt"/>
              <a:buAutoNum type="arabicPeriod"/>
            </a:pPr>
            <a:r>
              <a:rPr sz="2400" dirty="0"/>
              <a:t>Comment </a:t>
            </a:r>
            <a:r>
              <a:rPr sz="2400" dirty="0" err="1"/>
              <a:t>pouvez-vous</a:t>
            </a:r>
            <a:r>
              <a:rPr sz="2400" dirty="0"/>
              <a:t> </a:t>
            </a:r>
            <a:r>
              <a:rPr sz="2400" dirty="0" err="1"/>
              <a:t>pratiquer</a:t>
            </a:r>
            <a:r>
              <a:rPr sz="2400" dirty="0"/>
              <a:t> </a:t>
            </a:r>
            <a:r>
              <a:rPr sz="2400" dirty="0" err="1"/>
              <a:t>l’auto-prise</a:t>
            </a:r>
            <a:r>
              <a:rPr sz="2400" dirty="0"/>
              <a:t> </a:t>
            </a:r>
            <a:r>
              <a:rPr sz="2400" dirty="0" err="1"/>
              <a:t>en</a:t>
            </a:r>
            <a:r>
              <a:rPr sz="2400" dirty="0"/>
              <a:t> charge </a:t>
            </a:r>
            <a:r>
              <a:rPr sz="2400" dirty="0" err="1"/>
              <a:t>même</a:t>
            </a:r>
            <a:r>
              <a:rPr sz="2400" dirty="0"/>
              <a:t> </a:t>
            </a:r>
            <a:r>
              <a:rPr sz="2400" dirty="0" err="1"/>
              <a:t>lorsque</a:t>
            </a:r>
            <a:r>
              <a:rPr sz="2400" dirty="0"/>
              <a:t> </a:t>
            </a:r>
            <a:r>
              <a:rPr sz="2400" dirty="0" err="1"/>
              <a:t>vous</a:t>
            </a:r>
            <a:r>
              <a:rPr sz="2400" dirty="0"/>
              <a:t> </a:t>
            </a:r>
            <a:r>
              <a:rPr sz="2400" dirty="0" err="1"/>
              <a:t>êtes</a:t>
            </a:r>
            <a:r>
              <a:rPr sz="2400" dirty="0"/>
              <a:t> </a:t>
            </a:r>
            <a:r>
              <a:rPr sz="2400" dirty="0" err="1"/>
              <a:t>occupé</a:t>
            </a:r>
            <a:r>
              <a:rPr sz="2400" dirty="0"/>
              <a:t> ?</a:t>
            </a:r>
          </a:p>
          <a:p>
            <a:pPr marL="514350" indent="-514350">
              <a:spcAft>
                <a:spcPts val="1000"/>
              </a:spcAft>
              <a:buFont typeface="+mj-lt"/>
              <a:buAutoNum type="arabicPeriod"/>
            </a:pPr>
            <a:r>
              <a:rPr sz="2400" dirty="0"/>
              <a:t>Comment </a:t>
            </a:r>
            <a:r>
              <a:rPr sz="2400" dirty="0" err="1"/>
              <a:t>l'IRC</a:t>
            </a:r>
            <a:r>
              <a:rPr sz="2400" dirty="0"/>
              <a:t> </a:t>
            </a:r>
            <a:r>
              <a:rPr sz="2400" dirty="0" err="1"/>
              <a:t>peut-il</a:t>
            </a:r>
            <a:r>
              <a:rPr sz="2400" dirty="0"/>
              <a:t> </a:t>
            </a:r>
            <a:r>
              <a:rPr sz="2400" dirty="0" err="1"/>
              <a:t>vous</a:t>
            </a:r>
            <a:r>
              <a:rPr lang="en-GB" sz="2400" dirty="0"/>
              <a:t> </a:t>
            </a:r>
            <a:r>
              <a:rPr sz="2400" dirty="0"/>
              <a:t>aider ? </a:t>
            </a:r>
          </a:p>
        </p:txBody>
      </p:sp>
      <p:pic>
        <p:nvPicPr>
          <p:cNvPr id="6" name="Picture 5">
            <a:extLst>
              <a:ext uri="{FF2B5EF4-FFF2-40B4-BE49-F238E27FC236}">
                <a16:creationId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8930" y="165653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9BB512D-AA5F-7A41-B32D-FD4578289C5D}"/>
              </a:ext>
            </a:extLst>
          </p:cNvPr>
          <p:cNvSpPr>
            <a:spLocks noGrp="1"/>
          </p:cNvSpPr>
          <p:nvPr>
            <p:ph type="subTitle" idx="1"/>
          </p:nvPr>
        </p:nvSpPr>
        <p:spPr>
          <a:xfrm>
            <a:off x="978019" y="2897762"/>
            <a:ext cx="6858000" cy="1655762"/>
          </a:xfrm>
        </p:spPr>
        <p:txBody>
          <a:bodyPr/>
          <a:lstStyle/>
          <a:p>
            <a:r>
              <a:rPr sz="3200" dirty="0" err="1"/>
              <a:t>Pouvez-vous</a:t>
            </a:r>
            <a:r>
              <a:rPr sz="3200" dirty="0"/>
              <a:t> citer deux choses que </a:t>
            </a:r>
            <a:r>
              <a:rPr sz="3200" dirty="0" err="1"/>
              <a:t>vous</a:t>
            </a:r>
            <a:r>
              <a:rPr sz="3200" dirty="0"/>
              <a:t> </a:t>
            </a:r>
            <a:r>
              <a:rPr sz="3200" dirty="0" err="1"/>
              <a:t>aimeriez</a:t>
            </a:r>
            <a:r>
              <a:rPr sz="3200" dirty="0"/>
              <a:t> faire </a:t>
            </a:r>
            <a:r>
              <a:rPr sz="3200" dirty="0" err="1"/>
              <a:t>différemment</a:t>
            </a:r>
            <a:r>
              <a:rPr sz="3200" dirty="0"/>
              <a:t> pour </a:t>
            </a:r>
            <a:r>
              <a:rPr sz="3200" dirty="0" err="1"/>
              <a:t>améliorer</a:t>
            </a:r>
            <a:r>
              <a:rPr sz="3200" dirty="0"/>
              <a:t> </a:t>
            </a:r>
            <a:r>
              <a:rPr sz="3200" dirty="0" err="1"/>
              <a:t>votre</a:t>
            </a:r>
            <a:r>
              <a:rPr sz="3200" dirty="0"/>
              <a:t> auto-</a:t>
            </a:r>
            <a:r>
              <a:rPr sz="3200" dirty="0" err="1"/>
              <a:t>prise</a:t>
            </a:r>
            <a:r>
              <a:rPr sz="3200" dirty="0"/>
              <a:t> </a:t>
            </a:r>
            <a:r>
              <a:rPr sz="3200" dirty="0" err="1"/>
              <a:t>en</a:t>
            </a:r>
            <a:r>
              <a:rPr lang="en-GB" sz="3200" dirty="0"/>
              <a:t> </a:t>
            </a:r>
            <a:r>
              <a:rPr sz="3200" dirty="0"/>
              <a:t>charge ?</a:t>
            </a:r>
          </a:p>
        </p:txBody>
      </p:sp>
      <p:pic>
        <p:nvPicPr>
          <p:cNvPr id="7" name="Picture 6">
            <a:extLst>
              <a:ext uri="{FF2B5EF4-FFF2-40B4-BE49-F238E27FC236}">
                <a16:creationId xmlns:a16="http://schemas.microsoft.com/office/drawing/2014/main" id="{6A3184D4-8296-D449-B3CC-0E72C74C09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868" y="118460"/>
            <a:ext cx="2042302" cy="1414483"/>
          </a:xfrm>
          <a:prstGeom prst="rect">
            <a:avLst/>
          </a:prstGeom>
        </p:spPr>
      </p:pic>
      <p:sp>
        <p:nvSpPr>
          <p:cNvPr id="5" name="Title 1">
            <a:extLst>
              <a:ext uri="{FF2B5EF4-FFF2-40B4-BE49-F238E27FC236}">
                <a16:creationId xmlns:a16="http://schemas.microsoft.com/office/drawing/2014/main" id="{17A50BB0-F39B-A540-939B-3E6E8B35AF6A}"/>
              </a:ext>
            </a:extLst>
          </p:cNvPr>
          <p:cNvSpPr txBox="1">
            <a:spLocks/>
          </p:cNvSpPr>
          <p:nvPr/>
        </p:nvSpPr>
        <p:spPr>
          <a:xfrm>
            <a:off x="111489" y="0"/>
            <a:ext cx="7886700" cy="611619"/>
          </a:xfrm>
          <a:prstGeom prst="rect">
            <a:avLst/>
          </a:prstGeom>
        </p:spPr>
        <p:txBody>
          <a:bodyPr anchor="b"/>
          <a:lst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l"/>
            <a:r>
              <a:rPr sz="2400" dirty="0"/>
              <a:t>Que </a:t>
            </a:r>
            <a:r>
              <a:rPr sz="2400" dirty="0" err="1"/>
              <a:t>voulez-vous</a:t>
            </a:r>
            <a:r>
              <a:rPr sz="2400" dirty="0"/>
              <a:t> changer ?</a:t>
            </a:r>
          </a:p>
        </p:txBody>
      </p:sp>
    </p:spTree>
    <p:extLst>
      <p:ext uri="{BB962C8B-B14F-4D97-AF65-F5344CB8AC3E}">
        <p14:creationId xmlns:p14="http://schemas.microsoft.com/office/powerpoint/2010/main" val="2827804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53E4-A423-7642-89B6-86585F743328}"/>
              </a:ext>
            </a:extLst>
          </p:cNvPr>
          <p:cNvSpPr>
            <a:spLocks noGrp="1"/>
          </p:cNvSpPr>
          <p:nvPr>
            <p:ph type="ctrTitle"/>
          </p:nvPr>
        </p:nvSpPr>
        <p:spPr>
          <a:xfrm>
            <a:off x="217283" y="1815547"/>
            <a:ext cx="8718487" cy="1694415"/>
          </a:xfrm>
        </p:spPr>
        <p:txBody>
          <a:bodyPr/>
          <a:lstStyle/>
          <a:p>
            <a:r>
              <a:rPr sz="4000" dirty="0"/>
              <a:t>4. Comment </a:t>
            </a:r>
            <a:r>
              <a:rPr sz="4000" dirty="0" err="1"/>
              <a:t>l'IRC</a:t>
            </a:r>
            <a:r>
              <a:rPr sz="4000" dirty="0"/>
              <a:t> </a:t>
            </a:r>
            <a:r>
              <a:rPr sz="4000" dirty="0" err="1"/>
              <a:t>peut-il</a:t>
            </a:r>
            <a:r>
              <a:rPr sz="4000" dirty="0"/>
              <a:t> </a:t>
            </a:r>
            <a:r>
              <a:rPr sz="4000" dirty="0" err="1"/>
              <a:t>vous</a:t>
            </a:r>
            <a:r>
              <a:rPr sz="4000" dirty="0"/>
              <a:t> aider ?</a:t>
            </a:r>
          </a:p>
        </p:txBody>
      </p:sp>
      <p:sp>
        <p:nvSpPr>
          <p:cNvPr id="3" name="Subtitle 2">
            <a:extLst>
              <a:ext uri="{FF2B5EF4-FFF2-40B4-BE49-F238E27FC236}">
                <a16:creationId xmlns:a16="http://schemas.microsoft.com/office/drawing/2014/main" id="{92E618F2-0547-4041-8557-CF8519E7B335}"/>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E0E0658-1A17-B54D-89B0-FE568B9045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366179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171450" y="136526"/>
            <a:ext cx="8239124" cy="611619"/>
          </a:xfrm>
        </p:spPr>
        <p:txBody>
          <a:bodyPr/>
          <a:lstStyle/>
          <a:p>
            <a:r>
              <a:rPr sz="2400" dirty="0" err="1"/>
              <a:t>Ressources</a:t>
            </a:r>
            <a:r>
              <a:rPr sz="2400" dirty="0"/>
              <a:t> IRC </a:t>
            </a:r>
            <a:r>
              <a:rPr sz="2400" dirty="0" err="1"/>
              <a:t>dédiées</a:t>
            </a:r>
            <a:r>
              <a:rPr sz="2400" dirty="0"/>
              <a:t> </a:t>
            </a:r>
            <a:r>
              <a:rPr sz="2400" dirty="0" err="1"/>
              <a:t>à</a:t>
            </a:r>
            <a:r>
              <a:rPr sz="2400" dirty="0"/>
              <a:t> </a:t>
            </a:r>
            <a:r>
              <a:rPr sz="2400" dirty="0" err="1"/>
              <a:t>l’auto-prise</a:t>
            </a:r>
            <a:r>
              <a:rPr sz="2400" dirty="0"/>
              <a:t> </a:t>
            </a:r>
            <a:r>
              <a:rPr sz="2400" dirty="0" err="1"/>
              <a:t>en</a:t>
            </a:r>
            <a:r>
              <a:rPr sz="2400" dirty="0"/>
              <a:t> charge</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61963" y="1146175"/>
            <a:ext cx="8239125" cy="4674054"/>
          </a:xfrm>
        </p:spPr>
        <p:txBody>
          <a:bodyPr/>
          <a:lstStyle/>
          <a:p>
            <a:pPr marL="514350" indent="-514350">
              <a:buFont typeface="+mj-lt"/>
              <a:buAutoNum type="arabicPeriod"/>
            </a:pPr>
            <a:r>
              <a:rPr sz="2400" dirty="0" err="1"/>
              <a:t>Programme</a:t>
            </a:r>
            <a:r>
              <a:rPr sz="2400" dirty="0"/>
              <a:t> </a:t>
            </a:r>
            <a:r>
              <a:rPr sz="2400" dirty="0" err="1"/>
              <a:t>d'aide</a:t>
            </a:r>
            <a:r>
              <a:rPr sz="2400" dirty="0"/>
              <a:t> aux </a:t>
            </a:r>
            <a:r>
              <a:rPr sz="2400" dirty="0" err="1"/>
              <a:t>employés</a:t>
            </a:r>
            <a:r>
              <a:rPr sz="2400" dirty="0"/>
              <a:t> et de </a:t>
            </a:r>
            <a:r>
              <a:rPr sz="2400" dirty="0" err="1"/>
              <a:t>résilience</a:t>
            </a:r>
            <a:r>
              <a:rPr sz="2400" dirty="0"/>
              <a:t> (EARP)</a:t>
            </a:r>
          </a:p>
          <a:p>
            <a:pPr lvl="1">
              <a:buFontTx/>
              <a:buChar char="-"/>
            </a:pPr>
            <a:r>
              <a:rPr sz="2000" dirty="0"/>
              <a:t>Consultations du manager</a:t>
            </a:r>
          </a:p>
          <a:p>
            <a:pPr lvl="1">
              <a:buFontTx/>
              <a:buChar char="-"/>
            </a:pPr>
            <a:r>
              <a:rPr sz="2000" dirty="0"/>
              <a:t>Planification </a:t>
            </a:r>
            <a:r>
              <a:rPr sz="2000" dirty="0" err="1"/>
              <a:t>personnalisée</a:t>
            </a:r>
            <a:r>
              <a:rPr sz="2000" dirty="0"/>
              <a:t> de la </a:t>
            </a:r>
            <a:r>
              <a:rPr sz="2000" dirty="0" err="1"/>
              <a:t>résilience</a:t>
            </a:r>
            <a:endParaRPr sz="2000" dirty="0"/>
          </a:p>
          <a:p>
            <a:pPr lvl="1">
              <a:buFontTx/>
              <a:buChar char="-"/>
            </a:pPr>
            <a:r>
              <a:rPr sz="2000" dirty="0"/>
              <a:t>Conseil </a:t>
            </a:r>
            <a:r>
              <a:rPr sz="2000" dirty="0" err="1"/>
              <a:t>psychologique</a:t>
            </a:r>
            <a:endParaRPr sz="2000" dirty="0"/>
          </a:p>
          <a:p>
            <a:pPr marL="514350" indent="-514350">
              <a:buFont typeface="+mj-lt"/>
              <a:buAutoNum type="arabicPeriod"/>
            </a:pPr>
            <a:r>
              <a:rPr sz="2400" dirty="0" err="1"/>
              <a:t>Ressources</a:t>
            </a:r>
            <a:r>
              <a:rPr sz="2400" dirty="0"/>
              <a:t> </a:t>
            </a:r>
            <a:r>
              <a:rPr sz="2400" dirty="0" err="1"/>
              <a:t>pédagogiques</a:t>
            </a:r>
            <a:endParaRPr sz="2400" dirty="0"/>
          </a:p>
          <a:p>
            <a:pPr lvl="1">
              <a:buFontTx/>
              <a:buChar char="-"/>
            </a:pPr>
            <a:r>
              <a:rPr sz="2000" dirty="0"/>
              <a:t>Page internet du Devoir de protection</a:t>
            </a:r>
          </a:p>
          <a:p>
            <a:pPr lvl="1">
              <a:buFontTx/>
              <a:buChar char="-"/>
            </a:pPr>
            <a:r>
              <a:rPr sz="2000" dirty="0"/>
              <a:t>Formations IRC </a:t>
            </a:r>
            <a:r>
              <a:rPr sz="2000" dirty="0" err="1"/>
              <a:t>en</a:t>
            </a:r>
            <a:r>
              <a:rPr sz="2000" dirty="0"/>
              <a:t> </a:t>
            </a:r>
            <a:r>
              <a:rPr sz="2000" dirty="0" err="1"/>
              <a:t>ligne</a:t>
            </a:r>
            <a:r>
              <a:rPr sz="2000" dirty="0"/>
              <a:t> sur Kaya Connect</a:t>
            </a:r>
          </a:p>
          <a:p>
            <a:pPr marL="457200" lvl="1" indent="0">
              <a:buNone/>
            </a:pPr>
            <a:endParaRPr lang="en-US" dirty="0"/>
          </a:p>
          <a:p>
            <a:pPr lvl="1">
              <a:buFontTx/>
              <a:buChar char="-"/>
            </a:pPr>
            <a:endParaRPr lang="en-US" dirty="0"/>
          </a:p>
          <a:p>
            <a:pPr marL="971550" lvl="1" indent="-514350">
              <a:buFont typeface="+mj-lt"/>
              <a:buAutoNum type="arabicPeriod"/>
            </a:pPr>
            <a:endParaRPr lang="en-US" dirty="0"/>
          </a:p>
        </p:txBody>
      </p:sp>
    </p:spTree>
    <p:extLst>
      <p:ext uri="{BB962C8B-B14F-4D97-AF65-F5344CB8AC3E}">
        <p14:creationId xmlns:p14="http://schemas.microsoft.com/office/powerpoint/2010/main" val="242783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1. Pourquoi l’auto-prise en charge est-elle importante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2655F-FBF2-394F-BB6C-BDA9F13E3941}"/>
              </a:ext>
            </a:extLst>
          </p:cNvPr>
          <p:cNvSpPr>
            <a:spLocks noGrp="1"/>
          </p:cNvSpPr>
          <p:nvPr>
            <p:ph type="title"/>
          </p:nvPr>
        </p:nvSpPr>
        <p:spPr/>
        <p:txBody>
          <a:bodyPr/>
          <a:lstStyle/>
          <a:p>
            <a:r>
              <a:rPr sz="2400" dirty="0" err="1"/>
              <a:t>Avez-vous</a:t>
            </a:r>
            <a:r>
              <a:rPr sz="2400" dirty="0"/>
              <a:t> </a:t>
            </a:r>
            <a:r>
              <a:rPr sz="2400" dirty="0" err="1"/>
              <a:t>parfois</a:t>
            </a:r>
            <a:r>
              <a:rPr sz="2400" dirty="0"/>
              <a:t> le sentiment que... ?</a:t>
            </a:r>
          </a:p>
        </p:txBody>
      </p:sp>
      <p:sp>
        <p:nvSpPr>
          <p:cNvPr id="4" name="Text Placeholder 3">
            <a:extLst>
              <a:ext uri="{FF2B5EF4-FFF2-40B4-BE49-F238E27FC236}">
                <a16:creationId xmlns:a16="http://schemas.microsoft.com/office/drawing/2014/main" id="{A5D817D0-3E22-974F-A0EE-5E8B956DF64C}"/>
              </a:ext>
            </a:extLst>
          </p:cNvPr>
          <p:cNvSpPr>
            <a:spLocks noGrp="1"/>
          </p:cNvSpPr>
          <p:nvPr>
            <p:ph type="body" sz="quarter" idx="10"/>
          </p:nvPr>
        </p:nvSpPr>
        <p:spPr/>
        <p:txBody>
          <a:bodyPr/>
          <a:lstStyle/>
          <a:p>
            <a:r>
              <a:rPr sz="2400" dirty="0" err="1"/>
              <a:t>Vous</a:t>
            </a:r>
            <a:r>
              <a:rPr sz="2400" dirty="0"/>
              <a:t> </a:t>
            </a:r>
            <a:r>
              <a:rPr sz="2400" dirty="0" err="1"/>
              <a:t>avez</a:t>
            </a:r>
            <a:r>
              <a:rPr sz="2400" dirty="0"/>
              <a:t> trop de choses </a:t>
            </a:r>
            <a:r>
              <a:rPr sz="2400" dirty="0" err="1"/>
              <a:t>à</a:t>
            </a:r>
            <a:r>
              <a:rPr sz="2400" dirty="0"/>
              <a:t> faire</a:t>
            </a:r>
          </a:p>
          <a:p>
            <a:r>
              <a:rPr sz="2400" dirty="0" err="1"/>
              <a:t>Vous</a:t>
            </a:r>
            <a:r>
              <a:rPr sz="2400" dirty="0"/>
              <a:t> </a:t>
            </a:r>
            <a:r>
              <a:rPr sz="2400" dirty="0" err="1"/>
              <a:t>n’avez</a:t>
            </a:r>
            <a:r>
              <a:rPr sz="2400" dirty="0"/>
              <a:t> pas </a:t>
            </a:r>
            <a:r>
              <a:rPr sz="2400" dirty="0" err="1"/>
              <a:t>suffisamment</a:t>
            </a:r>
            <a:r>
              <a:rPr sz="2400" dirty="0"/>
              <a:t> de temps, de </a:t>
            </a:r>
            <a:r>
              <a:rPr sz="2400" dirty="0" err="1"/>
              <a:t>connaissances</a:t>
            </a:r>
            <a:r>
              <a:rPr sz="2400" dirty="0"/>
              <a:t> </a:t>
            </a:r>
            <a:r>
              <a:rPr sz="2400" dirty="0" err="1"/>
              <a:t>ou</a:t>
            </a:r>
            <a:r>
              <a:rPr sz="2400" dirty="0"/>
              <a:t> de </a:t>
            </a:r>
            <a:r>
              <a:rPr sz="2400" dirty="0" err="1"/>
              <a:t>ressources</a:t>
            </a:r>
            <a:r>
              <a:rPr sz="2400" dirty="0"/>
              <a:t> pour faire un bon travail</a:t>
            </a:r>
          </a:p>
          <a:p>
            <a:r>
              <a:rPr sz="2400" dirty="0" err="1"/>
              <a:t>Vous</a:t>
            </a:r>
            <a:r>
              <a:rPr sz="2400" dirty="0"/>
              <a:t> </a:t>
            </a:r>
            <a:r>
              <a:rPr sz="2400" dirty="0" err="1"/>
              <a:t>êtes</a:t>
            </a:r>
            <a:r>
              <a:rPr sz="2400" dirty="0"/>
              <a:t> </a:t>
            </a:r>
            <a:r>
              <a:rPr sz="2400" dirty="0" err="1"/>
              <a:t>soumis</a:t>
            </a:r>
            <a:r>
              <a:rPr sz="2400" dirty="0"/>
              <a:t> </a:t>
            </a:r>
            <a:r>
              <a:rPr sz="2400" dirty="0" err="1"/>
              <a:t>à</a:t>
            </a:r>
            <a:r>
              <a:rPr sz="2400" dirty="0"/>
              <a:t> un trop grand </a:t>
            </a:r>
            <a:r>
              <a:rPr sz="2400" dirty="0" err="1"/>
              <a:t>nombre</a:t>
            </a:r>
            <a:r>
              <a:rPr sz="2400" dirty="0"/>
              <a:t> </a:t>
            </a:r>
            <a:r>
              <a:rPr sz="2400" dirty="0" err="1"/>
              <a:t>d’exigences</a:t>
            </a:r>
            <a:r>
              <a:rPr sz="2400" dirty="0"/>
              <a:t> qui </a:t>
            </a:r>
            <a:r>
              <a:rPr sz="2400" dirty="0" err="1"/>
              <a:t>vous</a:t>
            </a:r>
            <a:r>
              <a:rPr sz="2400" dirty="0"/>
              <a:t> </a:t>
            </a:r>
            <a:r>
              <a:rPr sz="2400" dirty="0" err="1"/>
              <a:t>tiraillent</a:t>
            </a:r>
            <a:r>
              <a:rPr sz="2400" dirty="0"/>
              <a:t> dans des directions </a:t>
            </a:r>
            <a:r>
              <a:rPr sz="2400" dirty="0" err="1"/>
              <a:t>opposées</a:t>
            </a:r>
            <a:endParaRPr sz="2400" dirty="0"/>
          </a:p>
          <a:p>
            <a:r>
              <a:rPr sz="2400" dirty="0"/>
              <a:t>Les choses </a:t>
            </a:r>
            <a:r>
              <a:rPr sz="2400" dirty="0" err="1"/>
              <a:t>à</a:t>
            </a:r>
            <a:r>
              <a:rPr sz="2400" dirty="0"/>
              <a:t> faire </a:t>
            </a:r>
            <a:r>
              <a:rPr sz="2400" dirty="0" err="1"/>
              <a:t>impérativement</a:t>
            </a:r>
            <a:r>
              <a:rPr sz="2400" dirty="0"/>
              <a:t> </a:t>
            </a:r>
            <a:r>
              <a:rPr sz="2400" dirty="0" err="1"/>
              <a:t>changent</a:t>
            </a:r>
            <a:r>
              <a:rPr sz="2400" dirty="0"/>
              <a:t> tout le temps</a:t>
            </a:r>
          </a:p>
          <a:p>
            <a:r>
              <a:rPr sz="2400" dirty="0" err="1"/>
              <a:t>Quand</a:t>
            </a:r>
            <a:r>
              <a:rPr sz="2400" dirty="0"/>
              <a:t> </a:t>
            </a:r>
            <a:r>
              <a:rPr sz="2400" dirty="0" err="1"/>
              <a:t>vous</a:t>
            </a:r>
            <a:r>
              <a:rPr sz="2400" dirty="0"/>
              <a:t> </a:t>
            </a:r>
            <a:r>
              <a:rPr sz="2400" dirty="0" err="1"/>
              <a:t>réussissez</a:t>
            </a:r>
            <a:r>
              <a:rPr sz="2400" dirty="0"/>
              <a:t> dans un </a:t>
            </a:r>
            <a:r>
              <a:rPr sz="2400" dirty="0" err="1"/>
              <a:t>domaine</a:t>
            </a:r>
            <a:r>
              <a:rPr sz="2400" dirty="0"/>
              <a:t>, </a:t>
            </a:r>
            <a:r>
              <a:rPr sz="2400" dirty="0" err="1"/>
              <a:t>vous</a:t>
            </a:r>
            <a:r>
              <a:rPr sz="2400" dirty="0"/>
              <a:t> </a:t>
            </a:r>
            <a:r>
              <a:rPr sz="2400" dirty="0" err="1"/>
              <a:t>devenez</a:t>
            </a:r>
            <a:r>
              <a:rPr sz="2400" dirty="0"/>
              <a:t> sous-performant dans </a:t>
            </a:r>
            <a:r>
              <a:rPr sz="2400" dirty="0" err="1"/>
              <a:t>d’autres</a:t>
            </a:r>
            <a:r>
              <a:rPr sz="2400" dirty="0"/>
              <a:t> </a:t>
            </a:r>
            <a:r>
              <a:rPr sz="2400" dirty="0" err="1"/>
              <a:t>domaines</a:t>
            </a:r>
            <a:endParaRPr sz="2400" dirty="0"/>
          </a:p>
          <a:p>
            <a:r>
              <a:rPr sz="2400" dirty="0" err="1"/>
              <a:t>Vous</a:t>
            </a:r>
            <a:r>
              <a:rPr sz="2400" dirty="0"/>
              <a:t> </a:t>
            </a:r>
            <a:r>
              <a:rPr sz="2400" dirty="0" err="1"/>
              <a:t>arrivez</a:t>
            </a:r>
            <a:r>
              <a:rPr sz="2400" dirty="0"/>
              <a:t> </a:t>
            </a:r>
            <a:r>
              <a:rPr sz="2400" dirty="0" err="1"/>
              <a:t>en</a:t>
            </a:r>
            <a:r>
              <a:rPr sz="2400" dirty="0"/>
              <a:t> dernier sur la </a:t>
            </a:r>
            <a:r>
              <a:rPr sz="2400" dirty="0" err="1"/>
              <a:t>liste</a:t>
            </a:r>
            <a:r>
              <a:rPr sz="2400" dirty="0"/>
              <a:t> de </a:t>
            </a:r>
            <a:r>
              <a:rPr sz="2400" dirty="0" err="1"/>
              <a:t>vos</a:t>
            </a:r>
            <a:r>
              <a:rPr sz="2400" dirty="0"/>
              <a:t> </a:t>
            </a:r>
            <a:r>
              <a:rPr sz="2400" dirty="0" err="1"/>
              <a:t>priorités</a:t>
            </a:r>
            <a:r>
              <a:rPr sz="2400" dirty="0"/>
              <a:t> et de </a:t>
            </a:r>
            <a:r>
              <a:rPr sz="2400" dirty="0" err="1"/>
              <a:t>vos</a:t>
            </a:r>
            <a:r>
              <a:rPr sz="2400" dirty="0"/>
              <a:t> attentions</a:t>
            </a:r>
          </a:p>
          <a:p>
            <a:endParaRPr lang="en-US" sz="2400" dirty="0"/>
          </a:p>
        </p:txBody>
      </p:sp>
    </p:spTree>
    <p:extLst>
      <p:ext uri="{BB962C8B-B14F-4D97-AF65-F5344CB8AC3E}">
        <p14:creationId xmlns:p14="http://schemas.microsoft.com/office/powerpoint/2010/main" val="1061599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9856B-B66E-6C4D-B44A-593AE4F0DF17}"/>
              </a:ext>
            </a:extLst>
          </p:cNvPr>
          <p:cNvSpPr>
            <a:spLocks noGrp="1"/>
          </p:cNvSpPr>
          <p:nvPr>
            <p:ph type="title"/>
          </p:nvPr>
        </p:nvSpPr>
        <p:spPr/>
        <p:txBody>
          <a:bodyPr/>
          <a:lstStyle/>
          <a:p>
            <a:r>
              <a:t>Notre réaction au stress</a:t>
            </a:r>
          </a:p>
        </p:txBody>
      </p:sp>
      <p:sp>
        <p:nvSpPr>
          <p:cNvPr id="4" name="Text Placeholder 3">
            <a:extLst>
              <a:ext uri="{FF2B5EF4-FFF2-40B4-BE49-F238E27FC236}">
                <a16:creationId xmlns:a16="http://schemas.microsoft.com/office/drawing/2014/main" id="{EA63B279-E714-4B43-8DA3-746A67A9548E}"/>
              </a:ext>
            </a:extLst>
          </p:cNvPr>
          <p:cNvSpPr>
            <a:spLocks noGrp="1"/>
          </p:cNvSpPr>
          <p:nvPr>
            <p:ph type="body" sz="quarter" idx="10"/>
          </p:nvPr>
        </p:nvSpPr>
        <p:spPr>
          <a:xfrm>
            <a:off x="461963" y="1146174"/>
            <a:ext cx="5995987" cy="5711825"/>
          </a:xfrm>
        </p:spPr>
        <p:txBody>
          <a:bodyPr/>
          <a:lstStyle/>
          <a:p>
            <a:pPr>
              <a:spcAft>
                <a:spcPts val="1000"/>
              </a:spcAft>
            </a:pPr>
            <a:r>
              <a:t>Lorsque nous passons en mode alerte rouge, notre organisme libère des substances chimiques et des hormones conçues pour nous aider à faire face aux menaces.</a:t>
            </a:r>
          </a:p>
          <a:p>
            <a:pPr>
              <a:spcAft>
                <a:spcPts val="1000"/>
              </a:spcAft>
            </a:pPr>
            <a:r>
              <a:t>Ces substances chimiques liées au stress déclenchent des réactions qui sont très efficaces pour nous aider à affronter un danger.</a:t>
            </a:r>
          </a:p>
          <a:p>
            <a:pPr lvl="1">
              <a:spcAft>
                <a:spcPts val="500"/>
              </a:spcAft>
            </a:pPr>
            <a:r>
              <a:t>Le cœur bat plus vite</a:t>
            </a:r>
          </a:p>
          <a:p>
            <a:pPr lvl="1">
              <a:spcAft>
                <a:spcPts val="500"/>
              </a:spcAft>
            </a:pPr>
            <a:r>
              <a:t>Nous respirons plus vite</a:t>
            </a:r>
          </a:p>
          <a:p>
            <a:pPr lvl="1">
              <a:spcAft>
                <a:spcPts val="500"/>
              </a:spcAft>
            </a:pPr>
            <a:r>
              <a:t>Notre pression artérielle augmente</a:t>
            </a:r>
          </a:p>
          <a:p>
            <a:pPr lvl="1">
              <a:spcAft>
                <a:spcPts val="500"/>
              </a:spcAft>
            </a:pPr>
            <a:r>
              <a:t>Nos muscles se contractent</a:t>
            </a:r>
          </a:p>
        </p:txBody>
      </p:sp>
      <p:pic>
        <p:nvPicPr>
          <p:cNvPr id="7" name="Picture 6">
            <a:extLst>
              <a:ext uri="{FF2B5EF4-FFF2-40B4-BE49-F238E27FC236}">
                <a16:creationId xmlns:a16="http://schemas.microsoft.com/office/drawing/2014/main" id="{4332FEAD-ED11-C144-9416-CCE3215217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4303" y="1000209"/>
            <a:ext cx="2401379" cy="5055534"/>
          </a:xfrm>
          <a:prstGeom prst="rect">
            <a:avLst/>
          </a:prstGeom>
        </p:spPr>
      </p:pic>
    </p:spTree>
    <p:extLst>
      <p:ext uri="{BB962C8B-B14F-4D97-AF65-F5344CB8AC3E}">
        <p14:creationId xmlns:p14="http://schemas.microsoft.com/office/powerpoint/2010/main" val="219928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9856B-B66E-6C4D-B44A-593AE4F0DF17}"/>
              </a:ext>
            </a:extLst>
          </p:cNvPr>
          <p:cNvSpPr>
            <a:spLocks noGrp="1"/>
          </p:cNvSpPr>
          <p:nvPr>
            <p:ph type="title"/>
          </p:nvPr>
        </p:nvSpPr>
        <p:spPr/>
        <p:txBody>
          <a:bodyPr/>
          <a:lstStyle/>
          <a:p>
            <a:r>
              <a:rPr sz="2400" dirty="0"/>
              <a:t>Notre </a:t>
            </a:r>
            <a:r>
              <a:rPr sz="2400" dirty="0" err="1"/>
              <a:t>réaction</a:t>
            </a:r>
            <a:r>
              <a:rPr sz="2400" dirty="0"/>
              <a:t> au stress</a:t>
            </a:r>
          </a:p>
        </p:txBody>
      </p:sp>
      <p:sp>
        <p:nvSpPr>
          <p:cNvPr id="4" name="Text Placeholder 3">
            <a:extLst>
              <a:ext uri="{FF2B5EF4-FFF2-40B4-BE49-F238E27FC236}">
                <a16:creationId xmlns:a16="http://schemas.microsoft.com/office/drawing/2014/main" id="{EA63B279-E714-4B43-8DA3-746A67A9548E}"/>
              </a:ext>
            </a:extLst>
          </p:cNvPr>
          <p:cNvSpPr>
            <a:spLocks noGrp="1"/>
          </p:cNvSpPr>
          <p:nvPr>
            <p:ph type="body" sz="quarter" idx="10"/>
          </p:nvPr>
        </p:nvSpPr>
        <p:spPr>
          <a:xfrm>
            <a:off x="461963" y="1146175"/>
            <a:ext cx="5995987" cy="4909568"/>
          </a:xfrm>
        </p:spPr>
        <p:txBody>
          <a:bodyPr/>
          <a:lstStyle/>
          <a:p>
            <a:pPr>
              <a:spcAft>
                <a:spcPts val="1000"/>
              </a:spcAft>
            </a:pPr>
            <a:r>
              <a:rPr sz="2400" dirty="0" err="1"/>
              <a:t>Ces</a:t>
            </a:r>
            <a:r>
              <a:rPr sz="2400" dirty="0"/>
              <a:t> </a:t>
            </a:r>
            <a:r>
              <a:rPr sz="2400" dirty="0" err="1"/>
              <a:t>réactions</a:t>
            </a:r>
            <a:r>
              <a:rPr sz="2400" dirty="0"/>
              <a:t> </a:t>
            </a:r>
            <a:r>
              <a:rPr sz="2400" dirty="0" err="1"/>
              <a:t>sont</a:t>
            </a:r>
            <a:r>
              <a:rPr sz="2400" dirty="0"/>
              <a:t> </a:t>
            </a:r>
            <a:r>
              <a:rPr sz="2400" dirty="0" err="1"/>
              <a:t>normales</a:t>
            </a:r>
            <a:r>
              <a:rPr sz="2400" dirty="0"/>
              <a:t> et </a:t>
            </a:r>
            <a:r>
              <a:rPr sz="2400" dirty="0" err="1"/>
              <a:t>utiles</a:t>
            </a:r>
            <a:r>
              <a:rPr sz="2400" dirty="0"/>
              <a:t>.</a:t>
            </a:r>
          </a:p>
          <a:p>
            <a:pPr>
              <a:spcAft>
                <a:spcPts val="1000"/>
              </a:spcAft>
            </a:pPr>
            <a:r>
              <a:rPr sz="2400" dirty="0" err="1"/>
              <a:t>Cependant</a:t>
            </a:r>
            <a:r>
              <a:rPr sz="2400" dirty="0"/>
              <a:t>, </a:t>
            </a:r>
            <a:r>
              <a:rPr sz="2400" dirty="0" err="1"/>
              <a:t>elles</a:t>
            </a:r>
            <a:r>
              <a:rPr sz="2400" dirty="0"/>
              <a:t> ne </a:t>
            </a:r>
            <a:r>
              <a:rPr sz="2400" dirty="0" err="1"/>
              <a:t>sont</a:t>
            </a:r>
            <a:r>
              <a:rPr sz="2400" dirty="0"/>
              <a:t> PAS </a:t>
            </a:r>
            <a:r>
              <a:rPr sz="2400" dirty="0" err="1"/>
              <a:t>vraiment</a:t>
            </a:r>
            <a:r>
              <a:rPr sz="2400" dirty="0"/>
              <a:t> </a:t>
            </a:r>
            <a:r>
              <a:rPr sz="2400" dirty="0" err="1"/>
              <a:t>utiles</a:t>
            </a:r>
            <a:r>
              <a:rPr sz="2400" dirty="0"/>
              <a:t> pour nous aider </a:t>
            </a:r>
            <a:r>
              <a:rPr sz="2400" dirty="0" err="1"/>
              <a:t>à</a:t>
            </a:r>
            <a:r>
              <a:rPr sz="2400" dirty="0"/>
              <a:t> faire face aux types de pressions et </a:t>
            </a:r>
            <a:r>
              <a:rPr sz="2400" dirty="0" err="1"/>
              <a:t>d’exigences</a:t>
            </a:r>
            <a:r>
              <a:rPr sz="2400" dirty="0"/>
              <a:t> que nous </a:t>
            </a:r>
            <a:r>
              <a:rPr sz="2400" dirty="0" err="1"/>
              <a:t>rencontrons</a:t>
            </a:r>
            <a:r>
              <a:rPr sz="2400" dirty="0"/>
              <a:t> </a:t>
            </a:r>
            <a:r>
              <a:rPr sz="2400" dirty="0" err="1"/>
              <a:t>régulièrement</a:t>
            </a:r>
            <a:r>
              <a:rPr sz="2400" dirty="0"/>
              <a:t> dans la vie </a:t>
            </a:r>
            <a:r>
              <a:rPr sz="2400" dirty="0" err="1"/>
              <a:t>moderne</a:t>
            </a:r>
            <a:r>
              <a:rPr sz="2400" dirty="0"/>
              <a:t>.</a:t>
            </a:r>
          </a:p>
          <a:p>
            <a:pPr lvl="1">
              <a:spcAft>
                <a:spcPts val="500"/>
              </a:spcAft>
            </a:pPr>
            <a:r>
              <a:rPr sz="2000" dirty="0"/>
              <a:t>Charge de travail </a:t>
            </a:r>
            <a:r>
              <a:rPr sz="2000" dirty="0" err="1"/>
              <a:t>élevée</a:t>
            </a:r>
            <a:r>
              <a:rPr sz="2000" dirty="0"/>
              <a:t> et dates </a:t>
            </a:r>
            <a:r>
              <a:rPr sz="2000" dirty="0" err="1"/>
              <a:t>butoir</a:t>
            </a:r>
            <a:r>
              <a:rPr sz="2000" dirty="0"/>
              <a:t> </a:t>
            </a:r>
            <a:r>
              <a:rPr sz="2000" dirty="0" err="1"/>
              <a:t>contraignantes</a:t>
            </a:r>
            <a:r>
              <a:rPr sz="2000" dirty="0"/>
              <a:t> </a:t>
            </a:r>
          </a:p>
          <a:p>
            <a:pPr lvl="1">
              <a:spcAft>
                <a:spcPts val="500"/>
              </a:spcAft>
            </a:pPr>
            <a:r>
              <a:rPr sz="2000" dirty="0"/>
              <a:t>Exigences </a:t>
            </a:r>
            <a:r>
              <a:rPr sz="2000" dirty="0" err="1"/>
              <a:t>déraisonnables</a:t>
            </a:r>
            <a:r>
              <a:rPr sz="2000" dirty="0"/>
              <a:t> du manager</a:t>
            </a:r>
          </a:p>
          <a:p>
            <a:pPr lvl="1">
              <a:spcAft>
                <a:spcPts val="500"/>
              </a:spcAft>
            </a:pPr>
            <a:r>
              <a:rPr sz="2000" dirty="0" err="1"/>
              <a:t>Inquiétudes</a:t>
            </a:r>
            <a:r>
              <a:rPr sz="2000" dirty="0"/>
              <a:t> au </a:t>
            </a:r>
            <a:r>
              <a:rPr sz="2000" dirty="0" err="1"/>
              <a:t>sujet</a:t>
            </a:r>
            <a:r>
              <a:rPr sz="2000" dirty="0"/>
              <a:t> de la </a:t>
            </a:r>
            <a:r>
              <a:rPr sz="2000" dirty="0" err="1"/>
              <a:t>famille</a:t>
            </a:r>
            <a:endParaRPr sz="2000" dirty="0"/>
          </a:p>
          <a:p>
            <a:pPr lvl="1">
              <a:spcAft>
                <a:spcPts val="500"/>
              </a:spcAft>
            </a:pPr>
            <a:r>
              <a:rPr sz="2000" dirty="0"/>
              <a:t>Pressions </a:t>
            </a:r>
            <a:r>
              <a:rPr sz="2000" dirty="0" err="1"/>
              <a:t>financières</a:t>
            </a:r>
            <a:endParaRPr sz="2000" dirty="0"/>
          </a:p>
          <a:p>
            <a:endParaRPr lang="en-US" dirty="0"/>
          </a:p>
        </p:txBody>
      </p:sp>
      <p:pic>
        <p:nvPicPr>
          <p:cNvPr id="7" name="Picture 6">
            <a:extLst>
              <a:ext uri="{FF2B5EF4-FFF2-40B4-BE49-F238E27FC236}">
                <a16:creationId xmlns:a16="http://schemas.microsoft.com/office/drawing/2014/main" id="{4332FEAD-ED11-C144-9416-CCE3215217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4303" y="1000209"/>
            <a:ext cx="2401379" cy="5055534"/>
          </a:xfrm>
          <a:prstGeom prst="rect">
            <a:avLst/>
          </a:prstGeom>
        </p:spPr>
      </p:pic>
    </p:spTree>
    <p:extLst>
      <p:ext uri="{BB962C8B-B14F-4D97-AF65-F5344CB8AC3E}">
        <p14:creationId xmlns:p14="http://schemas.microsoft.com/office/powerpoint/2010/main" val="2770138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857EB-2298-084E-9852-C35E3B2BC4C5}"/>
              </a:ext>
            </a:extLst>
          </p:cNvPr>
          <p:cNvSpPr>
            <a:spLocks noGrp="1"/>
          </p:cNvSpPr>
          <p:nvPr>
            <p:ph type="title"/>
          </p:nvPr>
        </p:nvSpPr>
        <p:spPr/>
        <p:txBody>
          <a:bodyPr/>
          <a:lstStyle/>
          <a:p>
            <a:r>
              <a:rPr sz="2400" dirty="0" err="1"/>
              <a:t>Symptômes</a:t>
            </a:r>
            <a:r>
              <a:rPr sz="2400" dirty="0"/>
              <a:t> courants de stress</a:t>
            </a:r>
          </a:p>
        </p:txBody>
      </p:sp>
      <p:sp>
        <p:nvSpPr>
          <p:cNvPr id="4" name="Text Placeholder 3">
            <a:extLst>
              <a:ext uri="{FF2B5EF4-FFF2-40B4-BE49-F238E27FC236}">
                <a16:creationId xmlns:a16="http://schemas.microsoft.com/office/drawing/2014/main" id="{90AD0BD2-A00E-754F-BC86-B3DD999C3A4C}"/>
              </a:ext>
            </a:extLst>
          </p:cNvPr>
          <p:cNvSpPr>
            <a:spLocks noGrp="1"/>
          </p:cNvSpPr>
          <p:nvPr>
            <p:ph type="body" sz="quarter" idx="10"/>
          </p:nvPr>
        </p:nvSpPr>
        <p:spPr>
          <a:xfrm>
            <a:off x="461963" y="1059910"/>
            <a:ext cx="8239125" cy="5047591"/>
          </a:xfrm>
        </p:spPr>
        <p:txBody>
          <a:bodyPr/>
          <a:lstStyle/>
          <a:p>
            <a:r>
              <a:rPr sz="2000" dirty="0" err="1"/>
              <a:t>Irritabilité</a:t>
            </a:r>
            <a:r>
              <a:rPr sz="2000" dirty="0"/>
              <a:t> et impatience</a:t>
            </a:r>
          </a:p>
          <a:p>
            <a:r>
              <a:rPr sz="2000" dirty="0" err="1"/>
              <a:t>Inquiétude</a:t>
            </a:r>
            <a:r>
              <a:rPr sz="2000" dirty="0"/>
              <a:t> et </a:t>
            </a:r>
            <a:r>
              <a:rPr sz="2000" dirty="0" err="1"/>
              <a:t>anxiété</a:t>
            </a:r>
            <a:endParaRPr sz="2000" dirty="0"/>
          </a:p>
          <a:p>
            <a:r>
              <a:rPr sz="2000" dirty="0"/>
              <a:t>Troubles de </a:t>
            </a:r>
            <a:r>
              <a:rPr sz="2000" dirty="0" err="1"/>
              <a:t>l’attention</a:t>
            </a:r>
            <a:r>
              <a:rPr sz="2000" dirty="0"/>
              <a:t> et de la concentration</a:t>
            </a:r>
          </a:p>
          <a:p>
            <a:r>
              <a:rPr sz="2000" dirty="0"/>
              <a:t>Sentiment d’être </a:t>
            </a:r>
            <a:r>
              <a:rPr sz="2000" dirty="0" err="1"/>
              <a:t>dépassé</a:t>
            </a:r>
            <a:r>
              <a:rPr sz="2000" dirty="0"/>
              <a:t> et </a:t>
            </a:r>
            <a:r>
              <a:rPr sz="2000" dirty="0" err="1"/>
              <a:t>difficultés</a:t>
            </a:r>
            <a:r>
              <a:rPr sz="2000" dirty="0"/>
              <a:t> </a:t>
            </a:r>
            <a:r>
              <a:rPr sz="2000" dirty="0" err="1"/>
              <a:t>à</a:t>
            </a:r>
            <a:r>
              <a:rPr sz="2000" dirty="0"/>
              <a:t> prendre des </a:t>
            </a:r>
            <a:r>
              <a:rPr sz="2000" dirty="0" err="1"/>
              <a:t>décisions</a:t>
            </a:r>
            <a:endParaRPr sz="2000" dirty="0"/>
          </a:p>
          <a:p>
            <a:r>
              <a:rPr sz="2000" dirty="0" err="1"/>
              <a:t>Oublier</a:t>
            </a:r>
            <a:r>
              <a:rPr sz="2000" dirty="0"/>
              <a:t> des choses</a:t>
            </a:r>
          </a:p>
          <a:p>
            <a:r>
              <a:rPr sz="2000" dirty="0"/>
              <a:t>Se </a:t>
            </a:r>
            <a:r>
              <a:rPr sz="2000" dirty="0" err="1"/>
              <a:t>sentir</a:t>
            </a:r>
            <a:r>
              <a:rPr sz="2000" dirty="0"/>
              <a:t> </a:t>
            </a:r>
            <a:r>
              <a:rPr sz="2000" dirty="0" err="1"/>
              <a:t>fatigué</a:t>
            </a:r>
            <a:r>
              <a:rPr sz="2000" dirty="0"/>
              <a:t>, </a:t>
            </a:r>
            <a:r>
              <a:rPr sz="2000" dirty="0" err="1"/>
              <a:t>fuir</a:t>
            </a:r>
            <a:r>
              <a:rPr sz="2000" dirty="0"/>
              <a:t> la compagnie des </a:t>
            </a:r>
            <a:r>
              <a:rPr sz="2000" dirty="0" err="1"/>
              <a:t>autres</a:t>
            </a:r>
            <a:endParaRPr sz="2000" dirty="0"/>
          </a:p>
          <a:p>
            <a:r>
              <a:rPr sz="2000" dirty="0" err="1"/>
              <a:t>Maux</a:t>
            </a:r>
            <a:r>
              <a:rPr sz="2000" dirty="0"/>
              <a:t> de tête, </a:t>
            </a:r>
            <a:r>
              <a:rPr sz="2000" dirty="0" err="1"/>
              <a:t>maux</a:t>
            </a:r>
            <a:r>
              <a:rPr sz="2000" dirty="0"/>
              <a:t> de dos, </a:t>
            </a:r>
            <a:r>
              <a:rPr sz="2000" dirty="0" err="1"/>
              <a:t>douleurs</a:t>
            </a:r>
            <a:r>
              <a:rPr sz="2000" dirty="0"/>
              <a:t> </a:t>
            </a:r>
            <a:r>
              <a:rPr sz="2000" dirty="0" err="1"/>
              <a:t>musculaires</a:t>
            </a:r>
            <a:endParaRPr sz="2000" dirty="0"/>
          </a:p>
          <a:p>
            <a:r>
              <a:rPr sz="2000" dirty="0" err="1"/>
              <a:t>Changements</a:t>
            </a:r>
            <a:r>
              <a:rPr sz="2000" dirty="0"/>
              <a:t> de </a:t>
            </a:r>
            <a:r>
              <a:rPr sz="2000" dirty="0" err="1"/>
              <a:t>l’appétit</a:t>
            </a:r>
            <a:r>
              <a:rPr sz="2000" dirty="0"/>
              <a:t> </a:t>
            </a:r>
            <a:r>
              <a:rPr sz="2000" dirty="0" err="1"/>
              <a:t>ou</a:t>
            </a:r>
            <a:r>
              <a:rPr sz="2000" dirty="0"/>
              <a:t> des habitudes de </a:t>
            </a:r>
            <a:r>
              <a:rPr sz="2000" dirty="0" err="1"/>
              <a:t>sommeil</a:t>
            </a:r>
            <a:endParaRPr sz="2000" dirty="0"/>
          </a:p>
          <a:p>
            <a:r>
              <a:rPr sz="2000" dirty="0" err="1"/>
              <a:t>Difficultés</a:t>
            </a:r>
            <a:r>
              <a:rPr sz="2000" dirty="0"/>
              <a:t> </a:t>
            </a:r>
            <a:r>
              <a:rPr sz="2000" dirty="0" err="1"/>
              <a:t>à</a:t>
            </a:r>
            <a:r>
              <a:rPr sz="2000" dirty="0"/>
              <a:t> se </a:t>
            </a:r>
            <a:r>
              <a:rPr sz="2000" dirty="0" err="1"/>
              <a:t>détendre</a:t>
            </a:r>
            <a:endParaRPr sz="2000" dirty="0"/>
          </a:p>
          <a:p>
            <a:r>
              <a:rPr sz="2000" dirty="0"/>
              <a:t>Faiblesse du </a:t>
            </a:r>
            <a:r>
              <a:rPr sz="2000" dirty="0" err="1"/>
              <a:t>système</a:t>
            </a:r>
            <a:r>
              <a:rPr sz="2000" dirty="0"/>
              <a:t> </a:t>
            </a:r>
            <a:r>
              <a:rPr sz="2000" dirty="0" err="1"/>
              <a:t>immunitaire</a:t>
            </a:r>
            <a:r>
              <a:rPr sz="2000" dirty="0"/>
              <a:t>, plus </a:t>
            </a:r>
            <a:r>
              <a:rPr sz="2000" dirty="0" err="1"/>
              <a:t>souvent</a:t>
            </a:r>
            <a:r>
              <a:rPr sz="2000" dirty="0"/>
              <a:t> </a:t>
            </a:r>
            <a:r>
              <a:rPr sz="2000" dirty="0" err="1"/>
              <a:t>malade</a:t>
            </a:r>
            <a:endParaRPr sz="2000" dirty="0"/>
          </a:p>
          <a:p>
            <a:r>
              <a:rPr sz="2000" dirty="0"/>
              <a:t>Intensification des </a:t>
            </a:r>
            <a:r>
              <a:rPr sz="2000" dirty="0" err="1"/>
              <a:t>stratégies</a:t>
            </a:r>
            <a:r>
              <a:rPr sz="2000" dirty="0"/>
              <a:t> de gestion et </a:t>
            </a:r>
            <a:r>
              <a:rPr sz="2000" dirty="0" err="1"/>
              <a:t>d’adaptation</a:t>
            </a:r>
            <a:r>
              <a:rPr sz="2000" dirty="0"/>
              <a:t> </a:t>
            </a:r>
            <a:r>
              <a:rPr sz="2000" dirty="0" err="1"/>
              <a:t>malsaines</a:t>
            </a:r>
            <a:r>
              <a:rPr sz="2000" dirty="0"/>
              <a:t> (p. ex. </a:t>
            </a:r>
            <a:r>
              <a:rPr sz="2000" dirty="0" err="1"/>
              <a:t>consommation</a:t>
            </a:r>
            <a:r>
              <a:rPr sz="2000" dirty="0"/>
              <a:t> </a:t>
            </a:r>
            <a:r>
              <a:rPr sz="2000" dirty="0" err="1"/>
              <a:t>d'alcool</a:t>
            </a:r>
            <a:r>
              <a:rPr sz="2000" dirty="0"/>
              <a:t>)</a:t>
            </a:r>
          </a:p>
        </p:txBody>
      </p:sp>
      <p:pic>
        <p:nvPicPr>
          <p:cNvPr id="6" name="Picture 5">
            <a:extLst>
              <a:ext uri="{FF2B5EF4-FFF2-40B4-BE49-F238E27FC236}">
                <a16:creationId xmlns:a16="http://schemas.microsoft.com/office/drawing/2014/main" id="{6E157A46-521C-3F46-AB08-39FB3EAC48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6650" y="-23380"/>
            <a:ext cx="1543050" cy="1543050"/>
          </a:xfrm>
          <a:prstGeom prst="rect">
            <a:avLst/>
          </a:prstGeom>
        </p:spPr>
      </p:pic>
    </p:spTree>
    <p:extLst>
      <p:ext uri="{BB962C8B-B14F-4D97-AF65-F5344CB8AC3E}">
        <p14:creationId xmlns:p14="http://schemas.microsoft.com/office/powerpoint/2010/main" val="2499864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6518-7902-8049-9B9D-5BE812FF07DD}"/>
              </a:ext>
            </a:extLst>
          </p:cNvPr>
          <p:cNvSpPr>
            <a:spLocks noGrp="1"/>
          </p:cNvSpPr>
          <p:nvPr>
            <p:ph type="ctrTitle"/>
          </p:nvPr>
        </p:nvSpPr>
        <p:spPr/>
        <p:txBody>
          <a:bodyPr/>
          <a:lstStyle/>
          <a:p>
            <a:r>
              <a:t>2. Qu'est-ce qu'une auto-prise en charge saine ?</a:t>
            </a:r>
          </a:p>
        </p:txBody>
      </p:sp>
      <p:sp>
        <p:nvSpPr>
          <p:cNvPr id="3" name="Subtitle 2">
            <a:extLst>
              <a:ext uri="{FF2B5EF4-FFF2-40B4-BE49-F238E27FC236}">
                <a16:creationId xmlns:a16="http://schemas.microsoft.com/office/drawing/2014/main" id="{19CF0CA8-4BE1-8941-B296-1A6569FA55A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16DBD64B-8876-3044-84B9-7194E80522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67526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D0F60-F411-9D47-BC28-7B0ABE262701}"/>
              </a:ext>
            </a:extLst>
          </p:cNvPr>
          <p:cNvSpPr>
            <a:spLocks noGrp="1"/>
          </p:cNvSpPr>
          <p:nvPr>
            <p:ph type="title"/>
          </p:nvPr>
        </p:nvSpPr>
        <p:spPr/>
        <p:txBody>
          <a:bodyPr/>
          <a:lstStyle/>
          <a:p>
            <a:r>
              <a:t>Stress et support</a:t>
            </a:r>
          </a:p>
        </p:txBody>
      </p:sp>
      <p:pic>
        <p:nvPicPr>
          <p:cNvPr id="7" name="Picture 6">
            <a:extLst>
              <a:ext uri="{FF2B5EF4-FFF2-40B4-BE49-F238E27FC236}">
                <a16:creationId xmlns:a16="http://schemas.microsoft.com/office/drawing/2014/main" id="{6433A97B-E0CB-7547-B8E3-F30042301E2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500187" y="757285"/>
            <a:ext cx="5800725" cy="5782445"/>
          </a:xfrm>
          <a:prstGeom prst="rect">
            <a:avLst/>
          </a:prstGeom>
        </p:spPr>
      </p:pic>
    </p:spTree>
    <p:extLst>
      <p:ext uri="{BB962C8B-B14F-4D97-AF65-F5344CB8AC3E}">
        <p14:creationId xmlns:p14="http://schemas.microsoft.com/office/powerpoint/2010/main" val="38585391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147202</TotalTime>
  <Words>3119</Words>
  <Application>Microsoft Macintosh PowerPoint</Application>
  <PresentationFormat>On-screen Show (4:3)</PresentationFormat>
  <Paragraphs>199</Paragraphs>
  <Slides>22</Slides>
  <Notes>17</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6" baseType="lpstr">
      <vt:lpstr>Arial</vt:lpstr>
      <vt:lpstr>Calibri</vt:lpstr>
      <vt:lpstr>Office Theme</vt:lpstr>
      <vt:lpstr>think-cell Slide</vt:lpstr>
      <vt:lpstr>Les bases de l’auto‑prise en charge</vt:lpstr>
      <vt:lpstr>Questions importantes auxquelles répondre</vt:lpstr>
      <vt:lpstr>1. Pourquoi l’auto-prise en charge est-elle importante ?</vt:lpstr>
      <vt:lpstr>Avez-vous parfois le sentiment que... ?</vt:lpstr>
      <vt:lpstr>Notre réaction au stress</vt:lpstr>
      <vt:lpstr>Notre réaction au stress</vt:lpstr>
      <vt:lpstr>Symptômes courants de stress</vt:lpstr>
      <vt:lpstr>2. Qu'est-ce qu'une auto-prise en charge saine ?</vt:lpstr>
      <vt:lpstr>Stress et support</vt:lpstr>
      <vt:lpstr>Pouvez-vous citer des outils d’auto-prise en charge efficaces ?</vt:lpstr>
      <vt:lpstr>L’auto-prise en charge est...</vt:lpstr>
      <vt:lpstr>L’auto-prise en charge et le réconfort personnel</vt:lpstr>
      <vt:lpstr>Stratégies d’auto-prise en charge et de gestion et d’adaptation saines</vt:lpstr>
      <vt:lpstr>Stratégies de gestion et d’adaptation malsaines</vt:lpstr>
      <vt:lpstr>Stratégies d’auto-prise en charge</vt:lpstr>
      <vt:lpstr>L’auto-prise en charge est...</vt:lpstr>
      <vt:lpstr>PowerPoint Presentation</vt:lpstr>
      <vt:lpstr>3. Comment pouvez-vous pratiquer l’auto-prise en charge même lorsque vous êtes occupé ?</vt:lpstr>
      <vt:lpstr>Assurer son auto-prise en charge malgré un emploi du temps chargé</vt:lpstr>
      <vt:lpstr>PowerPoint Presentation</vt:lpstr>
      <vt:lpstr>4. Comment l'IRC peut-il vous aider ?</vt:lpstr>
      <vt:lpstr>Ressources IRC dédiées à l’auto-prise en charge</vt:lpstr>
    </vt:vector>
  </TitlesOfParts>
  <Company>IRC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Laura.Yu@rescue.org</dc:creator>
  <cp:lastModifiedBy>Scott, Terry (Capita Translation &amp; Interpreting)</cp:lastModifiedBy>
  <cp:revision>1007</cp:revision>
  <cp:lastPrinted>2018-03-21T12:36:13Z</cp:lastPrinted>
  <dcterms:created xsi:type="dcterms:W3CDTF">2017-01-04T00:30:36Z</dcterms:created>
  <dcterms:modified xsi:type="dcterms:W3CDTF">2020-01-17T14:12:39Z</dcterms:modified>
</cp:coreProperties>
</file>