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ags/tag1.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4"/>
  </p:notesMasterIdLst>
  <p:handoutMasterIdLst>
    <p:handoutMasterId r:id="rId25"/>
  </p:handoutMasterIdLst>
  <p:sldIdLst>
    <p:sldId id="470" r:id="rId2"/>
    <p:sldId id="471" r:id="rId3"/>
    <p:sldId id="472" r:id="rId4"/>
    <p:sldId id="479" r:id="rId5"/>
    <p:sldId id="482" r:id="rId6"/>
    <p:sldId id="483" r:id="rId7"/>
    <p:sldId id="484" r:id="rId8"/>
    <p:sldId id="473" r:id="rId9"/>
    <p:sldId id="485" r:id="rId10"/>
    <p:sldId id="488" r:id="rId11"/>
    <p:sldId id="486" r:id="rId12"/>
    <p:sldId id="489" r:id="rId13"/>
    <p:sldId id="490" r:id="rId14"/>
    <p:sldId id="491" r:id="rId15"/>
    <p:sldId id="494" r:id="rId16"/>
    <p:sldId id="492" r:id="rId17"/>
    <p:sldId id="493" r:id="rId18"/>
    <p:sldId id="474" r:id="rId19"/>
    <p:sldId id="480" r:id="rId20"/>
    <p:sldId id="478" r:id="rId21"/>
    <p:sldId id="475" r:id="rId22"/>
    <p:sldId id="495" r:id="rId23"/>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52" userDrawn="1">
          <p15:clr>
            <a:srgbClr val="A4A3A4"/>
          </p15:clr>
        </p15:guide>
        <p15:guide id="2" pos="504" userDrawn="1">
          <p15:clr>
            <a:srgbClr val="A4A3A4"/>
          </p15:clr>
        </p15:guide>
        <p15:guide id="3" orient="horz" pos="1032"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egan O'Malley" initials="MO" lastIdx="1" clrIdx="0">
    <p:extLst>
      <p:ext uri="{19B8F6BF-5375-455C-9EA6-DF929625EA0E}">
        <p15:presenceInfo xmlns:p15="http://schemas.microsoft.com/office/powerpoint/2012/main" userId="S-1-5-21-1294360644-1464272073-1233803906-132840" providerId="AD"/>
      </p:ext>
    </p:extLst>
  </p:cmAuthor>
  <p:cmAuthor id="2" name="Joanna Alexander" initials="JA" lastIdx="15" clrIdx="1">
    <p:extLst>
      <p:ext uri="{19B8F6BF-5375-455C-9EA6-DF929625EA0E}">
        <p15:presenceInfo xmlns:p15="http://schemas.microsoft.com/office/powerpoint/2012/main" userId="S-1-5-21-1294360644-1464272073-1233803906-142033" providerId="AD"/>
      </p:ext>
    </p:extLst>
  </p:cmAuthor>
  <p:cmAuthor id="3" name="Laura Yu" initials="LY" lastIdx="30" clrIdx="2">
    <p:extLst>
      <p:ext uri="{19B8F6BF-5375-455C-9EA6-DF929625EA0E}">
        <p15:presenceInfo xmlns:p15="http://schemas.microsoft.com/office/powerpoint/2012/main" userId="S-1-5-21-1294360644-1464272073-1233803906-123738" providerId="AD"/>
      </p:ext>
    </p:extLst>
  </p:cmAuthor>
  <p:cmAuthor id="4" name="Samira Mirza" initials="SM" lastIdx="7" clrIdx="3">
    <p:extLst>
      <p:ext uri="{19B8F6BF-5375-455C-9EA6-DF929625EA0E}">
        <p15:presenceInfo xmlns:p15="http://schemas.microsoft.com/office/powerpoint/2012/main" userId="S-1-5-21-1294360644-1464272073-1233803906-14105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D81E8"/>
    <a:srgbClr val="5482E8"/>
    <a:srgbClr val="327EEB"/>
    <a:srgbClr val="FFFFFF"/>
    <a:srgbClr val="FFF4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457" autoAdjust="0"/>
    <p:restoredTop sz="72787" autoAdjust="0"/>
  </p:normalViewPr>
  <p:slideViewPr>
    <p:cSldViewPr snapToGrid="0">
      <p:cViewPr varScale="1">
        <p:scale>
          <a:sx n="56" d="100"/>
          <a:sy n="56" d="100"/>
        </p:scale>
        <p:origin x="492" y="60"/>
      </p:cViewPr>
      <p:guideLst>
        <p:guide orient="horz" pos="552"/>
        <p:guide pos="504"/>
        <p:guide orient="horz" pos="1032"/>
      </p:guideLst>
    </p:cSldViewPr>
  </p:slid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38475"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40" y="0"/>
            <a:ext cx="3038475" cy="465138"/>
          </a:xfrm>
          <a:prstGeom prst="rect">
            <a:avLst/>
          </a:prstGeom>
        </p:spPr>
        <p:txBody>
          <a:bodyPr vert="horz" lIns="91440" tIns="45720" rIns="91440" bIns="45720" rtlCol="0"/>
          <a:lstStyle>
            <a:lvl1pPr algn="r">
              <a:defRPr sz="1200"/>
            </a:lvl1pPr>
          </a:lstStyle>
          <a:p>
            <a:fld id="{ED9AAB96-AC59-C64B-9E55-ABEA796467DE}" type="datetimeFigureOut">
              <a:rPr lang="en-US" smtClean="0"/>
              <a:pPr/>
              <a:t>2/2/2020</a:t>
            </a:fld>
            <a:endParaRPr lang="en-US" dirty="0"/>
          </a:p>
        </p:txBody>
      </p:sp>
      <p:sp>
        <p:nvSpPr>
          <p:cNvPr id="4" name="Footer Placeholder 3"/>
          <p:cNvSpPr>
            <a:spLocks noGrp="1"/>
          </p:cNvSpPr>
          <p:nvPr>
            <p:ph type="ftr" sz="quarter" idx="2"/>
          </p:nvPr>
        </p:nvSpPr>
        <p:spPr>
          <a:xfrm>
            <a:off x="2" y="8829675"/>
            <a:ext cx="3038475" cy="465138"/>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40" y="8829675"/>
            <a:ext cx="3038475" cy="465138"/>
          </a:xfrm>
          <a:prstGeom prst="rect">
            <a:avLst/>
          </a:prstGeom>
        </p:spPr>
        <p:txBody>
          <a:bodyPr vert="horz" lIns="91440" tIns="45720" rIns="91440" bIns="45720" rtlCol="0" anchor="b"/>
          <a:lstStyle>
            <a:lvl1pPr algn="r">
              <a:defRPr sz="1200"/>
            </a:lvl1pPr>
          </a:lstStyle>
          <a:p>
            <a:fld id="{D2AB2A55-7D1A-AD44-A118-77A701CE92C0}" type="slidenum">
              <a:rPr lang="en-US" smtClean="0"/>
              <a:pPr/>
              <a:t>‹#›</a:t>
            </a:fld>
            <a:endParaRPr lang="en-US" dirty="0"/>
          </a:p>
        </p:txBody>
      </p:sp>
    </p:spTree>
    <p:extLst>
      <p:ext uri="{BB962C8B-B14F-4D97-AF65-F5344CB8AC3E}">
        <p14:creationId xmlns:p14="http://schemas.microsoft.com/office/powerpoint/2010/main" val="368075878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38475"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70340" y="0"/>
            <a:ext cx="3038475" cy="465138"/>
          </a:xfrm>
          <a:prstGeom prst="rect">
            <a:avLst/>
          </a:prstGeom>
        </p:spPr>
        <p:txBody>
          <a:bodyPr vert="horz" lIns="91440" tIns="45720" rIns="91440" bIns="45720" rtlCol="0"/>
          <a:lstStyle>
            <a:lvl1pPr algn="r">
              <a:defRPr sz="1200"/>
            </a:lvl1pPr>
          </a:lstStyle>
          <a:p>
            <a:fld id="{4214E3E2-D3B7-4F7D-A4F7-C80E99429A66}" type="datetimeFigureOut">
              <a:rPr lang="en-US" smtClean="0"/>
              <a:pPr/>
              <a:t>2/2/2020</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675" y="4416426"/>
            <a:ext cx="5607050" cy="41830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2" y="8829675"/>
            <a:ext cx="3038475" cy="465138"/>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340" y="8829675"/>
            <a:ext cx="3038475" cy="465138"/>
          </a:xfrm>
          <a:prstGeom prst="rect">
            <a:avLst/>
          </a:prstGeom>
        </p:spPr>
        <p:txBody>
          <a:bodyPr vert="horz" lIns="91440" tIns="45720" rIns="91440" bIns="45720" rtlCol="0" anchor="b"/>
          <a:lstStyle>
            <a:lvl1pPr algn="r">
              <a:defRPr sz="1200"/>
            </a:lvl1pPr>
          </a:lstStyle>
          <a:p>
            <a:fld id="{D70FF2E4-95BE-49CA-89E1-C2C428ECDA9A}" type="slidenum">
              <a:rPr lang="en-US" smtClean="0"/>
              <a:pPr/>
              <a:t>‹#›</a:t>
            </a:fld>
            <a:endParaRPr lang="en-US" dirty="0"/>
          </a:p>
        </p:txBody>
      </p:sp>
    </p:spTree>
    <p:extLst>
      <p:ext uri="{BB962C8B-B14F-4D97-AF65-F5344CB8AC3E}">
        <p14:creationId xmlns:p14="http://schemas.microsoft.com/office/powerpoint/2010/main" val="2745657794"/>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lgn="r" rtl="1">
              <a:buFont typeface="Arial" panose="020B0604020202020204" pitchFamily="34" charset="0"/>
              <a:buChar char="•"/>
            </a:pPr>
            <a:r>
              <a:rPr lang="ar-OM" sz="1200" b="1" i="0" kern="1200" noProof="0" dirty="0" smtClean="0">
                <a:solidFill>
                  <a:schemeClr val="tx1"/>
                </a:solidFill>
                <a:effectLst/>
                <a:latin typeface="Adobe Arabic" panose="02040503050201020203" pitchFamily="18" charset="-78"/>
                <a:ea typeface="+mn-ea"/>
                <a:cs typeface="Adobe Arabic" panose="02040503050201020203" pitchFamily="18" charset="-78"/>
              </a:rPr>
              <a:t>قدّم</a:t>
            </a:r>
            <a:r>
              <a:rPr lang="ar-OM" sz="1200" kern="1200" noProof="0" dirty="0" smtClean="0">
                <a:solidFill>
                  <a:schemeClr val="tx1"/>
                </a:solidFill>
                <a:effectLst/>
                <a:latin typeface="Adobe Arabic" panose="02040503050201020203" pitchFamily="18" charset="-78"/>
                <a:ea typeface="+mn-ea"/>
                <a:cs typeface="Adobe Arabic" panose="02040503050201020203" pitchFamily="18" charset="-78"/>
              </a:rPr>
              <a:t>: قم </a:t>
            </a:r>
            <a:r>
              <a:rPr lang="ar-OM" sz="1200" kern="1200" noProof="0" dirty="0">
                <a:solidFill>
                  <a:schemeClr val="tx1"/>
                </a:solidFill>
                <a:effectLst/>
                <a:latin typeface="Adobe Arabic" panose="02040503050201020203" pitchFamily="18" charset="-78"/>
                <a:ea typeface="+mn-ea"/>
                <a:cs typeface="Adobe Arabic" panose="02040503050201020203" pitchFamily="18" charset="-78"/>
              </a:rPr>
              <a:t>بتوفير مقدمة مختصرة عن المُيَسِّر.</a:t>
            </a:r>
          </a:p>
          <a:p>
            <a:pPr marL="171450" lvl="0" indent="-171450" algn="r" rtl="1">
              <a:buFont typeface="Arial" panose="020B0604020202020204" pitchFamily="34" charset="0"/>
              <a:buChar char="•"/>
            </a:pPr>
            <a:r>
              <a:rPr lang="ar-OM" sz="1200" b="1" i="0" kern="1200" noProof="0" dirty="0" smtClean="0">
                <a:solidFill>
                  <a:schemeClr val="tx1"/>
                </a:solidFill>
                <a:effectLst/>
                <a:latin typeface="Adobe Arabic" panose="02040503050201020203" pitchFamily="18" charset="-78"/>
                <a:ea typeface="+mn-ea"/>
                <a:cs typeface="Adobe Arabic" panose="02040503050201020203" pitchFamily="18" charset="-78"/>
              </a:rPr>
              <a:t>مراجعة</a:t>
            </a:r>
            <a:r>
              <a:rPr lang="ar-OM" sz="1200" kern="1200" noProof="0" dirty="0" smtClean="0">
                <a:solidFill>
                  <a:schemeClr val="tx1"/>
                </a:solidFill>
                <a:effectLst/>
                <a:latin typeface="Adobe Arabic" panose="02040503050201020203" pitchFamily="18" charset="-78"/>
                <a:ea typeface="+mn-ea"/>
                <a:cs typeface="Adobe Arabic" panose="02040503050201020203" pitchFamily="18" charset="-78"/>
              </a:rPr>
              <a:t>: الأسئلة </a:t>
            </a:r>
            <a:r>
              <a:rPr lang="ar-OM" sz="1200" kern="1200" noProof="0" dirty="0">
                <a:solidFill>
                  <a:schemeClr val="tx1"/>
                </a:solidFill>
                <a:effectLst/>
                <a:latin typeface="Adobe Arabic" panose="02040503050201020203" pitchFamily="18" charset="-78"/>
                <a:ea typeface="+mn-ea"/>
                <a:cs typeface="Adobe Arabic" panose="02040503050201020203" pitchFamily="18" charset="-78"/>
              </a:rPr>
              <a:t>المهمة التي أنت هنا لمناقشتها.</a:t>
            </a:r>
          </a:p>
          <a:p>
            <a:pPr algn="r" rtl="1"/>
            <a:endParaRPr lang="ar-OM" noProof="0" dirty="0">
              <a:latin typeface="Adobe Arabic" panose="02040503050201020203" pitchFamily="18" charset="-78"/>
              <a:cs typeface="Adobe Arabic" panose="02040503050201020203" pitchFamily="18" charset="-78"/>
            </a:endParaRPr>
          </a:p>
        </p:txBody>
      </p:sp>
      <p:sp>
        <p:nvSpPr>
          <p:cNvPr id="4" name="Slide Number Placeholder 3"/>
          <p:cNvSpPr>
            <a:spLocks noGrp="1"/>
          </p:cNvSpPr>
          <p:nvPr>
            <p:ph type="sldNum" sz="quarter" idx="5"/>
          </p:nvPr>
        </p:nvSpPr>
        <p:spPr/>
        <p:txBody>
          <a:bodyPr/>
          <a:lstStyle/>
          <a:p>
            <a:fld id="{D70FF2E4-95BE-49CA-89E1-C2C428ECDA9A}" type="slidenum">
              <a:rPr lang="en-US" smtClean="0"/>
              <a:pPr/>
              <a:t>2</a:t>
            </a:fld>
            <a:endParaRPr lang="en-US" dirty="0"/>
          </a:p>
        </p:txBody>
      </p:sp>
    </p:spTree>
    <p:extLst>
      <p:ext uri="{BB962C8B-B14F-4D97-AF65-F5344CB8AC3E}">
        <p14:creationId xmlns:p14="http://schemas.microsoft.com/office/powerpoint/2010/main" val="19834383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r>
              <a:rPr lang="ar-LY" sz="1200" b="1" i="0" kern="1200" noProof="0" dirty="0">
                <a:solidFill>
                  <a:schemeClr val="tx1"/>
                </a:solidFill>
                <a:effectLst/>
                <a:latin typeface="+mn-lt"/>
                <a:ea typeface="+mn-ea"/>
                <a:cs typeface="+mn-cs"/>
              </a:rPr>
              <a:t>استعرض</a:t>
            </a:r>
            <a:r>
              <a:rPr lang="ar-LY" sz="1200" b="1" i="1" kern="1200" noProof="0" dirty="0">
                <a:solidFill>
                  <a:schemeClr val="tx1"/>
                </a:solidFill>
                <a:effectLst/>
                <a:latin typeface="+mn-lt"/>
                <a:ea typeface="+mn-ea"/>
                <a:cs typeface="+mn-cs"/>
              </a:rPr>
              <a:t> </a:t>
            </a:r>
            <a:r>
              <a:rPr lang="ar-LY" sz="1200" kern="1200" noProof="0" dirty="0">
                <a:solidFill>
                  <a:schemeClr val="tx1"/>
                </a:solidFill>
                <a:effectLst/>
                <a:latin typeface="+mn-lt"/>
                <a:ea typeface="+mn-ea"/>
                <a:cs typeface="+mn-cs"/>
              </a:rPr>
              <a:t>المعلومات الموجودة على الشريحة.</a:t>
            </a:r>
          </a:p>
          <a:p>
            <a:pPr algn="r" rtl="1"/>
            <a:r>
              <a:rPr lang="ar-LY" sz="1200" b="1" i="0" kern="1200" noProof="0" dirty="0">
                <a:solidFill>
                  <a:schemeClr val="tx1"/>
                </a:solidFill>
                <a:effectLst/>
                <a:latin typeface="+mn-lt"/>
                <a:ea typeface="+mn-ea"/>
                <a:cs typeface="+mn-cs"/>
              </a:rPr>
              <a:t>وضِّح</a:t>
            </a:r>
            <a:r>
              <a:rPr lang="ar-LY" sz="1200" b="1" i="1" kern="1200" noProof="0" dirty="0">
                <a:solidFill>
                  <a:schemeClr val="tx1"/>
                </a:solidFill>
                <a:effectLst/>
                <a:latin typeface="+mn-lt"/>
                <a:ea typeface="+mn-ea"/>
                <a:cs typeface="+mn-cs"/>
              </a:rPr>
              <a:t>:</a:t>
            </a:r>
            <a:endParaRPr lang="ar-LY" sz="1200" kern="1200" noProof="0" dirty="0">
              <a:solidFill>
                <a:schemeClr val="tx1"/>
              </a:solidFill>
              <a:effectLst/>
              <a:latin typeface="+mn-lt"/>
              <a:ea typeface="+mn-ea"/>
              <a:cs typeface="+mn-cs"/>
            </a:endParaRPr>
          </a:p>
          <a:p>
            <a:pPr marL="171450" lvl="0" indent="-171450" algn="r" rtl="1">
              <a:buFont typeface="Arial" panose="020B0604020202020204" pitchFamily="34" charset="0"/>
              <a:buChar char="•"/>
            </a:pPr>
            <a:r>
              <a:rPr lang="ar-LY" sz="1200" kern="1200" noProof="0" dirty="0">
                <a:solidFill>
                  <a:schemeClr val="tx1"/>
                </a:solidFill>
                <a:effectLst/>
                <a:latin typeface="+mn-lt"/>
                <a:ea typeface="+mn-ea"/>
                <a:cs typeface="+mn-cs"/>
              </a:rPr>
              <a:t>هذه أشياء قد لا تبدو جيدة دائمًا في وقتها، ولكن في أثناء قيامنا بها، وبعد قيامنا بها، نعلم أننا قمنا بعمل جيد لأنفسنا. إنها تجعلنا نشعر باحترام الذات، و/أو تجعلنا نشعر بمزيد من الحيوية والقدرة على إعادة التواصل مع الضغوط في حياتنا والمضي قدمًا بشكل مثمر.</a:t>
            </a:r>
          </a:p>
          <a:p>
            <a:pPr algn="r" rtl="1"/>
            <a:r>
              <a:rPr lang="ar-LY" sz="1200" b="1" i="0" kern="1200" noProof="0" dirty="0">
                <a:solidFill>
                  <a:schemeClr val="tx1"/>
                </a:solidFill>
                <a:effectLst/>
                <a:latin typeface="+mn-lt"/>
                <a:ea typeface="+mn-ea"/>
                <a:cs typeface="+mn-cs"/>
              </a:rPr>
              <a:t>أعطِ</a:t>
            </a:r>
            <a:r>
              <a:rPr lang="ar-LY" sz="1200" b="1" i="1" kern="1200" noProof="0" dirty="0">
                <a:solidFill>
                  <a:schemeClr val="tx1"/>
                </a:solidFill>
                <a:effectLst/>
                <a:latin typeface="+mn-lt"/>
                <a:ea typeface="+mn-ea"/>
                <a:cs typeface="+mn-cs"/>
              </a:rPr>
              <a:t> </a:t>
            </a:r>
            <a:r>
              <a:rPr lang="ar-LY" sz="1200" b="1" i="0" kern="1200" noProof="0" dirty="0">
                <a:solidFill>
                  <a:schemeClr val="tx1"/>
                </a:solidFill>
                <a:effectLst/>
                <a:latin typeface="+mn-lt"/>
                <a:ea typeface="+mn-ea"/>
                <a:cs typeface="+mn-cs"/>
              </a:rPr>
              <a:t>مثالاً</a:t>
            </a:r>
            <a:r>
              <a:rPr lang="ar-LY" sz="1200" b="1" i="1" kern="1200" noProof="0" dirty="0">
                <a:solidFill>
                  <a:schemeClr val="tx1"/>
                </a:solidFill>
                <a:effectLst/>
                <a:latin typeface="+mn-lt"/>
                <a:ea typeface="+mn-ea"/>
                <a:cs typeface="+mn-cs"/>
              </a:rPr>
              <a:t>:</a:t>
            </a:r>
            <a:endParaRPr lang="ar-LY" sz="1200" kern="1200" noProof="0" dirty="0">
              <a:solidFill>
                <a:schemeClr val="tx1"/>
              </a:solidFill>
              <a:effectLst/>
              <a:latin typeface="+mn-lt"/>
              <a:ea typeface="+mn-ea"/>
              <a:cs typeface="+mn-cs"/>
            </a:endParaRPr>
          </a:p>
          <a:p>
            <a:pPr marL="171450" lvl="0" indent="-171450" algn="r" rtl="1">
              <a:buFont typeface="Arial" panose="020B0604020202020204" pitchFamily="34" charset="0"/>
              <a:buChar char="•"/>
            </a:pPr>
            <a:r>
              <a:rPr lang="ar-LY" sz="1200" kern="1200" noProof="0" dirty="0">
                <a:solidFill>
                  <a:schemeClr val="tx1"/>
                </a:solidFill>
                <a:effectLst/>
                <a:latin typeface="+mn-lt"/>
                <a:ea typeface="+mn-ea"/>
                <a:cs typeface="+mn-cs"/>
              </a:rPr>
              <a:t>دعونا نفكر في ممارسة التمارين الرياضية. يحب بعض الأشخاص ممارسة الرياضة ويتمتعون بهذا الشكل من الرعاية الذاتية. يقوم آخرون بأي شيء آخر تقريبًا استغلالاً لأوقاتهم. ومع ذلك، نعلم جميعًا أن ممارسة الرياضة أمر مفيد حقًا لنا. </a:t>
            </a:r>
          </a:p>
          <a:p>
            <a:pPr marL="171450" lvl="0" indent="-171450" algn="r" rtl="1">
              <a:buFont typeface="Arial" panose="020B0604020202020204" pitchFamily="34" charset="0"/>
              <a:buChar char="•"/>
            </a:pPr>
            <a:r>
              <a:rPr lang="ar-LY" sz="1200" kern="1200" noProof="0" dirty="0">
                <a:solidFill>
                  <a:schemeClr val="tx1"/>
                </a:solidFill>
                <a:effectLst/>
                <a:latin typeface="+mn-lt"/>
                <a:ea typeface="+mn-ea"/>
                <a:cs typeface="+mn-cs"/>
              </a:rPr>
              <a:t>بعد أن نمارس التمارين (سواء أكان المشي لمدة نصف ساعة، أو ممارسة التمارين الرياضية في الجيم، أو ممارسة دروس اليوغا، وما إلى ذلك)، ألا تعلم أنك بذلك فعلت شيئًا جيدًا لجسمك؟ ألا تشعر بالاحترام لنفسك بسبب الخيار الصحي الذي اتخذته؟ ألا تشعر بأنك أكثر صلة بجسمك، وأنك قادر على مواجهة ضغوط حياتك؟</a:t>
            </a:r>
          </a:p>
          <a:p>
            <a:pPr marL="171450" lvl="0" indent="-171450" algn="r" rtl="1">
              <a:buFont typeface="Arial" panose="020B0604020202020204" pitchFamily="34" charset="0"/>
              <a:buChar char="•"/>
            </a:pPr>
            <a:r>
              <a:rPr lang="ar-LY" sz="1200" kern="1200" noProof="0" dirty="0">
                <a:solidFill>
                  <a:schemeClr val="tx1"/>
                </a:solidFill>
                <a:effectLst/>
                <a:latin typeface="+mn-lt"/>
                <a:ea typeface="+mn-ea"/>
                <a:cs typeface="+mn-cs"/>
              </a:rPr>
              <a:t>ممارسة الرياضة مثال جيد على شيء لا يبدو جيدًا دائمًا في وقته، لذلك بالنسبة إلى الكثيرين منا لا تُعد حقًا راحة ذاتية، ولكن بالنسبة إلينا جميعًا هي رعاية ذاتية صحية.</a:t>
            </a:r>
          </a:p>
          <a:p>
            <a:pPr algn="r" rtl="1"/>
            <a:endParaRPr lang="ar-LY" noProof="0"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11</a:t>
            </a:fld>
            <a:endParaRPr lang="en-US" dirty="0"/>
          </a:p>
        </p:txBody>
      </p:sp>
    </p:spTree>
    <p:extLst>
      <p:ext uri="{BB962C8B-B14F-4D97-AF65-F5344CB8AC3E}">
        <p14:creationId xmlns:p14="http://schemas.microsoft.com/office/powerpoint/2010/main" val="335199873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20000"/>
          </a:bodyPr>
          <a:lstStyle/>
          <a:p>
            <a:pPr algn="r" rtl="1"/>
            <a:r>
              <a:rPr lang="ar-LY" sz="1200" b="1" i="0" kern="1200" noProof="0" dirty="0">
                <a:solidFill>
                  <a:schemeClr val="tx1"/>
                </a:solidFill>
                <a:effectLst/>
                <a:latin typeface="+mn-lt"/>
                <a:ea typeface="+mn-ea"/>
                <a:cs typeface="+mn-cs"/>
              </a:rPr>
              <a:t>وضِّح</a:t>
            </a:r>
            <a:r>
              <a:rPr lang="ar-LY" sz="1200" b="1" i="1" kern="1200" noProof="0" dirty="0">
                <a:solidFill>
                  <a:schemeClr val="tx1"/>
                </a:solidFill>
                <a:effectLst/>
                <a:latin typeface="+mn-lt"/>
                <a:ea typeface="+mn-ea"/>
                <a:cs typeface="+mn-cs"/>
              </a:rPr>
              <a:t>:</a:t>
            </a:r>
            <a:endParaRPr lang="ar-LY" sz="1200" kern="1200" noProof="0" dirty="0">
              <a:solidFill>
                <a:schemeClr val="tx1"/>
              </a:solidFill>
              <a:effectLst/>
              <a:latin typeface="+mn-lt"/>
              <a:ea typeface="+mn-ea"/>
              <a:cs typeface="+mn-cs"/>
            </a:endParaRPr>
          </a:p>
          <a:p>
            <a:pPr marL="171450" lvl="0" indent="-171450" algn="r" rtl="1">
              <a:buFont typeface="Arial" panose="020B0604020202020204" pitchFamily="34" charset="0"/>
              <a:buChar char="•"/>
            </a:pPr>
            <a:r>
              <a:rPr lang="ar-LY" sz="1200" kern="1200" noProof="0" dirty="0">
                <a:solidFill>
                  <a:schemeClr val="tx1"/>
                </a:solidFill>
                <a:effectLst/>
                <a:latin typeface="+mn-lt"/>
                <a:ea typeface="+mn-ea"/>
                <a:cs typeface="+mn-cs"/>
              </a:rPr>
              <a:t>الآن دعونا نتحدث قليلاً عن الراحة الذاتية. </a:t>
            </a:r>
          </a:p>
          <a:p>
            <a:pPr marL="171450" lvl="0" indent="-171450" algn="r" rtl="1">
              <a:buFont typeface="Arial" panose="020B0604020202020204" pitchFamily="34" charset="0"/>
              <a:buChar char="•"/>
            </a:pPr>
            <a:r>
              <a:rPr lang="ar-LY" sz="1200" kern="1200" noProof="0" dirty="0">
                <a:solidFill>
                  <a:schemeClr val="tx1"/>
                </a:solidFill>
                <a:effectLst/>
                <a:latin typeface="+mn-lt"/>
                <a:ea typeface="+mn-ea"/>
                <a:cs typeface="+mn-cs"/>
              </a:rPr>
              <a:t>الراحة الذاتية هي تلك الأشياء التي نحب القيام بها، والتي تجعلنا نشعر بالراحة في الوقت الحاضر. </a:t>
            </a:r>
          </a:p>
          <a:p>
            <a:pPr marL="171450" lvl="0" indent="-171450" algn="r" rtl="1">
              <a:buFont typeface="Arial" panose="020B0604020202020204" pitchFamily="34" charset="0"/>
              <a:buChar char="•"/>
            </a:pPr>
            <a:r>
              <a:rPr lang="ar-LY" sz="1200" kern="1200" noProof="0" dirty="0">
                <a:solidFill>
                  <a:schemeClr val="tx1"/>
                </a:solidFill>
                <a:effectLst/>
                <a:latin typeface="+mn-lt"/>
                <a:ea typeface="+mn-ea"/>
                <a:cs typeface="+mn-cs"/>
              </a:rPr>
              <a:t>كل شخص لديه أساليب مختلفة للراحة ذاتية يلجأ إليها. بالنسبة لبعض الأشخاص المحظوظين، نجد التمرينات مدرجة في تلك القائمة.. بالنسبة للآخرين، نجد الكحول، والسجائر، والتسوق، وقراءة الروايات، ومشاهدة التلفزيون، والطبخ، والبستنة، والعلاقات الغرامية، والخروج، وتناول الآيس كريم ...</a:t>
            </a:r>
          </a:p>
          <a:p>
            <a:pPr marL="171450" lvl="0" indent="-171450" algn="r" rtl="1">
              <a:buFont typeface="Arial" panose="020B0604020202020204" pitchFamily="34" charset="0"/>
              <a:buChar char="•"/>
            </a:pPr>
            <a:r>
              <a:rPr lang="ar-LY" sz="1200" kern="1200" noProof="0" dirty="0">
                <a:solidFill>
                  <a:schemeClr val="tx1"/>
                </a:solidFill>
                <a:effectLst/>
                <a:latin typeface="+mn-lt"/>
                <a:ea typeface="+mn-ea"/>
                <a:cs typeface="+mn-cs"/>
              </a:rPr>
              <a:t>نحن جميعًا بحاجة إلى بعض الراحة الذاتية في حياتنا. يمكن للراحة الذاتية أن تزيد من الحالة المزاجية أو تعززها وتمنحنا استراحة من ضغوط الحياة. </a:t>
            </a:r>
          </a:p>
          <a:p>
            <a:pPr marL="171450" lvl="0" indent="-171450" algn="r" rtl="1">
              <a:buFont typeface="Arial" panose="020B0604020202020204" pitchFamily="34" charset="0"/>
              <a:buChar char="•"/>
            </a:pPr>
            <a:r>
              <a:rPr lang="ar-LY" sz="1200" kern="1200" noProof="0" dirty="0">
                <a:solidFill>
                  <a:schemeClr val="tx1"/>
                </a:solidFill>
                <a:effectLst/>
                <a:latin typeface="+mn-lt"/>
                <a:ea typeface="+mn-ea"/>
                <a:cs typeface="+mn-cs"/>
              </a:rPr>
              <a:t>إذا كنا محظوظين أو منضبطين للغاية، فإن أساليب الراحة الذاتية المفضلة لدينا هي أيضًا أساليب رعاية ذاتية صحية. ولكن هذا ليس الحال دائمًا. </a:t>
            </a:r>
          </a:p>
          <a:p>
            <a:pPr marL="171450" lvl="0" indent="-171450" algn="r" rtl="1">
              <a:buFont typeface="Arial" panose="020B0604020202020204" pitchFamily="34" charset="0"/>
              <a:buChar char="•"/>
            </a:pPr>
            <a:r>
              <a:rPr lang="ar-LY" sz="1200" kern="1200" noProof="0" dirty="0">
                <a:solidFill>
                  <a:schemeClr val="tx1"/>
                </a:solidFill>
                <a:effectLst/>
                <a:latin typeface="+mn-lt"/>
                <a:ea typeface="+mn-ea"/>
                <a:cs typeface="+mn-cs"/>
              </a:rPr>
              <a:t>الشيء الذي يجب تذكره هنا هو أن الراحة الذاتية لها مكان، وأن معظم الأشياء تكون على ما يرام إذا ما كانت تتم بشكل معتدل. </a:t>
            </a:r>
          </a:p>
          <a:p>
            <a:pPr algn="r" rtl="1"/>
            <a:r>
              <a:rPr lang="ar-LY" sz="1200" b="1" i="0" kern="1200" noProof="0" dirty="0">
                <a:solidFill>
                  <a:schemeClr val="tx1"/>
                </a:solidFill>
                <a:effectLst/>
                <a:latin typeface="+mn-lt"/>
                <a:ea typeface="+mn-ea"/>
                <a:cs typeface="+mn-cs"/>
              </a:rPr>
              <a:t>أعطِ</a:t>
            </a:r>
            <a:r>
              <a:rPr lang="ar-LY" sz="1200" b="1" i="1" kern="1200" noProof="0" dirty="0">
                <a:solidFill>
                  <a:schemeClr val="tx1"/>
                </a:solidFill>
                <a:effectLst/>
                <a:latin typeface="+mn-lt"/>
                <a:ea typeface="+mn-ea"/>
                <a:cs typeface="+mn-cs"/>
              </a:rPr>
              <a:t> </a:t>
            </a:r>
            <a:r>
              <a:rPr lang="ar-LY" sz="1200" b="1" i="0" kern="1200" noProof="0" dirty="0">
                <a:solidFill>
                  <a:schemeClr val="tx1"/>
                </a:solidFill>
                <a:effectLst/>
                <a:latin typeface="+mn-lt"/>
                <a:ea typeface="+mn-ea"/>
                <a:cs typeface="+mn-cs"/>
              </a:rPr>
              <a:t>مثالاً</a:t>
            </a:r>
            <a:r>
              <a:rPr lang="ar-LY" sz="1200" b="1" i="1" kern="1200" noProof="0" dirty="0">
                <a:solidFill>
                  <a:schemeClr val="tx1"/>
                </a:solidFill>
                <a:effectLst/>
                <a:latin typeface="+mn-lt"/>
                <a:ea typeface="+mn-ea"/>
                <a:cs typeface="+mn-cs"/>
              </a:rPr>
              <a:t>:</a:t>
            </a:r>
            <a:endParaRPr lang="ar-LY" sz="1200" kern="1200" noProof="0" dirty="0">
              <a:solidFill>
                <a:schemeClr val="tx1"/>
              </a:solidFill>
              <a:effectLst/>
              <a:latin typeface="+mn-lt"/>
              <a:ea typeface="+mn-ea"/>
              <a:cs typeface="+mn-cs"/>
            </a:endParaRPr>
          </a:p>
          <a:p>
            <a:pPr marL="171450" lvl="0" indent="-171450" algn="r" rtl="1">
              <a:buFont typeface="Arial" panose="020B0604020202020204" pitchFamily="34" charset="0"/>
              <a:buChar char="•"/>
            </a:pPr>
            <a:r>
              <a:rPr lang="ar-LY" sz="1200" kern="1200" noProof="0" dirty="0">
                <a:solidFill>
                  <a:schemeClr val="tx1"/>
                </a:solidFill>
                <a:effectLst/>
                <a:latin typeface="+mn-lt"/>
                <a:ea typeface="+mn-ea"/>
                <a:cs typeface="+mn-cs"/>
              </a:rPr>
              <a:t>على سبيل المثال، إذا كانت مشاهدة التلفزيون لمدة ساعة تساعدك على التوقف عن التفكير في العمل، وتمنحك استراحة، وتتيح لك الذهاب إلى السرير دون الشعور بأن الحياة تطغى عليك، فإنها تُعَدّ بمثابة راحة ذاتية. </a:t>
            </a:r>
          </a:p>
          <a:p>
            <a:pPr marL="171450" lvl="0" indent="-171450" algn="r" rtl="1">
              <a:buFont typeface="Arial" panose="020B0604020202020204" pitchFamily="34" charset="0"/>
              <a:buChar char="•"/>
            </a:pPr>
            <a:r>
              <a:rPr lang="ar-LY" sz="1200" kern="1200" noProof="0" dirty="0">
                <a:solidFill>
                  <a:schemeClr val="tx1"/>
                </a:solidFill>
                <a:effectLst/>
                <a:latin typeface="+mn-lt"/>
                <a:ea typeface="+mn-ea"/>
                <a:cs typeface="+mn-cs"/>
              </a:rPr>
              <a:t>لكن الشيء المرتبط بالراحة الذاتية الذي يجب أن نضعه في الاعتبار هو مسألة التوازن. يمكن للعديد من أساليب الراحة الذاتية الخاصة بنا أن تكون رعاية ذاتية إذا تم استخدامها باعتدال وبحكمة. </a:t>
            </a:r>
          </a:p>
          <a:p>
            <a:pPr marL="171450" lvl="0" indent="-171450" algn="r" rtl="1">
              <a:buFont typeface="Arial" panose="020B0604020202020204" pitchFamily="34" charset="0"/>
              <a:buChar char="•"/>
            </a:pPr>
            <a:r>
              <a:rPr lang="ar-LY" sz="1200" kern="1200" noProof="0" dirty="0">
                <a:solidFill>
                  <a:schemeClr val="tx1"/>
                </a:solidFill>
                <a:effectLst/>
                <a:latin typeface="+mn-lt"/>
                <a:ea typeface="+mn-ea"/>
                <a:cs typeface="+mn-cs"/>
              </a:rPr>
              <a:t>ومع ذلك، فإن العديد منها أيضًا سيوف ذات حدين. </a:t>
            </a:r>
          </a:p>
          <a:p>
            <a:pPr marL="171450" lvl="0" indent="-171450" algn="r" rtl="1">
              <a:buFont typeface="Arial" panose="020B0604020202020204" pitchFamily="34" charset="0"/>
              <a:buChar char="•"/>
            </a:pPr>
            <a:r>
              <a:rPr lang="ar-LY" sz="1200" kern="1200" noProof="0" dirty="0">
                <a:solidFill>
                  <a:schemeClr val="tx1"/>
                </a:solidFill>
                <a:effectLst/>
                <a:latin typeface="+mn-lt"/>
                <a:ea typeface="+mn-ea"/>
                <a:cs typeface="+mn-cs"/>
              </a:rPr>
              <a:t>على سبيل المثال، قد يقول معظم الناس أن تناول مشروب أو اثنين مرتين في الأسبوع قد لا يكون أمر صحي تمامًا، لكنه على ما يرام. فهذا شيء يمنحك السعادة، إنه شيء تقوم به باعتدال، على الأرجح شيء تفعله مع الأصدقاء والعائلة، وبالتالي يساعدك على قضاء وقت اجتماعي إيجابي مع الآخرين. كل هذه الأشياء أمور جيدة. </a:t>
            </a:r>
          </a:p>
          <a:p>
            <a:pPr marL="171450" lvl="0" indent="-171450" algn="r" rtl="1">
              <a:buFont typeface="Arial" panose="020B0604020202020204" pitchFamily="34" charset="0"/>
              <a:buChar char="•"/>
            </a:pPr>
            <a:r>
              <a:rPr lang="ar-LY" sz="1200" kern="1200" noProof="0" dirty="0">
                <a:solidFill>
                  <a:schemeClr val="tx1"/>
                </a:solidFill>
                <a:effectLst/>
                <a:latin typeface="+mn-lt"/>
                <a:ea typeface="+mn-ea"/>
                <a:cs typeface="+mn-cs"/>
              </a:rPr>
              <a:t>ومع ذلك، فهذ أسلوب للراحة الذاتية محفوف بالمخاطر لأنه من السهل أن تفقد التوازن والرأي في هذا المجال. إذا انتقلت من تناول مشروبين مرتين في الأسبوع إلى مشروبين أو أكثر كل ليلة طوال الأسبوع، فلن يُعد ذلك بمثابة رعاية ذاتية. في الواقع، أصبح أسلوب الراحة الذاتية هذا ضارًا بشكل فعال.</a:t>
            </a:r>
          </a:p>
          <a:p>
            <a:pPr marL="171450" lvl="0" indent="-171450" algn="r" rtl="1">
              <a:buFont typeface="Arial" panose="020B0604020202020204" pitchFamily="34" charset="0"/>
              <a:buChar char="•"/>
            </a:pPr>
            <a:r>
              <a:rPr lang="ar-LY" sz="1200" kern="1200" noProof="0" dirty="0">
                <a:solidFill>
                  <a:schemeClr val="tx1"/>
                </a:solidFill>
                <a:effectLst/>
                <a:latin typeface="+mn-lt"/>
                <a:ea typeface="+mn-ea"/>
                <a:cs typeface="+mn-cs"/>
              </a:rPr>
              <a:t>تمامًا كما تحدثنا سابقًا عندما كنا نناقش الرعاية الذاتية الصحية، فإن السؤال الذي يجب أن تطرحه على نفسك فيما يتعلق بالراحة الذاتية هو ما إذا كان ما تفعله يؤدي إلى احترام الذات و/أو الاتصال. </a:t>
            </a:r>
          </a:p>
          <a:p>
            <a:pPr lvl="1" algn="r" rtl="1"/>
            <a:r>
              <a:rPr lang="ar-LY" sz="1200" kern="1200" noProof="0" dirty="0">
                <a:solidFill>
                  <a:schemeClr val="tx1"/>
                </a:solidFill>
                <a:effectLst/>
                <a:latin typeface="+mn-lt"/>
                <a:ea typeface="+mn-ea"/>
                <a:cs typeface="+mn-cs"/>
              </a:rPr>
              <a:t>- إذا كانت الإجابة بنعم على أحدهما أو كليهما، فربما تكون على ما يرام. </a:t>
            </a:r>
          </a:p>
          <a:p>
            <a:pPr lvl="1" algn="r" rtl="1"/>
            <a:r>
              <a:rPr lang="ar-LY" sz="1200" kern="1200" noProof="0" dirty="0">
                <a:solidFill>
                  <a:schemeClr val="tx1"/>
                </a:solidFill>
                <a:effectLst/>
                <a:latin typeface="+mn-lt"/>
                <a:ea typeface="+mn-ea"/>
                <a:cs typeface="+mn-cs"/>
              </a:rPr>
              <a:t>- إذا كانت تؤدي إلى احترام الذات ولكن لا يوجد اتصال، فلا بأس بذلك. </a:t>
            </a:r>
          </a:p>
          <a:p>
            <a:pPr lvl="1" algn="r" rtl="1"/>
            <a:r>
              <a:rPr lang="ar-LY" sz="1200" kern="1200" noProof="0" dirty="0">
                <a:solidFill>
                  <a:schemeClr val="tx1"/>
                </a:solidFill>
                <a:effectLst/>
                <a:latin typeface="+mn-lt"/>
                <a:ea typeface="+mn-ea"/>
                <a:cs typeface="+mn-cs"/>
              </a:rPr>
              <a:t>- إذا كانت تؤدي إلى الاتصال دون احترام الذات، فهذا أمر يجب الانتباه إليه. </a:t>
            </a:r>
          </a:p>
          <a:p>
            <a:pPr lvl="1" algn="r" rtl="1"/>
            <a:r>
              <a:rPr lang="ar-LY" sz="1200" kern="1200" noProof="0" dirty="0">
                <a:solidFill>
                  <a:schemeClr val="tx1"/>
                </a:solidFill>
                <a:effectLst/>
                <a:latin typeface="+mn-lt"/>
                <a:ea typeface="+mn-ea"/>
                <a:cs typeface="+mn-cs"/>
              </a:rPr>
              <a:t>- إذا كان ما تفعله يؤدي إلى عدم الاتصال وعدم احترام الذات، فمن المحتمل أن تكون لديك مشكلة. من المحتمل أن ما تفعله قد يكون بمثابة راحة ذاتية في الوقت الحالي، ولكن ليس بمثابة عناية ذاتية صحية حقيقية. في الواقع، من الممكن أنها تعمل تمامًا على عكس الرعاية الذاتية، وتؤذيك أكثر.</a:t>
            </a:r>
          </a:p>
          <a:p>
            <a:pPr algn="r" rtl="1"/>
            <a:endParaRPr lang="ar-LY" noProof="0"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12</a:t>
            </a:fld>
            <a:endParaRPr lang="en-US" dirty="0"/>
          </a:p>
        </p:txBody>
      </p:sp>
    </p:spTree>
    <p:extLst>
      <p:ext uri="{BB962C8B-B14F-4D97-AF65-F5344CB8AC3E}">
        <p14:creationId xmlns:p14="http://schemas.microsoft.com/office/powerpoint/2010/main" val="18714833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r>
              <a:rPr lang="ar-OM" sz="1200" b="1" i="0" kern="1200" noProof="0" dirty="0">
                <a:solidFill>
                  <a:schemeClr val="tx1"/>
                </a:solidFill>
                <a:effectLst/>
                <a:latin typeface="+mn-lt"/>
                <a:ea typeface="+mn-ea"/>
                <a:cs typeface="+mn-cs"/>
              </a:rPr>
              <a:t>استعرض</a:t>
            </a:r>
            <a:r>
              <a:rPr lang="ar-OM" sz="1200" b="1" i="1" kern="1200" noProof="0" dirty="0">
                <a:solidFill>
                  <a:schemeClr val="tx1"/>
                </a:solidFill>
                <a:effectLst/>
                <a:latin typeface="+mn-lt"/>
                <a:ea typeface="+mn-ea"/>
                <a:cs typeface="+mn-cs"/>
              </a:rPr>
              <a:t> </a:t>
            </a:r>
            <a:r>
              <a:rPr lang="ar-OM" sz="1200" kern="1200" noProof="0" dirty="0">
                <a:solidFill>
                  <a:schemeClr val="tx1"/>
                </a:solidFill>
                <a:effectLst/>
                <a:latin typeface="+mn-lt"/>
                <a:ea typeface="+mn-ea"/>
                <a:cs typeface="+mn-cs"/>
              </a:rPr>
              <a:t>المعلومات الموجودة على الشريحة.</a:t>
            </a:r>
          </a:p>
          <a:p>
            <a:pPr algn="r" rtl="1"/>
            <a:r>
              <a:rPr lang="ar-OM" sz="1200" b="1" i="0" kern="1200" noProof="0" dirty="0">
                <a:solidFill>
                  <a:schemeClr val="tx1"/>
                </a:solidFill>
                <a:effectLst/>
                <a:latin typeface="+mn-lt"/>
                <a:ea typeface="+mn-ea"/>
                <a:cs typeface="+mn-cs"/>
              </a:rPr>
              <a:t>يُرجى</a:t>
            </a:r>
            <a:r>
              <a:rPr lang="ar-OM" sz="1200" b="1" i="1" kern="1200" noProof="0" dirty="0">
                <a:solidFill>
                  <a:schemeClr val="tx1"/>
                </a:solidFill>
                <a:effectLst/>
                <a:latin typeface="+mn-lt"/>
                <a:ea typeface="+mn-ea"/>
                <a:cs typeface="+mn-cs"/>
              </a:rPr>
              <a:t> </a:t>
            </a:r>
            <a:r>
              <a:rPr lang="ar-OM" sz="1200" b="1" i="0" kern="1200" noProof="0" dirty="0">
                <a:solidFill>
                  <a:schemeClr val="tx1"/>
                </a:solidFill>
                <a:effectLst/>
                <a:latin typeface="+mn-lt"/>
                <a:ea typeface="+mn-ea"/>
                <a:cs typeface="+mn-cs"/>
              </a:rPr>
              <a:t>الرجوع</a:t>
            </a:r>
            <a:r>
              <a:rPr lang="ar-OM" sz="1200" b="1" i="1" kern="1200" noProof="0" dirty="0">
                <a:solidFill>
                  <a:schemeClr val="tx1"/>
                </a:solidFill>
                <a:effectLst/>
                <a:latin typeface="+mn-lt"/>
                <a:ea typeface="+mn-ea"/>
                <a:cs typeface="+mn-cs"/>
              </a:rPr>
              <a:t> </a:t>
            </a:r>
            <a:r>
              <a:rPr lang="ar-OM" sz="1200" b="1" i="0" kern="1200" noProof="0" dirty="0">
                <a:solidFill>
                  <a:schemeClr val="tx1"/>
                </a:solidFill>
                <a:effectLst/>
                <a:latin typeface="+mn-lt"/>
                <a:ea typeface="+mn-ea"/>
                <a:cs typeface="+mn-cs"/>
              </a:rPr>
              <a:t>إلى</a:t>
            </a:r>
            <a:r>
              <a:rPr lang="ar-OM" sz="1200" b="1" i="1" kern="1200" noProof="0" dirty="0">
                <a:solidFill>
                  <a:schemeClr val="tx1"/>
                </a:solidFill>
                <a:effectLst/>
                <a:latin typeface="+mn-lt"/>
                <a:ea typeface="+mn-ea"/>
                <a:cs typeface="+mn-cs"/>
              </a:rPr>
              <a:t> </a:t>
            </a:r>
            <a:r>
              <a:rPr lang="ar-OM" sz="1200" kern="1200" noProof="0" dirty="0">
                <a:solidFill>
                  <a:schemeClr val="tx1"/>
                </a:solidFill>
                <a:effectLst/>
                <a:latin typeface="+mn-lt"/>
                <a:ea typeface="+mn-ea"/>
                <a:cs typeface="+mn-cs"/>
              </a:rPr>
              <a:t>أي مساهمات إضافية قدمها المشاركون في المناقشات السابقة. </a:t>
            </a:r>
          </a:p>
          <a:p>
            <a:pPr algn="r" rtl="1"/>
            <a:endParaRPr lang="ar-OM" noProof="0"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15</a:t>
            </a:fld>
            <a:endParaRPr lang="en-US" dirty="0"/>
          </a:p>
        </p:txBody>
      </p:sp>
    </p:spTree>
    <p:extLst>
      <p:ext uri="{BB962C8B-B14F-4D97-AF65-F5344CB8AC3E}">
        <p14:creationId xmlns:p14="http://schemas.microsoft.com/office/powerpoint/2010/main" val="28660528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r>
              <a:rPr lang="ar-IQ" sz="1200" b="1" i="0" kern="1200" noProof="0" dirty="0">
                <a:solidFill>
                  <a:schemeClr val="tx1"/>
                </a:solidFill>
                <a:effectLst/>
                <a:latin typeface="+mn-lt"/>
                <a:ea typeface="+mn-ea"/>
                <a:cs typeface="+mn-cs"/>
              </a:rPr>
              <a:t>اطلب</a:t>
            </a:r>
            <a:r>
              <a:rPr lang="ar-IQ" sz="1200" kern="1200" noProof="0" dirty="0">
                <a:solidFill>
                  <a:schemeClr val="tx1"/>
                </a:solidFill>
                <a:effectLst/>
                <a:latin typeface="+mn-lt"/>
                <a:ea typeface="+mn-ea"/>
                <a:cs typeface="+mn-cs"/>
              </a:rPr>
              <a:t> من المشاركين التوجه إلى الشخص المجاور لهم وأخذ بضع دقائق لمناقشة الأسئلة الموجودة في هذه الشريحة. </a:t>
            </a:r>
          </a:p>
          <a:p>
            <a:pPr algn="r" rtl="1"/>
            <a:r>
              <a:rPr lang="ar-IQ" sz="1200" b="1" i="0" kern="1200" noProof="0" dirty="0">
                <a:solidFill>
                  <a:schemeClr val="tx1"/>
                </a:solidFill>
                <a:effectLst/>
                <a:latin typeface="+mn-lt"/>
                <a:ea typeface="+mn-ea"/>
                <a:cs typeface="+mn-cs"/>
              </a:rPr>
              <a:t>إذا</a:t>
            </a:r>
            <a:r>
              <a:rPr lang="ar-IQ" sz="1200" b="1" i="1" kern="1200" noProof="0" dirty="0">
                <a:solidFill>
                  <a:schemeClr val="tx1"/>
                </a:solidFill>
                <a:effectLst/>
                <a:latin typeface="+mn-lt"/>
                <a:ea typeface="+mn-ea"/>
                <a:cs typeface="+mn-cs"/>
              </a:rPr>
              <a:t> </a:t>
            </a:r>
            <a:r>
              <a:rPr lang="ar-IQ" sz="1200" b="1" i="0" kern="1200" noProof="0" dirty="0">
                <a:solidFill>
                  <a:schemeClr val="tx1"/>
                </a:solidFill>
                <a:effectLst/>
                <a:latin typeface="+mn-lt"/>
                <a:ea typeface="+mn-ea"/>
                <a:cs typeface="+mn-cs"/>
              </a:rPr>
              <a:t>سمح</a:t>
            </a:r>
            <a:r>
              <a:rPr lang="ar-IQ" sz="1200" b="1" i="1" kern="1200" noProof="0" dirty="0">
                <a:solidFill>
                  <a:schemeClr val="tx1"/>
                </a:solidFill>
                <a:effectLst/>
                <a:latin typeface="+mn-lt"/>
                <a:ea typeface="+mn-ea"/>
                <a:cs typeface="+mn-cs"/>
              </a:rPr>
              <a:t> </a:t>
            </a:r>
            <a:r>
              <a:rPr lang="ar-IQ" sz="1200" b="1" i="0" kern="1200" noProof="0" dirty="0">
                <a:solidFill>
                  <a:schemeClr val="tx1"/>
                </a:solidFill>
                <a:effectLst/>
                <a:latin typeface="+mn-lt"/>
                <a:ea typeface="+mn-ea"/>
                <a:cs typeface="+mn-cs"/>
              </a:rPr>
              <a:t>الوقت،</a:t>
            </a:r>
            <a:r>
              <a:rPr lang="ar-IQ" sz="1200" b="1" i="1" kern="1200" noProof="0" dirty="0">
                <a:solidFill>
                  <a:schemeClr val="tx1"/>
                </a:solidFill>
                <a:effectLst/>
                <a:latin typeface="+mn-lt"/>
                <a:ea typeface="+mn-ea"/>
                <a:cs typeface="+mn-cs"/>
              </a:rPr>
              <a:t> </a:t>
            </a:r>
            <a:r>
              <a:rPr lang="ar-IQ" sz="1200" kern="1200" noProof="0" dirty="0">
                <a:solidFill>
                  <a:schemeClr val="tx1"/>
                </a:solidFill>
                <a:effectLst/>
                <a:latin typeface="+mn-lt"/>
                <a:ea typeface="+mn-ea"/>
                <a:cs typeface="+mn-cs"/>
              </a:rPr>
              <a:t>فاطلب من بعض الأشخاص مشاركة ما ناقشوه ردًا على السؤالين الأولين.</a:t>
            </a:r>
          </a:p>
          <a:p>
            <a:pPr algn="r" rtl="1"/>
            <a:r>
              <a:rPr lang="ar-IQ" sz="1200" b="1" i="0" kern="1200" noProof="0" dirty="0">
                <a:solidFill>
                  <a:schemeClr val="tx1"/>
                </a:solidFill>
                <a:effectLst/>
                <a:latin typeface="+mn-lt"/>
                <a:ea typeface="+mn-ea"/>
                <a:cs typeface="+mn-cs"/>
              </a:rPr>
              <a:t>وضِّح</a:t>
            </a:r>
            <a:endParaRPr lang="ar-IQ" sz="1200" i="0" kern="1200" noProof="0" dirty="0">
              <a:solidFill>
                <a:schemeClr val="tx1"/>
              </a:solidFill>
              <a:effectLst/>
              <a:latin typeface="+mn-lt"/>
              <a:ea typeface="+mn-ea"/>
              <a:cs typeface="+mn-cs"/>
            </a:endParaRPr>
          </a:p>
          <a:p>
            <a:pPr marL="171450" lvl="0" indent="-171450" algn="r" rtl="1">
              <a:buFont typeface="Arial" panose="020B0604020202020204" pitchFamily="34" charset="0"/>
              <a:buChar char="•"/>
            </a:pPr>
            <a:r>
              <a:rPr lang="ar-IQ" sz="1200" kern="1200" noProof="0" dirty="0">
                <a:solidFill>
                  <a:schemeClr val="tx1"/>
                </a:solidFill>
                <a:effectLst/>
                <a:latin typeface="+mn-lt"/>
                <a:ea typeface="+mn-ea"/>
                <a:cs typeface="+mn-cs"/>
              </a:rPr>
              <a:t>أساليبك المفضلة للراحة الذاتية هي مناطقك ذات الخطورة المتوسطة، وهذه هي المناطق التي يكون من الأسهل فيها فقدان التوازن، وبها شيء من المحتمل أن يكون رعاية ذاتية جيدة أصبح محايدًا أو ضارًا.</a:t>
            </a:r>
          </a:p>
          <a:p>
            <a:pPr algn="r" rtl="1"/>
            <a:endParaRPr lang="ar-IQ" noProof="0"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17</a:t>
            </a:fld>
            <a:endParaRPr lang="en-US" dirty="0"/>
          </a:p>
        </p:txBody>
      </p:sp>
    </p:spTree>
    <p:extLst>
      <p:ext uri="{BB962C8B-B14F-4D97-AF65-F5344CB8AC3E}">
        <p14:creationId xmlns:p14="http://schemas.microsoft.com/office/powerpoint/2010/main" val="317409118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LY" sz="1200" b="1" i="0" kern="1200" noProof="0" dirty="0">
                <a:solidFill>
                  <a:schemeClr val="tx1"/>
                </a:solidFill>
                <a:effectLst/>
                <a:latin typeface="+mn-lt"/>
                <a:ea typeface="+mn-ea"/>
                <a:cs typeface="+mn-cs"/>
              </a:rPr>
              <a:t>اطلب</a:t>
            </a:r>
            <a:r>
              <a:rPr lang="ar-LY" sz="1200" b="1" i="1" kern="1200" noProof="0" dirty="0">
                <a:solidFill>
                  <a:schemeClr val="tx1"/>
                </a:solidFill>
                <a:effectLst/>
                <a:latin typeface="+mn-lt"/>
                <a:ea typeface="+mn-ea"/>
                <a:cs typeface="+mn-cs"/>
              </a:rPr>
              <a:t> </a:t>
            </a:r>
            <a:r>
              <a:rPr lang="ar-LY" sz="1200" b="1" i="0" kern="1200" noProof="0" dirty="0">
                <a:solidFill>
                  <a:schemeClr val="tx1"/>
                </a:solidFill>
                <a:effectLst/>
                <a:latin typeface="+mn-lt"/>
                <a:ea typeface="+mn-ea"/>
                <a:cs typeface="+mn-cs"/>
              </a:rPr>
              <a:t>من</a:t>
            </a:r>
            <a:r>
              <a:rPr lang="ar-LY" sz="1200" b="1" i="1" kern="1200" noProof="0" dirty="0">
                <a:solidFill>
                  <a:schemeClr val="tx1"/>
                </a:solidFill>
                <a:effectLst/>
                <a:latin typeface="+mn-lt"/>
                <a:ea typeface="+mn-ea"/>
                <a:cs typeface="+mn-cs"/>
              </a:rPr>
              <a:t> </a:t>
            </a:r>
            <a:r>
              <a:rPr lang="ar-LY" sz="1200" kern="1200" noProof="0" dirty="0">
                <a:solidFill>
                  <a:schemeClr val="tx1"/>
                </a:solidFill>
                <a:effectLst/>
                <a:latin typeface="+mn-lt"/>
                <a:ea typeface="+mn-ea"/>
                <a:cs typeface="+mn-cs"/>
              </a:rPr>
              <a:t>المشاركين مشاركة الأفكار</a:t>
            </a:r>
            <a:r>
              <a:rPr lang="ar-LY" sz="1200" b="1" i="1" kern="1200" noProof="0" dirty="0">
                <a:solidFill>
                  <a:schemeClr val="tx1"/>
                </a:solidFill>
                <a:effectLst/>
                <a:latin typeface="+mn-lt"/>
                <a:ea typeface="+mn-ea"/>
                <a:cs typeface="+mn-cs"/>
              </a:rPr>
              <a:t> </a:t>
            </a:r>
            <a:r>
              <a:rPr lang="ar-LY" sz="1200" kern="1200" noProof="0" dirty="0">
                <a:solidFill>
                  <a:schemeClr val="tx1"/>
                </a:solidFill>
                <a:effectLst/>
                <a:latin typeface="+mn-lt"/>
                <a:ea typeface="+mn-ea"/>
                <a:cs typeface="+mn-cs"/>
              </a:rPr>
              <a:t>ردًا على هذا السؤال إذا لم يكونوا قد قاموا بذلك بالفعل، قبل الانتقال إلى الشريحة التالية. </a:t>
            </a:r>
          </a:p>
          <a:p>
            <a:pPr algn="r" rtl="1"/>
            <a:endParaRPr lang="ar-LY" noProof="0"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18</a:t>
            </a:fld>
            <a:endParaRPr lang="en-US" dirty="0"/>
          </a:p>
        </p:txBody>
      </p:sp>
    </p:spTree>
    <p:extLst>
      <p:ext uri="{BB962C8B-B14F-4D97-AF65-F5344CB8AC3E}">
        <p14:creationId xmlns:p14="http://schemas.microsoft.com/office/powerpoint/2010/main" val="150482555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gn="r" rtl="1"/>
            <a:r>
              <a:rPr lang="ar-IQ" sz="1200" b="1" i="0" kern="1200" noProof="0" dirty="0">
                <a:solidFill>
                  <a:schemeClr val="tx1"/>
                </a:solidFill>
                <a:effectLst/>
                <a:latin typeface="+mn-lt"/>
                <a:ea typeface="+mn-ea"/>
                <a:cs typeface="+mn-cs"/>
              </a:rPr>
              <a:t>ناقش</a:t>
            </a:r>
            <a:r>
              <a:rPr lang="ar-IQ" sz="1200" b="1" i="1" kern="1200" noProof="0" dirty="0">
                <a:solidFill>
                  <a:schemeClr val="tx1"/>
                </a:solidFill>
                <a:effectLst/>
                <a:latin typeface="+mn-lt"/>
                <a:ea typeface="+mn-ea"/>
                <a:cs typeface="+mn-cs"/>
              </a:rPr>
              <a:t> </a:t>
            </a:r>
            <a:r>
              <a:rPr lang="ar-IQ" sz="1200" b="1" i="0" kern="1200" noProof="0" dirty="0">
                <a:solidFill>
                  <a:schemeClr val="tx1"/>
                </a:solidFill>
                <a:effectLst/>
                <a:latin typeface="+mn-lt"/>
                <a:ea typeface="+mn-ea"/>
                <a:cs typeface="+mn-cs"/>
              </a:rPr>
              <a:t>هذه</a:t>
            </a:r>
            <a:r>
              <a:rPr lang="ar-IQ" sz="1200" kern="1200" noProof="0" dirty="0">
                <a:solidFill>
                  <a:schemeClr val="tx1"/>
                </a:solidFill>
                <a:effectLst/>
                <a:latin typeface="+mn-lt"/>
                <a:ea typeface="+mn-ea"/>
                <a:cs typeface="+mn-cs"/>
              </a:rPr>
              <a:t> النصائح للمساعدة على توفير وقت للرعاية الذاتية:</a:t>
            </a:r>
          </a:p>
          <a:p>
            <a:pPr marL="171450" lvl="0" indent="-171450" algn="r" rtl="1">
              <a:buFont typeface="Arial" panose="020B0604020202020204" pitchFamily="34" charset="0"/>
              <a:buChar char="•"/>
            </a:pPr>
            <a:r>
              <a:rPr lang="ar-IQ" sz="1200" i="0" u="sng" kern="1200" noProof="0" dirty="0">
                <a:solidFill>
                  <a:schemeClr val="tx1"/>
                </a:solidFill>
                <a:effectLst/>
                <a:latin typeface="+mn-lt"/>
                <a:ea typeface="+mn-ea"/>
                <a:cs typeface="+mn-cs"/>
              </a:rPr>
              <a:t>تذكر</a:t>
            </a:r>
            <a:r>
              <a:rPr lang="ar-IQ" sz="1200" i="1" u="sng" kern="1200" noProof="0" dirty="0">
                <a:solidFill>
                  <a:schemeClr val="tx1"/>
                </a:solidFill>
                <a:effectLst/>
                <a:latin typeface="+mn-lt"/>
                <a:ea typeface="+mn-ea"/>
                <a:cs typeface="+mn-cs"/>
              </a:rPr>
              <a:t> </a:t>
            </a:r>
            <a:r>
              <a:rPr lang="ar-IQ" sz="1200" i="0" u="sng" kern="1200" noProof="0" dirty="0">
                <a:solidFill>
                  <a:schemeClr val="tx1"/>
                </a:solidFill>
                <a:effectLst/>
                <a:latin typeface="+mn-lt"/>
                <a:ea typeface="+mn-ea"/>
                <a:cs typeface="+mn-cs"/>
              </a:rPr>
              <a:t>التكاليف</a:t>
            </a:r>
            <a:r>
              <a:rPr lang="ar-IQ" sz="1200" i="1" u="sng" kern="1200" noProof="0" dirty="0">
                <a:solidFill>
                  <a:schemeClr val="tx1"/>
                </a:solidFill>
                <a:effectLst/>
                <a:latin typeface="+mn-lt"/>
                <a:ea typeface="+mn-ea"/>
                <a:cs typeface="+mn-cs"/>
              </a:rPr>
              <a:t> </a:t>
            </a:r>
            <a:r>
              <a:rPr lang="ar-IQ" sz="1200" i="0" u="sng" kern="1200" noProof="0" dirty="0">
                <a:solidFill>
                  <a:schemeClr val="tx1"/>
                </a:solidFill>
                <a:effectLst/>
                <a:latin typeface="+mn-lt"/>
                <a:ea typeface="+mn-ea"/>
                <a:cs typeface="+mn-cs"/>
              </a:rPr>
              <a:t>الحقيقية</a:t>
            </a:r>
            <a:r>
              <a:rPr lang="ar-IQ" sz="1200" i="1" u="sng" kern="1200" noProof="0" dirty="0">
                <a:solidFill>
                  <a:schemeClr val="tx1"/>
                </a:solidFill>
                <a:effectLst/>
                <a:latin typeface="+mn-lt"/>
                <a:ea typeface="+mn-ea"/>
                <a:cs typeface="+mn-cs"/>
              </a:rPr>
              <a:t> </a:t>
            </a:r>
            <a:r>
              <a:rPr lang="ar-IQ" sz="1200" i="0" u="sng" kern="1200" noProof="0" dirty="0">
                <a:solidFill>
                  <a:schemeClr val="tx1"/>
                </a:solidFill>
                <a:effectLst/>
                <a:latin typeface="+mn-lt"/>
                <a:ea typeface="+mn-ea"/>
                <a:cs typeface="+mn-cs"/>
              </a:rPr>
              <a:t>لعدم</a:t>
            </a:r>
            <a:r>
              <a:rPr lang="ar-IQ" sz="1200" i="1" u="sng" kern="1200" noProof="0" dirty="0">
                <a:solidFill>
                  <a:schemeClr val="tx1"/>
                </a:solidFill>
                <a:effectLst/>
                <a:latin typeface="+mn-lt"/>
                <a:ea typeface="+mn-ea"/>
                <a:cs typeface="+mn-cs"/>
              </a:rPr>
              <a:t> </a:t>
            </a:r>
            <a:r>
              <a:rPr lang="ar-IQ" sz="1200" i="0" u="sng" kern="1200" noProof="0" dirty="0">
                <a:solidFill>
                  <a:schemeClr val="tx1"/>
                </a:solidFill>
                <a:effectLst/>
                <a:latin typeface="+mn-lt"/>
                <a:ea typeface="+mn-ea"/>
                <a:cs typeface="+mn-cs"/>
              </a:rPr>
              <a:t>إعطاء</a:t>
            </a:r>
            <a:r>
              <a:rPr lang="ar-IQ" sz="1200" i="1" u="sng" kern="1200" noProof="0" dirty="0">
                <a:solidFill>
                  <a:schemeClr val="tx1"/>
                </a:solidFill>
                <a:effectLst/>
                <a:latin typeface="+mn-lt"/>
                <a:ea typeface="+mn-ea"/>
                <a:cs typeface="+mn-cs"/>
              </a:rPr>
              <a:t> </a:t>
            </a:r>
            <a:r>
              <a:rPr lang="ar-IQ" sz="1200" i="0" u="sng" kern="1200" noProof="0" dirty="0">
                <a:solidFill>
                  <a:schemeClr val="tx1"/>
                </a:solidFill>
                <a:effectLst/>
                <a:latin typeface="+mn-lt"/>
                <a:ea typeface="+mn-ea"/>
                <a:cs typeface="+mn-cs"/>
              </a:rPr>
              <a:t>الأولوية</a:t>
            </a:r>
            <a:r>
              <a:rPr lang="ar-IQ" sz="1200" i="1" u="sng" kern="1200" noProof="0" dirty="0">
                <a:solidFill>
                  <a:schemeClr val="tx1"/>
                </a:solidFill>
                <a:effectLst/>
                <a:latin typeface="+mn-lt"/>
                <a:ea typeface="+mn-ea"/>
                <a:cs typeface="+mn-cs"/>
              </a:rPr>
              <a:t> </a:t>
            </a:r>
            <a:r>
              <a:rPr lang="ar-IQ" sz="1200" i="0" u="sng" kern="1200" noProof="0" dirty="0">
                <a:solidFill>
                  <a:schemeClr val="tx1"/>
                </a:solidFill>
                <a:effectLst/>
                <a:latin typeface="+mn-lt"/>
                <a:ea typeface="+mn-ea"/>
                <a:cs typeface="+mn-cs"/>
              </a:rPr>
              <a:t>لهذا</a:t>
            </a:r>
            <a:r>
              <a:rPr lang="ar-IQ" sz="1200" i="1" u="sng" kern="1200" noProof="0" dirty="0">
                <a:solidFill>
                  <a:schemeClr val="tx1"/>
                </a:solidFill>
                <a:effectLst/>
                <a:latin typeface="+mn-lt"/>
                <a:ea typeface="+mn-ea"/>
                <a:cs typeface="+mn-cs"/>
              </a:rPr>
              <a:t>:</a:t>
            </a:r>
            <a:r>
              <a:rPr lang="ar-IQ" sz="1200" i="1" kern="1200" noProof="0" dirty="0">
                <a:solidFill>
                  <a:schemeClr val="tx1"/>
                </a:solidFill>
                <a:effectLst/>
                <a:latin typeface="+mn-lt"/>
                <a:ea typeface="+mn-ea"/>
                <a:cs typeface="+mn-cs"/>
              </a:rPr>
              <a:t> </a:t>
            </a:r>
            <a:r>
              <a:rPr lang="ar-IQ" sz="1200" kern="1200" noProof="0" dirty="0">
                <a:solidFill>
                  <a:schemeClr val="tx1"/>
                </a:solidFill>
                <a:effectLst/>
                <a:latin typeface="+mn-lt"/>
                <a:ea typeface="+mn-ea"/>
                <a:cs typeface="+mn-cs"/>
              </a:rPr>
              <a:t>يمكننا تنحيتها جانبًا لمدة يوم أو يومين (أحيانًا أطول قليلاً) لكننا سندفع ثمن إهمال رعاية أنفسنا بمرور الوقت. وعندما يحدث ذلك، فإنه يجعل من الصعب علينا إكمال كل أولوية مهمة أخرى في حياتنا.</a:t>
            </a:r>
          </a:p>
          <a:p>
            <a:pPr marL="171450" lvl="0" indent="-171450" algn="r" rtl="1">
              <a:buFont typeface="Arial" panose="020B0604020202020204" pitchFamily="34" charset="0"/>
              <a:buChar char="•"/>
            </a:pPr>
            <a:r>
              <a:rPr lang="ar-IQ" sz="1200" i="0" u="sng" kern="1200" noProof="0" dirty="0">
                <a:solidFill>
                  <a:schemeClr val="tx1"/>
                </a:solidFill>
                <a:effectLst/>
                <a:latin typeface="+mn-lt"/>
                <a:ea typeface="+mn-ea"/>
                <a:cs typeface="+mn-cs"/>
              </a:rPr>
              <a:t>التركيز على الأساسيات أولاً: </a:t>
            </a:r>
            <a:r>
              <a:rPr lang="ar-IQ" sz="1200" kern="1200" noProof="0" dirty="0">
                <a:solidFill>
                  <a:schemeClr val="tx1"/>
                </a:solidFill>
                <a:effectLst/>
                <a:latin typeface="+mn-lt"/>
                <a:ea typeface="+mn-ea"/>
                <a:cs typeface="+mn-cs"/>
              </a:rPr>
              <a:t>قيّم أدائك في المجالات الأساسية من النوم، والأكل، وممارسة التمارين، وقضاء الوقت مع الأشخاص الذين تحبهم. عندما تكون أساسياتك منخفضة، فأنت تعلم أنك تنجح بالفعل في الرعاية الذاتية. إذا كنت قد حصلت على قسط معقول من النوم في أي يوم من الأيام في الليلة السابقة، وتناولت طعامًا صحيًا في الغالب، ومارست بعض التمارين، وقضيت بعض الوقت في التواصل مع شخص تحبه، فأنت تُعَدُّ فائزًا في الرعاية الذاتية. هذه هي أهم الأشياء، وهذه هي العوامل الأساسية لديك. إذا كان بإمكانك إضافة بعض الراحة الذاتية بالإضافة إلى ذلك، شيء تحب أن تفعله، أو شيء يلهمك وينعشك ويبعث فيك روح التجديد، أو شيء تشعر بالحماسة نحوه، فأنت بذلك تكون قد حققت نجاحًا رائعًا في الرعاية الذاتية.</a:t>
            </a:r>
          </a:p>
          <a:p>
            <a:pPr marL="171450" lvl="0" indent="-171450" algn="r" rtl="1">
              <a:buFont typeface="Arial" panose="020B0604020202020204" pitchFamily="34" charset="0"/>
              <a:buChar char="•"/>
            </a:pPr>
            <a:r>
              <a:rPr lang="ar-IQ" sz="1200" i="0" u="sng" kern="1200" noProof="0" dirty="0">
                <a:solidFill>
                  <a:schemeClr val="tx1"/>
                </a:solidFill>
                <a:effectLst/>
                <a:latin typeface="+mn-lt"/>
                <a:ea typeface="+mn-ea"/>
                <a:cs typeface="+mn-cs"/>
              </a:rPr>
              <a:t>اجعل ذلك جزءًا من روتينك </a:t>
            </a:r>
            <a:r>
              <a:rPr lang="ar-IQ" sz="1200" kern="1200" noProof="0" dirty="0">
                <a:solidFill>
                  <a:schemeClr val="tx1"/>
                </a:solidFill>
                <a:effectLst/>
                <a:latin typeface="+mn-lt"/>
                <a:ea typeface="+mn-ea"/>
                <a:cs typeface="+mn-cs"/>
              </a:rPr>
              <a:t>(على سبيل المثال، الذهاب إلى حصة التمارين الرياضية كل يوم اثنين ليلاً).</a:t>
            </a:r>
          </a:p>
          <a:p>
            <a:pPr marL="171450" lvl="0" indent="-171450" algn="r" rtl="1">
              <a:buFont typeface="Arial" panose="020B0604020202020204" pitchFamily="34" charset="0"/>
              <a:buChar char="•"/>
            </a:pPr>
            <a:r>
              <a:rPr lang="ar-IQ" sz="1200" i="0" u="sng" kern="1200" noProof="0" dirty="0">
                <a:solidFill>
                  <a:schemeClr val="tx1"/>
                </a:solidFill>
                <a:effectLst/>
                <a:latin typeface="+mn-lt"/>
                <a:ea typeface="+mn-ea"/>
                <a:cs typeface="+mn-cs"/>
              </a:rPr>
              <a:t>قم بوضع جدول لذلك</a:t>
            </a:r>
            <a:r>
              <a:rPr lang="ar-IQ" sz="1200" i="1" kern="1200" noProof="0" dirty="0">
                <a:solidFill>
                  <a:schemeClr val="tx1"/>
                </a:solidFill>
                <a:effectLst/>
                <a:latin typeface="+mn-lt"/>
                <a:ea typeface="+mn-ea"/>
                <a:cs typeface="+mn-cs"/>
              </a:rPr>
              <a:t>.</a:t>
            </a:r>
            <a:r>
              <a:rPr lang="ar-IQ" sz="1200" kern="1200" noProof="0" dirty="0">
                <a:solidFill>
                  <a:schemeClr val="tx1"/>
                </a:solidFill>
                <a:effectLst/>
                <a:latin typeface="+mn-lt"/>
                <a:ea typeface="+mn-ea"/>
                <a:cs typeface="+mn-cs"/>
              </a:rPr>
              <a:t> قم بعمل تخطيط مستقبلي مسبق ووضع جداول للأشياء في التقويم الخاص بك. يفيد وضع الجداول المسبقة جيدًا لا سيما في الراحة الذاتية، لأنه يمنحك أشياءً تتطلع إليها.</a:t>
            </a:r>
          </a:p>
          <a:p>
            <a:pPr marL="171450" lvl="0" indent="-171450" algn="r" rtl="1">
              <a:buFont typeface="Arial" panose="020B0604020202020204" pitchFamily="34" charset="0"/>
              <a:buChar char="•"/>
            </a:pPr>
            <a:r>
              <a:rPr lang="ar-IQ" sz="1200" i="0" u="sng" kern="1200" noProof="0" dirty="0">
                <a:solidFill>
                  <a:schemeClr val="tx1"/>
                </a:solidFill>
                <a:effectLst/>
                <a:latin typeface="+mn-lt"/>
                <a:ea typeface="+mn-ea"/>
                <a:cs typeface="+mn-cs"/>
              </a:rPr>
              <a:t>دون أشياء في قائمة المهام</a:t>
            </a:r>
            <a:r>
              <a:rPr lang="ar-IQ" sz="1200" i="1" kern="1200" noProof="0" dirty="0">
                <a:solidFill>
                  <a:schemeClr val="tx1"/>
                </a:solidFill>
                <a:effectLst/>
                <a:latin typeface="+mn-lt"/>
                <a:ea typeface="+mn-ea"/>
                <a:cs typeface="+mn-cs"/>
              </a:rPr>
              <a:t>. </a:t>
            </a:r>
            <a:r>
              <a:rPr lang="ar-IQ" sz="1200" kern="1200" noProof="0" dirty="0">
                <a:solidFill>
                  <a:schemeClr val="tx1"/>
                </a:solidFill>
                <a:effectLst/>
                <a:latin typeface="+mn-lt"/>
                <a:ea typeface="+mn-ea"/>
                <a:cs typeface="+mn-cs"/>
              </a:rPr>
              <a:t>ضع الأساسيات في قائمة مهام تظهر على هاتفك أو التقويم الخاص بك كل يوم، لا سيما إذا كنت تنساها. على سبيل المثال، ضع أدويتك، وأي فيتامينات، وأي مكملات غذائية، في قائمة المهام الخاصة بك. لا يُسمح لك بشطبها حتى تقوم بتنفيذها. يفيد وضعها في قائمة المهام في مساعدتك على التعامل معها باعتبارها أولوية تمامًا مثل الأولويات الأخرى.</a:t>
            </a:r>
          </a:p>
          <a:p>
            <a:pPr algn="r" rtl="1"/>
            <a:endParaRPr lang="ar-IQ" noProof="0"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19</a:t>
            </a:fld>
            <a:endParaRPr lang="en-US" dirty="0"/>
          </a:p>
        </p:txBody>
      </p:sp>
    </p:spTree>
    <p:extLst>
      <p:ext uri="{BB962C8B-B14F-4D97-AF65-F5344CB8AC3E}">
        <p14:creationId xmlns:p14="http://schemas.microsoft.com/office/powerpoint/2010/main" val="56034376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r>
              <a:rPr lang="ar-IQ" sz="1200" b="1" i="0" kern="1200" noProof="0" dirty="0">
                <a:solidFill>
                  <a:schemeClr val="tx1"/>
                </a:solidFill>
                <a:effectLst/>
                <a:latin typeface="+mn-lt"/>
                <a:ea typeface="+mn-ea"/>
                <a:cs typeface="+mn-cs"/>
              </a:rPr>
              <a:t>اطلب من</a:t>
            </a:r>
            <a:r>
              <a:rPr lang="ar-IQ" sz="1200" i="0" kern="1200" noProof="0" dirty="0">
                <a:solidFill>
                  <a:schemeClr val="tx1"/>
                </a:solidFill>
                <a:effectLst/>
                <a:latin typeface="+mn-lt"/>
                <a:ea typeface="+mn-ea"/>
                <a:cs typeface="+mn-cs"/>
              </a:rPr>
              <a:t> </a:t>
            </a:r>
            <a:r>
              <a:rPr lang="ar-IQ" sz="1200" kern="1200" noProof="0" dirty="0">
                <a:solidFill>
                  <a:schemeClr val="tx1"/>
                </a:solidFill>
                <a:effectLst/>
                <a:latin typeface="+mn-lt"/>
                <a:ea typeface="+mn-ea"/>
                <a:cs typeface="+mn-cs"/>
              </a:rPr>
              <a:t>المشاركين التوجه إلى الشخص المجاور لهم ومناقشة السؤال الموجود في هذه الشريحة. </a:t>
            </a:r>
          </a:p>
          <a:p>
            <a:pPr algn="r" rtl="1"/>
            <a:r>
              <a:rPr lang="ar-IQ" sz="1200" b="1" i="0" kern="1200" noProof="0" dirty="0">
                <a:solidFill>
                  <a:schemeClr val="tx1"/>
                </a:solidFill>
                <a:effectLst/>
                <a:latin typeface="+mn-lt"/>
                <a:ea typeface="+mn-ea"/>
                <a:cs typeface="+mn-cs"/>
              </a:rPr>
              <a:t>إذا سمح الوقت، </a:t>
            </a:r>
            <a:r>
              <a:rPr lang="ar-IQ" sz="1200" kern="1200" noProof="0" dirty="0">
                <a:solidFill>
                  <a:schemeClr val="tx1"/>
                </a:solidFill>
                <a:effectLst/>
                <a:latin typeface="+mn-lt"/>
                <a:ea typeface="+mn-ea"/>
                <a:cs typeface="+mn-cs"/>
              </a:rPr>
              <a:t>فاطلب من بعض الأشخاص مشاركة ما ناقشوه.</a:t>
            </a:r>
          </a:p>
          <a:p>
            <a:pPr algn="r" rtl="1"/>
            <a:r>
              <a:rPr lang="ar-IQ" sz="1200" b="1" i="0" kern="1200" noProof="0" dirty="0">
                <a:solidFill>
                  <a:schemeClr val="tx1"/>
                </a:solidFill>
                <a:effectLst/>
                <a:latin typeface="+mn-lt"/>
                <a:ea typeface="+mn-ea"/>
                <a:cs typeface="+mn-cs"/>
              </a:rPr>
              <a:t>تعزيز الرسائل الأساسية: </a:t>
            </a:r>
            <a:endParaRPr lang="ar-IQ" sz="1200" i="0" kern="1200" noProof="0" dirty="0">
              <a:solidFill>
                <a:schemeClr val="tx1"/>
              </a:solidFill>
              <a:effectLst/>
              <a:latin typeface="+mn-lt"/>
              <a:ea typeface="+mn-ea"/>
              <a:cs typeface="+mn-cs"/>
            </a:endParaRPr>
          </a:p>
          <a:p>
            <a:pPr marL="171450" lvl="0" indent="-171450" algn="r" rtl="1">
              <a:buFont typeface="Arial" panose="020B0604020202020204" pitchFamily="34" charset="0"/>
              <a:buChar char="•"/>
            </a:pPr>
            <a:r>
              <a:rPr lang="ar-IQ" sz="1200" kern="1200" noProof="0" dirty="0">
                <a:solidFill>
                  <a:schemeClr val="tx1"/>
                </a:solidFill>
                <a:effectLst/>
                <a:latin typeface="+mn-lt"/>
                <a:ea typeface="+mn-ea"/>
                <a:cs typeface="+mn-cs"/>
              </a:rPr>
              <a:t>إن النقطة التي يجب أن نبدأ منها عندما نريد تحسين الرعاية الذاتية هي تقييم ما تقوم به بالفعل، والتفكير في مجموعة من العادات التي ترغب في دمجها في حياتك باعتبارها أساسات للرعاية الذاتية الصحية. </a:t>
            </a:r>
          </a:p>
          <a:p>
            <a:pPr marL="171450" lvl="0" indent="-171450" algn="r" rtl="1">
              <a:buFont typeface="Arial" panose="020B0604020202020204" pitchFamily="34" charset="0"/>
              <a:buChar char="•"/>
            </a:pPr>
            <a:r>
              <a:rPr lang="ar-IQ" sz="1200" kern="1200" noProof="0" dirty="0">
                <a:solidFill>
                  <a:schemeClr val="tx1"/>
                </a:solidFill>
                <a:effectLst/>
                <a:latin typeface="+mn-lt"/>
                <a:ea typeface="+mn-ea"/>
                <a:cs typeface="+mn-cs"/>
              </a:rPr>
              <a:t>بمجرد الانتهاء من ذلك، فكّر في كيفية تحقيقه.</a:t>
            </a:r>
          </a:p>
          <a:p>
            <a:pPr algn="r" rtl="1"/>
            <a:endParaRPr lang="ar-IQ" noProof="0"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20</a:t>
            </a:fld>
            <a:endParaRPr lang="en-US" dirty="0"/>
          </a:p>
        </p:txBody>
      </p:sp>
    </p:spTree>
    <p:extLst>
      <p:ext uri="{BB962C8B-B14F-4D97-AF65-F5344CB8AC3E}">
        <p14:creationId xmlns:p14="http://schemas.microsoft.com/office/powerpoint/2010/main" val="18405343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lgn="r" rtl="1"/>
            <a:r>
              <a:rPr lang="ar-LY" sz="1200" b="1" i="0" kern="1200" noProof="0" dirty="0">
                <a:solidFill>
                  <a:schemeClr val="tx1"/>
                </a:solidFill>
                <a:effectLst/>
                <a:latin typeface="+mn-lt"/>
                <a:ea typeface="+mn-ea"/>
                <a:cs typeface="+mn-cs"/>
              </a:rPr>
              <a:t>أسأل</a:t>
            </a:r>
            <a:r>
              <a:rPr lang="ar-LY" sz="1200" kern="1200" noProof="0" dirty="0">
                <a:solidFill>
                  <a:schemeClr val="tx1"/>
                </a:solidFill>
                <a:effectLst/>
                <a:latin typeface="+mn-lt"/>
                <a:ea typeface="+mn-ea"/>
                <a:cs typeface="+mn-cs"/>
              </a:rPr>
              <a:t> عما إذا كانت هناك أي استفسارات.</a:t>
            </a:r>
          </a:p>
          <a:p>
            <a:pPr lvl="0" algn="r" rtl="1"/>
            <a:r>
              <a:rPr lang="ar-LY" sz="1200" b="1" i="0" kern="1200" noProof="0" dirty="0">
                <a:solidFill>
                  <a:schemeClr val="tx1"/>
                </a:solidFill>
                <a:effectLst/>
                <a:latin typeface="+mn-lt"/>
                <a:ea typeface="+mn-ea"/>
                <a:cs typeface="+mn-cs"/>
              </a:rPr>
              <a:t>توجه بالشكر </a:t>
            </a:r>
            <a:r>
              <a:rPr lang="ar-LY" sz="1200" kern="1200" noProof="0" dirty="0">
                <a:solidFill>
                  <a:schemeClr val="tx1"/>
                </a:solidFill>
                <a:effectLst/>
                <a:latin typeface="+mn-lt"/>
                <a:ea typeface="+mn-ea"/>
                <a:cs typeface="+mn-cs"/>
              </a:rPr>
              <a:t>إلى المشاركين على الحضور.</a:t>
            </a:r>
          </a:p>
          <a:p>
            <a:pPr lvl="0" algn="r" rtl="1"/>
            <a:r>
              <a:rPr lang="ar-LY" sz="1200" b="1" i="0" kern="1200" noProof="0" dirty="0">
                <a:solidFill>
                  <a:schemeClr val="tx1"/>
                </a:solidFill>
                <a:effectLst/>
                <a:latin typeface="+mn-lt"/>
                <a:ea typeface="+mn-ea"/>
                <a:cs typeface="+mn-cs"/>
              </a:rPr>
              <a:t>قم بإنهاء </a:t>
            </a:r>
            <a:r>
              <a:rPr lang="ar-LY" sz="1200" kern="1200" noProof="0" dirty="0">
                <a:solidFill>
                  <a:schemeClr val="tx1"/>
                </a:solidFill>
                <a:effectLst/>
                <a:latin typeface="+mn-lt"/>
                <a:ea typeface="+mn-ea"/>
                <a:cs typeface="+mn-cs"/>
              </a:rPr>
              <a:t>الجلسة.</a:t>
            </a:r>
          </a:p>
          <a:p>
            <a:pPr algn="r" rtl="1"/>
            <a:endParaRPr lang="ar-LY" noProof="0"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22</a:t>
            </a:fld>
            <a:endParaRPr lang="en-US" dirty="0"/>
          </a:p>
        </p:txBody>
      </p:sp>
    </p:spTree>
    <p:extLst>
      <p:ext uri="{BB962C8B-B14F-4D97-AF65-F5344CB8AC3E}">
        <p14:creationId xmlns:p14="http://schemas.microsoft.com/office/powerpoint/2010/main" val="22776092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r>
              <a:rPr sz="1200" b="1" i="0" kern="1200" dirty="0" err="1">
                <a:solidFill>
                  <a:schemeClr val="tx1"/>
                </a:solidFill>
                <a:effectLst/>
                <a:latin typeface="Adobe Arabic" panose="02040503050201020203" pitchFamily="18" charset="-78"/>
                <a:ea typeface="+mn-ea"/>
                <a:cs typeface="Adobe Arabic" panose="02040503050201020203" pitchFamily="18" charset="-78"/>
              </a:rPr>
              <a:t>الاعتراف</a:t>
            </a:r>
            <a:r>
              <a:rPr sz="1200" i="0" kern="1200" dirty="0">
                <a:solidFill>
                  <a:schemeClr val="tx1"/>
                </a:solidFill>
                <a:effectLst/>
                <a:latin typeface="Adobe Arabic" panose="02040503050201020203" pitchFamily="18" charset="-78"/>
                <a:ea typeface="+mn-ea"/>
                <a:cs typeface="Adobe Arabic" panose="02040503050201020203" pitchFamily="18" charset="-78"/>
              </a:rPr>
              <a:t>: </a:t>
            </a:r>
          </a:p>
          <a:p>
            <a:pPr marL="171450" indent="-171450" algn="r" rtl="1">
              <a:buFont typeface="Arial" panose="020B0604020202020204" pitchFamily="34" charset="0"/>
              <a:buChar char="•"/>
            </a:pPr>
            <a:r>
              <a:rPr sz="1200" kern="1200" dirty="0" err="1">
                <a:solidFill>
                  <a:schemeClr val="tx1"/>
                </a:solidFill>
                <a:effectLst/>
                <a:latin typeface="Adobe Arabic" panose="02040503050201020203" pitchFamily="18" charset="-78"/>
                <a:ea typeface="+mn-ea"/>
                <a:cs typeface="Adobe Arabic" panose="02040503050201020203" pitchFamily="18" charset="-78"/>
              </a:rPr>
              <a:t>بأن</a:t>
            </a:r>
            <a:r>
              <a:rPr sz="1200" kern="1200" dirty="0">
                <a:solidFill>
                  <a:schemeClr val="tx1"/>
                </a:solidFill>
                <a:effectLst/>
                <a:latin typeface="Adobe Arabic" panose="02040503050201020203" pitchFamily="18" charset="-78"/>
                <a:ea typeface="+mn-ea"/>
                <a:cs typeface="Adobe Arabic" panose="02040503050201020203" pitchFamily="18" charset="-78"/>
              </a:rPr>
              <a:t> </a:t>
            </a:r>
            <a:r>
              <a:rPr sz="1200" kern="1200" dirty="0" err="1">
                <a:solidFill>
                  <a:schemeClr val="tx1"/>
                </a:solidFill>
                <a:effectLst/>
                <a:latin typeface="Adobe Arabic" panose="02040503050201020203" pitchFamily="18" charset="-78"/>
                <a:ea typeface="+mn-ea"/>
                <a:cs typeface="Adobe Arabic" panose="02040503050201020203" pitchFamily="18" charset="-78"/>
              </a:rPr>
              <a:t>حياتنا</a:t>
            </a:r>
            <a:r>
              <a:rPr sz="1200" kern="1200" dirty="0">
                <a:solidFill>
                  <a:schemeClr val="tx1"/>
                </a:solidFill>
                <a:effectLst/>
                <a:latin typeface="Adobe Arabic" panose="02040503050201020203" pitchFamily="18" charset="-78"/>
                <a:ea typeface="+mn-ea"/>
                <a:cs typeface="Adobe Arabic" panose="02040503050201020203" pitchFamily="18" charset="-78"/>
              </a:rPr>
              <a:t> </a:t>
            </a:r>
            <a:r>
              <a:rPr sz="1200" kern="1200" dirty="0" err="1">
                <a:solidFill>
                  <a:schemeClr val="tx1"/>
                </a:solidFill>
                <a:effectLst/>
                <a:latin typeface="Adobe Arabic" panose="02040503050201020203" pitchFamily="18" charset="-78"/>
                <a:ea typeface="+mn-ea"/>
                <a:cs typeface="Adobe Arabic" panose="02040503050201020203" pitchFamily="18" charset="-78"/>
              </a:rPr>
              <a:t>مشغولة</a:t>
            </a:r>
            <a:r>
              <a:rPr sz="1200" kern="1200" dirty="0">
                <a:solidFill>
                  <a:schemeClr val="tx1"/>
                </a:solidFill>
                <a:effectLst/>
                <a:latin typeface="Adobe Arabic" panose="02040503050201020203" pitchFamily="18" charset="-78"/>
                <a:ea typeface="+mn-ea"/>
                <a:cs typeface="Adobe Arabic" panose="02040503050201020203" pitchFamily="18" charset="-78"/>
              </a:rPr>
              <a:t> </a:t>
            </a:r>
            <a:r>
              <a:rPr sz="1200" kern="1200" dirty="0" err="1">
                <a:solidFill>
                  <a:schemeClr val="tx1"/>
                </a:solidFill>
                <a:effectLst/>
                <a:latin typeface="Adobe Arabic" panose="02040503050201020203" pitchFamily="18" charset="-78"/>
                <a:ea typeface="+mn-ea"/>
                <a:cs typeface="Adobe Arabic" panose="02040503050201020203" pitchFamily="18" charset="-78"/>
              </a:rPr>
              <a:t>ومشحونة</a:t>
            </a:r>
            <a:r>
              <a:rPr sz="1200" kern="1200" dirty="0">
                <a:solidFill>
                  <a:schemeClr val="tx1"/>
                </a:solidFill>
                <a:effectLst/>
                <a:latin typeface="Adobe Arabic" panose="02040503050201020203" pitchFamily="18" charset="-78"/>
                <a:ea typeface="+mn-ea"/>
                <a:cs typeface="Adobe Arabic" panose="02040503050201020203" pitchFamily="18" charset="-78"/>
              </a:rPr>
              <a:t>. </a:t>
            </a:r>
          </a:p>
          <a:p>
            <a:pPr marL="171450" indent="-171450" algn="r" rtl="1">
              <a:buFont typeface="Arial" panose="020B0604020202020204" pitchFamily="34" charset="0"/>
              <a:buChar char="•"/>
            </a:pPr>
            <a:r>
              <a:rPr sz="1200" kern="1200" dirty="0" err="1">
                <a:solidFill>
                  <a:schemeClr val="tx1"/>
                </a:solidFill>
                <a:effectLst/>
                <a:latin typeface="Adobe Arabic" panose="02040503050201020203" pitchFamily="18" charset="-78"/>
                <a:ea typeface="+mn-ea"/>
                <a:cs typeface="Adobe Arabic" panose="02040503050201020203" pitchFamily="18" charset="-78"/>
              </a:rPr>
              <a:t>لدينا</a:t>
            </a:r>
            <a:r>
              <a:rPr sz="1200" kern="1200" dirty="0">
                <a:solidFill>
                  <a:schemeClr val="tx1"/>
                </a:solidFill>
                <a:effectLst/>
                <a:latin typeface="Adobe Arabic" panose="02040503050201020203" pitchFamily="18" charset="-78"/>
                <a:ea typeface="+mn-ea"/>
                <a:cs typeface="Adobe Arabic" panose="02040503050201020203" pitchFamily="18" charset="-78"/>
              </a:rPr>
              <a:t> </a:t>
            </a:r>
            <a:r>
              <a:rPr sz="1200" kern="1200" dirty="0" err="1">
                <a:solidFill>
                  <a:schemeClr val="tx1"/>
                </a:solidFill>
                <a:effectLst/>
                <a:latin typeface="Adobe Arabic" panose="02040503050201020203" pitchFamily="18" charset="-78"/>
                <a:ea typeface="+mn-ea"/>
                <a:cs typeface="Adobe Arabic" panose="02040503050201020203" pitchFamily="18" charset="-78"/>
              </a:rPr>
              <a:t>جميعًا</a:t>
            </a:r>
            <a:r>
              <a:rPr sz="1200" kern="1200" dirty="0">
                <a:solidFill>
                  <a:schemeClr val="tx1"/>
                </a:solidFill>
                <a:effectLst/>
                <a:latin typeface="Adobe Arabic" panose="02040503050201020203" pitchFamily="18" charset="-78"/>
                <a:ea typeface="+mn-ea"/>
                <a:cs typeface="Adobe Arabic" panose="02040503050201020203" pitchFamily="18" charset="-78"/>
              </a:rPr>
              <a:t> </a:t>
            </a:r>
            <a:r>
              <a:rPr sz="1200" kern="1200" dirty="0" err="1">
                <a:solidFill>
                  <a:schemeClr val="tx1"/>
                </a:solidFill>
                <a:effectLst/>
                <a:latin typeface="Adobe Arabic" panose="02040503050201020203" pitchFamily="18" charset="-78"/>
                <a:ea typeface="+mn-ea"/>
                <a:cs typeface="Adobe Arabic" panose="02040503050201020203" pitchFamily="18" charset="-78"/>
              </a:rPr>
              <a:t>العديد</a:t>
            </a:r>
            <a:r>
              <a:rPr sz="1200" kern="1200" dirty="0">
                <a:solidFill>
                  <a:schemeClr val="tx1"/>
                </a:solidFill>
                <a:effectLst/>
                <a:latin typeface="Adobe Arabic" panose="02040503050201020203" pitchFamily="18" charset="-78"/>
                <a:ea typeface="+mn-ea"/>
                <a:cs typeface="Adobe Arabic" panose="02040503050201020203" pitchFamily="18" charset="-78"/>
              </a:rPr>
              <a:t> </a:t>
            </a:r>
            <a:r>
              <a:rPr sz="1200" kern="1200" dirty="0" err="1">
                <a:solidFill>
                  <a:schemeClr val="tx1"/>
                </a:solidFill>
                <a:effectLst/>
                <a:latin typeface="Adobe Arabic" panose="02040503050201020203" pitchFamily="18" charset="-78"/>
                <a:ea typeface="+mn-ea"/>
                <a:cs typeface="Adobe Arabic" panose="02040503050201020203" pitchFamily="18" charset="-78"/>
              </a:rPr>
              <a:t>من</a:t>
            </a:r>
            <a:r>
              <a:rPr sz="1200" kern="1200" dirty="0">
                <a:solidFill>
                  <a:schemeClr val="tx1"/>
                </a:solidFill>
                <a:effectLst/>
                <a:latin typeface="Adobe Arabic" panose="02040503050201020203" pitchFamily="18" charset="-78"/>
                <a:ea typeface="+mn-ea"/>
                <a:cs typeface="Adobe Arabic" panose="02040503050201020203" pitchFamily="18" charset="-78"/>
              </a:rPr>
              <a:t> </a:t>
            </a:r>
            <a:r>
              <a:rPr sz="1200" kern="1200" dirty="0" err="1">
                <a:solidFill>
                  <a:schemeClr val="tx1"/>
                </a:solidFill>
                <a:effectLst/>
                <a:latin typeface="Adobe Arabic" panose="02040503050201020203" pitchFamily="18" charset="-78"/>
                <a:ea typeface="+mn-ea"/>
                <a:cs typeface="Adobe Arabic" panose="02040503050201020203" pitchFamily="18" charset="-78"/>
              </a:rPr>
              <a:t>المسؤوليات</a:t>
            </a:r>
            <a:r>
              <a:rPr sz="1200" kern="1200" dirty="0">
                <a:solidFill>
                  <a:schemeClr val="tx1"/>
                </a:solidFill>
                <a:effectLst/>
                <a:latin typeface="Adobe Arabic" panose="02040503050201020203" pitchFamily="18" charset="-78"/>
                <a:ea typeface="+mn-ea"/>
                <a:cs typeface="Adobe Arabic" panose="02040503050201020203" pitchFamily="18" charset="-78"/>
              </a:rPr>
              <a:t> </a:t>
            </a:r>
            <a:r>
              <a:rPr sz="1200" kern="1200" dirty="0" err="1">
                <a:solidFill>
                  <a:schemeClr val="tx1"/>
                </a:solidFill>
                <a:effectLst/>
                <a:latin typeface="Adobe Arabic" panose="02040503050201020203" pitchFamily="18" charset="-78"/>
                <a:ea typeface="+mn-ea"/>
                <a:cs typeface="Adobe Arabic" panose="02040503050201020203" pitchFamily="18" charset="-78"/>
              </a:rPr>
              <a:t>والأدوار</a:t>
            </a:r>
            <a:r>
              <a:rPr sz="1200" kern="1200" dirty="0">
                <a:solidFill>
                  <a:schemeClr val="tx1"/>
                </a:solidFill>
                <a:effectLst/>
                <a:latin typeface="Adobe Arabic" panose="02040503050201020203" pitchFamily="18" charset="-78"/>
                <a:ea typeface="+mn-ea"/>
                <a:cs typeface="Adobe Arabic" panose="02040503050201020203" pitchFamily="18" charset="-78"/>
              </a:rPr>
              <a:t>، </a:t>
            </a:r>
            <a:r>
              <a:rPr sz="1200" kern="1200" dirty="0" err="1">
                <a:solidFill>
                  <a:schemeClr val="tx1"/>
                </a:solidFill>
                <a:effectLst/>
                <a:latin typeface="Adobe Arabic" panose="02040503050201020203" pitchFamily="18" charset="-78"/>
                <a:ea typeface="+mn-ea"/>
                <a:cs typeface="Adobe Arabic" panose="02040503050201020203" pitchFamily="18" charset="-78"/>
              </a:rPr>
              <a:t>داخل</a:t>
            </a:r>
            <a:r>
              <a:rPr sz="1200" kern="1200" dirty="0">
                <a:solidFill>
                  <a:schemeClr val="tx1"/>
                </a:solidFill>
                <a:effectLst/>
                <a:latin typeface="Adobe Arabic" panose="02040503050201020203" pitchFamily="18" charset="-78"/>
                <a:ea typeface="+mn-ea"/>
                <a:cs typeface="Adobe Arabic" panose="02040503050201020203" pitchFamily="18" charset="-78"/>
              </a:rPr>
              <a:t> </a:t>
            </a:r>
            <a:r>
              <a:rPr sz="1200" kern="1200" dirty="0" err="1">
                <a:solidFill>
                  <a:schemeClr val="tx1"/>
                </a:solidFill>
                <a:effectLst/>
                <a:latin typeface="Adobe Arabic" panose="02040503050201020203" pitchFamily="18" charset="-78"/>
                <a:ea typeface="+mn-ea"/>
                <a:cs typeface="Adobe Arabic" panose="02040503050201020203" pitchFamily="18" charset="-78"/>
              </a:rPr>
              <a:t>العمل</a:t>
            </a:r>
            <a:r>
              <a:rPr sz="1200" kern="1200" dirty="0">
                <a:solidFill>
                  <a:schemeClr val="tx1"/>
                </a:solidFill>
                <a:effectLst/>
                <a:latin typeface="Adobe Arabic" panose="02040503050201020203" pitchFamily="18" charset="-78"/>
                <a:ea typeface="+mn-ea"/>
                <a:cs typeface="Adobe Arabic" panose="02040503050201020203" pitchFamily="18" charset="-78"/>
              </a:rPr>
              <a:t> </a:t>
            </a:r>
            <a:r>
              <a:rPr sz="1200" kern="1200" dirty="0" err="1">
                <a:solidFill>
                  <a:schemeClr val="tx1"/>
                </a:solidFill>
                <a:effectLst/>
                <a:latin typeface="Adobe Arabic" panose="02040503050201020203" pitchFamily="18" charset="-78"/>
                <a:ea typeface="+mn-ea"/>
                <a:cs typeface="Adobe Arabic" panose="02040503050201020203" pitchFamily="18" charset="-78"/>
              </a:rPr>
              <a:t>وخارجه</a:t>
            </a:r>
            <a:r>
              <a:rPr sz="1200" kern="1200" dirty="0">
                <a:solidFill>
                  <a:schemeClr val="tx1"/>
                </a:solidFill>
                <a:effectLst/>
                <a:latin typeface="Adobe Arabic" panose="02040503050201020203" pitchFamily="18" charset="-78"/>
                <a:ea typeface="+mn-ea"/>
                <a:cs typeface="Adobe Arabic" panose="02040503050201020203" pitchFamily="18" charset="-78"/>
              </a:rPr>
              <a:t>.</a:t>
            </a:r>
          </a:p>
          <a:p>
            <a:pPr marL="171450" indent="-171450" algn="r" rtl="1">
              <a:buFont typeface="Arial" panose="020B0604020202020204" pitchFamily="34" charset="0"/>
              <a:buChar char="•"/>
            </a:pPr>
            <a:r>
              <a:rPr sz="1200" kern="1200" dirty="0">
                <a:solidFill>
                  <a:schemeClr val="tx1"/>
                </a:solidFill>
                <a:effectLst/>
                <a:latin typeface="Adobe Arabic" panose="02040503050201020203" pitchFamily="18" charset="-78"/>
                <a:ea typeface="+mn-ea"/>
                <a:cs typeface="Adobe Arabic" panose="02040503050201020203" pitchFamily="18" charset="-78"/>
              </a:rPr>
              <a:t> </a:t>
            </a:r>
            <a:r>
              <a:rPr sz="1200" kern="1200" dirty="0" err="1">
                <a:solidFill>
                  <a:schemeClr val="tx1"/>
                </a:solidFill>
                <a:effectLst/>
                <a:latin typeface="Adobe Arabic" panose="02040503050201020203" pitchFamily="18" charset="-78"/>
                <a:ea typeface="+mn-ea"/>
                <a:cs typeface="Adobe Arabic" panose="02040503050201020203" pitchFamily="18" charset="-78"/>
              </a:rPr>
              <a:t>من</a:t>
            </a:r>
            <a:r>
              <a:rPr sz="1200" kern="1200" dirty="0">
                <a:solidFill>
                  <a:schemeClr val="tx1"/>
                </a:solidFill>
                <a:effectLst/>
                <a:latin typeface="Adobe Arabic" panose="02040503050201020203" pitchFamily="18" charset="-78"/>
                <a:ea typeface="+mn-ea"/>
                <a:cs typeface="Adobe Arabic" panose="02040503050201020203" pitchFamily="18" charset="-78"/>
              </a:rPr>
              <a:t> </a:t>
            </a:r>
            <a:r>
              <a:rPr sz="1200" kern="1200" dirty="0" err="1">
                <a:solidFill>
                  <a:schemeClr val="tx1"/>
                </a:solidFill>
                <a:effectLst/>
                <a:latin typeface="Adobe Arabic" panose="02040503050201020203" pitchFamily="18" charset="-78"/>
                <a:ea typeface="+mn-ea"/>
                <a:cs typeface="Adobe Arabic" panose="02040503050201020203" pitchFamily="18" charset="-78"/>
              </a:rPr>
              <a:t>المستحيل</a:t>
            </a:r>
            <a:r>
              <a:rPr sz="1200" kern="1200" dirty="0">
                <a:solidFill>
                  <a:schemeClr val="tx1"/>
                </a:solidFill>
                <a:effectLst/>
                <a:latin typeface="Adobe Arabic" panose="02040503050201020203" pitchFamily="18" charset="-78"/>
                <a:ea typeface="+mn-ea"/>
                <a:cs typeface="Adobe Arabic" panose="02040503050201020203" pitchFamily="18" charset="-78"/>
              </a:rPr>
              <a:t> </a:t>
            </a:r>
            <a:r>
              <a:rPr sz="1200" kern="1200" dirty="0" err="1">
                <a:solidFill>
                  <a:schemeClr val="tx1"/>
                </a:solidFill>
                <a:effectLst/>
                <a:latin typeface="Adobe Arabic" panose="02040503050201020203" pitchFamily="18" charset="-78"/>
                <a:ea typeface="+mn-ea"/>
                <a:cs typeface="Adobe Arabic" panose="02040503050201020203" pitchFamily="18" charset="-78"/>
              </a:rPr>
              <a:t>الحفاظ</a:t>
            </a:r>
            <a:r>
              <a:rPr sz="1200" kern="1200" dirty="0">
                <a:solidFill>
                  <a:schemeClr val="tx1"/>
                </a:solidFill>
                <a:effectLst/>
                <a:latin typeface="Adobe Arabic" panose="02040503050201020203" pitchFamily="18" charset="-78"/>
                <a:ea typeface="+mn-ea"/>
                <a:cs typeface="Adobe Arabic" panose="02040503050201020203" pitchFamily="18" charset="-78"/>
              </a:rPr>
              <a:t> </a:t>
            </a:r>
            <a:r>
              <a:rPr sz="1200" kern="1200" dirty="0" err="1">
                <a:solidFill>
                  <a:schemeClr val="tx1"/>
                </a:solidFill>
                <a:effectLst/>
                <a:latin typeface="Adobe Arabic" panose="02040503050201020203" pitchFamily="18" charset="-78"/>
                <a:ea typeface="+mn-ea"/>
                <a:cs typeface="Adobe Arabic" panose="02040503050201020203" pitchFamily="18" charset="-78"/>
              </a:rPr>
              <a:t>على</a:t>
            </a:r>
            <a:r>
              <a:rPr sz="1200" kern="1200" dirty="0">
                <a:solidFill>
                  <a:schemeClr val="tx1"/>
                </a:solidFill>
                <a:effectLst/>
                <a:latin typeface="Adobe Arabic" panose="02040503050201020203" pitchFamily="18" charset="-78"/>
                <a:ea typeface="+mn-ea"/>
                <a:cs typeface="Adobe Arabic" panose="02040503050201020203" pitchFamily="18" charset="-78"/>
              </a:rPr>
              <a:t> </a:t>
            </a:r>
            <a:r>
              <a:rPr sz="1200" kern="1200" dirty="0" err="1">
                <a:solidFill>
                  <a:schemeClr val="tx1"/>
                </a:solidFill>
                <a:effectLst/>
                <a:latin typeface="Adobe Arabic" panose="02040503050201020203" pitchFamily="18" charset="-78"/>
                <a:ea typeface="+mn-ea"/>
                <a:cs typeface="Adobe Arabic" panose="02040503050201020203" pitchFamily="18" charset="-78"/>
              </a:rPr>
              <a:t>كل</a:t>
            </a:r>
            <a:r>
              <a:rPr sz="1200" kern="1200" dirty="0">
                <a:solidFill>
                  <a:schemeClr val="tx1"/>
                </a:solidFill>
                <a:effectLst/>
                <a:latin typeface="Adobe Arabic" panose="02040503050201020203" pitchFamily="18" charset="-78"/>
                <a:ea typeface="+mn-ea"/>
                <a:cs typeface="Adobe Arabic" panose="02040503050201020203" pitchFamily="18" charset="-78"/>
              </a:rPr>
              <a:t> </a:t>
            </a:r>
            <a:r>
              <a:rPr sz="1200" kern="1200" dirty="0" err="1">
                <a:solidFill>
                  <a:schemeClr val="tx1"/>
                </a:solidFill>
                <a:effectLst/>
                <a:latin typeface="Adobe Arabic" panose="02040503050201020203" pitchFamily="18" charset="-78"/>
                <a:ea typeface="+mn-ea"/>
                <a:cs typeface="Adobe Arabic" panose="02040503050201020203" pitchFamily="18" charset="-78"/>
              </a:rPr>
              <a:t>ذلك</a:t>
            </a:r>
            <a:r>
              <a:rPr sz="1200" kern="1200" dirty="0">
                <a:solidFill>
                  <a:schemeClr val="tx1"/>
                </a:solidFill>
                <a:effectLst/>
                <a:latin typeface="Adobe Arabic" panose="02040503050201020203" pitchFamily="18" charset="-78"/>
                <a:ea typeface="+mn-ea"/>
                <a:cs typeface="Adobe Arabic" panose="02040503050201020203" pitchFamily="18" charset="-78"/>
              </a:rPr>
              <a:t> </a:t>
            </a:r>
            <a:r>
              <a:rPr sz="1200" kern="1200" dirty="0" err="1">
                <a:solidFill>
                  <a:schemeClr val="tx1"/>
                </a:solidFill>
                <a:effectLst/>
                <a:latin typeface="Adobe Arabic" panose="02040503050201020203" pitchFamily="18" charset="-78"/>
                <a:ea typeface="+mn-ea"/>
                <a:cs typeface="Adobe Arabic" panose="02040503050201020203" pitchFamily="18" charset="-78"/>
              </a:rPr>
              <a:t>متوازنًا</a:t>
            </a:r>
            <a:r>
              <a:rPr sz="1200" kern="1200" dirty="0">
                <a:solidFill>
                  <a:schemeClr val="tx1"/>
                </a:solidFill>
                <a:effectLst/>
                <a:latin typeface="Adobe Arabic" panose="02040503050201020203" pitchFamily="18" charset="-78"/>
                <a:ea typeface="+mn-ea"/>
                <a:cs typeface="Adobe Arabic" panose="02040503050201020203" pitchFamily="18" charset="-78"/>
              </a:rPr>
              <a:t> </a:t>
            </a:r>
            <a:r>
              <a:rPr sz="1200" kern="1200" dirty="0" err="1">
                <a:solidFill>
                  <a:schemeClr val="tx1"/>
                </a:solidFill>
                <a:effectLst/>
                <a:latin typeface="Adobe Arabic" panose="02040503050201020203" pitchFamily="18" charset="-78"/>
                <a:ea typeface="+mn-ea"/>
                <a:cs typeface="Adobe Arabic" panose="02040503050201020203" pitchFamily="18" charset="-78"/>
              </a:rPr>
              <a:t>مع</a:t>
            </a:r>
            <a:r>
              <a:rPr sz="1200" kern="1200" dirty="0">
                <a:solidFill>
                  <a:schemeClr val="tx1"/>
                </a:solidFill>
                <a:effectLst/>
                <a:latin typeface="Adobe Arabic" panose="02040503050201020203" pitchFamily="18" charset="-78"/>
                <a:ea typeface="+mn-ea"/>
                <a:cs typeface="Adobe Arabic" panose="02040503050201020203" pitchFamily="18" charset="-78"/>
              </a:rPr>
              <a:t> </a:t>
            </a:r>
            <a:r>
              <a:rPr sz="1200" kern="1200" dirty="0" err="1">
                <a:solidFill>
                  <a:schemeClr val="tx1"/>
                </a:solidFill>
                <a:effectLst/>
                <a:latin typeface="Adobe Arabic" panose="02040503050201020203" pitchFamily="18" charset="-78"/>
                <a:ea typeface="+mn-ea"/>
                <a:cs typeface="Adobe Arabic" panose="02040503050201020203" pitchFamily="18" charset="-78"/>
              </a:rPr>
              <a:t>الشعور</a:t>
            </a:r>
            <a:r>
              <a:rPr sz="1200" kern="1200" dirty="0">
                <a:solidFill>
                  <a:schemeClr val="tx1"/>
                </a:solidFill>
                <a:effectLst/>
                <a:latin typeface="Adobe Arabic" panose="02040503050201020203" pitchFamily="18" charset="-78"/>
                <a:ea typeface="+mn-ea"/>
                <a:cs typeface="Adobe Arabic" panose="02040503050201020203" pitchFamily="18" charset="-78"/>
              </a:rPr>
              <a:t> </a:t>
            </a:r>
            <a:r>
              <a:rPr sz="1200" kern="1200" dirty="0" err="1">
                <a:solidFill>
                  <a:schemeClr val="tx1"/>
                </a:solidFill>
                <a:effectLst/>
                <a:latin typeface="Adobe Arabic" panose="02040503050201020203" pitchFamily="18" charset="-78"/>
                <a:ea typeface="+mn-ea"/>
                <a:cs typeface="Adobe Arabic" panose="02040503050201020203" pitchFamily="18" charset="-78"/>
              </a:rPr>
              <a:t>بأننا</a:t>
            </a:r>
            <a:r>
              <a:rPr sz="1200" kern="1200" dirty="0">
                <a:solidFill>
                  <a:schemeClr val="tx1"/>
                </a:solidFill>
                <a:effectLst/>
                <a:latin typeface="Adobe Arabic" panose="02040503050201020203" pitchFamily="18" charset="-78"/>
                <a:ea typeface="+mn-ea"/>
                <a:cs typeface="Adobe Arabic" panose="02040503050201020203" pitchFamily="18" charset="-78"/>
              </a:rPr>
              <a:t> </a:t>
            </a:r>
            <a:r>
              <a:rPr sz="1200" kern="1200" dirty="0" err="1">
                <a:solidFill>
                  <a:schemeClr val="tx1"/>
                </a:solidFill>
                <a:effectLst/>
                <a:latin typeface="Adobe Arabic" panose="02040503050201020203" pitchFamily="18" charset="-78"/>
                <a:ea typeface="+mn-ea"/>
                <a:cs typeface="Adobe Arabic" panose="02040503050201020203" pitchFamily="18" charset="-78"/>
              </a:rPr>
              <a:t>نقوم</a:t>
            </a:r>
            <a:r>
              <a:rPr sz="1200" kern="1200" dirty="0">
                <a:solidFill>
                  <a:schemeClr val="tx1"/>
                </a:solidFill>
                <a:effectLst/>
                <a:latin typeface="Adobe Arabic" panose="02040503050201020203" pitchFamily="18" charset="-78"/>
                <a:ea typeface="+mn-ea"/>
                <a:cs typeface="Adobe Arabic" panose="02040503050201020203" pitchFamily="18" charset="-78"/>
              </a:rPr>
              <a:t> </a:t>
            </a:r>
            <a:r>
              <a:rPr sz="1200" kern="1200" dirty="0" err="1">
                <a:solidFill>
                  <a:schemeClr val="tx1"/>
                </a:solidFill>
                <a:effectLst/>
                <a:latin typeface="Adobe Arabic" panose="02040503050201020203" pitchFamily="18" charset="-78"/>
                <a:ea typeface="+mn-ea"/>
                <a:cs typeface="Adobe Arabic" panose="02040503050201020203" pitchFamily="18" charset="-78"/>
              </a:rPr>
              <a:t>بعمل</a:t>
            </a:r>
            <a:r>
              <a:rPr sz="1200" kern="1200" dirty="0">
                <a:solidFill>
                  <a:schemeClr val="tx1"/>
                </a:solidFill>
                <a:effectLst/>
                <a:latin typeface="Adobe Arabic" panose="02040503050201020203" pitchFamily="18" charset="-78"/>
                <a:ea typeface="+mn-ea"/>
                <a:cs typeface="Adobe Arabic" panose="02040503050201020203" pitchFamily="18" charset="-78"/>
              </a:rPr>
              <a:t> </a:t>
            </a:r>
            <a:r>
              <a:rPr sz="1200" kern="1200" dirty="0" err="1">
                <a:solidFill>
                  <a:schemeClr val="tx1"/>
                </a:solidFill>
                <a:effectLst/>
                <a:latin typeface="Adobe Arabic" panose="02040503050201020203" pitchFamily="18" charset="-78"/>
                <a:ea typeface="+mn-ea"/>
                <a:cs typeface="Adobe Arabic" panose="02040503050201020203" pitchFamily="18" charset="-78"/>
              </a:rPr>
              <a:t>جيد</a:t>
            </a:r>
            <a:r>
              <a:rPr sz="1200" kern="1200" dirty="0">
                <a:solidFill>
                  <a:schemeClr val="tx1"/>
                </a:solidFill>
                <a:effectLst/>
                <a:latin typeface="Adobe Arabic" panose="02040503050201020203" pitchFamily="18" charset="-78"/>
                <a:ea typeface="+mn-ea"/>
                <a:cs typeface="Adobe Arabic" panose="02040503050201020203" pitchFamily="18" charset="-78"/>
              </a:rPr>
              <a:t> </a:t>
            </a:r>
            <a:r>
              <a:rPr sz="1200" kern="1200" dirty="0" err="1">
                <a:solidFill>
                  <a:schemeClr val="tx1"/>
                </a:solidFill>
                <a:effectLst/>
                <a:latin typeface="Adobe Arabic" panose="02040503050201020203" pitchFamily="18" charset="-78"/>
                <a:ea typeface="+mn-ea"/>
                <a:cs typeface="Adobe Arabic" panose="02040503050201020203" pitchFamily="18" charset="-78"/>
              </a:rPr>
              <a:t>في</a:t>
            </a:r>
            <a:r>
              <a:rPr sz="1200" kern="1200" dirty="0">
                <a:solidFill>
                  <a:schemeClr val="tx1"/>
                </a:solidFill>
                <a:effectLst/>
                <a:latin typeface="Adobe Arabic" panose="02040503050201020203" pitchFamily="18" charset="-78"/>
                <a:ea typeface="+mn-ea"/>
                <a:cs typeface="Adobe Arabic" panose="02040503050201020203" pitchFamily="18" charset="-78"/>
              </a:rPr>
              <a:t> </a:t>
            </a:r>
            <a:r>
              <a:rPr sz="1200" kern="1200" dirty="0" err="1">
                <a:solidFill>
                  <a:schemeClr val="tx1"/>
                </a:solidFill>
                <a:effectLst/>
                <a:latin typeface="Adobe Arabic" panose="02040503050201020203" pitchFamily="18" charset="-78"/>
                <a:ea typeface="+mn-ea"/>
                <a:cs typeface="Adobe Arabic" panose="02040503050201020203" pitchFamily="18" charset="-78"/>
              </a:rPr>
              <a:t>كل</a:t>
            </a:r>
            <a:r>
              <a:rPr sz="1200" kern="1200" dirty="0">
                <a:solidFill>
                  <a:schemeClr val="tx1"/>
                </a:solidFill>
                <a:effectLst/>
                <a:latin typeface="Adobe Arabic" panose="02040503050201020203" pitchFamily="18" charset="-78"/>
                <a:ea typeface="+mn-ea"/>
                <a:cs typeface="Adobe Arabic" panose="02040503050201020203" pitchFamily="18" charset="-78"/>
              </a:rPr>
              <a:t> </a:t>
            </a:r>
            <a:r>
              <a:rPr sz="1200" kern="1200" dirty="0" err="1">
                <a:solidFill>
                  <a:schemeClr val="tx1"/>
                </a:solidFill>
                <a:effectLst/>
                <a:latin typeface="Adobe Arabic" panose="02040503050201020203" pitchFamily="18" charset="-78"/>
                <a:ea typeface="+mn-ea"/>
                <a:cs typeface="Adobe Arabic" panose="02040503050201020203" pitchFamily="18" charset="-78"/>
              </a:rPr>
              <a:t>شيء</a:t>
            </a:r>
            <a:r>
              <a:rPr sz="1200" kern="1200" dirty="0">
                <a:solidFill>
                  <a:schemeClr val="tx1"/>
                </a:solidFill>
                <a:effectLst/>
                <a:latin typeface="Adobe Arabic" panose="02040503050201020203" pitchFamily="18" charset="-78"/>
                <a:ea typeface="+mn-ea"/>
                <a:cs typeface="Adobe Arabic" panose="02040503050201020203" pitchFamily="18" charset="-78"/>
              </a:rPr>
              <a:t> </a:t>
            </a:r>
            <a:r>
              <a:rPr sz="1200" kern="1200" dirty="0" err="1">
                <a:solidFill>
                  <a:schemeClr val="tx1"/>
                </a:solidFill>
                <a:effectLst/>
                <a:latin typeface="Adobe Arabic" panose="02040503050201020203" pitchFamily="18" charset="-78"/>
                <a:ea typeface="+mn-ea"/>
                <a:cs typeface="Adobe Arabic" panose="02040503050201020203" pitchFamily="18" charset="-78"/>
              </a:rPr>
              <a:t>طوال</a:t>
            </a:r>
            <a:r>
              <a:rPr sz="1200" kern="1200" dirty="0">
                <a:solidFill>
                  <a:schemeClr val="tx1"/>
                </a:solidFill>
                <a:effectLst/>
                <a:latin typeface="Adobe Arabic" panose="02040503050201020203" pitchFamily="18" charset="-78"/>
                <a:ea typeface="+mn-ea"/>
                <a:cs typeface="Adobe Arabic" panose="02040503050201020203" pitchFamily="18" charset="-78"/>
              </a:rPr>
              <a:t> </a:t>
            </a:r>
            <a:r>
              <a:rPr sz="1200" kern="1200" dirty="0" err="1">
                <a:solidFill>
                  <a:schemeClr val="tx1"/>
                </a:solidFill>
                <a:effectLst/>
                <a:latin typeface="Adobe Arabic" panose="02040503050201020203" pitchFamily="18" charset="-78"/>
                <a:ea typeface="+mn-ea"/>
                <a:cs typeface="Adobe Arabic" panose="02040503050201020203" pitchFamily="18" charset="-78"/>
              </a:rPr>
              <a:t>الوقت</a:t>
            </a:r>
            <a:r>
              <a:rPr sz="1200" kern="1200" dirty="0">
                <a:solidFill>
                  <a:schemeClr val="tx1"/>
                </a:solidFill>
                <a:effectLst/>
                <a:latin typeface="Adobe Arabic" panose="02040503050201020203" pitchFamily="18" charset="-78"/>
                <a:ea typeface="+mn-ea"/>
                <a:cs typeface="Adobe Arabic" panose="02040503050201020203" pitchFamily="18" charset="-78"/>
              </a:rPr>
              <a:t>. </a:t>
            </a:r>
          </a:p>
          <a:p>
            <a:pPr marL="171450" indent="-171450" algn="r" rtl="1">
              <a:buFont typeface="Arial" panose="020B0604020202020204" pitchFamily="34" charset="0"/>
              <a:buChar char="•"/>
            </a:pPr>
            <a:r>
              <a:rPr sz="1200" kern="1200" dirty="0" err="1">
                <a:solidFill>
                  <a:schemeClr val="tx1"/>
                </a:solidFill>
                <a:effectLst/>
                <a:latin typeface="Adobe Arabic" panose="02040503050201020203" pitchFamily="18" charset="-78"/>
                <a:ea typeface="+mn-ea"/>
                <a:cs typeface="Adobe Arabic" panose="02040503050201020203" pitchFamily="18" charset="-78"/>
              </a:rPr>
              <a:t>في</a:t>
            </a:r>
            <a:r>
              <a:rPr sz="1200" kern="1200" dirty="0">
                <a:solidFill>
                  <a:schemeClr val="tx1"/>
                </a:solidFill>
                <a:effectLst/>
                <a:latin typeface="Adobe Arabic" panose="02040503050201020203" pitchFamily="18" charset="-78"/>
                <a:ea typeface="+mn-ea"/>
                <a:cs typeface="Adobe Arabic" panose="02040503050201020203" pitchFamily="18" charset="-78"/>
              </a:rPr>
              <a:t> </a:t>
            </a:r>
            <a:r>
              <a:rPr sz="1200" kern="1200" dirty="0" err="1">
                <a:solidFill>
                  <a:schemeClr val="tx1"/>
                </a:solidFill>
                <a:effectLst/>
                <a:latin typeface="Adobe Arabic" panose="02040503050201020203" pitchFamily="18" charset="-78"/>
                <a:ea typeface="+mn-ea"/>
                <a:cs typeface="Adobe Arabic" panose="02040503050201020203" pitchFamily="18" charset="-78"/>
              </a:rPr>
              <a:t>بعض</a:t>
            </a:r>
            <a:r>
              <a:rPr sz="1200" kern="1200" dirty="0">
                <a:solidFill>
                  <a:schemeClr val="tx1"/>
                </a:solidFill>
                <a:effectLst/>
                <a:latin typeface="Adobe Arabic" panose="02040503050201020203" pitchFamily="18" charset="-78"/>
                <a:ea typeface="+mn-ea"/>
                <a:cs typeface="Adobe Arabic" panose="02040503050201020203" pitchFamily="18" charset="-78"/>
              </a:rPr>
              <a:t> </a:t>
            </a:r>
            <a:r>
              <a:rPr sz="1200" kern="1200" dirty="0" err="1">
                <a:solidFill>
                  <a:schemeClr val="tx1"/>
                </a:solidFill>
                <a:effectLst/>
                <a:latin typeface="Adobe Arabic" panose="02040503050201020203" pitchFamily="18" charset="-78"/>
                <a:ea typeface="+mn-ea"/>
                <a:cs typeface="Adobe Arabic" panose="02040503050201020203" pitchFamily="18" charset="-78"/>
              </a:rPr>
              <a:t>النقاط</a:t>
            </a:r>
            <a:r>
              <a:rPr sz="1200" kern="1200" dirty="0">
                <a:solidFill>
                  <a:schemeClr val="tx1"/>
                </a:solidFill>
                <a:effectLst/>
                <a:latin typeface="Adobe Arabic" panose="02040503050201020203" pitchFamily="18" charset="-78"/>
                <a:ea typeface="+mn-ea"/>
                <a:cs typeface="Adobe Arabic" panose="02040503050201020203" pitchFamily="18" charset="-78"/>
              </a:rPr>
              <a:t>، </a:t>
            </a:r>
            <a:r>
              <a:rPr sz="1200" kern="1200" dirty="0" err="1">
                <a:solidFill>
                  <a:schemeClr val="tx1"/>
                </a:solidFill>
                <a:effectLst/>
                <a:latin typeface="Adobe Arabic" panose="02040503050201020203" pitchFamily="18" charset="-78"/>
                <a:ea typeface="+mn-ea"/>
                <a:cs typeface="Adobe Arabic" panose="02040503050201020203" pitchFamily="18" charset="-78"/>
              </a:rPr>
              <a:t>قد</a:t>
            </a:r>
            <a:r>
              <a:rPr sz="1200" kern="1200" dirty="0">
                <a:solidFill>
                  <a:schemeClr val="tx1"/>
                </a:solidFill>
                <a:effectLst/>
                <a:latin typeface="Adobe Arabic" panose="02040503050201020203" pitchFamily="18" charset="-78"/>
                <a:ea typeface="+mn-ea"/>
                <a:cs typeface="Adobe Arabic" panose="02040503050201020203" pitchFamily="18" charset="-78"/>
              </a:rPr>
              <a:t> </a:t>
            </a:r>
            <a:r>
              <a:rPr sz="1200" kern="1200" dirty="0" err="1">
                <a:solidFill>
                  <a:schemeClr val="tx1"/>
                </a:solidFill>
                <a:effectLst/>
                <a:latin typeface="Adobe Arabic" panose="02040503050201020203" pitchFamily="18" charset="-78"/>
                <a:ea typeface="+mn-ea"/>
                <a:cs typeface="Adobe Arabic" panose="02040503050201020203" pitchFamily="18" charset="-78"/>
              </a:rPr>
              <a:t>تشعر</a:t>
            </a:r>
            <a:r>
              <a:rPr sz="1200" kern="1200" dirty="0">
                <a:solidFill>
                  <a:schemeClr val="tx1"/>
                </a:solidFill>
                <a:effectLst/>
                <a:latin typeface="Adobe Arabic" panose="02040503050201020203" pitchFamily="18" charset="-78"/>
                <a:ea typeface="+mn-ea"/>
                <a:cs typeface="Adobe Arabic" panose="02040503050201020203" pitchFamily="18" charset="-78"/>
              </a:rPr>
              <a:t> </a:t>
            </a:r>
            <a:r>
              <a:rPr sz="1200" kern="1200" dirty="0" err="1">
                <a:solidFill>
                  <a:schemeClr val="tx1"/>
                </a:solidFill>
                <a:effectLst/>
                <a:latin typeface="Adobe Arabic" panose="02040503050201020203" pitchFamily="18" charset="-78"/>
                <a:ea typeface="+mn-ea"/>
                <a:cs typeface="Adobe Arabic" panose="02040503050201020203" pitchFamily="18" charset="-78"/>
              </a:rPr>
              <a:t>ببعض</a:t>
            </a:r>
            <a:r>
              <a:rPr sz="1200" kern="1200" dirty="0">
                <a:solidFill>
                  <a:schemeClr val="tx1"/>
                </a:solidFill>
                <a:effectLst/>
                <a:latin typeface="Adobe Arabic" panose="02040503050201020203" pitchFamily="18" charset="-78"/>
                <a:ea typeface="+mn-ea"/>
                <a:cs typeface="Adobe Arabic" panose="02040503050201020203" pitchFamily="18" charset="-78"/>
              </a:rPr>
              <a:t> </a:t>
            </a:r>
            <a:r>
              <a:rPr sz="1200" kern="1200" dirty="0" err="1">
                <a:solidFill>
                  <a:schemeClr val="tx1"/>
                </a:solidFill>
                <a:effectLst/>
                <a:latin typeface="Adobe Arabic" panose="02040503050201020203" pitchFamily="18" charset="-78"/>
                <a:ea typeface="+mn-ea"/>
                <a:cs typeface="Adobe Arabic" panose="02040503050201020203" pitchFamily="18" charset="-78"/>
              </a:rPr>
              <a:t>ما</a:t>
            </a:r>
            <a:r>
              <a:rPr sz="1200" kern="1200" dirty="0">
                <a:solidFill>
                  <a:schemeClr val="tx1"/>
                </a:solidFill>
                <a:effectLst/>
                <a:latin typeface="Adobe Arabic" panose="02040503050201020203" pitchFamily="18" charset="-78"/>
                <a:ea typeface="+mn-ea"/>
                <a:cs typeface="Adobe Arabic" panose="02040503050201020203" pitchFamily="18" charset="-78"/>
              </a:rPr>
              <a:t> </a:t>
            </a:r>
            <a:r>
              <a:rPr sz="1200" kern="1200" dirty="0" err="1">
                <a:solidFill>
                  <a:schemeClr val="tx1"/>
                </a:solidFill>
                <a:effectLst/>
                <a:latin typeface="Adobe Arabic" panose="02040503050201020203" pitchFamily="18" charset="-78"/>
                <a:ea typeface="+mn-ea"/>
                <a:cs typeface="Adobe Arabic" panose="02040503050201020203" pitchFamily="18" charset="-78"/>
              </a:rPr>
              <a:t>يلي</a:t>
            </a:r>
            <a:r>
              <a:rPr sz="1200" kern="1200" dirty="0">
                <a:solidFill>
                  <a:schemeClr val="tx1"/>
                </a:solidFill>
                <a:effectLst/>
                <a:latin typeface="Adobe Arabic" panose="02040503050201020203" pitchFamily="18" charset="-78"/>
                <a:ea typeface="+mn-ea"/>
                <a:cs typeface="Adobe Arabic" panose="02040503050201020203" pitchFamily="18" charset="-78"/>
              </a:rPr>
              <a:t> ...</a:t>
            </a:r>
            <a:endParaRPr lang="en-US" dirty="0">
              <a:latin typeface="Adobe Arabic" panose="02040503050201020203" pitchFamily="18" charset="-78"/>
              <a:cs typeface="Adobe Arabic" panose="02040503050201020203" pitchFamily="18" charset="-78"/>
            </a:endParaRPr>
          </a:p>
        </p:txBody>
      </p:sp>
      <p:sp>
        <p:nvSpPr>
          <p:cNvPr id="4" name="Slide Number Placeholder 3"/>
          <p:cNvSpPr>
            <a:spLocks noGrp="1"/>
          </p:cNvSpPr>
          <p:nvPr>
            <p:ph type="sldNum" sz="quarter" idx="5"/>
          </p:nvPr>
        </p:nvSpPr>
        <p:spPr/>
        <p:txBody>
          <a:bodyPr/>
          <a:lstStyle/>
          <a:p>
            <a:fld id="{D70FF2E4-95BE-49CA-89E1-C2C428ECDA9A}" type="slidenum">
              <a:rPr lang="en-US" smtClean="0"/>
              <a:pPr/>
              <a:t>3</a:t>
            </a:fld>
            <a:endParaRPr lang="en-US" dirty="0"/>
          </a:p>
        </p:txBody>
      </p:sp>
    </p:spTree>
    <p:extLst>
      <p:ext uri="{BB962C8B-B14F-4D97-AF65-F5344CB8AC3E}">
        <p14:creationId xmlns:p14="http://schemas.microsoft.com/office/powerpoint/2010/main" val="40785894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lgn="r" rtl="1"/>
            <a:r>
              <a:rPr lang="ar-QA" sz="1200" b="1" i="0" kern="1200" noProof="0" dirty="0">
                <a:solidFill>
                  <a:schemeClr val="tx1"/>
                </a:solidFill>
                <a:effectLst/>
                <a:latin typeface="Adobe Arabic" panose="02040503050201020203" pitchFamily="18" charset="-78"/>
                <a:ea typeface="+mn-ea"/>
                <a:cs typeface="Adobe Arabic" panose="02040503050201020203" pitchFamily="18" charset="-78"/>
              </a:rPr>
              <a:t>ناقش</a:t>
            </a:r>
            <a:r>
              <a:rPr lang="ar-QA" sz="1200" b="1" i="1" kern="1200" noProof="0" dirty="0">
                <a:solidFill>
                  <a:schemeClr val="tx1"/>
                </a:solidFill>
                <a:effectLst/>
                <a:latin typeface="Adobe Arabic" panose="02040503050201020203" pitchFamily="18" charset="-78"/>
                <a:ea typeface="+mn-ea"/>
                <a:cs typeface="Adobe Arabic" panose="02040503050201020203" pitchFamily="18" charset="-78"/>
              </a:rPr>
              <a:t> </a:t>
            </a:r>
            <a:r>
              <a:rPr lang="ar-QA" sz="1200" b="0" i="0" kern="1200" noProof="0" dirty="0">
                <a:solidFill>
                  <a:schemeClr val="tx1"/>
                </a:solidFill>
                <a:effectLst/>
                <a:latin typeface="Adobe Arabic" panose="02040503050201020203" pitchFamily="18" charset="-78"/>
                <a:ea typeface="+mn-ea"/>
                <a:cs typeface="Adobe Arabic" panose="02040503050201020203" pitchFamily="18" charset="-78"/>
              </a:rPr>
              <a:t>المشاعر والضغط المبينين على الشريحة. </a:t>
            </a:r>
            <a:endParaRPr lang="ar-QA" sz="1200" kern="1200" noProof="0" dirty="0">
              <a:solidFill>
                <a:schemeClr val="tx1"/>
              </a:solidFill>
              <a:effectLst/>
              <a:latin typeface="Adobe Arabic" panose="02040503050201020203" pitchFamily="18" charset="-78"/>
              <a:ea typeface="+mn-ea"/>
              <a:cs typeface="Adobe Arabic" panose="02040503050201020203" pitchFamily="18" charset="-78"/>
            </a:endParaRPr>
          </a:p>
          <a:p>
            <a:pPr lvl="0" algn="r" rtl="1"/>
            <a:r>
              <a:rPr lang="ar-QA" sz="1200" b="1" i="0" kern="1200" noProof="0" dirty="0">
                <a:solidFill>
                  <a:schemeClr val="tx1"/>
                </a:solidFill>
                <a:effectLst/>
                <a:latin typeface="Adobe Arabic" panose="02040503050201020203" pitchFamily="18" charset="-78"/>
                <a:ea typeface="+mn-ea"/>
                <a:cs typeface="Adobe Arabic" panose="02040503050201020203" pitchFamily="18" charset="-78"/>
              </a:rPr>
              <a:t>وضِّح</a:t>
            </a:r>
            <a:r>
              <a:rPr lang="ar-QA" sz="1200" b="1" i="1" kern="1200" noProof="0" dirty="0">
                <a:solidFill>
                  <a:schemeClr val="tx1"/>
                </a:solidFill>
                <a:effectLst/>
                <a:latin typeface="Adobe Arabic" panose="02040503050201020203" pitchFamily="18" charset="-78"/>
                <a:ea typeface="+mn-ea"/>
                <a:cs typeface="Adobe Arabic" panose="02040503050201020203" pitchFamily="18" charset="-78"/>
              </a:rPr>
              <a:t>: </a:t>
            </a:r>
          </a:p>
          <a:p>
            <a:pPr marL="171450" lvl="0" indent="-171450" algn="r" rtl="1">
              <a:buFont typeface="Arial" panose="020B0604020202020204" pitchFamily="34" charset="0"/>
              <a:buChar char="•"/>
            </a:pPr>
            <a:r>
              <a:rPr lang="ar-QA" sz="1200" kern="1200" noProof="0" dirty="0">
                <a:solidFill>
                  <a:schemeClr val="tx1"/>
                </a:solidFill>
                <a:effectLst/>
                <a:latin typeface="Adobe Arabic" panose="02040503050201020203" pitchFamily="18" charset="-78"/>
                <a:ea typeface="+mn-ea"/>
                <a:cs typeface="Adobe Arabic" panose="02040503050201020203" pitchFamily="18" charset="-78"/>
              </a:rPr>
              <a:t>عندما نشعر بهذه الأنواع من الضغوط والمطالب المتنافسة أو الشديدة لفترة طويلة جدًا، فإننا ندخل في حالة تأهب قصوى ونشعر بالتوتر العصبي.</a:t>
            </a:r>
          </a:p>
          <a:p>
            <a:pPr marL="171450" lvl="0" indent="-171450" algn="r" rtl="1">
              <a:buFont typeface="Arial" panose="020B0604020202020204" pitchFamily="34" charset="0"/>
              <a:buChar char="•"/>
            </a:pPr>
            <a:r>
              <a:rPr lang="ar-QA" sz="1200" kern="1200" noProof="0" dirty="0">
                <a:solidFill>
                  <a:schemeClr val="tx1"/>
                </a:solidFill>
                <a:effectLst/>
                <a:latin typeface="Adobe Arabic" panose="02040503050201020203" pitchFamily="18" charset="-78"/>
                <a:ea typeface="+mn-ea"/>
                <a:cs typeface="Adobe Arabic" panose="02040503050201020203" pitchFamily="18" charset="-78"/>
              </a:rPr>
              <a:t>عندما ندخل في حالة تأهب قصوى، ماذا يحدث في أجسامنا ...؟</a:t>
            </a:r>
          </a:p>
          <a:p>
            <a:pPr algn="r" rtl="1"/>
            <a:endParaRPr lang="ar-QA" noProof="0" dirty="0">
              <a:latin typeface="Adobe Arabic" panose="02040503050201020203" pitchFamily="18" charset="-78"/>
              <a:cs typeface="Adobe Arabic" panose="02040503050201020203" pitchFamily="18" charset="-78"/>
            </a:endParaRPr>
          </a:p>
        </p:txBody>
      </p:sp>
      <p:sp>
        <p:nvSpPr>
          <p:cNvPr id="4" name="Slide Number Placeholder 3"/>
          <p:cNvSpPr>
            <a:spLocks noGrp="1"/>
          </p:cNvSpPr>
          <p:nvPr>
            <p:ph type="sldNum" sz="quarter" idx="5"/>
          </p:nvPr>
        </p:nvSpPr>
        <p:spPr/>
        <p:txBody>
          <a:bodyPr/>
          <a:lstStyle/>
          <a:p>
            <a:fld id="{D70FF2E4-95BE-49CA-89E1-C2C428ECDA9A}" type="slidenum">
              <a:rPr lang="en-US" smtClean="0"/>
              <a:pPr/>
              <a:t>4</a:t>
            </a:fld>
            <a:endParaRPr lang="en-US" dirty="0"/>
          </a:p>
        </p:txBody>
      </p:sp>
    </p:spTree>
    <p:extLst>
      <p:ext uri="{BB962C8B-B14F-4D97-AF65-F5344CB8AC3E}">
        <p14:creationId xmlns:p14="http://schemas.microsoft.com/office/powerpoint/2010/main" val="37123588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r>
              <a:rPr sz="1200" b="1" i="0" kern="1200" dirty="0" err="1">
                <a:solidFill>
                  <a:schemeClr val="tx1"/>
                </a:solidFill>
                <a:effectLst/>
                <a:latin typeface="+mn-lt"/>
                <a:ea typeface="+mn-ea"/>
                <a:cs typeface="+mn-cs"/>
              </a:rPr>
              <a:t>استعرض</a:t>
            </a:r>
            <a:r>
              <a:rPr sz="1200" b="1" i="1" kern="1200" dirty="0">
                <a:solidFill>
                  <a:schemeClr val="tx1"/>
                </a:solidFill>
                <a:effectLst/>
                <a:latin typeface="+mn-lt"/>
                <a:ea typeface="+mn-ea"/>
                <a:cs typeface="+mn-cs"/>
              </a:rPr>
              <a:t> </a:t>
            </a:r>
            <a:r>
              <a:rPr sz="1200" kern="1200" dirty="0" err="1">
                <a:solidFill>
                  <a:schemeClr val="tx1"/>
                </a:solidFill>
                <a:effectLst/>
                <a:latin typeface="+mn-lt"/>
                <a:ea typeface="+mn-ea"/>
                <a:cs typeface="+mn-cs"/>
              </a:rPr>
              <a:t>المعلومات</a:t>
            </a:r>
            <a:r>
              <a:rPr sz="1200" kern="1200" dirty="0">
                <a:solidFill>
                  <a:schemeClr val="tx1"/>
                </a:solidFill>
                <a:effectLst/>
                <a:latin typeface="+mn-lt"/>
                <a:ea typeface="+mn-ea"/>
                <a:cs typeface="+mn-cs"/>
              </a:rPr>
              <a:t> </a:t>
            </a:r>
            <a:r>
              <a:rPr sz="1200" kern="1200" dirty="0" err="1">
                <a:solidFill>
                  <a:schemeClr val="tx1"/>
                </a:solidFill>
                <a:effectLst/>
                <a:latin typeface="+mn-lt"/>
                <a:ea typeface="+mn-ea"/>
                <a:cs typeface="+mn-cs"/>
              </a:rPr>
              <a:t>الموجودة</a:t>
            </a:r>
            <a:r>
              <a:rPr sz="1200" kern="1200" dirty="0">
                <a:solidFill>
                  <a:schemeClr val="tx1"/>
                </a:solidFill>
                <a:effectLst/>
                <a:latin typeface="+mn-lt"/>
                <a:ea typeface="+mn-ea"/>
                <a:cs typeface="+mn-cs"/>
              </a:rPr>
              <a:t> </a:t>
            </a:r>
            <a:r>
              <a:rPr sz="1200" kern="1200" dirty="0" err="1">
                <a:solidFill>
                  <a:schemeClr val="tx1"/>
                </a:solidFill>
                <a:effectLst/>
                <a:latin typeface="+mn-lt"/>
                <a:ea typeface="+mn-ea"/>
                <a:cs typeface="+mn-cs"/>
              </a:rPr>
              <a:t>على</a:t>
            </a:r>
            <a:r>
              <a:rPr sz="1200" kern="1200" dirty="0">
                <a:solidFill>
                  <a:schemeClr val="tx1"/>
                </a:solidFill>
                <a:effectLst/>
                <a:latin typeface="+mn-lt"/>
                <a:ea typeface="+mn-ea"/>
                <a:cs typeface="+mn-cs"/>
              </a:rPr>
              <a:t> </a:t>
            </a:r>
            <a:r>
              <a:rPr sz="1200" kern="1200" dirty="0" err="1">
                <a:solidFill>
                  <a:schemeClr val="tx1"/>
                </a:solidFill>
                <a:effectLst/>
                <a:latin typeface="+mn-lt"/>
                <a:ea typeface="+mn-ea"/>
                <a:cs typeface="+mn-cs"/>
              </a:rPr>
              <a:t>الشريحة</a:t>
            </a:r>
            <a:r>
              <a:rPr sz="1200" kern="1200" dirty="0">
                <a:solidFill>
                  <a:schemeClr val="tx1"/>
                </a:solidFill>
                <a:effectLst/>
                <a:latin typeface="+mn-lt"/>
                <a:ea typeface="+mn-ea"/>
                <a:cs typeface="+mn-cs"/>
              </a:rPr>
              <a:t>.</a:t>
            </a:r>
          </a:p>
          <a:p>
            <a:pPr algn="r" rtl="1"/>
            <a:r>
              <a:rPr sz="1200" b="1" i="0" kern="1200" dirty="0" err="1">
                <a:solidFill>
                  <a:schemeClr val="tx1"/>
                </a:solidFill>
                <a:effectLst/>
                <a:latin typeface="+mn-lt"/>
                <a:ea typeface="+mn-ea"/>
                <a:cs typeface="+mn-cs"/>
              </a:rPr>
              <a:t>وضِّح</a:t>
            </a:r>
            <a:r>
              <a:rPr sz="1200" b="1" i="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pPr marL="171450" lvl="0" indent="-171450" algn="r" rtl="1">
              <a:buFont typeface="Arial" panose="020B0604020202020204" pitchFamily="34" charset="0"/>
              <a:buChar char="•"/>
            </a:pPr>
            <a:r>
              <a:rPr sz="1200" kern="1200" dirty="0" err="1">
                <a:solidFill>
                  <a:schemeClr val="tx1"/>
                </a:solidFill>
                <a:effectLst/>
                <a:latin typeface="+mn-lt"/>
                <a:ea typeface="+mn-ea"/>
                <a:cs typeface="+mn-cs"/>
              </a:rPr>
              <a:t>ربما</a:t>
            </a:r>
            <a:r>
              <a:rPr sz="1200" kern="1200" dirty="0">
                <a:solidFill>
                  <a:schemeClr val="tx1"/>
                </a:solidFill>
                <a:effectLst/>
                <a:latin typeface="+mn-lt"/>
                <a:ea typeface="+mn-ea"/>
                <a:cs typeface="+mn-cs"/>
              </a:rPr>
              <a:t> </a:t>
            </a:r>
            <a:r>
              <a:rPr sz="1200" kern="1200" dirty="0" err="1">
                <a:solidFill>
                  <a:schemeClr val="tx1"/>
                </a:solidFill>
                <a:effectLst/>
                <a:latin typeface="+mn-lt"/>
                <a:ea typeface="+mn-ea"/>
                <a:cs typeface="+mn-cs"/>
              </a:rPr>
              <a:t>تكون</a:t>
            </a:r>
            <a:r>
              <a:rPr sz="1200" kern="1200" dirty="0">
                <a:solidFill>
                  <a:schemeClr val="tx1"/>
                </a:solidFill>
                <a:effectLst/>
                <a:latin typeface="+mn-lt"/>
                <a:ea typeface="+mn-ea"/>
                <a:cs typeface="+mn-cs"/>
              </a:rPr>
              <a:t> </a:t>
            </a:r>
            <a:r>
              <a:rPr sz="1200" kern="1200" dirty="0" err="1">
                <a:solidFill>
                  <a:schemeClr val="tx1"/>
                </a:solidFill>
                <a:effectLst/>
                <a:latin typeface="+mn-lt"/>
                <a:ea typeface="+mn-ea"/>
                <a:cs typeface="+mn-cs"/>
              </a:rPr>
              <a:t>قد</a:t>
            </a:r>
            <a:r>
              <a:rPr sz="1200" kern="1200" dirty="0">
                <a:solidFill>
                  <a:schemeClr val="tx1"/>
                </a:solidFill>
                <a:effectLst/>
                <a:latin typeface="+mn-lt"/>
                <a:ea typeface="+mn-ea"/>
                <a:cs typeface="+mn-cs"/>
              </a:rPr>
              <a:t> </a:t>
            </a:r>
            <a:r>
              <a:rPr sz="1200" kern="1200" dirty="0" err="1">
                <a:solidFill>
                  <a:schemeClr val="tx1"/>
                </a:solidFill>
                <a:effectLst/>
                <a:latin typeface="+mn-lt"/>
                <a:ea typeface="+mn-ea"/>
                <a:cs typeface="+mn-cs"/>
              </a:rPr>
              <a:t>سمعت</a:t>
            </a:r>
            <a:r>
              <a:rPr sz="1200" kern="1200" dirty="0">
                <a:solidFill>
                  <a:schemeClr val="tx1"/>
                </a:solidFill>
                <a:effectLst/>
                <a:latin typeface="+mn-lt"/>
                <a:ea typeface="+mn-ea"/>
                <a:cs typeface="+mn-cs"/>
              </a:rPr>
              <a:t> </a:t>
            </a:r>
            <a:r>
              <a:rPr sz="1200" kern="1200" dirty="0" err="1">
                <a:solidFill>
                  <a:schemeClr val="tx1"/>
                </a:solidFill>
                <a:effectLst/>
                <a:latin typeface="+mn-lt"/>
                <a:ea typeface="+mn-ea"/>
                <a:cs typeface="+mn-cs"/>
              </a:rPr>
              <a:t>عن</a:t>
            </a:r>
            <a:r>
              <a:rPr sz="1200" kern="1200" dirty="0">
                <a:solidFill>
                  <a:schemeClr val="tx1"/>
                </a:solidFill>
                <a:effectLst/>
                <a:latin typeface="+mn-lt"/>
                <a:ea typeface="+mn-ea"/>
                <a:cs typeface="+mn-cs"/>
              </a:rPr>
              <a:t> </a:t>
            </a:r>
            <a:r>
              <a:rPr sz="1200" kern="1200" dirty="0" err="1">
                <a:solidFill>
                  <a:schemeClr val="tx1"/>
                </a:solidFill>
                <a:effectLst/>
                <a:latin typeface="+mn-lt"/>
                <a:ea typeface="+mn-ea"/>
                <a:cs typeface="+mn-cs"/>
              </a:rPr>
              <a:t>ردود</a:t>
            </a:r>
            <a:r>
              <a:rPr sz="1200" kern="1200" dirty="0">
                <a:solidFill>
                  <a:schemeClr val="tx1"/>
                </a:solidFill>
                <a:effectLst/>
                <a:latin typeface="+mn-lt"/>
                <a:ea typeface="+mn-ea"/>
                <a:cs typeface="+mn-cs"/>
              </a:rPr>
              <a:t> </a:t>
            </a:r>
            <a:r>
              <a:rPr sz="1200" kern="1200" dirty="0" err="1">
                <a:solidFill>
                  <a:schemeClr val="tx1"/>
                </a:solidFill>
                <a:effectLst/>
                <a:latin typeface="+mn-lt"/>
                <a:ea typeface="+mn-ea"/>
                <a:cs typeface="+mn-cs"/>
              </a:rPr>
              <a:t>فعل</a:t>
            </a:r>
            <a:r>
              <a:rPr sz="1200" kern="1200" dirty="0">
                <a:solidFill>
                  <a:schemeClr val="tx1"/>
                </a:solidFill>
                <a:effectLst/>
                <a:latin typeface="+mn-lt"/>
                <a:ea typeface="+mn-ea"/>
                <a:cs typeface="+mn-cs"/>
              </a:rPr>
              <a:t> </a:t>
            </a:r>
            <a:r>
              <a:rPr sz="1200" kern="1200" dirty="0" err="1">
                <a:solidFill>
                  <a:schemeClr val="tx1"/>
                </a:solidFill>
                <a:effectLst/>
                <a:latin typeface="+mn-lt"/>
                <a:ea typeface="+mn-ea"/>
                <a:cs typeface="+mn-cs"/>
              </a:rPr>
              <a:t>المواجهة</a:t>
            </a:r>
            <a:r>
              <a:rPr sz="1200" kern="1200" dirty="0">
                <a:solidFill>
                  <a:schemeClr val="tx1"/>
                </a:solidFill>
                <a:effectLst/>
                <a:latin typeface="+mn-lt"/>
                <a:ea typeface="+mn-ea"/>
                <a:cs typeface="+mn-cs"/>
              </a:rPr>
              <a:t>/</a:t>
            </a:r>
            <a:r>
              <a:rPr sz="1200" kern="1200" dirty="0" err="1">
                <a:solidFill>
                  <a:schemeClr val="tx1"/>
                </a:solidFill>
                <a:effectLst/>
                <a:latin typeface="+mn-lt"/>
                <a:ea typeface="+mn-ea"/>
                <a:cs typeface="+mn-cs"/>
              </a:rPr>
              <a:t>الفرار</a:t>
            </a:r>
            <a:r>
              <a:rPr sz="1200" kern="1200" dirty="0">
                <a:solidFill>
                  <a:schemeClr val="tx1"/>
                </a:solidFill>
                <a:effectLst/>
                <a:latin typeface="+mn-lt"/>
                <a:ea typeface="+mn-ea"/>
                <a:cs typeface="+mn-cs"/>
              </a:rPr>
              <a:t>. </a:t>
            </a:r>
          </a:p>
          <a:p>
            <a:pPr marL="171450" lvl="0" indent="-171450" algn="r" rtl="1">
              <a:buFont typeface="Arial" panose="020B0604020202020204" pitchFamily="34" charset="0"/>
              <a:buChar char="•"/>
            </a:pPr>
            <a:r>
              <a:rPr sz="1200" kern="1200" dirty="0" err="1">
                <a:solidFill>
                  <a:schemeClr val="tx1"/>
                </a:solidFill>
                <a:effectLst/>
                <a:latin typeface="+mn-lt"/>
                <a:ea typeface="+mn-ea"/>
                <a:cs typeface="+mn-cs"/>
              </a:rPr>
              <a:t>تقوم</a:t>
            </a:r>
            <a:r>
              <a:rPr sz="1200" kern="1200" dirty="0">
                <a:solidFill>
                  <a:schemeClr val="tx1"/>
                </a:solidFill>
                <a:effectLst/>
                <a:latin typeface="+mn-lt"/>
                <a:ea typeface="+mn-ea"/>
                <a:cs typeface="+mn-cs"/>
              </a:rPr>
              <a:t> </a:t>
            </a:r>
            <a:r>
              <a:rPr sz="1200" kern="1200" dirty="0" err="1">
                <a:solidFill>
                  <a:schemeClr val="tx1"/>
                </a:solidFill>
                <a:effectLst/>
                <a:latin typeface="+mn-lt"/>
                <a:ea typeface="+mn-ea"/>
                <a:cs typeface="+mn-cs"/>
              </a:rPr>
              <a:t>المواد</a:t>
            </a:r>
            <a:r>
              <a:rPr sz="1200" kern="1200" dirty="0">
                <a:solidFill>
                  <a:schemeClr val="tx1"/>
                </a:solidFill>
                <a:effectLst/>
                <a:latin typeface="+mn-lt"/>
                <a:ea typeface="+mn-ea"/>
                <a:cs typeface="+mn-cs"/>
              </a:rPr>
              <a:t> </a:t>
            </a:r>
            <a:r>
              <a:rPr sz="1200" kern="1200" dirty="0" err="1">
                <a:solidFill>
                  <a:schemeClr val="tx1"/>
                </a:solidFill>
                <a:effectLst/>
                <a:latin typeface="+mn-lt"/>
                <a:ea typeface="+mn-ea"/>
                <a:cs typeface="+mn-cs"/>
              </a:rPr>
              <a:t>الكيميائية</a:t>
            </a:r>
            <a:r>
              <a:rPr sz="1200" kern="1200" dirty="0">
                <a:solidFill>
                  <a:schemeClr val="tx1"/>
                </a:solidFill>
                <a:effectLst/>
                <a:latin typeface="+mn-lt"/>
                <a:ea typeface="+mn-ea"/>
                <a:cs typeface="+mn-cs"/>
              </a:rPr>
              <a:t> </a:t>
            </a:r>
            <a:r>
              <a:rPr sz="1200" kern="1200" dirty="0" err="1">
                <a:solidFill>
                  <a:schemeClr val="tx1"/>
                </a:solidFill>
                <a:effectLst/>
                <a:latin typeface="+mn-lt"/>
                <a:ea typeface="+mn-ea"/>
                <a:cs typeface="+mn-cs"/>
              </a:rPr>
              <a:t>الناجمة</a:t>
            </a:r>
            <a:r>
              <a:rPr sz="1200" kern="1200" dirty="0">
                <a:solidFill>
                  <a:schemeClr val="tx1"/>
                </a:solidFill>
                <a:effectLst/>
                <a:latin typeface="+mn-lt"/>
                <a:ea typeface="+mn-ea"/>
                <a:cs typeface="+mn-cs"/>
              </a:rPr>
              <a:t> </a:t>
            </a:r>
            <a:r>
              <a:rPr sz="1200" kern="1200" dirty="0" err="1">
                <a:solidFill>
                  <a:schemeClr val="tx1"/>
                </a:solidFill>
                <a:effectLst/>
                <a:latin typeface="+mn-lt"/>
                <a:ea typeface="+mn-ea"/>
                <a:cs typeface="+mn-cs"/>
              </a:rPr>
              <a:t>عن</a:t>
            </a:r>
            <a:r>
              <a:rPr sz="1200" kern="1200" dirty="0">
                <a:solidFill>
                  <a:schemeClr val="tx1"/>
                </a:solidFill>
                <a:effectLst/>
                <a:latin typeface="+mn-lt"/>
                <a:ea typeface="+mn-ea"/>
                <a:cs typeface="+mn-cs"/>
              </a:rPr>
              <a:t> </a:t>
            </a:r>
            <a:r>
              <a:rPr sz="1200" kern="1200" dirty="0" err="1">
                <a:solidFill>
                  <a:schemeClr val="tx1"/>
                </a:solidFill>
                <a:effectLst/>
                <a:latin typeface="+mn-lt"/>
                <a:ea typeface="+mn-ea"/>
                <a:cs typeface="+mn-cs"/>
              </a:rPr>
              <a:t>التوتر</a:t>
            </a:r>
            <a:r>
              <a:rPr sz="1200" kern="1200" dirty="0">
                <a:solidFill>
                  <a:schemeClr val="tx1"/>
                </a:solidFill>
                <a:effectLst/>
                <a:latin typeface="+mn-lt"/>
                <a:ea typeface="+mn-ea"/>
                <a:cs typeface="+mn-cs"/>
              </a:rPr>
              <a:t> </a:t>
            </a:r>
            <a:r>
              <a:rPr sz="1200" kern="1200" dirty="0" err="1">
                <a:solidFill>
                  <a:schemeClr val="tx1"/>
                </a:solidFill>
                <a:effectLst/>
                <a:latin typeface="+mn-lt"/>
                <a:ea typeface="+mn-ea"/>
                <a:cs typeface="+mn-cs"/>
              </a:rPr>
              <a:t>العصبي</a:t>
            </a:r>
            <a:r>
              <a:rPr sz="1200" kern="1200" dirty="0">
                <a:solidFill>
                  <a:schemeClr val="tx1"/>
                </a:solidFill>
                <a:effectLst/>
                <a:latin typeface="+mn-lt"/>
                <a:ea typeface="+mn-ea"/>
                <a:cs typeface="+mn-cs"/>
              </a:rPr>
              <a:t> </a:t>
            </a:r>
            <a:r>
              <a:rPr sz="1200" kern="1200" dirty="0" err="1">
                <a:solidFill>
                  <a:schemeClr val="tx1"/>
                </a:solidFill>
                <a:effectLst/>
                <a:latin typeface="+mn-lt"/>
                <a:ea typeface="+mn-ea"/>
                <a:cs typeface="+mn-cs"/>
              </a:rPr>
              <a:t>هذه</a:t>
            </a:r>
            <a:r>
              <a:rPr sz="1200" kern="1200" dirty="0">
                <a:solidFill>
                  <a:schemeClr val="tx1"/>
                </a:solidFill>
                <a:effectLst/>
                <a:latin typeface="+mn-lt"/>
                <a:ea typeface="+mn-ea"/>
                <a:cs typeface="+mn-cs"/>
              </a:rPr>
              <a:t> </a:t>
            </a:r>
            <a:r>
              <a:rPr sz="1200" kern="1200" dirty="0" err="1">
                <a:solidFill>
                  <a:schemeClr val="tx1"/>
                </a:solidFill>
                <a:effectLst/>
                <a:latin typeface="+mn-lt"/>
                <a:ea typeface="+mn-ea"/>
                <a:cs typeface="+mn-cs"/>
              </a:rPr>
              <a:t>بإعداد</a:t>
            </a:r>
            <a:r>
              <a:rPr sz="1200" kern="1200" dirty="0">
                <a:solidFill>
                  <a:schemeClr val="tx1"/>
                </a:solidFill>
                <a:effectLst/>
                <a:latin typeface="+mn-lt"/>
                <a:ea typeface="+mn-ea"/>
                <a:cs typeface="+mn-cs"/>
              </a:rPr>
              <a:t> </a:t>
            </a:r>
            <a:r>
              <a:rPr sz="1200" kern="1200" dirty="0" err="1">
                <a:solidFill>
                  <a:schemeClr val="tx1"/>
                </a:solidFill>
                <a:effectLst/>
                <a:latin typeface="+mn-lt"/>
                <a:ea typeface="+mn-ea"/>
                <a:cs typeface="+mn-cs"/>
              </a:rPr>
              <a:t>أجسامنا</a:t>
            </a:r>
            <a:r>
              <a:rPr sz="1200" kern="1200" dirty="0">
                <a:solidFill>
                  <a:schemeClr val="tx1"/>
                </a:solidFill>
                <a:effectLst/>
                <a:latin typeface="+mn-lt"/>
                <a:ea typeface="+mn-ea"/>
                <a:cs typeface="+mn-cs"/>
              </a:rPr>
              <a:t> </a:t>
            </a:r>
            <a:r>
              <a:rPr sz="1200" kern="1200" dirty="0" err="1">
                <a:solidFill>
                  <a:schemeClr val="tx1"/>
                </a:solidFill>
                <a:effectLst/>
                <a:latin typeface="+mn-lt"/>
                <a:ea typeface="+mn-ea"/>
                <a:cs typeface="+mn-cs"/>
              </a:rPr>
              <a:t>للتعامل</a:t>
            </a:r>
            <a:r>
              <a:rPr sz="1200" kern="1200" dirty="0">
                <a:solidFill>
                  <a:schemeClr val="tx1"/>
                </a:solidFill>
                <a:effectLst/>
                <a:latin typeface="+mn-lt"/>
                <a:ea typeface="+mn-ea"/>
                <a:cs typeface="+mn-cs"/>
              </a:rPr>
              <a:t> </a:t>
            </a:r>
            <a:r>
              <a:rPr sz="1200" kern="1200" dirty="0" err="1">
                <a:solidFill>
                  <a:schemeClr val="tx1"/>
                </a:solidFill>
                <a:effectLst/>
                <a:latin typeface="+mn-lt"/>
                <a:ea typeface="+mn-ea"/>
                <a:cs typeface="+mn-cs"/>
              </a:rPr>
              <a:t>مع</a:t>
            </a:r>
            <a:r>
              <a:rPr sz="1200" kern="1200" dirty="0">
                <a:solidFill>
                  <a:schemeClr val="tx1"/>
                </a:solidFill>
                <a:effectLst/>
                <a:latin typeface="+mn-lt"/>
                <a:ea typeface="+mn-ea"/>
                <a:cs typeface="+mn-cs"/>
              </a:rPr>
              <a:t> </a:t>
            </a:r>
            <a:r>
              <a:rPr sz="1200" kern="1200" dirty="0" err="1">
                <a:solidFill>
                  <a:schemeClr val="tx1"/>
                </a:solidFill>
                <a:effectLst/>
                <a:latin typeface="+mn-lt"/>
                <a:ea typeface="+mn-ea"/>
                <a:cs typeface="+mn-cs"/>
              </a:rPr>
              <a:t>التهديد</a:t>
            </a:r>
            <a:r>
              <a:rPr sz="1200" kern="1200" dirty="0">
                <a:solidFill>
                  <a:schemeClr val="tx1"/>
                </a:solidFill>
                <a:effectLst/>
                <a:latin typeface="+mn-lt"/>
                <a:ea typeface="+mn-ea"/>
                <a:cs typeface="+mn-cs"/>
              </a:rPr>
              <a:t> </a:t>
            </a:r>
            <a:r>
              <a:rPr sz="1200" kern="1200" dirty="0" err="1">
                <a:solidFill>
                  <a:schemeClr val="tx1"/>
                </a:solidFill>
                <a:effectLst/>
                <a:latin typeface="+mn-lt"/>
                <a:ea typeface="+mn-ea"/>
                <a:cs typeface="+mn-cs"/>
              </a:rPr>
              <a:t>من</a:t>
            </a:r>
            <a:r>
              <a:rPr sz="1200" kern="1200" dirty="0">
                <a:solidFill>
                  <a:schemeClr val="tx1"/>
                </a:solidFill>
                <a:effectLst/>
                <a:latin typeface="+mn-lt"/>
                <a:ea typeface="+mn-ea"/>
                <a:cs typeface="+mn-cs"/>
              </a:rPr>
              <a:t> </a:t>
            </a:r>
            <a:r>
              <a:rPr sz="1200" kern="1200" dirty="0" err="1">
                <a:solidFill>
                  <a:schemeClr val="tx1"/>
                </a:solidFill>
                <a:effectLst/>
                <a:latin typeface="+mn-lt"/>
                <a:ea typeface="+mn-ea"/>
                <a:cs typeface="+mn-cs"/>
              </a:rPr>
              <a:t>خلال</a:t>
            </a:r>
            <a:r>
              <a:rPr sz="1200" kern="1200" dirty="0">
                <a:solidFill>
                  <a:schemeClr val="tx1"/>
                </a:solidFill>
                <a:effectLst/>
                <a:latin typeface="+mn-lt"/>
                <a:ea typeface="+mn-ea"/>
                <a:cs typeface="+mn-cs"/>
              </a:rPr>
              <a:t> </a:t>
            </a:r>
            <a:r>
              <a:rPr sz="1200" b="1" i="0" kern="1200" dirty="0" err="1">
                <a:solidFill>
                  <a:schemeClr val="tx1"/>
                </a:solidFill>
                <a:effectLst/>
                <a:latin typeface="+mn-lt"/>
                <a:ea typeface="+mn-ea"/>
                <a:cs typeface="+mn-cs"/>
              </a:rPr>
              <a:t>المواجهة</a:t>
            </a:r>
            <a:r>
              <a:rPr sz="1200" kern="1200" dirty="0">
                <a:solidFill>
                  <a:schemeClr val="tx1"/>
                </a:solidFill>
                <a:effectLst/>
                <a:latin typeface="+mn-lt"/>
                <a:ea typeface="+mn-ea"/>
                <a:cs typeface="+mn-cs"/>
              </a:rPr>
              <a:t> </a:t>
            </a:r>
            <a:r>
              <a:rPr sz="1200" kern="1200" dirty="0" err="1">
                <a:solidFill>
                  <a:schemeClr val="tx1"/>
                </a:solidFill>
                <a:effectLst/>
                <a:latin typeface="+mn-lt"/>
                <a:ea typeface="+mn-ea"/>
                <a:cs typeface="+mn-cs"/>
              </a:rPr>
              <a:t>من</a:t>
            </a:r>
            <a:r>
              <a:rPr sz="1200" kern="1200" dirty="0">
                <a:solidFill>
                  <a:schemeClr val="tx1"/>
                </a:solidFill>
                <a:effectLst/>
                <a:latin typeface="+mn-lt"/>
                <a:ea typeface="+mn-ea"/>
                <a:cs typeface="+mn-cs"/>
              </a:rPr>
              <a:t> </a:t>
            </a:r>
            <a:r>
              <a:rPr sz="1200" kern="1200" dirty="0" err="1">
                <a:solidFill>
                  <a:schemeClr val="tx1"/>
                </a:solidFill>
                <a:effectLst/>
                <a:latin typeface="+mn-lt"/>
                <a:ea typeface="+mn-ea"/>
                <a:cs typeface="+mn-cs"/>
              </a:rPr>
              <a:t>أجل</a:t>
            </a:r>
            <a:r>
              <a:rPr sz="1200" kern="1200" dirty="0">
                <a:solidFill>
                  <a:schemeClr val="tx1"/>
                </a:solidFill>
                <a:effectLst/>
                <a:latin typeface="+mn-lt"/>
                <a:ea typeface="+mn-ea"/>
                <a:cs typeface="+mn-cs"/>
              </a:rPr>
              <a:t> </a:t>
            </a:r>
            <a:r>
              <a:rPr sz="1200" kern="1200" dirty="0" err="1">
                <a:solidFill>
                  <a:schemeClr val="tx1"/>
                </a:solidFill>
                <a:effectLst/>
                <a:latin typeface="+mn-lt"/>
                <a:ea typeface="+mn-ea"/>
                <a:cs typeface="+mn-cs"/>
              </a:rPr>
              <a:t>حياتنا</a:t>
            </a:r>
            <a:r>
              <a:rPr sz="1200" kern="1200" dirty="0">
                <a:solidFill>
                  <a:schemeClr val="tx1"/>
                </a:solidFill>
                <a:effectLst/>
                <a:latin typeface="+mn-lt"/>
                <a:ea typeface="+mn-ea"/>
                <a:cs typeface="+mn-cs"/>
              </a:rPr>
              <a:t> </a:t>
            </a:r>
            <a:r>
              <a:rPr sz="1200" kern="1200" dirty="0" err="1">
                <a:solidFill>
                  <a:schemeClr val="tx1"/>
                </a:solidFill>
                <a:effectLst/>
                <a:latin typeface="+mn-lt"/>
                <a:ea typeface="+mn-ea"/>
                <a:cs typeface="+mn-cs"/>
              </a:rPr>
              <a:t>أو</a:t>
            </a:r>
            <a:r>
              <a:rPr sz="1200" kern="1200" dirty="0">
                <a:solidFill>
                  <a:schemeClr val="tx1"/>
                </a:solidFill>
                <a:effectLst/>
                <a:latin typeface="+mn-lt"/>
                <a:ea typeface="+mn-ea"/>
                <a:cs typeface="+mn-cs"/>
              </a:rPr>
              <a:t> </a:t>
            </a:r>
            <a:r>
              <a:rPr sz="1200" b="1" i="0" kern="1200" dirty="0" err="1">
                <a:solidFill>
                  <a:schemeClr val="tx1"/>
                </a:solidFill>
                <a:effectLst/>
                <a:latin typeface="+mn-lt"/>
                <a:ea typeface="+mn-ea"/>
                <a:cs typeface="+mn-cs"/>
              </a:rPr>
              <a:t>الفرار</a:t>
            </a:r>
            <a:r>
              <a:rPr sz="1200" kern="1200" dirty="0">
                <a:solidFill>
                  <a:schemeClr val="tx1"/>
                </a:solidFill>
                <a:effectLst/>
                <a:latin typeface="+mn-lt"/>
                <a:ea typeface="+mn-ea"/>
                <a:cs typeface="+mn-cs"/>
              </a:rPr>
              <a:t>.</a:t>
            </a:r>
          </a:p>
          <a:p>
            <a:pPr algn="r" rtl="1"/>
            <a:r>
              <a:rPr sz="1200" b="1" i="0" kern="1200" dirty="0" err="1">
                <a:solidFill>
                  <a:schemeClr val="tx1"/>
                </a:solidFill>
                <a:effectLst/>
                <a:latin typeface="+mn-lt"/>
                <a:ea typeface="+mn-ea"/>
                <a:cs typeface="+mn-cs"/>
              </a:rPr>
              <a:t>أعطِ</a:t>
            </a:r>
            <a:r>
              <a:rPr sz="1200" b="1" i="1" kern="1200" dirty="0">
                <a:solidFill>
                  <a:schemeClr val="tx1"/>
                </a:solidFill>
                <a:effectLst/>
                <a:latin typeface="+mn-lt"/>
                <a:ea typeface="+mn-ea"/>
                <a:cs typeface="+mn-cs"/>
              </a:rPr>
              <a:t> </a:t>
            </a:r>
            <a:r>
              <a:rPr sz="1200" b="1" i="0" kern="1200" dirty="0" err="1">
                <a:solidFill>
                  <a:schemeClr val="tx1"/>
                </a:solidFill>
                <a:effectLst/>
                <a:latin typeface="+mn-lt"/>
                <a:ea typeface="+mn-ea"/>
                <a:cs typeface="+mn-cs"/>
              </a:rPr>
              <a:t>مثالاً</a:t>
            </a:r>
            <a:r>
              <a:rPr sz="1200" b="1" i="1" kern="1200" dirty="0">
                <a:solidFill>
                  <a:schemeClr val="tx1"/>
                </a:solidFill>
                <a:effectLst/>
                <a:latin typeface="+mn-lt"/>
                <a:ea typeface="+mn-ea"/>
                <a:cs typeface="+mn-cs"/>
              </a:rPr>
              <a:t>: </a:t>
            </a:r>
            <a:r>
              <a:rPr sz="1200" kern="1200" dirty="0" err="1">
                <a:solidFill>
                  <a:schemeClr val="tx1"/>
                </a:solidFill>
                <a:effectLst/>
                <a:latin typeface="+mn-lt"/>
                <a:ea typeface="+mn-ea"/>
                <a:cs typeface="+mn-cs"/>
              </a:rPr>
              <a:t>فكّر</a:t>
            </a:r>
            <a:r>
              <a:rPr sz="1200" kern="1200" dirty="0">
                <a:solidFill>
                  <a:schemeClr val="tx1"/>
                </a:solidFill>
                <a:effectLst/>
                <a:latin typeface="+mn-lt"/>
                <a:ea typeface="+mn-ea"/>
                <a:cs typeface="+mn-cs"/>
              </a:rPr>
              <a:t> </a:t>
            </a:r>
            <a:r>
              <a:rPr sz="1200" kern="1200" dirty="0" err="1">
                <a:solidFill>
                  <a:schemeClr val="tx1"/>
                </a:solidFill>
                <a:effectLst/>
                <a:latin typeface="+mn-lt"/>
                <a:ea typeface="+mn-ea"/>
                <a:cs typeface="+mn-cs"/>
              </a:rPr>
              <a:t>في</a:t>
            </a:r>
            <a:r>
              <a:rPr sz="1200" kern="1200" dirty="0">
                <a:solidFill>
                  <a:schemeClr val="tx1"/>
                </a:solidFill>
                <a:effectLst/>
                <a:latin typeface="+mn-lt"/>
                <a:ea typeface="+mn-ea"/>
                <a:cs typeface="+mn-cs"/>
              </a:rPr>
              <a:t> </a:t>
            </a:r>
            <a:r>
              <a:rPr sz="1200" kern="1200" dirty="0" err="1">
                <a:solidFill>
                  <a:schemeClr val="tx1"/>
                </a:solidFill>
                <a:effectLst/>
                <a:latin typeface="+mn-lt"/>
                <a:ea typeface="+mn-ea"/>
                <a:cs typeface="+mn-cs"/>
              </a:rPr>
              <a:t>الكيفية</a:t>
            </a:r>
            <a:r>
              <a:rPr sz="1200" kern="1200" dirty="0">
                <a:solidFill>
                  <a:schemeClr val="tx1"/>
                </a:solidFill>
                <a:effectLst/>
                <a:latin typeface="+mn-lt"/>
                <a:ea typeface="+mn-ea"/>
                <a:cs typeface="+mn-cs"/>
              </a:rPr>
              <a:t> </a:t>
            </a:r>
            <a:r>
              <a:rPr sz="1200" kern="1200" dirty="0" err="1">
                <a:solidFill>
                  <a:schemeClr val="tx1"/>
                </a:solidFill>
                <a:effectLst/>
                <a:latin typeface="+mn-lt"/>
                <a:ea typeface="+mn-ea"/>
                <a:cs typeface="+mn-cs"/>
              </a:rPr>
              <a:t>التي</a:t>
            </a:r>
            <a:r>
              <a:rPr sz="1200" kern="1200" dirty="0">
                <a:solidFill>
                  <a:schemeClr val="tx1"/>
                </a:solidFill>
                <a:effectLst/>
                <a:latin typeface="+mn-lt"/>
                <a:ea typeface="+mn-ea"/>
                <a:cs typeface="+mn-cs"/>
              </a:rPr>
              <a:t> </a:t>
            </a:r>
            <a:r>
              <a:rPr sz="1200" kern="1200" dirty="0" err="1">
                <a:solidFill>
                  <a:schemeClr val="tx1"/>
                </a:solidFill>
                <a:effectLst/>
                <a:latin typeface="+mn-lt"/>
                <a:ea typeface="+mn-ea"/>
                <a:cs typeface="+mn-cs"/>
              </a:rPr>
              <a:t>سيكون</a:t>
            </a:r>
            <a:r>
              <a:rPr sz="1200" kern="1200" dirty="0">
                <a:solidFill>
                  <a:schemeClr val="tx1"/>
                </a:solidFill>
                <a:effectLst/>
                <a:latin typeface="+mn-lt"/>
                <a:ea typeface="+mn-ea"/>
                <a:cs typeface="+mn-cs"/>
              </a:rPr>
              <a:t> </a:t>
            </a:r>
            <a:r>
              <a:rPr sz="1200" kern="1200" dirty="0" err="1">
                <a:solidFill>
                  <a:schemeClr val="tx1"/>
                </a:solidFill>
                <a:effectLst/>
                <a:latin typeface="+mn-lt"/>
                <a:ea typeface="+mn-ea"/>
                <a:cs typeface="+mn-cs"/>
              </a:rPr>
              <a:t>عليها</a:t>
            </a:r>
            <a:r>
              <a:rPr sz="1200" kern="1200" dirty="0">
                <a:solidFill>
                  <a:schemeClr val="tx1"/>
                </a:solidFill>
                <a:effectLst/>
                <a:latin typeface="+mn-lt"/>
                <a:ea typeface="+mn-ea"/>
                <a:cs typeface="+mn-cs"/>
              </a:rPr>
              <a:t> </a:t>
            </a:r>
            <a:r>
              <a:rPr sz="1200" kern="1200" dirty="0" err="1">
                <a:solidFill>
                  <a:schemeClr val="tx1"/>
                </a:solidFill>
                <a:effectLst/>
                <a:latin typeface="+mn-lt"/>
                <a:ea typeface="+mn-ea"/>
                <a:cs typeface="+mn-cs"/>
              </a:rPr>
              <a:t>رد</a:t>
            </a:r>
            <a:r>
              <a:rPr sz="1200" kern="1200" dirty="0">
                <a:solidFill>
                  <a:schemeClr val="tx1"/>
                </a:solidFill>
                <a:effectLst/>
                <a:latin typeface="+mn-lt"/>
                <a:ea typeface="+mn-ea"/>
                <a:cs typeface="+mn-cs"/>
              </a:rPr>
              <a:t> </a:t>
            </a:r>
            <a:r>
              <a:rPr sz="1200" kern="1200" dirty="0" err="1">
                <a:solidFill>
                  <a:schemeClr val="tx1"/>
                </a:solidFill>
                <a:effectLst/>
                <a:latin typeface="+mn-lt"/>
                <a:ea typeface="+mn-ea"/>
                <a:cs typeface="+mn-cs"/>
              </a:rPr>
              <a:t>فعلك</a:t>
            </a:r>
            <a:r>
              <a:rPr sz="1200" kern="1200" dirty="0">
                <a:solidFill>
                  <a:schemeClr val="tx1"/>
                </a:solidFill>
                <a:effectLst/>
                <a:latin typeface="+mn-lt"/>
                <a:ea typeface="+mn-ea"/>
                <a:cs typeface="+mn-cs"/>
              </a:rPr>
              <a:t> </a:t>
            </a:r>
            <a:r>
              <a:rPr sz="1200" kern="1200" dirty="0" err="1">
                <a:solidFill>
                  <a:schemeClr val="tx1"/>
                </a:solidFill>
                <a:effectLst/>
                <a:latin typeface="+mn-lt"/>
                <a:ea typeface="+mn-ea"/>
                <a:cs typeface="+mn-cs"/>
              </a:rPr>
              <a:t>إذا</a:t>
            </a:r>
            <a:r>
              <a:rPr sz="1200" kern="1200" dirty="0">
                <a:solidFill>
                  <a:schemeClr val="tx1"/>
                </a:solidFill>
                <a:effectLst/>
                <a:latin typeface="+mn-lt"/>
                <a:ea typeface="+mn-ea"/>
                <a:cs typeface="+mn-cs"/>
              </a:rPr>
              <a:t> </a:t>
            </a:r>
            <a:r>
              <a:rPr sz="1200" kern="1200" dirty="0" err="1">
                <a:solidFill>
                  <a:schemeClr val="tx1"/>
                </a:solidFill>
                <a:effectLst/>
                <a:latin typeface="+mn-lt"/>
                <a:ea typeface="+mn-ea"/>
                <a:cs typeface="+mn-cs"/>
              </a:rPr>
              <a:t>واجهت</a:t>
            </a:r>
            <a:r>
              <a:rPr sz="1200" kern="1200" dirty="0">
                <a:solidFill>
                  <a:schemeClr val="tx1"/>
                </a:solidFill>
                <a:effectLst/>
                <a:latin typeface="+mn-lt"/>
                <a:ea typeface="+mn-ea"/>
                <a:cs typeface="+mn-cs"/>
              </a:rPr>
              <a:t> </a:t>
            </a:r>
            <a:r>
              <a:rPr sz="1200" kern="1200" dirty="0" err="1">
                <a:solidFill>
                  <a:schemeClr val="tx1"/>
                </a:solidFill>
                <a:effectLst/>
                <a:latin typeface="+mn-lt"/>
                <a:ea typeface="+mn-ea"/>
                <a:cs typeface="+mn-cs"/>
              </a:rPr>
              <a:t>أسدًا</a:t>
            </a:r>
            <a:r>
              <a:rPr sz="1200" kern="1200" dirty="0">
                <a:solidFill>
                  <a:schemeClr val="tx1"/>
                </a:solidFill>
                <a:effectLst/>
                <a:latin typeface="+mn-lt"/>
                <a:ea typeface="+mn-ea"/>
                <a:cs typeface="+mn-cs"/>
              </a:rPr>
              <a:t> </a:t>
            </a:r>
            <a:r>
              <a:rPr sz="1200" kern="1200" dirty="0" err="1">
                <a:solidFill>
                  <a:schemeClr val="tx1"/>
                </a:solidFill>
                <a:effectLst/>
                <a:latin typeface="+mn-lt"/>
                <a:ea typeface="+mn-ea"/>
                <a:cs typeface="+mn-cs"/>
              </a:rPr>
              <a:t>فجأة</a:t>
            </a:r>
            <a:r>
              <a:rPr sz="1200" kern="1200" dirty="0">
                <a:solidFill>
                  <a:schemeClr val="tx1"/>
                </a:solidFill>
                <a:effectLst/>
                <a:latin typeface="+mn-lt"/>
                <a:ea typeface="+mn-ea"/>
                <a:cs typeface="+mn-cs"/>
              </a:rPr>
              <a:t> </a:t>
            </a:r>
            <a:r>
              <a:rPr sz="1200" kern="1200" dirty="0" err="1">
                <a:solidFill>
                  <a:schemeClr val="tx1"/>
                </a:solidFill>
                <a:effectLst/>
                <a:latin typeface="+mn-lt"/>
                <a:ea typeface="+mn-ea"/>
                <a:cs typeface="+mn-cs"/>
              </a:rPr>
              <a:t>أثناء</a:t>
            </a:r>
            <a:r>
              <a:rPr sz="1200" kern="1200" dirty="0">
                <a:solidFill>
                  <a:schemeClr val="tx1"/>
                </a:solidFill>
                <a:effectLst/>
                <a:latin typeface="+mn-lt"/>
                <a:ea typeface="+mn-ea"/>
                <a:cs typeface="+mn-cs"/>
              </a:rPr>
              <a:t> </a:t>
            </a:r>
            <a:r>
              <a:rPr sz="1200" kern="1200" dirty="0" err="1">
                <a:solidFill>
                  <a:schemeClr val="tx1"/>
                </a:solidFill>
                <a:effectLst/>
                <a:latin typeface="+mn-lt"/>
                <a:ea typeface="+mn-ea"/>
                <a:cs typeface="+mn-cs"/>
              </a:rPr>
              <a:t>السير</a:t>
            </a:r>
            <a:r>
              <a:rPr sz="1200" kern="1200" dirty="0">
                <a:solidFill>
                  <a:schemeClr val="tx1"/>
                </a:solidFill>
                <a:effectLst/>
                <a:latin typeface="+mn-lt"/>
                <a:ea typeface="+mn-ea"/>
                <a:cs typeface="+mn-cs"/>
              </a:rPr>
              <a:t> </a:t>
            </a:r>
            <a:r>
              <a:rPr sz="1200" kern="1200" dirty="0" err="1">
                <a:solidFill>
                  <a:schemeClr val="tx1"/>
                </a:solidFill>
                <a:effectLst/>
                <a:latin typeface="+mn-lt"/>
                <a:ea typeface="+mn-ea"/>
                <a:cs typeface="+mn-cs"/>
              </a:rPr>
              <a:t>على</a:t>
            </a:r>
            <a:r>
              <a:rPr sz="1200" kern="1200" dirty="0">
                <a:solidFill>
                  <a:schemeClr val="tx1"/>
                </a:solidFill>
                <a:effectLst/>
                <a:latin typeface="+mn-lt"/>
                <a:ea typeface="+mn-ea"/>
                <a:cs typeface="+mn-cs"/>
              </a:rPr>
              <a:t> </a:t>
            </a:r>
            <a:r>
              <a:rPr sz="1200" kern="1200" dirty="0" err="1">
                <a:solidFill>
                  <a:schemeClr val="tx1"/>
                </a:solidFill>
                <a:effectLst/>
                <a:latin typeface="+mn-lt"/>
                <a:ea typeface="+mn-ea"/>
                <a:cs typeface="+mn-cs"/>
              </a:rPr>
              <a:t>الطريق</a:t>
            </a:r>
            <a:r>
              <a:rPr sz="1200" kern="1200" dirty="0">
                <a:solidFill>
                  <a:schemeClr val="tx1"/>
                </a:solidFill>
                <a:effectLst/>
                <a:latin typeface="+mn-lt"/>
                <a:ea typeface="+mn-ea"/>
                <a:cs typeface="+mn-cs"/>
              </a:rPr>
              <a:t>، </a:t>
            </a:r>
            <a:r>
              <a:rPr sz="1200" kern="1200" dirty="0" err="1">
                <a:solidFill>
                  <a:schemeClr val="tx1"/>
                </a:solidFill>
                <a:effectLst/>
                <a:latin typeface="+mn-lt"/>
                <a:ea typeface="+mn-ea"/>
                <a:cs typeface="+mn-cs"/>
              </a:rPr>
              <a:t>أو</a:t>
            </a:r>
            <a:r>
              <a:rPr sz="1200" kern="1200" dirty="0">
                <a:solidFill>
                  <a:schemeClr val="tx1"/>
                </a:solidFill>
                <a:effectLst/>
                <a:latin typeface="+mn-lt"/>
                <a:ea typeface="+mn-ea"/>
                <a:cs typeface="+mn-cs"/>
              </a:rPr>
              <a:t> </a:t>
            </a:r>
            <a:r>
              <a:rPr sz="1200" kern="1200" dirty="0" err="1">
                <a:solidFill>
                  <a:schemeClr val="tx1"/>
                </a:solidFill>
                <a:effectLst/>
                <a:latin typeface="+mn-lt"/>
                <a:ea typeface="+mn-ea"/>
                <a:cs typeface="+mn-cs"/>
              </a:rPr>
              <a:t>شاهدت</a:t>
            </a:r>
            <a:r>
              <a:rPr sz="1200" kern="1200" dirty="0">
                <a:solidFill>
                  <a:schemeClr val="tx1"/>
                </a:solidFill>
                <a:effectLst/>
                <a:latin typeface="+mn-lt"/>
                <a:ea typeface="+mn-ea"/>
                <a:cs typeface="+mn-cs"/>
              </a:rPr>
              <a:t> </a:t>
            </a:r>
            <a:r>
              <a:rPr sz="1200" kern="1200" dirty="0" err="1">
                <a:solidFill>
                  <a:schemeClr val="tx1"/>
                </a:solidFill>
                <a:effectLst/>
                <a:latin typeface="+mn-lt"/>
                <a:ea typeface="+mn-ea"/>
                <a:cs typeface="+mn-cs"/>
              </a:rPr>
              <a:t>سيارة</a:t>
            </a:r>
            <a:r>
              <a:rPr sz="1200" kern="1200" dirty="0">
                <a:solidFill>
                  <a:schemeClr val="tx1"/>
                </a:solidFill>
                <a:effectLst/>
                <a:latin typeface="+mn-lt"/>
                <a:ea typeface="+mn-ea"/>
                <a:cs typeface="+mn-cs"/>
              </a:rPr>
              <a:t> </a:t>
            </a:r>
            <a:r>
              <a:rPr sz="1200" kern="1200" dirty="0" err="1">
                <a:solidFill>
                  <a:schemeClr val="tx1"/>
                </a:solidFill>
                <a:effectLst/>
                <a:latin typeface="+mn-lt"/>
                <a:ea typeface="+mn-ea"/>
                <a:cs typeface="+mn-cs"/>
              </a:rPr>
              <a:t>تتجه</a:t>
            </a:r>
            <a:r>
              <a:rPr sz="1200" kern="1200" dirty="0">
                <a:solidFill>
                  <a:schemeClr val="tx1"/>
                </a:solidFill>
                <a:effectLst/>
                <a:latin typeface="+mn-lt"/>
                <a:ea typeface="+mn-ea"/>
                <a:cs typeface="+mn-cs"/>
              </a:rPr>
              <a:t> </a:t>
            </a:r>
            <a:r>
              <a:rPr sz="1200" kern="1200" dirty="0" err="1">
                <a:solidFill>
                  <a:schemeClr val="tx1"/>
                </a:solidFill>
                <a:effectLst/>
                <a:latin typeface="+mn-lt"/>
                <a:ea typeface="+mn-ea"/>
                <a:cs typeface="+mn-cs"/>
              </a:rPr>
              <a:t>نحوك</a:t>
            </a:r>
            <a:r>
              <a:rPr sz="1200" kern="1200" dirty="0">
                <a:solidFill>
                  <a:schemeClr val="tx1"/>
                </a:solidFill>
                <a:effectLst/>
                <a:latin typeface="+mn-lt"/>
                <a:ea typeface="+mn-ea"/>
                <a:cs typeface="+mn-cs"/>
              </a:rPr>
              <a:t>.  </a:t>
            </a:r>
          </a:p>
          <a:p>
            <a:pPr marL="171450" lvl="0" indent="-171450" algn="r" rtl="1">
              <a:buFont typeface="Arial" panose="020B0604020202020204" pitchFamily="34" charset="0"/>
              <a:buChar char="•"/>
            </a:pPr>
            <a:r>
              <a:rPr sz="1200" kern="1200" dirty="0" err="1">
                <a:solidFill>
                  <a:schemeClr val="tx1"/>
                </a:solidFill>
                <a:effectLst/>
                <a:latin typeface="+mn-lt"/>
                <a:ea typeface="+mn-ea"/>
                <a:cs typeface="+mn-cs"/>
              </a:rPr>
              <a:t>تتنفس</a:t>
            </a:r>
            <a:r>
              <a:rPr sz="1200" kern="1200" dirty="0">
                <a:solidFill>
                  <a:schemeClr val="tx1"/>
                </a:solidFill>
                <a:effectLst/>
                <a:latin typeface="+mn-lt"/>
                <a:ea typeface="+mn-ea"/>
                <a:cs typeface="+mn-cs"/>
              </a:rPr>
              <a:t> </a:t>
            </a:r>
            <a:r>
              <a:rPr sz="1200" kern="1200" dirty="0" err="1">
                <a:solidFill>
                  <a:schemeClr val="tx1"/>
                </a:solidFill>
                <a:effectLst/>
                <a:latin typeface="+mn-lt"/>
                <a:ea typeface="+mn-ea"/>
                <a:cs typeface="+mn-cs"/>
              </a:rPr>
              <a:t>بسرعة</a:t>
            </a:r>
            <a:r>
              <a:rPr sz="1200" kern="1200" dirty="0">
                <a:solidFill>
                  <a:schemeClr val="tx1"/>
                </a:solidFill>
                <a:effectLst/>
                <a:latin typeface="+mn-lt"/>
                <a:ea typeface="+mn-ea"/>
                <a:cs typeface="+mn-cs"/>
              </a:rPr>
              <a:t> </a:t>
            </a:r>
            <a:r>
              <a:rPr sz="1200" kern="1200" dirty="0" err="1">
                <a:solidFill>
                  <a:schemeClr val="tx1"/>
                </a:solidFill>
                <a:effectLst/>
                <a:latin typeface="+mn-lt"/>
                <a:ea typeface="+mn-ea"/>
                <a:cs typeface="+mn-cs"/>
              </a:rPr>
              <a:t>أكبر</a:t>
            </a:r>
            <a:r>
              <a:rPr sz="1200" kern="1200" dirty="0">
                <a:solidFill>
                  <a:schemeClr val="tx1"/>
                </a:solidFill>
                <a:effectLst/>
                <a:latin typeface="+mn-lt"/>
                <a:ea typeface="+mn-ea"/>
                <a:cs typeface="+mn-cs"/>
              </a:rPr>
              <a:t> </a:t>
            </a:r>
            <a:r>
              <a:rPr sz="1200" kern="1200" dirty="0" err="1">
                <a:solidFill>
                  <a:schemeClr val="tx1"/>
                </a:solidFill>
                <a:effectLst/>
                <a:latin typeface="+mn-lt"/>
                <a:ea typeface="+mn-ea"/>
                <a:cs typeface="+mn-cs"/>
              </a:rPr>
              <a:t>للحصول</a:t>
            </a:r>
            <a:r>
              <a:rPr sz="1200" kern="1200" dirty="0">
                <a:solidFill>
                  <a:schemeClr val="tx1"/>
                </a:solidFill>
                <a:effectLst/>
                <a:latin typeface="+mn-lt"/>
                <a:ea typeface="+mn-ea"/>
                <a:cs typeface="+mn-cs"/>
              </a:rPr>
              <a:t> </a:t>
            </a:r>
            <a:r>
              <a:rPr sz="1200" kern="1200" dirty="0" err="1">
                <a:solidFill>
                  <a:schemeClr val="tx1"/>
                </a:solidFill>
                <a:effectLst/>
                <a:latin typeface="+mn-lt"/>
                <a:ea typeface="+mn-ea"/>
                <a:cs typeface="+mn-cs"/>
              </a:rPr>
              <a:t>على</a:t>
            </a:r>
            <a:r>
              <a:rPr sz="1200" kern="1200" dirty="0">
                <a:solidFill>
                  <a:schemeClr val="tx1"/>
                </a:solidFill>
                <a:effectLst/>
                <a:latin typeface="+mn-lt"/>
                <a:ea typeface="+mn-ea"/>
                <a:cs typeface="+mn-cs"/>
              </a:rPr>
              <a:t> </a:t>
            </a:r>
            <a:r>
              <a:rPr sz="1200" kern="1200" dirty="0" err="1">
                <a:solidFill>
                  <a:schemeClr val="tx1"/>
                </a:solidFill>
                <a:effectLst/>
                <a:latin typeface="+mn-lt"/>
                <a:ea typeface="+mn-ea"/>
                <a:cs typeface="+mn-cs"/>
              </a:rPr>
              <a:t>المزيد</a:t>
            </a:r>
            <a:r>
              <a:rPr sz="1200" kern="1200" dirty="0">
                <a:solidFill>
                  <a:schemeClr val="tx1"/>
                </a:solidFill>
                <a:effectLst/>
                <a:latin typeface="+mn-lt"/>
                <a:ea typeface="+mn-ea"/>
                <a:cs typeface="+mn-cs"/>
              </a:rPr>
              <a:t> </a:t>
            </a:r>
            <a:r>
              <a:rPr sz="1200" kern="1200" dirty="0" err="1">
                <a:solidFill>
                  <a:schemeClr val="tx1"/>
                </a:solidFill>
                <a:effectLst/>
                <a:latin typeface="+mn-lt"/>
                <a:ea typeface="+mn-ea"/>
                <a:cs typeface="+mn-cs"/>
              </a:rPr>
              <a:t>من</a:t>
            </a:r>
            <a:r>
              <a:rPr sz="1200" kern="1200" dirty="0">
                <a:solidFill>
                  <a:schemeClr val="tx1"/>
                </a:solidFill>
                <a:effectLst/>
                <a:latin typeface="+mn-lt"/>
                <a:ea typeface="+mn-ea"/>
                <a:cs typeface="+mn-cs"/>
              </a:rPr>
              <a:t> </a:t>
            </a:r>
            <a:r>
              <a:rPr sz="1200" kern="1200" dirty="0" err="1">
                <a:solidFill>
                  <a:schemeClr val="tx1"/>
                </a:solidFill>
                <a:effectLst/>
                <a:latin typeface="+mn-lt"/>
                <a:ea typeface="+mn-ea"/>
                <a:cs typeface="+mn-cs"/>
              </a:rPr>
              <a:t>الأكسجين</a:t>
            </a:r>
            <a:r>
              <a:rPr sz="1200" kern="1200" dirty="0">
                <a:solidFill>
                  <a:schemeClr val="tx1"/>
                </a:solidFill>
                <a:effectLst/>
                <a:latin typeface="+mn-lt"/>
                <a:ea typeface="+mn-ea"/>
                <a:cs typeface="+mn-cs"/>
              </a:rPr>
              <a:t>.</a:t>
            </a:r>
          </a:p>
          <a:p>
            <a:pPr marL="171450" lvl="0" indent="-171450" algn="r" rtl="1">
              <a:buFont typeface="Arial" panose="020B0604020202020204" pitchFamily="34" charset="0"/>
              <a:buChar char="•"/>
            </a:pPr>
            <a:r>
              <a:rPr sz="1200" kern="1200" dirty="0" err="1">
                <a:solidFill>
                  <a:schemeClr val="tx1"/>
                </a:solidFill>
                <a:effectLst/>
                <a:latin typeface="+mn-lt"/>
                <a:ea typeface="+mn-ea"/>
                <a:cs typeface="+mn-cs"/>
              </a:rPr>
              <a:t>الأدرينالين</a:t>
            </a:r>
            <a:r>
              <a:rPr sz="1200" kern="1200" dirty="0">
                <a:solidFill>
                  <a:schemeClr val="tx1"/>
                </a:solidFill>
                <a:effectLst/>
                <a:latin typeface="+mn-lt"/>
                <a:ea typeface="+mn-ea"/>
                <a:cs typeface="+mn-cs"/>
              </a:rPr>
              <a:t> </a:t>
            </a:r>
            <a:r>
              <a:rPr sz="1200" kern="1200" dirty="0" err="1">
                <a:solidFill>
                  <a:schemeClr val="tx1"/>
                </a:solidFill>
                <a:effectLst/>
                <a:latin typeface="+mn-lt"/>
                <a:ea typeface="+mn-ea"/>
                <a:cs typeface="+mn-cs"/>
              </a:rPr>
              <a:t>والمواد</a:t>
            </a:r>
            <a:r>
              <a:rPr sz="1200" kern="1200" dirty="0">
                <a:solidFill>
                  <a:schemeClr val="tx1"/>
                </a:solidFill>
                <a:effectLst/>
                <a:latin typeface="+mn-lt"/>
                <a:ea typeface="+mn-ea"/>
                <a:cs typeface="+mn-cs"/>
              </a:rPr>
              <a:t> </a:t>
            </a:r>
            <a:r>
              <a:rPr sz="1200" kern="1200" dirty="0" err="1">
                <a:solidFill>
                  <a:schemeClr val="tx1"/>
                </a:solidFill>
                <a:effectLst/>
                <a:latin typeface="+mn-lt"/>
                <a:ea typeface="+mn-ea"/>
                <a:cs typeface="+mn-cs"/>
              </a:rPr>
              <a:t>الكيميائية</a:t>
            </a:r>
            <a:r>
              <a:rPr sz="1200" kern="1200" dirty="0">
                <a:solidFill>
                  <a:schemeClr val="tx1"/>
                </a:solidFill>
                <a:effectLst/>
                <a:latin typeface="+mn-lt"/>
                <a:ea typeface="+mn-ea"/>
                <a:cs typeface="+mn-cs"/>
              </a:rPr>
              <a:t> </a:t>
            </a:r>
            <a:r>
              <a:rPr sz="1200" kern="1200" dirty="0" err="1">
                <a:solidFill>
                  <a:schemeClr val="tx1"/>
                </a:solidFill>
                <a:effectLst/>
                <a:latin typeface="+mn-lt"/>
                <a:ea typeface="+mn-ea"/>
                <a:cs typeface="+mn-cs"/>
              </a:rPr>
              <a:t>الأخرى</a:t>
            </a:r>
            <a:r>
              <a:rPr sz="1200" kern="1200" dirty="0">
                <a:solidFill>
                  <a:schemeClr val="tx1"/>
                </a:solidFill>
                <a:effectLst/>
                <a:latin typeface="+mn-lt"/>
                <a:ea typeface="+mn-ea"/>
                <a:cs typeface="+mn-cs"/>
              </a:rPr>
              <a:t> </a:t>
            </a:r>
            <a:r>
              <a:rPr sz="1200" kern="1200" dirty="0" err="1">
                <a:solidFill>
                  <a:schemeClr val="tx1"/>
                </a:solidFill>
                <a:effectLst/>
                <a:latin typeface="+mn-lt"/>
                <a:ea typeface="+mn-ea"/>
                <a:cs typeface="+mn-cs"/>
              </a:rPr>
              <a:t>تجعل</a:t>
            </a:r>
            <a:r>
              <a:rPr sz="1200" kern="1200" dirty="0">
                <a:solidFill>
                  <a:schemeClr val="tx1"/>
                </a:solidFill>
                <a:effectLst/>
                <a:latin typeface="+mn-lt"/>
                <a:ea typeface="+mn-ea"/>
                <a:cs typeface="+mn-cs"/>
              </a:rPr>
              <a:t> </a:t>
            </a:r>
            <a:r>
              <a:rPr sz="1200" kern="1200" dirty="0" err="1">
                <a:solidFill>
                  <a:schemeClr val="tx1"/>
                </a:solidFill>
                <a:effectLst/>
                <a:latin typeface="+mn-lt"/>
                <a:ea typeface="+mn-ea"/>
                <a:cs typeface="+mn-cs"/>
              </a:rPr>
              <a:t>قلبك</a:t>
            </a:r>
            <a:r>
              <a:rPr sz="1200" kern="1200" dirty="0">
                <a:solidFill>
                  <a:schemeClr val="tx1"/>
                </a:solidFill>
                <a:effectLst/>
                <a:latin typeface="+mn-lt"/>
                <a:ea typeface="+mn-ea"/>
                <a:cs typeface="+mn-cs"/>
              </a:rPr>
              <a:t> </a:t>
            </a:r>
            <a:r>
              <a:rPr sz="1200" kern="1200" dirty="0" err="1">
                <a:solidFill>
                  <a:schemeClr val="tx1"/>
                </a:solidFill>
                <a:effectLst/>
                <a:latin typeface="+mn-lt"/>
                <a:ea typeface="+mn-ea"/>
                <a:cs typeface="+mn-cs"/>
              </a:rPr>
              <a:t>ينبض</a:t>
            </a:r>
            <a:r>
              <a:rPr sz="1200" kern="1200" dirty="0">
                <a:solidFill>
                  <a:schemeClr val="tx1"/>
                </a:solidFill>
                <a:effectLst/>
                <a:latin typeface="+mn-lt"/>
                <a:ea typeface="+mn-ea"/>
                <a:cs typeface="+mn-cs"/>
              </a:rPr>
              <a:t> </a:t>
            </a:r>
            <a:r>
              <a:rPr sz="1200" kern="1200" dirty="0" err="1">
                <a:solidFill>
                  <a:schemeClr val="tx1"/>
                </a:solidFill>
                <a:effectLst/>
                <a:latin typeface="+mn-lt"/>
                <a:ea typeface="+mn-ea"/>
                <a:cs typeface="+mn-cs"/>
              </a:rPr>
              <a:t>بشكل</a:t>
            </a:r>
            <a:r>
              <a:rPr sz="1200" kern="1200" dirty="0">
                <a:solidFill>
                  <a:schemeClr val="tx1"/>
                </a:solidFill>
                <a:effectLst/>
                <a:latin typeface="+mn-lt"/>
                <a:ea typeface="+mn-ea"/>
                <a:cs typeface="+mn-cs"/>
              </a:rPr>
              <a:t> </a:t>
            </a:r>
            <a:r>
              <a:rPr sz="1200" kern="1200" dirty="0" err="1">
                <a:solidFill>
                  <a:schemeClr val="tx1"/>
                </a:solidFill>
                <a:effectLst/>
                <a:latin typeface="+mn-lt"/>
                <a:ea typeface="+mn-ea"/>
                <a:cs typeface="+mn-cs"/>
              </a:rPr>
              <a:t>أسرع</a:t>
            </a:r>
            <a:r>
              <a:rPr sz="1200" kern="1200" dirty="0">
                <a:solidFill>
                  <a:schemeClr val="tx1"/>
                </a:solidFill>
                <a:effectLst/>
                <a:latin typeface="+mn-lt"/>
                <a:ea typeface="+mn-ea"/>
                <a:cs typeface="+mn-cs"/>
              </a:rPr>
              <a:t> </a:t>
            </a:r>
            <a:r>
              <a:rPr sz="1200" kern="1200" dirty="0" err="1">
                <a:solidFill>
                  <a:schemeClr val="tx1"/>
                </a:solidFill>
                <a:effectLst/>
                <a:latin typeface="+mn-lt"/>
                <a:ea typeface="+mn-ea"/>
                <a:cs typeface="+mn-cs"/>
              </a:rPr>
              <a:t>وترفع</a:t>
            </a:r>
            <a:r>
              <a:rPr sz="1200" kern="1200" dirty="0">
                <a:solidFill>
                  <a:schemeClr val="tx1"/>
                </a:solidFill>
                <a:effectLst/>
                <a:latin typeface="+mn-lt"/>
                <a:ea typeface="+mn-ea"/>
                <a:cs typeface="+mn-cs"/>
              </a:rPr>
              <a:t> </a:t>
            </a:r>
            <a:r>
              <a:rPr sz="1200" kern="1200" dirty="0" err="1">
                <a:solidFill>
                  <a:schemeClr val="tx1"/>
                </a:solidFill>
                <a:effectLst/>
                <a:latin typeface="+mn-lt"/>
                <a:ea typeface="+mn-ea"/>
                <a:cs typeface="+mn-cs"/>
              </a:rPr>
              <a:t>ضغط</a:t>
            </a:r>
            <a:r>
              <a:rPr sz="1200" kern="1200" dirty="0">
                <a:solidFill>
                  <a:schemeClr val="tx1"/>
                </a:solidFill>
                <a:effectLst/>
                <a:latin typeface="+mn-lt"/>
                <a:ea typeface="+mn-ea"/>
                <a:cs typeface="+mn-cs"/>
              </a:rPr>
              <a:t> </a:t>
            </a:r>
            <a:r>
              <a:rPr sz="1200" kern="1200" dirty="0" err="1">
                <a:solidFill>
                  <a:schemeClr val="tx1"/>
                </a:solidFill>
                <a:effectLst/>
                <a:latin typeface="+mn-lt"/>
                <a:ea typeface="+mn-ea"/>
                <a:cs typeface="+mn-cs"/>
              </a:rPr>
              <a:t>الدم</a:t>
            </a:r>
            <a:r>
              <a:rPr sz="1200" kern="1200" dirty="0">
                <a:solidFill>
                  <a:schemeClr val="tx1"/>
                </a:solidFill>
                <a:effectLst/>
                <a:latin typeface="+mn-lt"/>
                <a:ea typeface="+mn-ea"/>
                <a:cs typeface="+mn-cs"/>
              </a:rPr>
              <a:t> </a:t>
            </a:r>
            <a:r>
              <a:rPr sz="1200" kern="1200" dirty="0" err="1">
                <a:solidFill>
                  <a:schemeClr val="tx1"/>
                </a:solidFill>
                <a:effectLst/>
                <a:latin typeface="+mn-lt"/>
                <a:ea typeface="+mn-ea"/>
                <a:cs typeface="+mn-cs"/>
              </a:rPr>
              <a:t>لديك</a:t>
            </a:r>
            <a:r>
              <a:rPr sz="1200" kern="1200" dirty="0">
                <a:solidFill>
                  <a:schemeClr val="tx1"/>
                </a:solidFill>
                <a:effectLst/>
                <a:latin typeface="+mn-lt"/>
                <a:ea typeface="+mn-ea"/>
                <a:cs typeface="+mn-cs"/>
              </a:rPr>
              <a:t> </a:t>
            </a:r>
            <a:r>
              <a:rPr sz="1200" kern="1200" dirty="0" err="1">
                <a:solidFill>
                  <a:schemeClr val="tx1"/>
                </a:solidFill>
                <a:effectLst/>
                <a:latin typeface="+mn-lt"/>
                <a:ea typeface="+mn-ea"/>
                <a:cs typeface="+mn-cs"/>
              </a:rPr>
              <a:t>حتى</a:t>
            </a:r>
            <a:r>
              <a:rPr sz="1200" kern="1200" dirty="0">
                <a:solidFill>
                  <a:schemeClr val="tx1"/>
                </a:solidFill>
                <a:effectLst/>
                <a:latin typeface="+mn-lt"/>
                <a:ea typeface="+mn-ea"/>
                <a:cs typeface="+mn-cs"/>
              </a:rPr>
              <a:t> </a:t>
            </a:r>
            <a:r>
              <a:rPr sz="1200" kern="1200" dirty="0" err="1">
                <a:solidFill>
                  <a:schemeClr val="tx1"/>
                </a:solidFill>
                <a:effectLst/>
                <a:latin typeface="+mn-lt"/>
                <a:ea typeface="+mn-ea"/>
                <a:cs typeface="+mn-cs"/>
              </a:rPr>
              <a:t>يصل</a:t>
            </a:r>
            <a:r>
              <a:rPr sz="1200" kern="1200" dirty="0">
                <a:solidFill>
                  <a:schemeClr val="tx1"/>
                </a:solidFill>
                <a:effectLst/>
                <a:latin typeface="+mn-lt"/>
                <a:ea typeface="+mn-ea"/>
                <a:cs typeface="+mn-cs"/>
              </a:rPr>
              <a:t> </a:t>
            </a:r>
            <a:r>
              <a:rPr sz="1200" kern="1200" dirty="0" err="1">
                <a:solidFill>
                  <a:schemeClr val="tx1"/>
                </a:solidFill>
                <a:effectLst/>
                <a:latin typeface="+mn-lt"/>
                <a:ea typeface="+mn-ea"/>
                <a:cs typeface="+mn-cs"/>
              </a:rPr>
              <a:t>الأكسجين</a:t>
            </a:r>
            <a:r>
              <a:rPr sz="1200" kern="1200" dirty="0">
                <a:solidFill>
                  <a:schemeClr val="tx1"/>
                </a:solidFill>
                <a:effectLst/>
                <a:latin typeface="+mn-lt"/>
                <a:ea typeface="+mn-ea"/>
                <a:cs typeface="+mn-cs"/>
              </a:rPr>
              <a:t> </a:t>
            </a:r>
            <a:r>
              <a:rPr sz="1200" kern="1200" dirty="0" err="1">
                <a:solidFill>
                  <a:schemeClr val="tx1"/>
                </a:solidFill>
                <a:effectLst/>
                <a:latin typeface="+mn-lt"/>
                <a:ea typeface="+mn-ea"/>
                <a:cs typeface="+mn-cs"/>
              </a:rPr>
              <a:t>والطاقة</a:t>
            </a:r>
            <a:r>
              <a:rPr sz="1200" kern="1200" dirty="0">
                <a:solidFill>
                  <a:schemeClr val="tx1"/>
                </a:solidFill>
                <a:effectLst/>
                <a:latin typeface="+mn-lt"/>
                <a:ea typeface="+mn-ea"/>
                <a:cs typeface="+mn-cs"/>
              </a:rPr>
              <a:t> </a:t>
            </a:r>
            <a:r>
              <a:rPr sz="1200" kern="1200" dirty="0" err="1">
                <a:solidFill>
                  <a:schemeClr val="tx1"/>
                </a:solidFill>
                <a:effectLst/>
                <a:latin typeface="+mn-lt"/>
                <a:ea typeface="+mn-ea"/>
                <a:cs typeface="+mn-cs"/>
              </a:rPr>
              <a:t>إلى</a:t>
            </a:r>
            <a:r>
              <a:rPr sz="1200" kern="1200" dirty="0">
                <a:solidFill>
                  <a:schemeClr val="tx1"/>
                </a:solidFill>
                <a:effectLst/>
                <a:latin typeface="+mn-lt"/>
                <a:ea typeface="+mn-ea"/>
                <a:cs typeface="+mn-cs"/>
              </a:rPr>
              <a:t> </a:t>
            </a:r>
            <a:r>
              <a:rPr sz="1200" kern="1200" dirty="0" err="1">
                <a:solidFill>
                  <a:schemeClr val="tx1"/>
                </a:solidFill>
                <a:effectLst/>
                <a:latin typeface="+mn-lt"/>
                <a:ea typeface="+mn-ea"/>
                <a:cs typeface="+mn-cs"/>
              </a:rPr>
              <a:t>عضلاتك</a:t>
            </a:r>
            <a:r>
              <a:rPr sz="1200" kern="1200" dirty="0">
                <a:solidFill>
                  <a:schemeClr val="tx1"/>
                </a:solidFill>
                <a:effectLst/>
                <a:latin typeface="+mn-lt"/>
                <a:ea typeface="+mn-ea"/>
                <a:cs typeface="+mn-cs"/>
              </a:rPr>
              <a:t> </a:t>
            </a:r>
          </a:p>
          <a:p>
            <a:pPr marL="171450" lvl="0" indent="-171450" algn="r" rtl="1">
              <a:buFont typeface="Arial" panose="020B0604020202020204" pitchFamily="34" charset="0"/>
              <a:buChar char="•"/>
            </a:pPr>
            <a:r>
              <a:rPr sz="1200" kern="1200" dirty="0" err="1">
                <a:solidFill>
                  <a:schemeClr val="tx1"/>
                </a:solidFill>
                <a:effectLst/>
                <a:latin typeface="+mn-lt"/>
                <a:ea typeface="+mn-ea"/>
                <a:cs typeface="+mn-cs"/>
              </a:rPr>
              <a:t>تشتد</a:t>
            </a:r>
            <a:r>
              <a:rPr sz="1200" kern="1200" dirty="0">
                <a:solidFill>
                  <a:schemeClr val="tx1"/>
                </a:solidFill>
                <a:effectLst/>
                <a:latin typeface="+mn-lt"/>
                <a:ea typeface="+mn-ea"/>
                <a:cs typeface="+mn-cs"/>
              </a:rPr>
              <a:t> </a:t>
            </a:r>
            <a:r>
              <a:rPr sz="1200" kern="1200" dirty="0" err="1">
                <a:solidFill>
                  <a:schemeClr val="tx1"/>
                </a:solidFill>
                <a:effectLst/>
                <a:latin typeface="+mn-lt"/>
                <a:ea typeface="+mn-ea"/>
                <a:cs typeface="+mn-cs"/>
              </a:rPr>
              <a:t>عضلاتك</a:t>
            </a:r>
            <a:r>
              <a:rPr sz="1200" kern="1200" dirty="0">
                <a:solidFill>
                  <a:schemeClr val="tx1"/>
                </a:solidFill>
                <a:effectLst/>
                <a:latin typeface="+mn-lt"/>
                <a:ea typeface="+mn-ea"/>
                <a:cs typeface="+mn-cs"/>
              </a:rPr>
              <a:t> </a:t>
            </a:r>
            <a:r>
              <a:rPr sz="1200" kern="1200" dirty="0" err="1">
                <a:solidFill>
                  <a:schemeClr val="tx1"/>
                </a:solidFill>
                <a:effectLst/>
                <a:latin typeface="+mn-lt"/>
                <a:ea typeface="+mn-ea"/>
                <a:cs typeface="+mn-cs"/>
              </a:rPr>
              <a:t>لإعدادك</a:t>
            </a:r>
            <a:r>
              <a:rPr sz="1200" kern="1200" dirty="0">
                <a:solidFill>
                  <a:schemeClr val="tx1"/>
                </a:solidFill>
                <a:effectLst/>
                <a:latin typeface="+mn-lt"/>
                <a:ea typeface="+mn-ea"/>
                <a:cs typeface="+mn-cs"/>
              </a:rPr>
              <a:t> </a:t>
            </a:r>
            <a:r>
              <a:rPr sz="1200" kern="1200" dirty="0" err="1">
                <a:solidFill>
                  <a:schemeClr val="tx1"/>
                </a:solidFill>
                <a:effectLst/>
                <a:latin typeface="+mn-lt"/>
                <a:ea typeface="+mn-ea"/>
                <a:cs typeface="+mn-cs"/>
              </a:rPr>
              <a:t>لاتخاذ</a:t>
            </a:r>
            <a:r>
              <a:rPr sz="1200" kern="1200" dirty="0">
                <a:solidFill>
                  <a:schemeClr val="tx1"/>
                </a:solidFill>
                <a:effectLst/>
                <a:latin typeface="+mn-lt"/>
                <a:ea typeface="+mn-ea"/>
                <a:cs typeface="+mn-cs"/>
              </a:rPr>
              <a:t> </a:t>
            </a:r>
            <a:r>
              <a:rPr sz="1200" kern="1200" dirty="0" err="1">
                <a:solidFill>
                  <a:schemeClr val="tx1"/>
                </a:solidFill>
                <a:effectLst/>
                <a:latin typeface="+mn-lt"/>
                <a:ea typeface="+mn-ea"/>
                <a:cs typeface="+mn-cs"/>
              </a:rPr>
              <a:t>رد</a:t>
            </a:r>
            <a:r>
              <a:rPr sz="1200" kern="1200" dirty="0">
                <a:solidFill>
                  <a:schemeClr val="tx1"/>
                </a:solidFill>
                <a:effectLst/>
                <a:latin typeface="+mn-lt"/>
                <a:ea typeface="+mn-ea"/>
                <a:cs typeface="+mn-cs"/>
              </a:rPr>
              <a:t> </a:t>
            </a:r>
            <a:r>
              <a:rPr sz="1200" kern="1200" dirty="0" err="1">
                <a:solidFill>
                  <a:schemeClr val="tx1"/>
                </a:solidFill>
                <a:effectLst/>
                <a:latin typeface="+mn-lt"/>
                <a:ea typeface="+mn-ea"/>
                <a:cs typeface="+mn-cs"/>
              </a:rPr>
              <a:t>فعل</a:t>
            </a:r>
            <a:r>
              <a:rPr sz="1200" kern="1200" dirty="0">
                <a:solidFill>
                  <a:schemeClr val="tx1"/>
                </a:solidFill>
                <a:effectLst/>
                <a:latin typeface="+mn-lt"/>
                <a:ea typeface="+mn-ea"/>
                <a:cs typeface="+mn-cs"/>
              </a:rPr>
              <a:t>. </a:t>
            </a:r>
          </a:p>
          <a:p>
            <a:pPr marL="171450" lvl="0" indent="-171450" algn="r" rtl="1">
              <a:buFont typeface="Arial" panose="020B0604020202020204" pitchFamily="34" charset="0"/>
              <a:buChar char="•"/>
            </a:pPr>
            <a:r>
              <a:rPr sz="1200" kern="1200" dirty="0" err="1">
                <a:solidFill>
                  <a:schemeClr val="tx1"/>
                </a:solidFill>
                <a:effectLst/>
                <a:latin typeface="+mn-lt"/>
                <a:ea typeface="+mn-ea"/>
                <a:cs typeface="+mn-cs"/>
              </a:rPr>
              <a:t>وهذا</a:t>
            </a:r>
            <a:r>
              <a:rPr sz="1200" kern="1200" dirty="0">
                <a:solidFill>
                  <a:schemeClr val="tx1"/>
                </a:solidFill>
                <a:effectLst/>
                <a:latin typeface="+mn-lt"/>
                <a:ea typeface="+mn-ea"/>
                <a:cs typeface="+mn-cs"/>
              </a:rPr>
              <a:t> </a:t>
            </a:r>
            <a:r>
              <a:rPr sz="1200" kern="1200" dirty="0" err="1">
                <a:solidFill>
                  <a:schemeClr val="tx1"/>
                </a:solidFill>
                <a:effectLst/>
                <a:latin typeface="+mn-lt"/>
                <a:ea typeface="+mn-ea"/>
                <a:cs typeface="+mn-cs"/>
              </a:rPr>
              <a:t>ليس</a:t>
            </a:r>
            <a:r>
              <a:rPr sz="1200" kern="1200" dirty="0">
                <a:solidFill>
                  <a:schemeClr val="tx1"/>
                </a:solidFill>
                <a:effectLst/>
                <a:latin typeface="+mn-lt"/>
                <a:ea typeface="+mn-ea"/>
                <a:cs typeface="+mn-cs"/>
              </a:rPr>
              <a:t> </a:t>
            </a:r>
            <a:r>
              <a:rPr sz="1200" kern="1200" dirty="0" err="1">
                <a:solidFill>
                  <a:schemeClr val="tx1"/>
                </a:solidFill>
                <a:effectLst/>
                <a:latin typeface="+mn-lt"/>
                <a:ea typeface="+mn-ea"/>
                <a:cs typeface="+mn-cs"/>
              </a:rPr>
              <a:t>سوى</a:t>
            </a:r>
            <a:r>
              <a:rPr sz="1200" kern="1200" dirty="0">
                <a:solidFill>
                  <a:schemeClr val="tx1"/>
                </a:solidFill>
                <a:effectLst/>
                <a:latin typeface="+mn-lt"/>
                <a:ea typeface="+mn-ea"/>
                <a:cs typeface="+mn-cs"/>
              </a:rPr>
              <a:t> </a:t>
            </a:r>
            <a:r>
              <a:rPr sz="1200" kern="1200" dirty="0" err="1">
                <a:solidFill>
                  <a:schemeClr val="tx1"/>
                </a:solidFill>
                <a:effectLst/>
                <a:latin typeface="+mn-lt"/>
                <a:ea typeface="+mn-ea"/>
                <a:cs typeface="+mn-cs"/>
              </a:rPr>
              <a:t>قليل</a:t>
            </a:r>
            <a:r>
              <a:rPr sz="1200" kern="1200" dirty="0">
                <a:solidFill>
                  <a:schemeClr val="tx1"/>
                </a:solidFill>
                <a:effectLst/>
                <a:latin typeface="+mn-lt"/>
                <a:ea typeface="+mn-ea"/>
                <a:cs typeface="+mn-cs"/>
              </a:rPr>
              <a:t> </a:t>
            </a:r>
            <a:r>
              <a:rPr sz="1200" kern="1200" dirty="0" err="1">
                <a:solidFill>
                  <a:schemeClr val="tx1"/>
                </a:solidFill>
                <a:effectLst/>
                <a:latin typeface="+mn-lt"/>
                <a:ea typeface="+mn-ea"/>
                <a:cs typeface="+mn-cs"/>
              </a:rPr>
              <a:t>من</a:t>
            </a:r>
            <a:r>
              <a:rPr sz="1200" kern="1200" dirty="0">
                <a:solidFill>
                  <a:schemeClr val="tx1"/>
                </a:solidFill>
                <a:effectLst/>
                <a:latin typeface="+mn-lt"/>
                <a:ea typeface="+mn-ea"/>
                <a:cs typeface="+mn-cs"/>
              </a:rPr>
              <a:t> </a:t>
            </a:r>
            <a:r>
              <a:rPr sz="1200" kern="1200" dirty="0" err="1">
                <a:solidFill>
                  <a:schemeClr val="tx1"/>
                </a:solidFill>
                <a:effectLst/>
                <a:latin typeface="+mn-lt"/>
                <a:ea typeface="+mn-ea"/>
                <a:cs typeface="+mn-cs"/>
              </a:rPr>
              <a:t>العديد</a:t>
            </a:r>
            <a:r>
              <a:rPr sz="1200" kern="1200" dirty="0">
                <a:solidFill>
                  <a:schemeClr val="tx1"/>
                </a:solidFill>
                <a:effectLst/>
                <a:latin typeface="+mn-lt"/>
                <a:ea typeface="+mn-ea"/>
                <a:cs typeface="+mn-cs"/>
              </a:rPr>
              <a:t> </a:t>
            </a:r>
            <a:r>
              <a:rPr sz="1200" kern="1200" dirty="0" err="1">
                <a:solidFill>
                  <a:schemeClr val="tx1"/>
                </a:solidFill>
                <a:effectLst/>
                <a:latin typeface="+mn-lt"/>
                <a:ea typeface="+mn-ea"/>
                <a:cs typeface="+mn-cs"/>
              </a:rPr>
              <a:t>من</a:t>
            </a:r>
            <a:r>
              <a:rPr sz="1200" kern="1200" dirty="0">
                <a:solidFill>
                  <a:schemeClr val="tx1"/>
                </a:solidFill>
                <a:effectLst/>
                <a:latin typeface="+mn-lt"/>
                <a:ea typeface="+mn-ea"/>
                <a:cs typeface="+mn-cs"/>
              </a:rPr>
              <a:t> </a:t>
            </a:r>
            <a:r>
              <a:rPr sz="1200" kern="1200" dirty="0" err="1">
                <a:solidFill>
                  <a:schemeClr val="tx1"/>
                </a:solidFill>
                <a:effectLst/>
                <a:latin typeface="+mn-lt"/>
                <a:ea typeface="+mn-ea"/>
                <a:cs typeface="+mn-cs"/>
              </a:rPr>
              <a:t>ردود</a:t>
            </a:r>
            <a:r>
              <a:rPr sz="1200" kern="1200" dirty="0">
                <a:solidFill>
                  <a:schemeClr val="tx1"/>
                </a:solidFill>
                <a:effectLst/>
                <a:latin typeface="+mn-lt"/>
                <a:ea typeface="+mn-ea"/>
                <a:cs typeface="+mn-cs"/>
              </a:rPr>
              <a:t> </a:t>
            </a:r>
            <a:r>
              <a:rPr sz="1200" kern="1200" dirty="0" err="1">
                <a:solidFill>
                  <a:schemeClr val="tx1"/>
                </a:solidFill>
                <a:effectLst/>
                <a:latin typeface="+mn-lt"/>
                <a:ea typeface="+mn-ea"/>
                <a:cs typeface="+mn-cs"/>
              </a:rPr>
              <a:t>الفعل</a:t>
            </a:r>
            <a:r>
              <a:rPr sz="1200" kern="1200" dirty="0">
                <a:solidFill>
                  <a:schemeClr val="tx1"/>
                </a:solidFill>
                <a:effectLst/>
                <a:latin typeface="+mn-lt"/>
                <a:ea typeface="+mn-ea"/>
                <a:cs typeface="+mn-cs"/>
              </a:rPr>
              <a:t> </a:t>
            </a:r>
            <a:r>
              <a:rPr sz="1200" kern="1200" dirty="0" err="1">
                <a:solidFill>
                  <a:schemeClr val="tx1"/>
                </a:solidFill>
                <a:effectLst/>
                <a:latin typeface="+mn-lt"/>
                <a:ea typeface="+mn-ea"/>
                <a:cs typeface="+mn-cs"/>
              </a:rPr>
              <a:t>الناجمة</a:t>
            </a:r>
            <a:r>
              <a:rPr sz="1200" kern="1200" dirty="0">
                <a:solidFill>
                  <a:schemeClr val="tx1"/>
                </a:solidFill>
                <a:effectLst/>
                <a:latin typeface="+mn-lt"/>
                <a:ea typeface="+mn-ea"/>
                <a:cs typeface="+mn-cs"/>
              </a:rPr>
              <a:t> </a:t>
            </a:r>
            <a:r>
              <a:rPr sz="1200" kern="1200" dirty="0" err="1">
                <a:solidFill>
                  <a:schemeClr val="tx1"/>
                </a:solidFill>
                <a:effectLst/>
                <a:latin typeface="+mn-lt"/>
                <a:ea typeface="+mn-ea"/>
                <a:cs typeface="+mn-cs"/>
              </a:rPr>
              <a:t>عن</a:t>
            </a:r>
            <a:r>
              <a:rPr sz="1200" kern="1200" dirty="0">
                <a:solidFill>
                  <a:schemeClr val="tx1"/>
                </a:solidFill>
                <a:effectLst/>
                <a:latin typeface="+mn-lt"/>
                <a:ea typeface="+mn-ea"/>
                <a:cs typeface="+mn-cs"/>
              </a:rPr>
              <a:t> </a:t>
            </a:r>
            <a:r>
              <a:rPr sz="1200" kern="1200" dirty="0" err="1">
                <a:solidFill>
                  <a:schemeClr val="tx1"/>
                </a:solidFill>
                <a:effectLst/>
                <a:latin typeface="+mn-lt"/>
                <a:ea typeface="+mn-ea"/>
                <a:cs typeface="+mn-cs"/>
              </a:rPr>
              <a:t>التوتر</a:t>
            </a:r>
            <a:r>
              <a:rPr sz="1200" kern="1200" dirty="0">
                <a:solidFill>
                  <a:schemeClr val="tx1"/>
                </a:solidFill>
                <a:effectLst/>
                <a:latin typeface="+mn-lt"/>
                <a:ea typeface="+mn-ea"/>
                <a:cs typeface="+mn-cs"/>
              </a:rPr>
              <a:t> </a:t>
            </a:r>
            <a:r>
              <a:rPr sz="1200" kern="1200" dirty="0" err="1">
                <a:solidFill>
                  <a:schemeClr val="tx1"/>
                </a:solidFill>
                <a:effectLst/>
                <a:latin typeface="+mn-lt"/>
                <a:ea typeface="+mn-ea"/>
                <a:cs typeface="+mn-cs"/>
              </a:rPr>
              <a:t>العصبي</a:t>
            </a:r>
            <a:r>
              <a:rPr sz="1200" kern="1200" dirty="0">
                <a:solidFill>
                  <a:schemeClr val="tx1"/>
                </a:solidFill>
                <a:effectLst/>
                <a:latin typeface="+mn-lt"/>
                <a:ea typeface="+mn-ea"/>
                <a:cs typeface="+mn-cs"/>
              </a:rPr>
              <a:t> </a:t>
            </a:r>
            <a:r>
              <a:rPr sz="1200" kern="1200" dirty="0" err="1">
                <a:solidFill>
                  <a:schemeClr val="tx1"/>
                </a:solidFill>
                <a:effectLst/>
                <a:latin typeface="+mn-lt"/>
                <a:ea typeface="+mn-ea"/>
                <a:cs typeface="+mn-cs"/>
              </a:rPr>
              <a:t>التي</a:t>
            </a:r>
            <a:r>
              <a:rPr sz="1200" kern="1200" dirty="0">
                <a:solidFill>
                  <a:schemeClr val="tx1"/>
                </a:solidFill>
                <a:effectLst/>
                <a:latin typeface="+mn-lt"/>
                <a:ea typeface="+mn-ea"/>
                <a:cs typeface="+mn-cs"/>
              </a:rPr>
              <a:t> </a:t>
            </a:r>
            <a:r>
              <a:rPr sz="1200" kern="1200" dirty="0" err="1">
                <a:solidFill>
                  <a:schemeClr val="tx1"/>
                </a:solidFill>
                <a:effectLst/>
                <a:latin typeface="+mn-lt"/>
                <a:ea typeface="+mn-ea"/>
                <a:cs typeface="+mn-cs"/>
              </a:rPr>
              <a:t>تحدث</a:t>
            </a:r>
            <a:r>
              <a:rPr sz="1200" kern="1200" dirty="0">
                <a:solidFill>
                  <a:schemeClr val="tx1"/>
                </a:solidFill>
                <a:effectLst/>
                <a:latin typeface="+mn-lt"/>
                <a:ea typeface="+mn-ea"/>
                <a:cs typeface="+mn-cs"/>
              </a:rPr>
              <a:t> </a:t>
            </a:r>
            <a:r>
              <a:rPr sz="1200" kern="1200" dirty="0" err="1">
                <a:solidFill>
                  <a:schemeClr val="tx1"/>
                </a:solidFill>
                <a:effectLst/>
                <a:latin typeface="+mn-lt"/>
                <a:ea typeface="+mn-ea"/>
                <a:cs typeface="+mn-cs"/>
              </a:rPr>
              <a:t>في</a:t>
            </a:r>
            <a:r>
              <a:rPr sz="1200" kern="1200" dirty="0">
                <a:solidFill>
                  <a:schemeClr val="tx1"/>
                </a:solidFill>
                <a:effectLst/>
                <a:latin typeface="+mn-lt"/>
                <a:ea typeface="+mn-ea"/>
                <a:cs typeface="+mn-cs"/>
              </a:rPr>
              <a:t> </a:t>
            </a:r>
            <a:r>
              <a:rPr sz="1200" kern="1200" dirty="0" err="1">
                <a:solidFill>
                  <a:schemeClr val="tx1"/>
                </a:solidFill>
                <a:effectLst/>
                <a:latin typeface="+mn-lt"/>
                <a:ea typeface="+mn-ea"/>
                <a:cs typeface="+mn-cs"/>
              </a:rPr>
              <a:t>أجسامنا</a:t>
            </a:r>
            <a:r>
              <a:rPr sz="1200" kern="1200" dirty="0">
                <a:solidFill>
                  <a:schemeClr val="tx1"/>
                </a:solidFill>
                <a:effectLst/>
                <a:latin typeface="+mn-lt"/>
                <a:ea typeface="+mn-ea"/>
                <a:cs typeface="+mn-cs"/>
              </a:rPr>
              <a:t>! </a:t>
            </a:r>
          </a:p>
          <a:p>
            <a:pPr algn="r" rtl="1"/>
            <a:endParaRPr lang="en-US"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5</a:t>
            </a:fld>
            <a:endParaRPr lang="en-US" dirty="0"/>
          </a:p>
        </p:txBody>
      </p:sp>
    </p:spTree>
    <p:extLst>
      <p:ext uri="{BB962C8B-B14F-4D97-AF65-F5344CB8AC3E}">
        <p14:creationId xmlns:p14="http://schemas.microsoft.com/office/powerpoint/2010/main" val="23350183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r>
              <a:rPr lang="ar-LB" sz="1200" b="1" i="0" kern="1200" noProof="0" dirty="0">
                <a:solidFill>
                  <a:schemeClr val="tx1"/>
                </a:solidFill>
                <a:effectLst/>
                <a:latin typeface="+mn-lt"/>
                <a:ea typeface="+mn-ea"/>
                <a:cs typeface="+mn-cs"/>
              </a:rPr>
              <a:t>استعرض</a:t>
            </a:r>
            <a:r>
              <a:rPr lang="ar-LB" sz="1200" b="1" i="1" kern="1200" noProof="0" dirty="0">
                <a:solidFill>
                  <a:schemeClr val="tx1"/>
                </a:solidFill>
                <a:effectLst/>
                <a:latin typeface="+mn-lt"/>
                <a:ea typeface="+mn-ea"/>
                <a:cs typeface="+mn-cs"/>
              </a:rPr>
              <a:t> </a:t>
            </a:r>
            <a:r>
              <a:rPr lang="ar-LB" sz="1200" kern="1200" noProof="0" dirty="0">
                <a:solidFill>
                  <a:schemeClr val="tx1"/>
                </a:solidFill>
                <a:effectLst/>
                <a:latin typeface="+mn-lt"/>
                <a:ea typeface="+mn-ea"/>
                <a:cs typeface="+mn-cs"/>
              </a:rPr>
              <a:t>المعلومات الموجودة على الشريحة.</a:t>
            </a:r>
          </a:p>
          <a:p>
            <a:pPr algn="r" rtl="1"/>
            <a:r>
              <a:rPr lang="ar-LB" sz="1200" b="1" i="0" kern="1200" noProof="0" dirty="0">
                <a:solidFill>
                  <a:schemeClr val="tx1"/>
                </a:solidFill>
                <a:effectLst/>
                <a:latin typeface="+mn-lt"/>
                <a:ea typeface="+mn-ea"/>
                <a:cs typeface="+mn-cs"/>
              </a:rPr>
              <a:t>وضِّح</a:t>
            </a:r>
            <a:r>
              <a:rPr lang="ar-LB" sz="1200" b="1" i="1" kern="1200" noProof="0" dirty="0">
                <a:solidFill>
                  <a:schemeClr val="tx1"/>
                </a:solidFill>
                <a:effectLst/>
                <a:latin typeface="+mn-lt"/>
                <a:ea typeface="+mn-ea"/>
                <a:cs typeface="+mn-cs"/>
              </a:rPr>
              <a:t>:</a:t>
            </a:r>
            <a:endParaRPr lang="ar-LB" sz="1200" kern="1200" noProof="0" dirty="0">
              <a:solidFill>
                <a:schemeClr val="tx1"/>
              </a:solidFill>
              <a:effectLst/>
              <a:latin typeface="+mn-lt"/>
              <a:ea typeface="+mn-ea"/>
              <a:cs typeface="+mn-cs"/>
            </a:endParaRPr>
          </a:p>
          <a:p>
            <a:pPr marL="171450" lvl="0" indent="-171450" algn="r" rtl="1">
              <a:buFont typeface="Arial" panose="020B0604020202020204" pitchFamily="34" charset="0"/>
              <a:buChar char="•"/>
            </a:pPr>
            <a:r>
              <a:rPr lang="ar-LB" sz="1200" kern="1200" noProof="0" dirty="0">
                <a:solidFill>
                  <a:schemeClr val="tx1"/>
                </a:solidFill>
                <a:effectLst/>
                <a:latin typeface="+mn-lt"/>
                <a:ea typeface="+mn-ea"/>
                <a:cs typeface="+mn-cs"/>
              </a:rPr>
              <a:t>المواد الكيميائية الناتجة عن التوتر العصبي التي نطلقها تُعدّنا للقتال أو الهرب، ولكن في كثير من الأحيان في هذه الحياة الحديثة، لا تكون ردود الفعل هذه مناسبة (على سبيل المثال، لا يمكنك ضرب رئيسك عندما تتعرض للتوتر العصبي، أو تجري عبر الباب وتغادر إذا كنت تريد الحفاظ على وظيفتك). </a:t>
            </a:r>
          </a:p>
          <a:p>
            <a:pPr marL="171450" lvl="0" indent="-171450" algn="r" rtl="1">
              <a:buFont typeface="Arial" panose="020B0604020202020204" pitchFamily="34" charset="0"/>
              <a:buChar char="•"/>
            </a:pPr>
            <a:r>
              <a:rPr lang="ar-LB" sz="1200" kern="1200" noProof="0" dirty="0">
                <a:solidFill>
                  <a:schemeClr val="tx1"/>
                </a:solidFill>
                <a:effectLst/>
                <a:latin typeface="+mn-lt"/>
                <a:ea typeface="+mn-ea"/>
                <a:cs typeface="+mn-cs"/>
              </a:rPr>
              <a:t>ونتيجة لذلك، فإننا غالبًا لا نفعل شيئًا في اللحظة نفسها.</a:t>
            </a:r>
          </a:p>
          <a:p>
            <a:pPr marL="171450" lvl="0" indent="-171450" algn="r" rtl="1">
              <a:buFont typeface="Arial" panose="020B0604020202020204" pitchFamily="34" charset="0"/>
              <a:buChar char="•"/>
            </a:pPr>
            <a:r>
              <a:rPr lang="ar-LB" sz="1200" kern="1200" noProof="0" dirty="0">
                <a:solidFill>
                  <a:schemeClr val="tx1"/>
                </a:solidFill>
                <a:effectLst/>
                <a:latin typeface="+mn-lt"/>
                <a:ea typeface="+mn-ea"/>
                <a:cs typeface="+mn-cs"/>
              </a:rPr>
              <a:t>عندما لا نفعل شيئًا عندما نشعر بالتوتر العصبي والضغط، فإن المواد الكيميائية الناتجة عن التوتر العصبي لا تتبخر بكل بساطة بطريقة سحرية من مجرى الدم لدينا. </a:t>
            </a:r>
          </a:p>
          <a:p>
            <a:pPr marL="171450" lvl="0" indent="-171450" algn="r" rtl="1">
              <a:buFont typeface="Arial" panose="020B0604020202020204" pitchFamily="34" charset="0"/>
              <a:buChar char="•"/>
            </a:pPr>
            <a:r>
              <a:rPr lang="ar-LB" sz="1200" kern="1200" noProof="0" dirty="0">
                <a:solidFill>
                  <a:schemeClr val="tx1"/>
                </a:solidFill>
                <a:effectLst/>
                <a:latin typeface="+mn-lt"/>
                <a:ea typeface="+mn-ea"/>
                <a:cs typeface="+mn-cs"/>
              </a:rPr>
              <a:t>إذا لم نساعد أجسامنا على استنفاد تلك المواد الكيميائية الناتجة عن التوتر العصبي، وإذا لم نرسل رسائل واضحة إلى المخ لدينا مفادها أننا لسنا تحت التهديد وأننا قادرون على مواجهة الضغط، فمن المحتمل أن ينتهي بنا المطاف إلى الشعور بمزيد من التوتر العصبي والتعرض لمزيد من ردود الفعل الناجمة عن التوتر العصبي.   </a:t>
            </a:r>
          </a:p>
          <a:p>
            <a:pPr marL="0" lvl="0" indent="0" algn="r" rtl="1">
              <a:buFont typeface="Arial" panose="020B0604020202020204" pitchFamily="34" charset="0"/>
              <a:buNone/>
            </a:pPr>
            <a:r>
              <a:rPr lang="ar-LB" sz="1200" b="1" i="0" kern="1200" noProof="0" dirty="0">
                <a:solidFill>
                  <a:schemeClr val="tx1"/>
                </a:solidFill>
                <a:effectLst/>
                <a:latin typeface="+mn-lt"/>
                <a:ea typeface="+mn-ea"/>
                <a:cs typeface="+mn-cs"/>
              </a:rPr>
              <a:t>اسأل</a:t>
            </a:r>
            <a:r>
              <a:rPr lang="ar-LB" sz="1200" b="1" i="1" kern="1200" noProof="0" dirty="0">
                <a:solidFill>
                  <a:schemeClr val="tx1"/>
                </a:solidFill>
                <a:effectLst/>
                <a:latin typeface="+mn-lt"/>
                <a:ea typeface="+mn-ea"/>
                <a:cs typeface="+mn-cs"/>
              </a:rPr>
              <a:t>: </a:t>
            </a:r>
            <a:r>
              <a:rPr lang="ar-LB" sz="1200" kern="1200" noProof="0" dirty="0">
                <a:solidFill>
                  <a:schemeClr val="tx1"/>
                </a:solidFill>
                <a:effectLst/>
                <a:latin typeface="+mn-lt"/>
                <a:ea typeface="+mn-ea"/>
                <a:cs typeface="+mn-cs"/>
              </a:rPr>
              <a:t>كيف تبدو ردود فعل الناجمة عن التوتر العصبي تلك؟ كيف يظهر التوتر العصبي في حياتنا. </a:t>
            </a:r>
          </a:p>
          <a:p>
            <a:pPr marL="171450" lvl="0" indent="-171450" algn="r" rtl="1">
              <a:buFont typeface="Arial" panose="020B0604020202020204" pitchFamily="34" charset="0"/>
              <a:buChar char="•"/>
            </a:pPr>
            <a:r>
              <a:rPr lang="ar-LB" sz="1200" kern="1200" noProof="0" dirty="0">
                <a:solidFill>
                  <a:schemeClr val="tx1"/>
                </a:solidFill>
                <a:effectLst/>
                <a:latin typeface="+mn-lt"/>
                <a:ea typeface="+mn-ea"/>
                <a:cs typeface="+mn-cs"/>
              </a:rPr>
              <a:t>[إذا سمح الوقت بذلك، فاطلب من المشاركين تقديم اقتراحات، وإلا انتقل إلى الشريحة التالية وأجب عن السؤال بنفسك.]</a:t>
            </a:r>
          </a:p>
          <a:p>
            <a:pPr marL="171450" lvl="0" indent="-171450" algn="r" rtl="1">
              <a:buFont typeface="Arial" panose="020B0604020202020204" pitchFamily="34" charset="0"/>
              <a:buChar char="•"/>
            </a:pPr>
            <a:endParaRPr lang="ar-LB" sz="1200" kern="1200" noProof="0" dirty="0">
              <a:solidFill>
                <a:schemeClr val="tx1"/>
              </a:solidFill>
              <a:effectLst/>
              <a:latin typeface="+mn-lt"/>
              <a:ea typeface="+mn-ea"/>
              <a:cs typeface="+mn-cs"/>
            </a:endParaRPr>
          </a:p>
          <a:p>
            <a:pPr algn="r" rtl="1"/>
            <a:endParaRPr lang="ar-LB" noProof="0"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6</a:t>
            </a:fld>
            <a:endParaRPr lang="en-US" dirty="0"/>
          </a:p>
        </p:txBody>
      </p:sp>
    </p:spTree>
    <p:extLst>
      <p:ext uri="{BB962C8B-B14F-4D97-AF65-F5344CB8AC3E}">
        <p14:creationId xmlns:p14="http://schemas.microsoft.com/office/powerpoint/2010/main" val="32022806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LY" sz="1200" b="1" i="0" kern="1200" noProof="0" dirty="0">
                <a:solidFill>
                  <a:schemeClr val="tx1"/>
                </a:solidFill>
                <a:effectLst/>
                <a:latin typeface="+mn-lt"/>
                <a:ea typeface="+mn-ea"/>
                <a:cs typeface="+mn-cs"/>
              </a:rPr>
              <a:t>استعرض</a:t>
            </a:r>
            <a:r>
              <a:rPr lang="ar-LY" sz="1200" b="1" i="1" kern="1200" noProof="0" dirty="0">
                <a:solidFill>
                  <a:schemeClr val="tx1"/>
                </a:solidFill>
                <a:effectLst/>
                <a:latin typeface="+mn-lt"/>
                <a:ea typeface="+mn-ea"/>
                <a:cs typeface="+mn-cs"/>
              </a:rPr>
              <a:t> </a:t>
            </a:r>
            <a:r>
              <a:rPr lang="ar-LY" sz="1200" kern="1200" noProof="0" dirty="0">
                <a:solidFill>
                  <a:schemeClr val="tx1"/>
                </a:solidFill>
                <a:effectLst/>
                <a:latin typeface="+mn-lt"/>
                <a:ea typeface="+mn-ea"/>
                <a:cs typeface="+mn-cs"/>
              </a:rPr>
              <a:t>المعلومات الموجودة على الشريحة.</a:t>
            </a:r>
          </a:p>
          <a:p>
            <a:pPr algn="r" rtl="1"/>
            <a:endParaRPr lang="ar-LY" noProof="0"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7</a:t>
            </a:fld>
            <a:endParaRPr lang="en-US" dirty="0"/>
          </a:p>
        </p:txBody>
      </p:sp>
    </p:spTree>
    <p:extLst>
      <p:ext uri="{BB962C8B-B14F-4D97-AF65-F5344CB8AC3E}">
        <p14:creationId xmlns:p14="http://schemas.microsoft.com/office/powerpoint/2010/main" val="28759281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r>
              <a:rPr lang="ar-KW" sz="1200" b="1" i="0" kern="1200" noProof="0" dirty="0">
                <a:solidFill>
                  <a:schemeClr val="tx1"/>
                </a:solidFill>
                <a:effectLst/>
                <a:latin typeface="+mn-lt"/>
                <a:ea typeface="+mn-ea"/>
                <a:cs typeface="+mn-cs"/>
              </a:rPr>
              <a:t>وضِّح</a:t>
            </a:r>
            <a:r>
              <a:rPr lang="ar-KW" sz="1200" b="1" i="1" kern="1200" noProof="0" dirty="0">
                <a:solidFill>
                  <a:schemeClr val="tx1"/>
                </a:solidFill>
                <a:effectLst/>
                <a:latin typeface="+mn-lt"/>
                <a:ea typeface="+mn-ea"/>
                <a:cs typeface="+mn-cs"/>
              </a:rPr>
              <a:t>:</a:t>
            </a:r>
            <a:endParaRPr lang="ar-KW" sz="1200" kern="1200" noProof="0" dirty="0">
              <a:solidFill>
                <a:schemeClr val="tx1"/>
              </a:solidFill>
              <a:effectLst/>
              <a:latin typeface="+mn-lt"/>
              <a:ea typeface="+mn-ea"/>
              <a:cs typeface="+mn-cs"/>
            </a:endParaRPr>
          </a:p>
          <a:p>
            <a:pPr marL="171450" lvl="0" indent="-171450" algn="r" rtl="1">
              <a:buFont typeface="Arial" panose="020B0604020202020204" pitchFamily="34" charset="0"/>
              <a:buChar char="•"/>
            </a:pPr>
            <a:r>
              <a:rPr lang="ar-KW" sz="1200" kern="1200" noProof="0" dirty="0">
                <a:solidFill>
                  <a:schemeClr val="tx1"/>
                </a:solidFill>
                <a:effectLst/>
                <a:latin typeface="+mn-lt"/>
                <a:ea typeface="+mn-ea"/>
                <a:cs typeface="+mn-cs"/>
              </a:rPr>
              <a:t>إذا لم يتم استخدام هذه المواد الكيميائية التي نطلقها في مجرى الدم عندما نشعر بالضغط والتوتر العصبي بشكل جيد، فإنها تسبب ردود فعل ناجمة عن التوتر العصبي. </a:t>
            </a:r>
          </a:p>
          <a:p>
            <a:pPr marL="171450" lvl="0" indent="-171450" algn="r" rtl="1">
              <a:buFont typeface="Arial" panose="020B0604020202020204" pitchFamily="34" charset="0"/>
              <a:buChar char="•"/>
            </a:pPr>
            <a:r>
              <a:rPr lang="ar-KW" sz="1200" kern="1200" noProof="0" dirty="0">
                <a:solidFill>
                  <a:schemeClr val="tx1"/>
                </a:solidFill>
                <a:effectLst/>
                <a:latin typeface="+mn-lt"/>
                <a:ea typeface="+mn-ea"/>
                <a:cs typeface="+mn-cs"/>
              </a:rPr>
              <a:t>يجب أن نخبر أجسادنا بأننا آمنون ومسيطرون، وأن نساعدها على استنفاد هذه المواد الكيميائية الناتجة عن التوتر العصبي. </a:t>
            </a:r>
          </a:p>
          <a:p>
            <a:pPr marL="171450" lvl="0" indent="-171450" algn="r" rtl="1">
              <a:buFont typeface="Arial" panose="020B0604020202020204" pitchFamily="34" charset="0"/>
              <a:buChar char="•"/>
            </a:pPr>
            <a:r>
              <a:rPr lang="ar-KW" sz="1200" kern="1200" noProof="0" dirty="0">
                <a:solidFill>
                  <a:schemeClr val="tx1"/>
                </a:solidFill>
                <a:effectLst/>
                <a:latin typeface="+mn-lt"/>
                <a:ea typeface="+mn-ea"/>
                <a:cs typeface="+mn-cs"/>
              </a:rPr>
              <a:t>وهنا يأتي دور الرعاية الذاتية.</a:t>
            </a:r>
          </a:p>
          <a:p>
            <a:pPr marL="171450" lvl="0" indent="-171450" algn="r" rtl="1">
              <a:buFont typeface="Arial" panose="020B0604020202020204" pitchFamily="34" charset="0"/>
              <a:buChar char="•"/>
            </a:pPr>
            <a:endParaRPr lang="ar-KW" sz="1200" kern="1200" noProof="0" dirty="0">
              <a:solidFill>
                <a:schemeClr val="tx1"/>
              </a:solidFill>
              <a:effectLst/>
              <a:latin typeface="+mn-lt"/>
              <a:ea typeface="+mn-ea"/>
              <a:cs typeface="+mn-cs"/>
            </a:endParaRPr>
          </a:p>
          <a:p>
            <a:pPr algn="r" rtl="1"/>
            <a:endParaRPr lang="ar-KW" noProof="0"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8</a:t>
            </a:fld>
            <a:endParaRPr lang="en-US" dirty="0"/>
          </a:p>
        </p:txBody>
      </p:sp>
    </p:spTree>
    <p:extLst>
      <p:ext uri="{BB962C8B-B14F-4D97-AF65-F5344CB8AC3E}">
        <p14:creationId xmlns:p14="http://schemas.microsoft.com/office/powerpoint/2010/main" val="38828131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r>
              <a:rPr lang="ar-EG" sz="1200" b="1" i="0" kern="1200" noProof="0" dirty="0">
                <a:solidFill>
                  <a:schemeClr val="tx1"/>
                </a:solidFill>
                <a:effectLst/>
                <a:latin typeface="+mn-lt"/>
                <a:ea typeface="+mn-ea"/>
                <a:cs typeface="+mn-cs"/>
              </a:rPr>
              <a:t>وضِّح</a:t>
            </a:r>
            <a:r>
              <a:rPr lang="ar-EG" sz="1200" b="1" i="1" kern="1200" noProof="0" dirty="0">
                <a:solidFill>
                  <a:schemeClr val="tx1"/>
                </a:solidFill>
                <a:effectLst/>
                <a:latin typeface="+mn-lt"/>
                <a:ea typeface="+mn-ea"/>
                <a:cs typeface="+mn-cs"/>
              </a:rPr>
              <a:t>:</a:t>
            </a:r>
            <a:endParaRPr lang="ar-EG" sz="1200" kern="1200" noProof="0" dirty="0">
              <a:solidFill>
                <a:schemeClr val="tx1"/>
              </a:solidFill>
              <a:effectLst/>
              <a:latin typeface="+mn-lt"/>
              <a:ea typeface="+mn-ea"/>
              <a:cs typeface="+mn-cs"/>
            </a:endParaRPr>
          </a:p>
          <a:p>
            <a:pPr marL="171450" lvl="0" indent="-171450" algn="r" rtl="1">
              <a:buFont typeface="Arial" panose="020B0604020202020204" pitchFamily="34" charset="0"/>
              <a:buChar char="•"/>
            </a:pPr>
            <a:r>
              <a:rPr lang="ar-EG" sz="1200" b="0" i="0" u="none" strike="noStrike" kern="1200" noProof="0" dirty="0">
                <a:solidFill>
                  <a:schemeClr val="tx1"/>
                </a:solidFill>
                <a:effectLst/>
                <a:latin typeface="+mn-lt"/>
                <a:ea typeface="+mn-ea"/>
                <a:cs typeface="+mn-cs"/>
              </a:rPr>
              <a:t>إحدى الطرق التي يمكننا بها التفكير في المرونة هو اعتبارها بمثابة مقياس يقع التوتر العصبي على أحد جانبيه والدعم على الجانب الآخر.</a:t>
            </a:r>
          </a:p>
          <a:p>
            <a:pPr marL="171450" lvl="0" indent="-171450" algn="r" rtl="1">
              <a:buFont typeface="Arial" panose="020B0604020202020204" pitchFamily="34" charset="0"/>
              <a:buChar char="•"/>
            </a:pPr>
            <a:r>
              <a:rPr lang="ar-EG" sz="1200" b="0" i="0" u="none" strike="noStrike" kern="1200" noProof="0" dirty="0">
                <a:solidFill>
                  <a:schemeClr val="tx1"/>
                </a:solidFill>
                <a:effectLst/>
                <a:latin typeface="+mn-lt"/>
                <a:ea typeface="+mn-ea"/>
                <a:cs typeface="+mn-cs"/>
              </a:rPr>
              <a:t>من أجل الحفاظ على المرونة، لدينا خيار التخلص من التوتر العصبي أو الزيادة/الإضافة إلى سلة الدعم الخاصة بنا</a:t>
            </a:r>
            <a:endParaRPr lang="ar-EG" sz="1200" kern="1200" noProof="0" dirty="0">
              <a:solidFill>
                <a:schemeClr val="tx1"/>
              </a:solidFill>
              <a:effectLst/>
              <a:latin typeface="+mn-lt"/>
              <a:ea typeface="+mn-ea"/>
              <a:cs typeface="+mn-cs"/>
            </a:endParaRPr>
          </a:p>
          <a:p>
            <a:pPr marL="171450" lvl="0" indent="-171450" algn="r" rtl="1">
              <a:buFont typeface="Arial" panose="020B0604020202020204" pitchFamily="34" charset="0"/>
              <a:buChar char="•"/>
            </a:pPr>
            <a:r>
              <a:rPr lang="ar-EG" sz="1200" b="0" i="0" u="none" strike="noStrike" kern="1200" noProof="0" dirty="0">
                <a:solidFill>
                  <a:schemeClr val="tx1"/>
                </a:solidFill>
                <a:effectLst/>
                <a:latin typeface="+mn-lt"/>
                <a:ea typeface="+mn-ea"/>
                <a:cs typeface="+mn-cs"/>
              </a:rPr>
              <a:t>غالبًا ما يكون التخلص من التوتر العصبي ترفًا وليس خيارًا (خاصةً عندما يكون توترًا عصبيًا ليس لدينا سيطرة كبيرة عليه)، لذلك يجب علينا إضافة دعم لمساعدة أنفسنا على التأقلم.</a:t>
            </a:r>
          </a:p>
          <a:p>
            <a:pPr marL="171450" lvl="0" indent="-171450" algn="r" rtl="1">
              <a:buFont typeface="Arial" panose="020B0604020202020204" pitchFamily="34" charset="0"/>
              <a:buChar char="•"/>
            </a:pPr>
            <a:r>
              <a:rPr lang="ar-EG" sz="1200" b="0" i="0" u="none" strike="noStrike" kern="1200" noProof="0" dirty="0">
                <a:solidFill>
                  <a:schemeClr val="tx1"/>
                </a:solidFill>
                <a:effectLst/>
                <a:latin typeface="+mn-lt"/>
                <a:ea typeface="+mn-ea"/>
                <a:cs typeface="+mn-cs"/>
              </a:rPr>
              <a:t>تُعد الرعاية الذاتية إحدى الطرق التي يمكننا من خلالها الإضافة لسلة الدعم لمساعدتنا على </a:t>
            </a:r>
            <a:r>
              <a:rPr lang="ar-EG" sz="1200" kern="1200" noProof="0" dirty="0">
                <a:solidFill>
                  <a:schemeClr val="tx1"/>
                </a:solidFill>
                <a:effectLst/>
                <a:latin typeface="+mn-lt"/>
                <a:ea typeface="+mn-ea"/>
                <a:cs typeface="+mn-cs"/>
              </a:rPr>
              <a:t>البقاء متوازنين، والحفاظ على الأمور في نصابها الصحيح، واستنفاد المواد الكيميائية والهرمونات التي تنتجها أجسامنا في أثناء مواجهتنا لمختلف الضغوط والمطالب كل يوم. </a:t>
            </a:r>
          </a:p>
        </p:txBody>
      </p:sp>
      <p:sp>
        <p:nvSpPr>
          <p:cNvPr id="4" name="Slide Number Placeholder 3"/>
          <p:cNvSpPr>
            <a:spLocks noGrp="1"/>
          </p:cNvSpPr>
          <p:nvPr>
            <p:ph type="sldNum" sz="quarter" idx="5"/>
          </p:nvPr>
        </p:nvSpPr>
        <p:spPr/>
        <p:txBody>
          <a:bodyPr/>
          <a:lstStyle/>
          <a:p>
            <a:fld id="{D70FF2E4-95BE-49CA-89E1-C2C428ECDA9A}" type="slidenum">
              <a:rPr lang="en-US" smtClean="0"/>
              <a:pPr/>
              <a:t>9</a:t>
            </a:fld>
            <a:endParaRPr lang="en-US" dirty="0"/>
          </a:p>
        </p:txBody>
      </p:sp>
    </p:spTree>
    <p:extLst>
      <p:ext uri="{BB962C8B-B14F-4D97-AF65-F5344CB8AC3E}">
        <p14:creationId xmlns:p14="http://schemas.microsoft.com/office/powerpoint/2010/main" val="25012922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JO" sz="1200" b="1" i="0" kern="1200" noProof="0" dirty="0">
                <a:solidFill>
                  <a:schemeClr val="tx1"/>
                </a:solidFill>
                <a:effectLst/>
                <a:latin typeface="+mn-lt"/>
                <a:ea typeface="+mn-ea"/>
                <a:cs typeface="+mn-cs"/>
              </a:rPr>
              <a:t>اسأل</a:t>
            </a:r>
            <a:r>
              <a:rPr lang="ar-JO" sz="1200" b="1" i="1" kern="1200" noProof="0" dirty="0">
                <a:solidFill>
                  <a:schemeClr val="tx1"/>
                </a:solidFill>
                <a:effectLst/>
                <a:latin typeface="+mn-lt"/>
                <a:ea typeface="+mn-ea"/>
                <a:cs typeface="+mn-cs"/>
              </a:rPr>
              <a:t> </a:t>
            </a:r>
            <a:r>
              <a:rPr lang="ar-JO" sz="1200" kern="1200" noProof="0" dirty="0">
                <a:solidFill>
                  <a:schemeClr val="tx1"/>
                </a:solidFill>
                <a:effectLst/>
                <a:latin typeface="+mn-lt"/>
                <a:ea typeface="+mn-ea"/>
                <a:cs typeface="+mn-cs"/>
              </a:rPr>
              <a:t>المشاركين عما يساعدهم في السيطرة على التوتر العصبي لديهم والعناية بأنفسهم. </a:t>
            </a:r>
          </a:p>
          <a:p>
            <a:pPr algn="r" rtl="1"/>
            <a:endParaRPr lang="ar-JO" noProof="0"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10</a:t>
            </a:fld>
            <a:endParaRPr lang="en-US" dirty="0"/>
          </a:p>
        </p:txBody>
      </p:sp>
    </p:spTree>
    <p:extLst>
      <p:ext uri="{BB962C8B-B14F-4D97-AF65-F5344CB8AC3E}">
        <p14:creationId xmlns:p14="http://schemas.microsoft.com/office/powerpoint/2010/main" val="40927566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xml"/><Relationship Id="rId1" Type="http://schemas.openxmlformats.org/officeDocument/2006/relationships/vmlDrawing" Target="../drawings/vmlDrawing1.vml"/><Relationship Id="rId5" Type="http://schemas.openxmlformats.org/officeDocument/2006/relationships/image" Target="../media/image2.emf"/><Relationship Id="rId4" Type="http://schemas.openxmlformats.org/officeDocument/2006/relationships/oleObject" Target="../embeddings/oleObject1.bin"/></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815547"/>
            <a:ext cx="7772400" cy="1694415"/>
          </a:xfrm>
          <a:prstGeom prst="rect">
            <a:avLst/>
          </a:prstGeom>
        </p:spPr>
        <p:txBody>
          <a:bodyPr anchor="b"/>
          <a:lstStyle>
            <a:lvl1pPr algn="ctr">
              <a:defRPr sz="4400">
                <a:latin typeface="Arial" panose="020B0604020202020204" pitchFamily="34" charset="0"/>
                <a:cs typeface="Arial" panose="020B0604020202020204" pitchFamily="34" charset="0"/>
              </a:defRPr>
            </a:lvl1pPr>
          </a:lstStyle>
          <a:p>
            <a:r>
              <a:rPr lang="ar-SA" dirty="0"/>
              <a:t>Click to edit Master title style</a:t>
            </a:r>
          </a:p>
        </p:txBody>
      </p:sp>
      <p:sp>
        <p:nvSpPr>
          <p:cNvPr id="3" name="Subtitle 2"/>
          <p:cNvSpPr>
            <a:spLocks noGrp="1"/>
          </p:cNvSpPr>
          <p:nvPr>
            <p:ph type="subTitle" idx="1"/>
          </p:nvPr>
        </p:nvSpPr>
        <p:spPr>
          <a:xfrm>
            <a:off x="1143000" y="3602038"/>
            <a:ext cx="6858000" cy="1655762"/>
          </a:xfrm>
          <a:prstGeom prst="rect">
            <a:avLst/>
          </a:prstGeom>
        </p:spPr>
        <p:txBody>
          <a:bodyPr/>
          <a:lstStyle>
            <a:lvl1pPr marL="0" indent="0" algn="ctr">
              <a:buNone/>
              <a:defRPr sz="180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dirty="0"/>
              <a:t>Click to edit Master subtitle style</a:t>
            </a:r>
          </a:p>
        </p:txBody>
      </p:sp>
    </p:spTree>
    <p:extLst>
      <p:ext uri="{BB962C8B-B14F-4D97-AF65-F5344CB8AC3E}">
        <p14:creationId xmlns:p14="http://schemas.microsoft.com/office/powerpoint/2010/main" val="13298356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Title Only">
    <p:bg>
      <p:bgPr>
        <a:solidFill>
          <a:schemeClr val="bg1"/>
        </a:solidFill>
        <a:effectLst/>
      </p:bgPr>
    </p:bg>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2"/>
            </p:custDataLst>
          </p:nvPr>
        </p:nvGraphicFramePr>
        <p:xfrm>
          <a:off x="1589" y="1596"/>
          <a:ext cx="1587" cy="1587"/>
        </p:xfrm>
        <a:graphic>
          <a:graphicData uri="http://schemas.openxmlformats.org/presentationml/2006/ole">
            <mc:AlternateContent xmlns:mc="http://schemas.openxmlformats.org/markup-compatibility/2006">
              <mc:Choice xmlns:v="urn:schemas-microsoft-com:vml" Requires="v">
                <p:oleObj spid="_x0000_s4250" name="think-cell Slide" r:id="rId4" imgW="270" imgH="270" progId="TCLayout.ActiveDocument.1">
                  <p:embed/>
                </p:oleObj>
              </mc:Choice>
              <mc:Fallback>
                <p:oleObj name="think-cell Slide" r:id="rId4" imgW="270" imgH="270" progId="TCLayout.ActiveDocument.1">
                  <p:embed/>
                  <p:pic>
                    <p:nvPicPr>
                      <p:cNvPr id="3" name="Object 2" hidden="1"/>
                      <p:cNvPicPr/>
                      <p:nvPr/>
                    </p:nvPicPr>
                    <p:blipFill>
                      <a:blip r:embed="rId5"/>
                      <a:stretch>
                        <a:fillRect/>
                      </a:stretch>
                    </p:blipFill>
                    <p:spPr>
                      <a:xfrm>
                        <a:off x="1589" y="1596"/>
                        <a:ext cx="1587" cy="1587"/>
                      </a:xfrm>
                      <a:prstGeom prst="rect">
                        <a:avLst/>
                      </a:prstGeom>
                    </p:spPr>
                  </p:pic>
                </p:oleObj>
              </mc:Fallback>
            </mc:AlternateContent>
          </a:graphicData>
        </a:graphic>
      </p:graphicFrame>
      <p:sp>
        <p:nvSpPr>
          <p:cNvPr id="2" name="Title 1"/>
          <p:cNvSpPr>
            <a:spLocks noGrp="1"/>
          </p:cNvSpPr>
          <p:nvPr>
            <p:ph type="title"/>
          </p:nvPr>
        </p:nvSpPr>
        <p:spPr>
          <a:xfrm>
            <a:off x="171450" y="136526"/>
            <a:ext cx="7886700" cy="611619"/>
          </a:xfrm>
          <a:prstGeom prst="rect">
            <a:avLst/>
          </a:prstGeom>
        </p:spPr>
        <p:txBody>
          <a:bodyPr/>
          <a:lstStyle>
            <a:lvl1pPr>
              <a:defRPr b="0">
                <a:latin typeface="Arial" panose="020B0604020202020204" pitchFamily="34" charset="0"/>
                <a:cs typeface="Arial" panose="020B0604020202020204" pitchFamily="34" charset="0"/>
              </a:defRPr>
            </a:lvl1pPr>
          </a:lstStyle>
          <a:p>
            <a:r>
              <a:rPr lang="ar-SA" dirty="0"/>
              <a:t>Click to edit Master title style</a:t>
            </a:r>
          </a:p>
        </p:txBody>
      </p:sp>
      <p:sp>
        <p:nvSpPr>
          <p:cNvPr id="6" name="Text Placeholder 5">
            <a:extLst>
              <a:ext uri="{FF2B5EF4-FFF2-40B4-BE49-F238E27FC236}">
                <a16:creationId xmlns="" xmlns:a16="http://schemas.microsoft.com/office/drawing/2014/main" id="{F1A0E97C-5F10-6E4F-AB66-305A53036F00}"/>
              </a:ext>
            </a:extLst>
          </p:cNvPr>
          <p:cNvSpPr>
            <a:spLocks noGrp="1"/>
          </p:cNvSpPr>
          <p:nvPr>
            <p:ph type="body" sz="quarter" idx="10"/>
          </p:nvPr>
        </p:nvSpPr>
        <p:spPr>
          <a:xfrm>
            <a:off x="461963" y="1146175"/>
            <a:ext cx="8239125" cy="923925"/>
          </a:xfrm>
          <a:prstGeom prst="rect">
            <a:avLst/>
          </a:prstGeom>
        </p:spPr>
        <p:txBody>
          <a:bodyPr/>
          <a:lstStyle>
            <a:lvl1pPr>
              <a:defRPr sz="2600">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ar-SA" dirty="0"/>
              <a:t>Edit Master text styles</a:t>
            </a:r>
          </a:p>
          <a:p>
            <a:pPr lvl="1"/>
            <a:r>
              <a:rPr lang="ar-SA" dirty="0"/>
              <a:t>Second level</a:t>
            </a:r>
          </a:p>
          <a:p>
            <a:pPr lvl="2"/>
            <a:r>
              <a:rPr lang="ar-SA" dirty="0"/>
              <a:t>Third level</a:t>
            </a:r>
          </a:p>
          <a:p>
            <a:pPr lvl="3"/>
            <a:r>
              <a:rPr lang="ar-SA" dirty="0"/>
              <a:t>Fourth level</a:t>
            </a:r>
          </a:p>
          <a:p>
            <a:pPr lvl="4"/>
            <a:r>
              <a:rPr lang="ar-SA" dirty="0"/>
              <a:t>Fifth level</a:t>
            </a:r>
          </a:p>
        </p:txBody>
      </p:sp>
    </p:spTree>
    <p:extLst>
      <p:ext uri="{BB962C8B-B14F-4D97-AF65-F5344CB8AC3E}">
        <p14:creationId xmlns:p14="http://schemas.microsoft.com/office/powerpoint/2010/main" val="20068218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 name="Rectangle 3"/>
          <p:cNvSpPr>
            <a:spLocks noChangeArrowheads="1"/>
          </p:cNvSpPr>
          <p:nvPr userDrawn="1"/>
        </p:nvSpPr>
        <p:spPr bwMode="auto">
          <a:xfrm>
            <a:off x="123825" y="6166556"/>
            <a:ext cx="8896350" cy="589456"/>
          </a:xfrm>
          <a:prstGeom prst="rect">
            <a:avLst/>
          </a:prstGeom>
          <a:solidFill>
            <a:srgbClr val="FDC82F"/>
          </a:solidFill>
          <a:ln w="9525">
            <a:noFill/>
            <a:miter lim="800000"/>
            <a:headEnd/>
            <a:tailEnd/>
          </a:ln>
        </p:spPr>
        <p:txBody>
          <a:bodyPr wrap="none" anchor="ctr"/>
          <a:lstStyle/>
          <a:p>
            <a:pPr fontAlgn="auto">
              <a:spcBef>
                <a:spcPts val="0"/>
              </a:spcBef>
              <a:spcAft>
                <a:spcPts val="0"/>
              </a:spcAft>
              <a:defRPr/>
            </a:pPr>
            <a:endParaRPr lang="en-US" sz="1800" dirty="0">
              <a:solidFill>
                <a:prstClr val="black"/>
              </a:solidFill>
              <a:latin typeface="Arial"/>
            </a:endParaRPr>
          </a:p>
        </p:txBody>
      </p:sp>
      <p:sp>
        <p:nvSpPr>
          <p:cNvPr id="9" name="Text Box 8"/>
          <p:cNvSpPr txBox="1">
            <a:spLocks noChangeArrowheads="1"/>
          </p:cNvSpPr>
          <p:nvPr userDrawn="1"/>
        </p:nvSpPr>
        <p:spPr bwMode="auto">
          <a:xfrm>
            <a:off x="285750" y="6540114"/>
            <a:ext cx="2971800" cy="138499"/>
          </a:xfrm>
          <a:prstGeom prst="rect">
            <a:avLst/>
          </a:prstGeom>
          <a:noFill/>
          <a:ln>
            <a:noFill/>
          </a:ln>
        </p:spPr>
        <p:txBody>
          <a:bodyPr lIns="0" tIns="0" rIns="0" bIns="0" anchor="b">
            <a:spAutoFit/>
          </a:bodyPr>
          <a:lstStyle>
            <a:lvl1pPr>
              <a:defRPr sz="2400">
                <a:solidFill>
                  <a:schemeClr val="tx1"/>
                </a:solidFill>
                <a:latin typeface="Arial" charset="0"/>
                <a:ea typeface="ヒラギノ角ゴ Pro W3" charset="0"/>
                <a:cs typeface="ヒラギノ角ゴ Pro W3" charset="0"/>
              </a:defRPr>
            </a:lvl1pPr>
            <a:lvl2pPr marL="742950" indent="-285750">
              <a:defRPr sz="2400">
                <a:solidFill>
                  <a:schemeClr val="tx1"/>
                </a:solidFill>
                <a:latin typeface="Arial" charset="0"/>
                <a:ea typeface="ヒラギノ角ゴ Pro W3" charset="0"/>
              </a:defRPr>
            </a:lvl2pPr>
            <a:lvl3pPr marL="1143000" indent="-228600">
              <a:defRPr sz="2400">
                <a:solidFill>
                  <a:schemeClr val="tx1"/>
                </a:solidFill>
                <a:latin typeface="Arial" charset="0"/>
                <a:ea typeface="ヒラギノ角ゴ Pro W3" charset="0"/>
              </a:defRPr>
            </a:lvl3pPr>
            <a:lvl4pPr marL="1600200" indent="-228600">
              <a:defRPr sz="2400">
                <a:solidFill>
                  <a:schemeClr val="tx1"/>
                </a:solidFill>
                <a:latin typeface="Arial" charset="0"/>
                <a:ea typeface="ヒラギノ角ゴ Pro W3" charset="0"/>
              </a:defRPr>
            </a:lvl4pPr>
            <a:lvl5pPr marL="2057400" indent="-228600">
              <a:defRPr sz="2400">
                <a:solidFill>
                  <a:schemeClr val="tx1"/>
                </a:solidFill>
                <a:latin typeface="Arial" charset="0"/>
                <a:ea typeface="ヒラギノ角ゴ Pro W3" charset="0"/>
              </a:defRPr>
            </a:lvl5pPr>
            <a:lvl6pPr marL="2514600" indent="-228600" eaLnBrk="0" fontAlgn="base" hangingPunct="0">
              <a:spcBef>
                <a:spcPct val="0"/>
              </a:spcBef>
              <a:spcAft>
                <a:spcPct val="0"/>
              </a:spcAft>
              <a:defRPr sz="2400">
                <a:solidFill>
                  <a:schemeClr val="tx1"/>
                </a:solidFill>
                <a:latin typeface="Arial" charset="0"/>
                <a:ea typeface="ヒラギノ角ゴ Pro W3" charset="0"/>
              </a:defRPr>
            </a:lvl6pPr>
            <a:lvl7pPr marL="2971800" indent="-228600" eaLnBrk="0" fontAlgn="base" hangingPunct="0">
              <a:spcBef>
                <a:spcPct val="0"/>
              </a:spcBef>
              <a:spcAft>
                <a:spcPct val="0"/>
              </a:spcAft>
              <a:defRPr sz="2400">
                <a:solidFill>
                  <a:schemeClr val="tx1"/>
                </a:solidFill>
                <a:latin typeface="Arial" charset="0"/>
                <a:ea typeface="ヒラギノ角ゴ Pro W3" charset="0"/>
              </a:defRPr>
            </a:lvl7pPr>
            <a:lvl8pPr marL="3429000" indent="-228600" eaLnBrk="0" fontAlgn="base" hangingPunct="0">
              <a:spcBef>
                <a:spcPct val="0"/>
              </a:spcBef>
              <a:spcAft>
                <a:spcPct val="0"/>
              </a:spcAft>
              <a:defRPr sz="2400">
                <a:solidFill>
                  <a:schemeClr val="tx1"/>
                </a:solidFill>
                <a:latin typeface="Arial" charset="0"/>
                <a:ea typeface="ヒラギノ角ゴ Pro W3" charset="0"/>
              </a:defRPr>
            </a:lvl8pPr>
            <a:lvl9pPr marL="3886200" indent="-228600" eaLnBrk="0" fontAlgn="base" hangingPunct="0">
              <a:spcBef>
                <a:spcPct val="0"/>
              </a:spcBef>
              <a:spcAft>
                <a:spcPct val="0"/>
              </a:spcAft>
              <a:defRPr sz="2400">
                <a:solidFill>
                  <a:schemeClr val="tx1"/>
                </a:solidFill>
                <a:latin typeface="Arial" charset="0"/>
                <a:ea typeface="ヒラギノ角ゴ Pro W3" charset="0"/>
              </a:defRPr>
            </a:lvl9pPr>
          </a:lstStyle>
          <a:p>
            <a:pPr>
              <a:spcBef>
                <a:spcPct val="50000"/>
              </a:spcBef>
              <a:defRPr/>
            </a:pPr>
            <a:r>
              <a:rPr lang="en-US" sz="900" b="1" dirty="0">
                <a:cs typeface="Arial" charset="0"/>
              </a:rPr>
              <a:t>From Harm to Home </a:t>
            </a:r>
            <a:r>
              <a:rPr lang="en-US" sz="900" dirty="0">
                <a:cs typeface="Arial" charset="0"/>
              </a:rPr>
              <a:t>|</a:t>
            </a:r>
            <a:r>
              <a:rPr lang="en-US" sz="900" b="1" dirty="0">
                <a:cs typeface="Arial" charset="0"/>
              </a:rPr>
              <a:t> Rescue.org</a:t>
            </a:r>
            <a:endParaRPr lang="en-US" sz="900" dirty="0">
              <a:cs typeface="Arial" charset="0"/>
            </a:endParaRPr>
          </a:p>
        </p:txBody>
      </p:sp>
      <p:pic>
        <p:nvPicPr>
          <p:cNvPr id="8" name="Picture 6" descr="irc_logo_rgb"/>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8562975" y="6184900"/>
            <a:ext cx="419100" cy="558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3" name="Rectangle 12"/>
          <p:cNvSpPr/>
          <p:nvPr userDrawn="1"/>
        </p:nvSpPr>
        <p:spPr>
          <a:xfrm>
            <a:off x="2071" y="616828"/>
            <a:ext cx="9143999" cy="21203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785926661"/>
      </p:ext>
    </p:extLst>
  </p:cSld>
  <p:clrMap bg1="lt1" tx1="dk1" bg2="lt2" tx2="dk2" accent1="accent1" accent2="accent2" accent3="accent3" accent4="accent4" accent5="accent5" accent6="accent6" hlink="hlink" folHlink="folHlink"/>
  <p:sldLayoutIdLst>
    <p:sldLayoutId id="2147483661" r:id="rId1"/>
    <p:sldLayoutId id="2147483678" r:id="rId2"/>
  </p:sldLayoutIdLst>
  <p:hf hdr="0" ftr="0" dt="0"/>
  <p:txStyles>
    <p:titleStyle>
      <a:lvl1pPr algn="l" defTabSz="914400" rtl="0" eaLnBrk="1" latinLnBrk="0" hangingPunct="1">
        <a:lnSpc>
          <a:spcPct val="90000"/>
        </a:lnSpc>
        <a:spcBef>
          <a:spcPct val="0"/>
        </a:spcBef>
        <a:buNone/>
        <a:defRPr sz="28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10.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C620A22-B766-5244-B2B9-2885DBBD4D00}"/>
              </a:ext>
            </a:extLst>
          </p:cNvPr>
          <p:cNvSpPr>
            <a:spLocks noGrp="1"/>
          </p:cNvSpPr>
          <p:nvPr>
            <p:ph type="ctrTitle"/>
          </p:nvPr>
        </p:nvSpPr>
        <p:spPr>
          <a:xfrm>
            <a:off x="671513" y="872571"/>
            <a:ext cx="7772400" cy="1694415"/>
          </a:xfrm>
        </p:spPr>
        <p:txBody>
          <a:bodyPr/>
          <a:lstStyle/>
          <a:p>
            <a:r>
              <a:rPr lang="ar-SA" sz="6000" dirty="0"/>
              <a:t>أساسيات الرعاية الذاتية</a:t>
            </a:r>
          </a:p>
        </p:txBody>
      </p:sp>
      <p:pic>
        <p:nvPicPr>
          <p:cNvPr id="9" name="Picture 8">
            <a:extLst>
              <a:ext uri="{FF2B5EF4-FFF2-40B4-BE49-F238E27FC236}">
                <a16:creationId xmlns="" xmlns:a16="http://schemas.microsoft.com/office/drawing/2014/main" id="{BEC354A2-DCCF-0A4D-A597-6E71F15706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49638" y="2938462"/>
            <a:ext cx="2216150" cy="2958674"/>
          </a:xfrm>
          <a:prstGeom prst="rect">
            <a:avLst/>
          </a:prstGeom>
        </p:spPr>
      </p:pic>
    </p:spTree>
    <p:extLst>
      <p:ext uri="{BB962C8B-B14F-4D97-AF65-F5344CB8AC3E}">
        <p14:creationId xmlns:p14="http://schemas.microsoft.com/office/powerpoint/2010/main" val="32124790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F536ACE-B0E3-EE4D-AC10-3BAB881A61FD}"/>
              </a:ext>
            </a:extLst>
          </p:cNvPr>
          <p:cNvSpPr>
            <a:spLocks noGrp="1"/>
          </p:cNvSpPr>
          <p:nvPr>
            <p:ph type="ctrTitle"/>
          </p:nvPr>
        </p:nvSpPr>
        <p:spPr>
          <a:xfrm>
            <a:off x="588701" y="1377668"/>
            <a:ext cx="8072218" cy="1694415"/>
          </a:xfrm>
        </p:spPr>
        <p:txBody>
          <a:bodyPr/>
          <a:lstStyle/>
          <a:p>
            <a:pPr rtl="1"/>
            <a:r>
              <a:rPr lang="ar-SA" dirty="0"/>
              <a:t>ما أدوات الرعاية الذاتية الجيدة لأجل الحصول على الدعم؟</a:t>
            </a:r>
          </a:p>
        </p:txBody>
      </p:sp>
      <p:pic>
        <p:nvPicPr>
          <p:cNvPr id="8" name="Picture 7">
            <a:extLst>
              <a:ext uri="{FF2B5EF4-FFF2-40B4-BE49-F238E27FC236}">
                <a16:creationId xmlns="" xmlns:a16="http://schemas.microsoft.com/office/drawing/2014/main" id="{F33306B9-891E-3B4F-9A82-5AB53C1E575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H="1">
            <a:off x="372233" y="118460"/>
            <a:ext cx="2042302" cy="1414483"/>
          </a:xfrm>
          <a:prstGeom prst="rect">
            <a:avLst/>
          </a:prstGeom>
        </p:spPr>
      </p:pic>
      <p:pic>
        <p:nvPicPr>
          <p:cNvPr id="7" name="Picture 6">
            <a:extLst>
              <a:ext uri="{FF2B5EF4-FFF2-40B4-BE49-F238E27FC236}">
                <a16:creationId xmlns="" xmlns:a16="http://schemas.microsoft.com/office/drawing/2014/main" id="{34D90758-CCE5-D142-960F-A8E7E8108A95}"/>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227870" y="3210106"/>
            <a:ext cx="2793880" cy="2793880"/>
          </a:xfrm>
          <a:prstGeom prst="rect">
            <a:avLst/>
          </a:prstGeom>
        </p:spPr>
      </p:pic>
    </p:spTree>
    <p:extLst>
      <p:ext uri="{BB962C8B-B14F-4D97-AF65-F5344CB8AC3E}">
        <p14:creationId xmlns:p14="http://schemas.microsoft.com/office/powerpoint/2010/main" val="23698945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8FC8114-77AD-2E41-A600-C4AF5FD3166A}"/>
              </a:ext>
            </a:extLst>
          </p:cNvPr>
          <p:cNvSpPr>
            <a:spLocks noGrp="1"/>
          </p:cNvSpPr>
          <p:nvPr>
            <p:ph type="title"/>
          </p:nvPr>
        </p:nvSpPr>
        <p:spPr>
          <a:xfrm>
            <a:off x="171450" y="136526"/>
            <a:ext cx="8619938" cy="611619"/>
          </a:xfrm>
        </p:spPr>
        <p:txBody>
          <a:bodyPr/>
          <a:lstStyle/>
          <a:p>
            <a:pPr algn="r" rtl="1"/>
            <a:r>
              <a:rPr lang="ar-SA" dirty="0"/>
              <a:t>الرعاية الذاتية هي ...</a:t>
            </a:r>
          </a:p>
        </p:txBody>
      </p:sp>
      <p:sp>
        <p:nvSpPr>
          <p:cNvPr id="4" name="Text Placeholder 3">
            <a:extLst>
              <a:ext uri="{FF2B5EF4-FFF2-40B4-BE49-F238E27FC236}">
                <a16:creationId xmlns="" xmlns:a16="http://schemas.microsoft.com/office/drawing/2014/main" id="{DA12DFC6-397A-734B-A6E5-11D33B8CDB98}"/>
              </a:ext>
            </a:extLst>
          </p:cNvPr>
          <p:cNvSpPr>
            <a:spLocks noGrp="1"/>
          </p:cNvSpPr>
          <p:nvPr>
            <p:ph type="body" sz="quarter" idx="10"/>
          </p:nvPr>
        </p:nvSpPr>
        <p:spPr>
          <a:xfrm>
            <a:off x="461963" y="2208362"/>
            <a:ext cx="8239125" cy="3036498"/>
          </a:xfrm>
        </p:spPr>
        <p:txBody>
          <a:bodyPr/>
          <a:lstStyle/>
          <a:p>
            <a:pPr marL="0" indent="0" algn="ctr" rtl="1">
              <a:buNone/>
            </a:pPr>
            <a:r>
              <a:rPr lang="ar-SA" sz="4800" dirty="0"/>
              <a:t>الرعاية الذاتية الصحية هي الأشياء التي تجعلنا في النهاية نشعر </a:t>
            </a:r>
            <a:r>
              <a:rPr lang="ar-SA" sz="4800" b="1" dirty="0"/>
              <a:t>باحترام الذات</a:t>
            </a:r>
            <a:r>
              <a:rPr lang="ar-SA" sz="4800" dirty="0"/>
              <a:t> و</a:t>
            </a:r>
            <a:r>
              <a:rPr lang="ar-SA" sz="4800" b="1" dirty="0"/>
              <a:t>الاتصال</a:t>
            </a:r>
            <a:r>
              <a:rPr lang="ar-SA" sz="4800" dirty="0"/>
              <a:t>. </a:t>
            </a:r>
          </a:p>
        </p:txBody>
      </p:sp>
    </p:spTree>
    <p:extLst>
      <p:ext uri="{BB962C8B-B14F-4D97-AF65-F5344CB8AC3E}">
        <p14:creationId xmlns:p14="http://schemas.microsoft.com/office/powerpoint/2010/main" val="20144760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B56BD99-EE5B-3547-8DBA-B41FC072232C}"/>
              </a:ext>
            </a:extLst>
          </p:cNvPr>
          <p:cNvSpPr>
            <a:spLocks noGrp="1"/>
          </p:cNvSpPr>
          <p:nvPr>
            <p:ph type="title"/>
          </p:nvPr>
        </p:nvSpPr>
        <p:spPr>
          <a:xfrm>
            <a:off x="171450" y="136526"/>
            <a:ext cx="8566150" cy="611619"/>
          </a:xfrm>
        </p:spPr>
        <p:txBody>
          <a:bodyPr/>
          <a:lstStyle/>
          <a:p>
            <a:pPr algn="r" rtl="1"/>
            <a:r>
              <a:rPr lang="ar-SA" dirty="0"/>
              <a:t>الرعاية الذاتية مقابل الراحة الذاتية</a:t>
            </a:r>
          </a:p>
        </p:txBody>
      </p:sp>
      <p:sp>
        <p:nvSpPr>
          <p:cNvPr id="5" name="Oval 4">
            <a:extLst>
              <a:ext uri="{FF2B5EF4-FFF2-40B4-BE49-F238E27FC236}">
                <a16:creationId xmlns="" xmlns:a16="http://schemas.microsoft.com/office/drawing/2014/main" id="{E19BE38D-0FCB-6D48-BD7D-36BDFF874A87}"/>
              </a:ext>
            </a:extLst>
          </p:cNvPr>
          <p:cNvSpPr/>
          <p:nvPr/>
        </p:nvSpPr>
        <p:spPr>
          <a:xfrm>
            <a:off x="948906" y="1000665"/>
            <a:ext cx="5072332" cy="4934310"/>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ar-SA" dirty="0"/>
          </a:p>
        </p:txBody>
      </p:sp>
      <p:pic>
        <p:nvPicPr>
          <p:cNvPr id="9" name="Picture 8">
            <a:extLst>
              <a:ext uri="{FF2B5EF4-FFF2-40B4-BE49-F238E27FC236}">
                <a16:creationId xmlns="" xmlns:a16="http://schemas.microsoft.com/office/drawing/2014/main" id="{A3CA5946-3135-9E43-B2E6-F14FCA53886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74802" y="946750"/>
            <a:ext cx="5042140" cy="5042140"/>
          </a:xfrm>
          <a:prstGeom prst="rect">
            <a:avLst/>
          </a:prstGeom>
        </p:spPr>
      </p:pic>
    </p:spTree>
    <p:extLst>
      <p:ext uri="{BB962C8B-B14F-4D97-AF65-F5344CB8AC3E}">
        <p14:creationId xmlns:p14="http://schemas.microsoft.com/office/powerpoint/2010/main" val="10636683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95BEF82-2B57-6149-826B-C67BBF892F06}"/>
              </a:ext>
            </a:extLst>
          </p:cNvPr>
          <p:cNvSpPr>
            <a:spLocks noGrp="1"/>
          </p:cNvSpPr>
          <p:nvPr>
            <p:ph type="title"/>
          </p:nvPr>
        </p:nvSpPr>
        <p:spPr>
          <a:xfrm>
            <a:off x="171450" y="136526"/>
            <a:ext cx="8572126" cy="611619"/>
          </a:xfrm>
        </p:spPr>
        <p:txBody>
          <a:bodyPr/>
          <a:lstStyle/>
          <a:p>
            <a:pPr algn="r" rtl="1"/>
            <a:r>
              <a:rPr lang="ar-SA" dirty="0"/>
              <a:t>إستراتيجيات التأقلم الصحية وأساليب التأقلم</a:t>
            </a:r>
          </a:p>
        </p:txBody>
      </p:sp>
      <p:sp>
        <p:nvSpPr>
          <p:cNvPr id="3" name="Slide Number Placeholder 2">
            <a:extLst>
              <a:ext uri="{FF2B5EF4-FFF2-40B4-BE49-F238E27FC236}">
                <a16:creationId xmlns="" xmlns:a16="http://schemas.microsoft.com/office/drawing/2014/main" id="{7BBBCA9F-0264-464F-B83C-7B8E549DC16F}"/>
              </a:ext>
            </a:extLst>
          </p:cNvPr>
          <p:cNvSpPr>
            <a:spLocks noGrp="1"/>
          </p:cNvSpPr>
          <p:nvPr>
            <p:ph type="sldNum" sz="quarter" idx="4294967295"/>
          </p:nvPr>
        </p:nvSpPr>
        <p:spPr>
          <a:xfrm>
            <a:off x="6457950" y="6356351"/>
            <a:ext cx="2057400" cy="365125"/>
          </a:xfrm>
          <a:prstGeom prst="rect">
            <a:avLst/>
          </a:prstGeom>
        </p:spPr>
        <p:txBody>
          <a:bodyPr/>
          <a:lstStyle/>
          <a:p>
            <a:pPr algn="r" rtl="1"/>
            <a:endParaRPr lang="ar-SA" dirty="0"/>
          </a:p>
        </p:txBody>
      </p:sp>
      <p:sp>
        <p:nvSpPr>
          <p:cNvPr id="4" name="Text Placeholder 3">
            <a:extLst>
              <a:ext uri="{FF2B5EF4-FFF2-40B4-BE49-F238E27FC236}">
                <a16:creationId xmlns="" xmlns:a16="http://schemas.microsoft.com/office/drawing/2014/main" id="{9C2F0E23-F912-A544-8139-F94A2FB7565C}"/>
              </a:ext>
            </a:extLst>
          </p:cNvPr>
          <p:cNvSpPr>
            <a:spLocks noGrp="1"/>
          </p:cNvSpPr>
          <p:nvPr>
            <p:ph type="body" sz="quarter" idx="10"/>
          </p:nvPr>
        </p:nvSpPr>
        <p:spPr>
          <a:xfrm>
            <a:off x="3294810" y="1146175"/>
            <a:ext cx="5009447" cy="4616270"/>
          </a:xfrm>
        </p:spPr>
        <p:txBody>
          <a:bodyPr/>
          <a:lstStyle/>
          <a:p>
            <a:pPr algn="r" rtl="1">
              <a:spcBef>
                <a:spcPts val="600"/>
              </a:spcBef>
              <a:spcAft>
                <a:spcPts val="600"/>
              </a:spcAft>
            </a:pPr>
            <a:r>
              <a:rPr lang="ar-SA" dirty="0"/>
              <a:t>الرعاية الذاتية الصحية إستراتيجيات التأقلم تجعلنا نشعر بأننا أكثر ...</a:t>
            </a:r>
          </a:p>
          <a:p>
            <a:pPr lvl="1" algn="r" rtl="1">
              <a:spcBef>
                <a:spcPts val="600"/>
              </a:spcBef>
              <a:spcAft>
                <a:spcPts val="600"/>
              </a:spcAft>
            </a:pPr>
            <a:r>
              <a:rPr lang="ar-SA" dirty="0"/>
              <a:t>حياة</a:t>
            </a:r>
          </a:p>
          <a:p>
            <a:pPr lvl="1" algn="r" rtl="1">
              <a:spcBef>
                <a:spcPts val="600"/>
              </a:spcBef>
              <a:spcAft>
                <a:spcPts val="600"/>
              </a:spcAft>
            </a:pPr>
            <a:r>
              <a:rPr lang="ar-SA" dirty="0"/>
              <a:t>ثقة</a:t>
            </a:r>
          </a:p>
          <a:p>
            <a:pPr lvl="1" algn="r" rtl="1">
              <a:spcBef>
                <a:spcPts val="600"/>
              </a:spcBef>
              <a:spcAft>
                <a:spcPts val="600"/>
              </a:spcAft>
            </a:pPr>
            <a:r>
              <a:rPr lang="ar-SA" dirty="0"/>
              <a:t>قوة</a:t>
            </a:r>
          </a:p>
          <a:p>
            <a:pPr lvl="1" algn="r" rtl="1">
              <a:spcBef>
                <a:spcPts val="600"/>
              </a:spcBef>
              <a:spcAft>
                <a:spcPts val="600"/>
              </a:spcAft>
            </a:pPr>
            <a:r>
              <a:rPr lang="ar-SA" dirty="0"/>
              <a:t>انتعاشًا وتجددًا</a:t>
            </a:r>
          </a:p>
          <a:p>
            <a:pPr lvl="1" algn="r" rtl="1">
              <a:spcBef>
                <a:spcPts val="600"/>
              </a:spcBef>
              <a:spcAft>
                <a:spcPts val="600"/>
              </a:spcAft>
            </a:pPr>
            <a:r>
              <a:rPr lang="ar-SA" dirty="0"/>
              <a:t>إلهامًا</a:t>
            </a:r>
          </a:p>
          <a:p>
            <a:pPr lvl="1" algn="r" rtl="1">
              <a:spcBef>
                <a:spcPts val="600"/>
              </a:spcBef>
              <a:spcAft>
                <a:spcPts val="600"/>
              </a:spcAft>
            </a:pPr>
            <a:r>
              <a:rPr lang="ar-SA" dirty="0"/>
              <a:t>نشاطًا وتمكينًا لمواجهة التحديات</a:t>
            </a:r>
          </a:p>
          <a:p>
            <a:pPr lvl="1" algn="r" rtl="1"/>
            <a:endParaRPr lang="ar-SA" dirty="0"/>
          </a:p>
        </p:txBody>
      </p:sp>
      <p:pic>
        <p:nvPicPr>
          <p:cNvPr id="6" name="Picture 5">
            <a:extLst>
              <a:ext uri="{FF2B5EF4-FFF2-40B4-BE49-F238E27FC236}">
                <a16:creationId xmlns="" xmlns:a16="http://schemas.microsoft.com/office/drawing/2014/main" id="{732F004E-5C9D-D146-B99D-60603E3D0AE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1963" y="1918221"/>
            <a:ext cx="4096237" cy="3072178"/>
          </a:xfrm>
          <a:prstGeom prst="rect">
            <a:avLst/>
          </a:prstGeom>
        </p:spPr>
      </p:pic>
    </p:spTree>
    <p:extLst>
      <p:ext uri="{BB962C8B-B14F-4D97-AF65-F5344CB8AC3E}">
        <p14:creationId xmlns:p14="http://schemas.microsoft.com/office/powerpoint/2010/main" val="21455072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95BEF82-2B57-6149-826B-C67BBF892F06}"/>
              </a:ext>
            </a:extLst>
          </p:cNvPr>
          <p:cNvSpPr>
            <a:spLocks noGrp="1"/>
          </p:cNvSpPr>
          <p:nvPr>
            <p:ph type="title"/>
          </p:nvPr>
        </p:nvSpPr>
        <p:spPr>
          <a:xfrm>
            <a:off x="171449" y="136526"/>
            <a:ext cx="8321115" cy="611619"/>
          </a:xfrm>
        </p:spPr>
        <p:txBody>
          <a:bodyPr/>
          <a:lstStyle/>
          <a:p>
            <a:pPr algn="r" rtl="1"/>
            <a:r>
              <a:rPr lang="ar-SA" dirty="0"/>
              <a:t>إستراتيجيات التأقلم غير الصحية</a:t>
            </a:r>
          </a:p>
        </p:txBody>
      </p:sp>
      <p:sp>
        <p:nvSpPr>
          <p:cNvPr id="4" name="Text Placeholder 3">
            <a:extLst>
              <a:ext uri="{FF2B5EF4-FFF2-40B4-BE49-F238E27FC236}">
                <a16:creationId xmlns="" xmlns:a16="http://schemas.microsoft.com/office/drawing/2014/main" id="{9C2F0E23-F912-A544-8139-F94A2FB7565C}"/>
              </a:ext>
            </a:extLst>
          </p:cNvPr>
          <p:cNvSpPr>
            <a:spLocks noGrp="1"/>
          </p:cNvSpPr>
          <p:nvPr>
            <p:ph type="body" sz="quarter" idx="10"/>
          </p:nvPr>
        </p:nvSpPr>
        <p:spPr>
          <a:xfrm>
            <a:off x="2868705" y="1146175"/>
            <a:ext cx="5342966" cy="4616270"/>
          </a:xfrm>
        </p:spPr>
        <p:txBody>
          <a:bodyPr/>
          <a:lstStyle/>
          <a:p>
            <a:pPr algn="r" rtl="1">
              <a:spcBef>
                <a:spcPts val="600"/>
              </a:spcBef>
              <a:spcAft>
                <a:spcPts val="600"/>
              </a:spcAft>
            </a:pPr>
            <a:r>
              <a:rPr lang="ar-SA" dirty="0"/>
              <a:t>إستراتيجيات التأقلم غير الصحية هي أشياء تجعل مشاكلنا في الواقع أسوأ، أو تجعلنا نشعر بأننا أكثر ...</a:t>
            </a:r>
          </a:p>
          <a:p>
            <a:pPr lvl="1" algn="r" rtl="1">
              <a:spcBef>
                <a:spcPts val="600"/>
              </a:spcBef>
              <a:spcAft>
                <a:spcPts val="600"/>
              </a:spcAft>
            </a:pPr>
            <a:r>
              <a:rPr lang="ar-SA" dirty="0"/>
              <a:t>خدرًا</a:t>
            </a:r>
          </a:p>
          <a:p>
            <a:pPr lvl="1" algn="r" rtl="1">
              <a:spcBef>
                <a:spcPts val="600"/>
              </a:spcBef>
              <a:spcAft>
                <a:spcPts val="600"/>
              </a:spcAft>
            </a:pPr>
            <a:r>
              <a:rPr lang="ar-SA" dirty="0"/>
              <a:t>انفصالاً</a:t>
            </a:r>
          </a:p>
          <a:p>
            <a:pPr lvl="1" algn="r" rtl="1">
              <a:spcBef>
                <a:spcPts val="600"/>
              </a:spcBef>
              <a:spcAft>
                <a:spcPts val="600"/>
              </a:spcAft>
            </a:pPr>
            <a:r>
              <a:rPr lang="ar-SA" dirty="0"/>
              <a:t>بُعدًا وتشتتًا عن الحياة والواقع</a:t>
            </a:r>
          </a:p>
          <a:p>
            <a:pPr lvl="1" algn="r" rtl="1">
              <a:spcBef>
                <a:spcPts val="600"/>
              </a:spcBef>
              <a:spcAft>
                <a:spcPts val="600"/>
              </a:spcAft>
            </a:pPr>
            <a:r>
              <a:rPr lang="ar-SA" dirty="0"/>
              <a:t>ضعفًا</a:t>
            </a:r>
          </a:p>
          <a:p>
            <a:pPr lvl="1" algn="r" rtl="1">
              <a:spcBef>
                <a:spcPts val="600"/>
              </a:spcBef>
              <a:spcAft>
                <a:spcPts val="600"/>
              </a:spcAft>
            </a:pPr>
            <a:r>
              <a:rPr lang="ar-SA" dirty="0"/>
              <a:t>لا مبالاة أو ضعفًا على فعل أي شيء حيال التحديات والمشاكل</a:t>
            </a:r>
          </a:p>
          <a:p>
            <a:pPr lvl="1" algn="r" rtl="1">
              <a:spcBef>
                <a:spcPts val="600"/>
              </a:spcBef>
              <a:spcAft>
                <a:spcPts val="600"/>
              </a:spcAft>
            </a:pPr>
            <a:endParaRPr lang="ar-SA" dirty="0"/>
          </a:p>
        </p:txBody>
      </p:sp>
      <p:pic>
        <p:nvPicPr>
          <p:cNvPr id="6" name="Picture 5">
            <a:extLst>
              <a:ext uri="{FF2B5EF4-FFF2-40B4-BE49-F238E27FC236}">
                <a16:creationId xmlns="" xmlns:a16="http://schemas.microsoft.com/office/drawing/2014/main" id="{ED943931-10A5-A04C-9DC5-CF4702E9638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3182" y="1375948"/>
            <a:ext cx="4386497" cy="4386497"/>
          </a:xfrm>
          <a:prstGeom prst="rect">
            <a:avLst/>
          </a:prstGeom>
        </p:spPr>
      </p:pic>
    </p:spTree>
    <p:extLst>
      <p:ext uri="{BB962C8B-B14F-4D97-AF65-F5344CB8AC3E}">
        <p14:creationId xmlns:p14="http://schemas.microsoft.com/office/powerpoint/2010/main" val="19186416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A083785-DC83-0E43-84E7-061DBC67F5A6}"/>
              </a:ext>
            </a:extLst>
          </p:cNvPr>
          <p:cNvSpPr>
            <a:spLocks noGrp="1"/>
          </p:cNvSpPr>
          <p:nvPr>
            <p:ph type="title"/>
          </p:nvPr>
        </p:nvSpPr>
        <p:spPr>
          <a:xfrm>
            <a:off x="171449" y="136526"/>
            <a:ext cx="8380879" cy="611619"/>
          </a:xfrm>
        </p:spPr>
        <p:txBody>
          <a:bodyPr/>
          <a:lstStyle/>
          <a:p>
            <a:pPr algn="r" rtl="1"/>
            <a:r>
              <a:rPr lang="ar-SA" dirty="0"/>
              <a:t>أساليب الرعاية الذاتية</a:t>
            </a:r>
          </a:p>
        </p:txBody>
      </p:sp>
      <p:sp>
        <p:nvSpPr>
          <p:cNvPr id="4" name="Text Placeholder 3">
            <a:extLst>
              <a:ext uri="{FF2B5EF4-FFF2-40B4-BE49-F238E27FC236}">
                <a16:creationId xmlns="" xmlns:a16="http://schemas.microsoft.com/office/drawing/2014/main" id="{3C8CF596-669C-5A41-985D-3B9E0969902A}"/>
              </a:ext>
            </a:extLst>
          </p:cNvPr>
          <p:cNvSpPr>
            <a:spLocks noGrp="1"/>
          </p:cNvSpPr>
          <p:nvPr>
            <p:ph type="body" sz="quarter" idx="10"/>
          </p:nvPr>
        </p:nvSpPr>
        <p:spPr>
          <a:xfrm>
            <a:off x="461963" y="1146175"/>
            <a:ext cx="7791543" cy="4862739"/>
          </a:xfrm>
        </p:spPr>
        <p:txBody>
          <a:bodyPr/>
          <a:lstStyle/>
          <a:p>
            <a:pPr algn="r" rtl="1"/>
            <a:r>
              <a:rPr lang="ar-SA" sz="2400" dirty="0"/>
              <a:t>ممارسة التمارين الرياضية</a:t>
            </a:r>
          </a:p>
          <a:p>
            <a:pPr algn="r" rtl="1"/>
            <a:r>
              <a:rPr lang="ar-SA" sz="2400" dirty="0"/>
              <a:t>الحصول على قسط كاف من النوم</a:t>
            </a:r>
          </a:p>
          <a:p>
            <a:pPr algn="r" rtl="1"/>
            <a:r>
              <a:rPr lang="ar-SA" sz="2400" dirty="0"/>
              <a:t>تناول الطعام الصحي</a:t>
            </a:r>
          </a:p>
          <a:p>
            <a:pPr algn="r" rtl="1"/>
            <a:r>
              <a:rPr lang="ar-SA" sz="2400" dirty="0"/>
              <a:t>قضاء الوقت مع الأشخاص الذين تشعر نحوهم بالاهتمام</a:t>
            </a:r>
          </a:p>
          <a:p>
            <a:pPr algn="r" rtl="1"/>
            <a:r>
              <a:rPr lang="ar-SA" sz="2400" dirty="0"/>
              <a:t>الخروج في الهواء الطلق</a:t>
            </a:r>
          </a:p>
          <a:p>
            <a:pPr algn="r" rtl="1"/>
            <a:r>
              <a:rPr lang="ar-SA" sz="2400" dirty="0"/>
              <a:t>القيام بنشاط ملموس (الطبخ، البستنة، الخياطة)</a:t>
            </a:r>
          </a:p>
          <a:p>
            <a:pPr algn="r" rtl="1"/>
            <a:r>
              <a:rPr lang="ar-SA" sz="2400" dirty="0"/>
              <a:t>ابتكار شيء ما</a:t>
            </a:r>
          </a:p>
          <a:p>
            <a:pPr algn="r" rtl="1"/>
            <a:r>
              <a:rPr lang="ar-SA" sz="2400" dirty="0"/>
              <a:t>مساعدة الآخرين</a:t>
            </a:r>
          </a:p>
          <a:p>
            <a:pPr algn="r" rtl="1"/>
            <a:r>
              <a:rPr lang="ar-SA" sz="2400" dirty="0"/>
              <a:t>المشورة، والعلاج، والتدريب، والتوجيه الروحي</a:t>
            </a:r>
          </a:p>
          <a:p>
            <a:pPr algn="r" rtl="1"/>
            <a:r>
              <a:rPr lang="ar-SA" sz="2400" dirty="0"/>
              <a:t>الحد من "الضوضاء" (وسائل التواصل الاجتماعي وغيرها من المحفزات)</a:t>
            </a:r>
          </a:p>
          <a:p>
            <a:pPr algn="r" rtl="1"/>
            <a:endParaRPr lang="ar-SA" sz="2400" dirty="0"/>
          </a:p>
        </p:txBody>
      </p:sp>
      <p:pic>
        <p:nvPicPr>
          <p:cNvPr id="6" name="Picture 5">
            <a:extLst>
              <a:ext uri="{FF2B5EF4-FFF2-40B4-BE49-F238E27FC236}">
                <a16:creationId xmlns="" xmlns:a16="http://schemas.microsoft.com/office/drawing/2014/main" id="{4EA32F52-D51E-614A-8EA5-D1F4DA553BC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458" y="136526"/>
            <a:ext cx="1377430" cy="1033073"/>
          </a:xfrm>
          <a:prstGeom prst="rect">
            <a:avLst/>
          </a:prstGeom>
        </p:spPr>
      </p:pic>
    </p:spTree>
    <p:extLst>
      <p:ext uri="{BB962C8B-B14F-4D97-AF65-F5344CB8AC3E}">
        <p14:creationId xmlns:p14="http://schemas.microsoft.com/office/powerpoint/2010/main" val="38766364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8FC8114-77AD-2E41-A600-C4AF5FD3166A}"/>
              </a:ext>
            </a:extLst>
          </p:cNvPr>
          <p:cNvSpPr>
            <a:spLocks noGrp="1"/>
          </p:cNvSpPr>
          <p:nvPr>
            <p:ph type="title"/>
          </p:nvPr>
        </p:nvSpPr>
        <p:spPr>
          <a:xfrm>
            <a:off x="171450" y="136526"/>
            <a:ext cx="8566150" cy="611619"/>
          </a:xfrm>
        </p:spPr>
        <p:txBody>
          <a:bodyPr/>
          <a:lstStyle/>
          <a:p>
            <a:pPr algn="r" rtl="1"/>
            <a:r>
              <a:rPr lang="ar-SA" dirty="0"/>
              <a:t>الرعاية الذاتية هي ...</a:t>
            </a:r>
          </a:p>
        </p:txBody>
      </p:sp>
      <p:sp>
        <p:nvSpPr>
          <p:cNvPr id="4" name="Text Placeholder 3">
            <a:extLst>
              <a:ext uri="{FF2B5EF4-FFF2-40B4-BE49-F238E27FC236}">
                <a16:creationId xmlns="" xmlns:a16="http://schemas.microsoft.com/office/drawing/2014/main" id="{DA12DFC6-397A-734B-A6E5-11D33B8CDB98}"/>
              </a:ext>
            </a:extLst>
          </p:cNvPr>
          <p:cNvSpPr>
            <a:spLocks noGrp="1"/>
          </p:cNvSpPr>
          <p:nvPr>
            <p:ph type="body" sz="quarter" idx="10"/>
          </p:nvPr>
        </p:nvSpPr>
        <p:spPr>
          <a:xfrm>
            <a:off x="444710" y="1826965"/>
            <a:ext cx="8239125" cy="3036498"/>
          </a:xfrm>
        </p:spPr>
        <p:txBody>
          <a:bodyPr/>
          <a:lstStyle/>
          <a:p>
            <a:pPr marL="0" indent="0" algn="ctr" rtl="1">
              <a:buNone/>
            </a:pPr>
            <a:r>
              <a:rPr lang="ar-SA" sz="4800" dirty="0"/>
              <a:t>الرعاية الذاتية الصحية لا تُشْعِر دائمًا بالراحة أو المتعة في الوقت الحالي، ولكنها تقودنا على الطريق نحو المزيد من الكمال، والقوة، والطاقة. </a:t>
            </a:r>
          </a:p>
        </p:txBody>
      </p:sp>
    </p:spTree>
    <p:extLst>
      <p:ext uri="{BB962C8B-B14F-4D97-AF65-F5344CB8AC3E}">
        <p14:creationId xmlns:p14="http://schemas.microsoft.com/office/powerpoint/2010/main" val="21342431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 xmlns:a16="http://schemas.microsoft.com/office/drawing/2014/main" id="{F33306B9-891E-3B4F-9A82-5AB53C1E575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H="1">
            <a:off x="384186" y="118460"/>
            <a:ext cx="2042302" cy="1414483"/>
          </a:xfrm>
          <a:prstGeom prst="rect">
            <a:avLst/>
          </a:prstGeom>
        </p:spPr>
      </p:pic>
      <p:sp>
        <p:nvSpPr>
          <p:cNvPr id="11" name="Subtitle 2">
            <a:extLst>
              <a:ext uri="{FF2B5EF4-FFF2-40B4-BE49-F238E27FC236}">
                <a16:creationId xmlns="" xmlns:a16="http://schemas.microsoft.com/office/drawing/2014/main" id="{75D39FF4-179B-3540-B894-25D7348B151D}"/>
              </a:ext>
            </a:extLst>
          </p:cNvPr>
          <p:cNvSpPr>
            <a:spLocks noGrp="1"/>
          </p:cNvSpPr>
          <p:nvPr>
            <p:ph type="subTitle" idx="1"/>
          </p:nvPr>
        </p:nvSpPr>
        <p:spPr>
          <a:xfrm>
            <a:off x="869430" y="2105081"/>
            <a:ext cx="7450112" cy="1655762"/>
          </a:xfrm>
        </p:spPr>
        <p:txBody>
          <a:bodyPr/>
          <a:lstStyle/>
          <a:p>
            <a:pPr marL="742950" indent="-742950" algn="r" rtl="1">
              <a:lnSpc>
                <a:spcPct val="100000"/>
              </a:lnSpc>
              <a:spcBef>
                <a:spcPts val="600"/>
              </a:spcBef>
              <a:spcAft>
                <a:spcPts val="600"/>
              </a:spcAft>
              <a:buFont typeface="+mj-lt"/>
              <a:buAutoNum type="arabicPeriod"/>
            </a:pPr>
            <a:r>
              <a:rPr lang="ar-SA" sz="2800" dirty="0"/>
              <a:t>ما هي بعض الطرق التي تعتني فيها بنفسك بشكل جيد؟</a:t>
            </a:r>
          </a:p>
          <a:p>
            <a:pPr marL="742950" indent="-742950" algn="r" rtl="1">
              <a:lnSpc>
                <a:spcPct val="100000"/>
              </a:lnSpc>
              <a:spcBef>
                <a:spcPts val="600"/>
              </a:spcBef>
              <a:spcAft>
                <a:spcPts val="600"/>
              </a:spcAft>
              <a:buFont typeface="+mj-lt"/>
              <a:buAutoNum type="arabicPeriod"/>
            </a:pPr>
            <a:r>
              <a:rPr lang="ar-SA" sz="2800" dirty="0"/>
              <a:t>ما هي استراتيجية الراحة الذاتية المفضلة لديك؟</a:t>
            </a:r>
          </a:p>
          <a:p>
            <a:pPr marL="742950" indent="-742950" algn="r" rtl="1">
              <a:lnSpc>
                <a:spcPct val="100000"/>
              </a:lnSpc>
              <a:spcBef>
                <a:spcPts val="600"/>
              </a:spcBef>
              <a:spcAft>
                <a:spcPts val="600"/>
              </a:spcAft>
              <a:buFont typeface="+mj-lt"/>
              <a:buAutoNum type="arabicPeriod"/>
            </a:pPr>
            <a:r>
              <a:rPr lang="ar-SA" sz="2800" dirty="0"/>
              <a:t>كيف تفسح مجالاً للرعاية الذاتية حتى عندما تكون مشغولاً؟</a:t>
            </a:r>
          </a:p>
          <a:p>
            <a:pPr marL="742950" indent="-742950" algn="r" rtl="1">
              <a:lnSpc>
                <a:spcPct val="100000"/>
              </a:lnSpc>
              <a:spcBef>
                <a:spcPts val="600"/>
              </a:spcBef>
              <a:spcAft>
                <a:spcPts val="600"/>
              </a:spcAft>
              <a:buFont typeface="+mj-lt"/>
              <a:buAutoNum type="arabicPeriod"/>
            </a:pPr>
            <a:endParaRPr lang="ar-SA" sz="2800" dirty="0"/>
          </a:p>
        </p:txBody>
      </p:sp>
      <p:sp>
        <p:nvSpPr>
          <p:cNvPr id="7" name="Title 1">
            <a:extLst>
              <a:ext uri="{FF2B5EF4-FFF2-40B4-BE49-F238E27FC236}">
                <a16:creationId xmlns="" xmlns:a16="http://schemas.microsoft.com/office/drawing/2014/main" id="{292C3DB8-CD1A-4A48-8551-BF4E9A864EE6}"/>
              </a:ext>
            </a:extLst>
          </p:cNvPr>
          <p:cNvSpPr txBox="1">
            <a:spLocks/>
          </p:cNvSpPr>
          <p:nvPr/>
        </p:nvSpPr>
        <p:spPr>
          <a:xfrm>
            <a:off x="171450" y="43509"/>
            <a:ext cx="7886700" cy="611619"/>
          </a:xfrm>
          <a:prstGeom prst="rect">
            <a:avLst/>
          </a:prstGeom>
        </p:spPr>
        <p:txBody>
          <a:bodyPr anchor="b"/>
          <a:lstStyle>
            <a:lvl1pPr algn="ctr"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pPr algn="r" rtl="1"/>
            <a:r>
              <a:rPr lang="ar-SA" sz="2800" dirty="0"/>
              <a:t>ما الذي يَصْلُح لك؟</a:t>
            </a:r>
          </a:p>
        </p:txBody>
      </p:sp>
    </p:spTree>
    <p:extLst>
      <p:ext uri="{BB962C8B-B14F-4D97-AF65-F5344CB8AC3E}">
        <p14:creationId xmlns:p14="http://schemas.microsoft.com/office/powerpoint/2010/main" val="33576961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35343E0-25C6-854D-BD2E-261CDFC5BD99}"/>
              </a:ext>
            </a:extLst>
          </p:cNvPr>
          <p:cNvSpPr>
            <a:spLocks noGrp="1"/>
          </p:cNvSpPr>
          <p:nvPr>
            <p:ph type="ctrTitle"/>
          </p:nvPr>
        </p:nvSpPr>
        <p:spPr>
          <a:xfrm>
            <a:off x="685800" y="2453500"/>
            <a:ext cx="7772400" cy="1694415"/>
          </a:xfrm>
        </p:spPr>
        <p:txBody>
          <a:bodyPr/>
          <a:lstStyle/>
          <a:p>
            <a:r>
              <a:rPr lang="ar-SA" dirty="0"/>
              <a:t>3. كيف يمكنك ممارسة الرعاية الذاتية حتى عندما تكون مشغولاً؟</a:t>
            </a:r>
          </a:p>
        </p:txBody>
      </p:sp>
      <p:pic>
        <p:nvPicPr>
          <p:cNvPr id="6" name="Picture 5">
            <a:extLst>
              <a:ext uri="{FF2B5EF4-FFF2-40B4-BE49-F238E27FC236}">
                <a16:creationId xmlns="" xmlns:a16="http://schemas.microsoft.com/office/drawing/2014/main" id="{527E53FE-7B21-724C-89F5-4163AE76F9B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H="1">
            <a:off x="685800" y="86265"/>
            <a:ext cx="1301152" cy="1301152"/>
          </a:xfrm>
          <a:prstGeom prst="rect">
            <a:avLst/>
          </a:prstGeom>
        </p:spPr>
      </p:pic>
    </p:spTree>
    <p:extLst>
      <p:ext uri="{BB962C8B-B14F-4D97-AF65-F5344CB8AC3E}">
        <p14:creationId xmlns:p14="http://schemas.microsoft.com/office/powerpoint/2010/main" val="25325825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9E94D58-01CE-E94E-92EB-438724454856}"/>
              </a:ext>
            </a:extLst>
          </p:cNvPr>
          <p:cNvSpPr>
            <a:spLocks noGrp="1"/>
          </p:cNvSpPr>
          <p:nvPr>
            <p:ph type="title"/>
          </p:nvPr>
        </p:nvSpPr>
        <p:spPr>
          <a:xfrm>
            <a:off x="171450" y="136526"/>
            <a:ext cx="8560174" cy="611619"/>
          </a:xfrm>
        </p:spPr>
        <p:txBody>
          <a:bodyPr/>
          <a:lstStyle/>
          <a:p>
            <a:pPr algn="r" rtl="1"/>
            <a:r>
              <a:rPr lang="ar-SA" dirty="0"/>
              <a:t>القيام بالرعاية الذاتية حتى عندما تكون مشغولاً</a:t>
            </a:r>
          </a:p>
        </p:txBody>
      </p:sp>
      <p:sp>
        <p:nvSpPr>
          <p:cNvPr id="4" name="Text Placeholder 3">
            <a:extLst>
              <a:ext uri="{FF2B5EF4-FFF2-40B4-BE49-F238E27FC236}">
                <a16:creationId xmlns="" xmlns:a16="http://schemas.microsoft.com/office/drawing/2014/main" id="{75F6E61A-7027-034D-A269-ACAEF6A0A646}"/>
              </a:ext>
            </a:extLst>
          </p:cNvPr>
          <p:cNvSpPr>
            <a:spLocks noGrp="1"/>
          </p:cNvSpPr>
          <p:nvPr>
            <p:ph type="body" sz="quarter" idx="10"/>
          </p:nvPr>
        </p:nvSpPr>
        <p:spPr>
          <a:xfrm>
            <a:off x="2522138" y="1352549"/>
            <a:ext cx="5802498" cy="4456339"/>
          </a:xfrm>
        </p:spPr>
        <p:txBody>
          <a:bodyPr/>
          <a:lstStyle/>
          <a:p>
            <a:pPr marL="514350" indent="-514350" algn="r" rtl="1">
              <a:lnSpc>
                <a:spcPct val="100000"/>
              </a:lnSpc>
              <a:spcBef>
                <a:spcPts val="600"/>
              </a:spcBef>
              <a:spcAft>
                <a:spcPts val="600"/>
              </a:spcAft>
              <a:buFont typeface="+mj-lt"/>
              <a:buAutoNum type="arabicPeriod"/>
            </a:pPr>
            <a:r>
              <a:rPr lang="ar-SA" dirty="0"/>
              <a:t>تذكر التكاليف الحقيقية فعليًا </a:t>
            </a:r>
            <a:r>
              <a:rPr lang="ar-SA" i="1" dirty="0"/>
              <a:t>لعدم </a:t>
            </a:r>
            <a:r>
              <a:rPr lang="ar-SA" dirty="0"/>
              <a:t>وضع ذلك على رأس الأولويات</a:t>
            </a:r>
          </a:p>
          <a:p>
            <a:pPr marL="514350" indent="-514350" algn="r" rtl="1">
              <a:lnSpc>
                <a:spcPct val="100000"/>
              </a:lnSpc>
              <a:spcBef>
                <a:spcPts val="600"/>
              </a:spcBef>
              <a:spcAft>
                <a:spcPts val="600"/>
              </a:spcAft>
              <a:buFont typeface="+mj-lt"/>
              <a:buAutoNum type="arabicPeriod"/>
            </a:pPr>
            <a:r>
              <a:rPr lang="ar-SA" dirty="0"/>
              <a:t>التركيز على الأساسيات أولاً</a:t>
            </a:r>
          </a:p>
          <a:p>
            <a:pPr marL="514350" indent="-514350" algn="r" rtl="1">
              <a:lnSpc>
                <a:spcPct val="100000"/>
              </a:lnSpc>
              <a:spcBef>
                <a:spcPts val="600"/>
              </a:spcBef>
              <a:spcAft>
                <a:spcPts val="600"/>
              </a:spcAft>
              <a:buFont typeface="+mj-lt"/>
              <a:buAutoNum type="arabicPeriod"/>
            </a:pPr>
            <a:r>
              <a:rPr lang="ar-SA" dirty="0"/>
              <a:t>اجعلها جزءًا من روتينك</a:t>
            </a:r>
          </a:p>
          <a:p>
            <a:pPr marL="514350" indent="-514350" algn="r" rtl="1">
              <a:lnSpc>
                <a:spcPct val="100000"/>
              </a:lnSpc>
              <a:spcBef>
                <a:spcPts val="600"/>
              </a:spcBef>
              <a:spcAft>
                <a:spcPts val="600"/>
              </a:spcAft>
              <a:buFont typeface="+mj-lt"/>
              <a:buAutoNum type="arabicPeriod"/>
            </a:pPr>
            <a:r>
              <a:rPr lang="ar-SA" dirty="0"/>
              <a:t>عمل جداول مسبقًا</a:t>
            </a:r>
          </a:p>
          <a:p>
            <a:pPr marL="514350" indent="-514350" algn="r" rtl="1">
              <a:lnSpc>
                <a:spcPct val="100000"/>
              </a:lnSpc>
              <a:spcBef>
                <a:spcPts val="600"/>
              </a:spcBef>
              <a:spcAft>
                <a:spcPts val="600"/>
              </a:spcAft>
              <a:buFont typeface="+mj-lt"/>
              <a:buAutoNum type="arabicPeriod"/>
            </a:pPr>
            <a:r>
              <a:rPr lang="ar-SA" dirty="0"/>
              <a:t>ضع الأشياء في قائمة مهامك اليومية</a:t>
            </a:r>
          </a:p>
          <a:p>
            <a:pPr algn="r" rtl="1"/>
            <a:endParaRPr lang="ar-SA" dirty="0"/>
          </a:p>
        </p:txBody>
      </p:sp>
      <p:pic>
        <p:nvPicPr>
          <p:cNvPr id="6" name="Picture 5">
            <a:extLst>
              <a:ext uri="{FF2B5EF4-FFF2-40B4-BE49-F238E27FC236}">
                <a16:creationId xmlns="" xmlns:a16="http://schemas.microsoft.com/office/drawing/2014/main" id="{666E8306-8E33-0C49-A326-67CB8C7ED9D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7637" y="2188564"/>
            <a:ext cx="2458466" cy="2458466"/>
          </a:xfrm>
          <a:prstGeom prst="rect">
            <a:avLst/>
          </a:prstGeom>
        </p:spPr>
      </p:pic>
    </p:spTree>
    <p:extLst>
      <p:ext uri="{BB962C8B-B14F-4D97-AF65-F5344CB8AC3E}">
        <p14:creationId xmlns:p14="http://schemas.microsoft.com/office/powerpoint/2010/main" val="14223018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A5060F8-F7AA-454E-8B4C-ADB2610EB424}"/>
              </a:ext>
            </a:extLst>
          </p:cNvPr>
          <p:cNvSpPr>
            <a:spLocks noGrp="1"/>
          </p:cNvSpPr>
          <p:nvPr>
            <p:ph type="title"/>
          </p:nvPr>
        </p:nvSpPr>
        <p:spPr>
          <a:xfrm>
            <a:off x="171449" y="136526"/>
            <a:ext cx="8082751" cy="611619"/>
          </a:xfrm>
        </p:spPr>
        <p:txBody>
          <a:bodyPr/>
          <a:lstStyle/>
          <a:p>
            <a:pPr algn="r" rtl="1"/>
            <a:r>
              <a:rPr lang="ar-SA" dirty="0"/>
              <a:t>أسئلة مهمة للإجابة عنها</a:t>
            </a:r>
          </a:p>
        </p:txBody>
      </p:sp>
      <p:sp>
        <p:nvSpPr>
          <p:cNvPr id="4" name="Text Placeholder 3">
            <a:extLst>
              <a:ext uri="{FF2B5EF4-FFF2-40B4-BE49-F238E27FC236}">
                <a16:creationId xmlns="" xmlns:a16="http://schemas.microsoft.com/office/drawing/2014/main" id="{78BA598B-3E58-EF40-9BCA-0A4B810308F0}"/>
              </a:ext>
            </a:extLst>
          </p:cNvPr>
          <p:cNvSpPr>
            <a:spLocks noGrp="1"/>
          </p:cNvSpPr>
          <p:nvPr>
            <p:ph type="body" sz="quarter" idx="10"/>
          </p:nvPr>
        </p:nvSpPr>
        <p:spPr>
          <a:xfrm>
            <a:off x="3711388" y="1146173"/>
            <a:ext cx="4542813" cy="4446551"/>
          </a:xfrm>
        </p:spPr>
        <p:txBody>
          <a:bodyPr/>
          <a:lstStyle/>
          <a:p>
            <a:pPr marL="514350" indent="-514350" algn="r" rtl="1">
              <a:spcAft>
                <a:spcPts val="1000"/>
              </a:spcAft>
              <a:buFont typeface="+mj-lt"/>
              <a:buAutoNum type="arabicPeriod"/>
            </a:pPr>
            <a:r>
              <a:rPr lang="ar-SA" sz="2800" dirty="0"/>
              <a:t>لماذا الرعاية الذاتية مهمة؟</a:t>
            </a:r>
          </a:p>
          <a:p>
            <a:pPr marL="514350" indent="-514350" algn="r" rtl="1">
              <a:spcAft>
                <a:spcPts val="1000"/>
              </a:spcAft>
              <a:buFont typeface="+mj-lt"/>
              <a:buAutoNum type="arabicPeriod"/>
            </a:pPr>
            <a:r>
              <a:rPr lang="ar-SA" sz="2800" dirty="0"/>
              <a:t>كيف تبدو الرعاية الذاتية الصحية؟</a:t>
            </a:r>
          </a:p>
          <a:p>
            <a:pPr marL="514350" indent="-514350" algn="r" rtl="1">
              <a:spcAft>
                <a:spcPts val="1000"/>
              </a:spcAft>
              <a:buFont typeface="+mj-lt"/>
              <a:buAutoNum type="arabicPeriod"/>
            </a:pPr>
            <a:r>
              <a:rPr lang="ar-SA" sz="2800" dirty="0"/>
              <a:t>كيف يمكنك ممارسة الرعاية الذاتية حتى عندما تكون مشغولاً؟</a:t>
            </a:r>
          </a:p>
          <a:p>
            <a:pPr marL="514350" indent="-514350" algn="r" rtl="1">
              <a:spcAft>
                <a:spcPts val="1000"/>
              </a:spcAft>
              <a:buFont typeface="+mj-lt"/>
              <a:buAutoNum type="arabicPeriod"/>
            </a:pPr>
            <a:r>
              <a:rPr lang="ar-SA" sz="2800" dirty="0"/>
              <a:t>ما المساعدة التي يمكن أن تقدمها لجنة الإنقاذ الدولية؟ </a:t>
            </a:r>
          </a:p>
        </p:txBody>
      </p:sp>
      <p:pic>
        <p:nvPicPr>
          <p:cNvPr id="6" name="Picture 5">
            <a:extLst>
              <a:ext uri="{FF2B5EF4-FFF2-40B4-BE49-F238E27FC236}">
                <a16:creationId xmlns="" xmlns:a16="http://schemas.microsoft.com/office/drawing/2014/main" id="{B418DC27-8892-EC4F-BCAE-F75E1A90C05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H="1">
            <a:off x="377213" y="1656537"/>
            <a:ext cx="3425825" cy="3425825"/>
          </a:xfrm>
          <a:prstGeom prst="rect">
            <a:avLst/>
          </a:prstGeom>
        </p:spPr>
      </p:pic>
    </p:spTree>
    <p:extLst>
      <p:ext uri="{BB962C8B-B14F-4D97-AF65-F5344CB8AC3E}">
        <p14:creationId xmlns:p14="http://schemas.microsoft.com/office/powerpoint/2010/main" val="9415685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 xmlns:a16="http://schemas.microsoft.com/office/drawing/2014/main" id="{C9BB512D-AA5F-7A41-B32D-FD4578289C5D}"/>
              </a:ext>
            </a:extLst>
          </p:cNvPr>
          <p:cNvSpPr>
            <a:spLocks noGrp="1"/>
          </p:cNvSpPr>
          <p:nvPr>
            <p:ph type="subTitle" idx="1"/>
          </p:nvPr>
        </p:nvSpPr>
        <p:spPr>
          <a:xfrm>
            <a:off x="978018" y="2897762"/>
            <a:ext cx="7155957" cy="1655762"/>
          </a:xfrm>
        </p:spPr>
        <p:txBody>
          <a:bodyPr/>
          <a:lstStyle/>
          <a:p>
            <a:pPr rtl="1"/>
            <a:r>
              <a:rPr lang="ar-SA" sz="3600" dirty="0"/>
              <a:t>ما هما الشيئان اللذان ترغب في القيام بهما بشكل مختلف لتحسين الرعاية الذاتية الخاصة بك؟</a:t>
            </a:r>
          </a:p>
        </p:txBody>
      </p:sp>
      <p:pic>
        <p:nvPicPr>
          <p:cNvPr id="7" name="Picture 6">
            <a:extLst>
              <a:ext uri="{FF2B5EF4-FFF2-40B4-BE49-F238E27FC236}">
                <a16:creationId xmlns="" xmlns:a16="http://schemas.microsoft.com/office/drawing/2014/main" id="{6A3184D4-8296-D449-B3CC-0E72C74C099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H="1">
            <a:off x="288563" y="118460"/>
            <a:ext cx="2042302" cy="1414483"/>
          </a:xfrm>
          <a:prstGeom prst="rect">
            <a:avLst/>
          </a:prstGeom>
        </p:spPr>
      </p:pic>
      <p:sp>
        <p:nvSpPr>
          <p:cNvPr id="5" name="Title 1">
            <a:extLst>
              <a:ext uri="{FF2B5EF4-FFF2-40B4-BE49-F238E27FC236}">
                <a16:creationId xmlns="" xmlns:a16="http://schemas.microsoft.com/office/drawing/2014/main" id="{17A50BB0-F39B-A540-939B-3E6E8B35AF6A}"/>
              </a:ext>
            </a:extLst>
          </p:cNvPr>
          <p:cNvSpPr txBox="1">
            <a:spLocks/>
          </p:cNvSpPr>
          <p:nvPr/>
        </p:nvSpPr>
        <p:spPr>
          <a:xfrm>
            <a:off x="111488" y="0"/>
            <a:ext cx="8703805" cy="611619"/>
          </a:xfrm>
          <a:prstGeom prst="rect">
            <a:avLst/>
          </a:prstGeom>
        </p:spPr>
        <p:txBody>
          <a:bodyPr anchor="b"/>
          <a:lstStyle>
            <a:lvl1pPr algn="ctr"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pPr algn="r" rtl="1"/>
            <a:r>
              <a:rPr lang="ar-SA" sz="2800" dirty="0"/>
              <a:t>ما الذي تريد أن تغيره؟</a:t>
            </a:r>
          </a:p>
        </p:txBody>
      </p:sp>
    </p:spTree>
    <p:extLst>
      <p:ext uri="{BB962C8B-B14F-4D97-AF65-F5344CB8AC3E}">
        <p14:creationId xmlns:p14="http://schemas.microsoft.com/office/powerpoint/2010/main" val="28278047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46553E4-A423-7642-89B6-86585F743328}"/>
              </a:ext>
            </a:extLst>
          </p:cNvPr>
          <p:cNvSpPr>
            <a:spLocks noGrp="1"/>
          </p:cNvSpPr>
          <p:nvPr>
            <p:ph type="ctrTitle"/>
          </p:nvPr>
        </p:nvSpPr>
        <p:spPr/>
        <p:txBody>
          <a:bodyPr/>
          <a:lstStyle/>
          <a:p>
            <a:pPr rtl="1"/>
            <a:r>
              <a:rPr lang="ar-SA" dirty="0"/>
              <a:t>4. ما المساعدة التي يمكن أن تقدمها لجنة الإنقاذ الدولية؟</a:t>
            </a:r>
          </a:p>
        </p:txBody>
      </p:sp>
      <p:sp>
        <p:nvSpPr>
          <p:cNvPr id="3" name="Subtitle 2">
            <a:extLst>
              <a:ext uri="{FF2B5EF4-FFF2-40B4-BE49-F238E27FC236}">
                <a16:creationId xmlns="" xmlns:a16="http://schemas.microsoft.com/office/drawing/2014/main" id="{92E618F2-0547-4041-8557-CF8519E7B335}"/>
              </a:ext>
            </a:extLst>
          </p:cNvPr>
          <p:cNvSpPr>
            <a:spLocks noGrp="1"/>
          </p:cNvSpPr>
          <p:nvPr>
            <p:ph type="subTitle" idx="1"/>
          </p:nvPr>
        </p:nvSpPr>
        <p:spPr/>
        <p:txBody>
          <a:bodyPr/>
          <a:lstStyle/>
          <a:p>
            <a:endParaRPr lang="ar-SA" dirty="0"/>
          </a:p>
        </p:txBody>
      </p:sp>
      <p:pic>
        <p:nvPicPr>
          <p:cNvPr id="5" name="Picture 4">
            <a:extLst>
              <a:ext uri="{FF2B5EF4-FFF2-40B4-BE49-F238E27FC236}">
                <a16:creationId xmlns="" xmlns:a16="http://schemas.microsoft.com/office/drawing/2014/main" id="{FE0E0658-1A17-B54D-89B0-FE568B90457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flipH="1">
            <a:off x="417563" y="86265"/>
            <a:ext cx="1301152" cy="1301152"/>
          </a:xfrm>
          <a:prstGeom prst="rect">
            <a:avLst/>
          </a:prstGeom>
        </p:spPr>
      </p:pic>
    </p:spTree>
    <p:extLst>
      <p:ext uri="{BB962C8B-B14F-4D97-AF65-F5344CB8AC3E}">
        <p14:creationId xmlns:p14="http://schemas.microsoft.com/office/powerpoint/2010/main" val="136617976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8587ACF-7F2E-E548-B89E-251F8F30003B}"/>
              </a:ext>
            </a:extLst>
          </p:cNvPr>
          <p:cNvSpPr>
            <a:spLocks noGrp="1"/>
          </p:cNvSpPr>
          <p:nvPr>
            <p:ph type="title"/>
          </p:nvPr>
        </p:nvSpPr>
        <p:spPr>
          <a:xfrm>
            <a:off x="171450" y="136526"/>
            <a:ext cx="8529638" cy="611619"/>
          </a:xfrm>
        </p:spPr>
        <p:txBody>
          <a:bodyPr/>
          <a:lstStyle/>
          <a:p>
            <a:pPr algn="r" rtl="1"/>
            <a:r>
              <a:rPr lang="ar-SA" dirty="0"/>
              <a:t>موارد لجنة الإنقاذ الدولية للرعاية الذاتية</a:t>
            </a:r>
          </a:p>
        </p:txBody>
      </p:sp>
      <p:sp>
        <p:nvSpPr>
          <p:cNvPr id="4" name="Text Placeholder 3">
            <a:extLst>
              <a:ext uri="{FF2B5EF4-FFF2-40B4-BE49-F238E27FC236}">
                <a16:creationId xmlns="" xmlns:a16="http://schemas.microsoft.com/office/drawing/2014/main" id="{4FD3EB6C-E10F-B24F-A539-94B531A98C42}"/>
              </a:ext>
            </a:extLst>
          </p:cNvPr>
          <p:cNvSpPr>
            <a:spLocks noGrp="1"/>
          </p:cNvSpPr>
          <p:nvPr>
            <p:ph type="body" sz="quarter" idx="10"/>
          </p:nvPr>
        </p:nvSpPr>
        <p:spPr>
          <a:xfrm>
            <a:off x="461963" y="1146175"/>
            <a:ext cx="8239125" cy="4674054"/>
          </a:xfrm>
        </p:spPr>
        <p:txBody>
          <a:bodyPr/>
          <a:lstStyle/>
          <a:p>
            <a:pPr marL="514350" indent="-514350" algn="r" rtl="1">
              <a:buFont typeface="+mj-lt"/>
              <a:buAutoNum type="arabicPeriod"/>
            </a:pPr>
            <a:r>
              <a:rPr lang="ar-SA" dirty="0"/>
              <a:t>برنامج توفير المساعدة والمرونة للموظف (EARP)</a:t>
            </a:r>
          </a:p>
          <a:p>
            <a:pPr lvl="1" algn="r" rtl="1">
              <a:buFontTx/>
              <a:buChar char="-"/>
            </a:pPr>
            <a:r>
              <a:rPr lang="ar-SA" dirty="0"/>
              <a:t>استشارات المدير</a:t>
            </a:r>
          </a:p>
          <a:p>
            <a:pPr lvl="1" algn="r" rtl="1">
              <a:buFontTx/>
              <a:buChar char="-"/>
            </a:pPr>
            <a:r>
              <a:rPr lang="ar-SA" dirty="0"/>
              <a:t>تخطيط المرونة المخصص</a:t>
            </a:r>
          </a:p>
          <a:p>
            <a:pPr lvl="1" algn="r" rtl="1">
              <a:buFontTx/>
              <a:buChar char="-"/>
            </a:pPr>
            <a:r>
              <a:rPr lang="ar-SA" dirty="0"/>
              <a:t>تقديم المشورة</a:t>
            </a:r>
          </a:p>
          <a:p>
            <a:pPr marL="514350" indent="-514350" algn="r" rtl="1">
              <a:buFont typeface="+mj-lt"/>
              <a:buAutoNum type="arabicPeriod"/>
            </a:pPr>
            <a:r>
              <a:rPr lang="ar-SA" dirty="0"/>
              <a:t>الموارد التعليمية</a:t>
            </a:r>
          </a:p>
          <a:p>
            <a:pPr lvl="1" algn="r" rtl="1">
              <a:buFontTx/>
              <a:buChar char="-"/>
            </a:pPr>
            <a:r>
              <a:rPr lang="ar-SA" dirty="0"/>
              <a:t>صفحة ويب واجب العناية</a:t>
            </a:r>
          </a:p>
          <a:p>
            <a:pPr lvl="1" algn="r" rtl="1">
              <a:buFontTx/>
              <a:buChar char="-"/>
            </a:pPr>
            <a:r>
              <a:rPr lang="ar-SA" dirty="0"/>
              <a:t>دورات لجنة الإنقاذ الدولية للتعليم الإلكتروني على Kaya Connect</a:t>
            </a:r>
          </a:p>
          <a:p>
            <a:pPr marL="457200" lvl="1" indent="0" algn="r" rtl="1">
              <a:buNone/>
            </a:pPr>
            <a:endParaRPr lang="ar-SA" dirty="0"/>
          </a:p>
          <a:p>
            <a:pPr lvl="1" algn="r" rtl="1">
              <a:buFontTx/>
              <a:buChar char="-"/>
            </a:pPr>
            <a:endParaRPr lang="ar-SA" dirty="0"/>
          </a:p>
          <a:p>
            <a:pPr marL="971550" lvl="1" indent="-514350" algn="r" rtl="1">
              <a:buFont typeface="+mj-lt"/>
              <a:buAutoNum type="arabicPeriod"/>
            </a:pPr>
            <a:endParaRPr lang="ar-SA" dirty="0"/>
          </a:p>
        </p:txBody>
      </p:sp>
    </p:spTree>
    <p:extLst>
      <p:ext uri="{BB962C8B-B14F-4D97-AF65-F5344CB8AC3E}">
        <p14:creationId xmlns:p14="http://schemas.microsoft.com/office/powerpoint/2010/main" val="24278360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049E39B-5EBD-0244-B65B-48A4B9DDA89E}"/>
              </a:ext>
            </a:extLst>
          </p:cNvPr>
          <p:cNvSpPr>
            <a:spLocks noGrp="1"/>
          </p:cNvSpPr>
          <p:nvPr>
            <p:ph type="ctrTitle"/>
          </p:nvPr>
        </p:nvSpPr>
        <p:spPr/>
        <p:txBody>
          <a:bodyPr/>
          <a:lstStyle/>
          <a:p>
            <a:r>
              <a:rPr lang="ar-SA" dirty="0"/>
              <a:t>1. لماذا الرعاية الذاتية مهمة؟</a:t>
            </a:r>
          </a:p>
        </p:txBody>
      </p:sp>
      <p:sp>
        <p:nvSpPr>
          <p:cNvPr id="3" name="Subtitle 2">
            <a:extLst>
              <a:ext uri="{FF2B5EF4-FFF2-40B4-BE49-F238E27FC236}">
                <a16:creationId xmlns="" xmlns:a16="http://schemas.microsoft.com/office/drawing/2014/main" id="{BED8DC83-2C10-DD4F-BB36-CEC815436DF2}"/>
              </a:ext>
            </a:extLst>
          </p:cNvPr>
          <p:cNvSpPr>
            <a:spLocks noGrp="1"/>
          </p:cNvSpPr>
          <p:nvPr>
            <p:ph type="subTitle" idx="1"/>
          </p:nvPr>
        </p:nvSpPr>
        <p:spPr/>
        <p:txBody>
          <a:bodyPr/>
          <a:lstStyle/>
          <a:p>
            <a:endParaRPr lang="ar-SA" dirty="0"/>
          </a:p>
        </p:txBody>
      </p:sp>
      <p:pic>
        <p:nvPicPr>
          <p:cNvPr id="5" name="Picture 4">
            <a:extLst>
              <a:ext uri="{FF2B5EF4-FFF2-40B4-BE49-F238E27FC236}">
                <a16:creationId xmlns="" xmlns:a16="http://schemas.microsoft.com/office/drawing/2014/main" id="{8064BF48-97F6-E447-BDD4-6BBBA046C30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H="1">
            <a:off x="423540" y="86265"/>
            <a:ext cx="1301152" cy="1301152"/>
          </a:xfrm>
          <a:prstGeom prst="rect">
            <a:avLst/>
          </a:prstGeom>
        </p:spPr>
      </p:pic>
    </p:spTree>
    <p:extLst>
      <p:ext uri="{BB962C8B-B14F-4D97-AF65-F5344CB8AC3E}">
        <p14:creationId xmlns:p14="http://schemas.microsoft.com/office/powerpoint/2010/main" val="7289810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F52655F-FBF2-394F-BB6C-BDA9F13E3941}"/>
              </a:ext>
            </a:extLst>
          </p:cNvPr>
          <p:cNvSpPr>
            <a:spLocks noGrp="1"/>
          </p:cNvSpPr>
          <p:nvPr>
            <p:ph type="title"/>
          </p:nvPr>
        </p:nvSpPr>
        <p:spPr>
          <a:xfrm>
            <a:off x="171450" y="136526"/>
            <a:ext cx="8529638" cy="611619"/>
          </a:xfrm>
        </p:spPr>
        <p:txBody>
          <a:bodyPr/>
          <a:lstStyle/>
          <a:p>
            <a:pPr algn="r" rtl="1"/>
            <a:r>
              <a:rPr lang="ar-SA" dirty="0"/>
              <a:t>هل شعرت يومًا كأنك ...؟</a:t>
            </a:r>
          </a:p>
        </p:txBody>
      </p:sp>
      <p:sp>
        <p:nvSpPr>
          <p:cNvPr id="4" name="Text Placeholder 3">
            <a:extLst>
              <a:ext uri="{FF2B5EF4-FFF2-40B4-BE49-F238E27FC236}">
                <a16:creationId xmlns="" xmlns:a16="http://schemas.microsoft.com/office/drawing/2014/main" id="{A5D817D0-3E22-974F-A0EE-5E8B956DF64C}"/>
              </a:ext>
            </a:extLst>
          </p:cNvPr>
          <p:cNvSpPr>
            <a:spLocks noGrp="1"/>
          </p:cNvSpPr>
          <p:nvPr>
            <p:ph type="body" sz="quarter" idx="10"/>
          </p:nvPr>
        </p:nvSpPr>
        <p:spPr>
          <a:xfrm>
            <a:off x="461964" y="1146175"/>
            <a:ext cx="8054508" cy="923925"/>
          </a:xfrm>
        </p:spPr>
        <p:txBody>
          <a:bodyPr/>
          <a:lstStyle/>
          <a:p>
            <a:pPr algn="r" rtl="1"/>
            <a:r>
              <a:rPr lang="ar-SA" dirty="0"/>
              <a:t>لديك الكثير لتفعله</a:t>
            </a:r>
          </a:p>
          <a:p>
            <a:pPr algn="r" rtl="1"/>
            <a:r>
              <a:rPr lang="ar-SA" dirty="0"/>
              <a:t>ليس لديك ما يكفي من الوقت، أو المعرفة، أو الموارد للقيام بعمل جيد</a:t>
            </a:r>
          </a:p>
          <a:p>
            <a:pPr algn="r" rtl="1"/>
            <a:r>
              <a:rPr lang="ar-SA" dirty="0"/>
              <a:t>هناك الكثير جدًا من المطالب تجذبك في اتجاهات مختلفة</a:t>
            </a:r>
          </a:p>
          <a:p>
            <a:pPr algn="r" rtl="1"/>
            <a:r>
              <a:rPr lang="ar-SA" dirty="0"/>
              <a:t>ما هو الشيء الأكثر أهمية للقيام بالتغييرات طوال الوقت</a:t>
            </a:r>
          </a:p>
          <a:p>
            <a:pPr algn="r" rtl="1"/>
            <a:r>
              <a:rPr lang="ar-SA" dirty="0"/>
              <a:t>إذا قمت بعمل جيد في مجال ما، فإنك ترتكب أخطاءً في مجالات أخرى</a:t>
            </a:r>
          </a:p>
          <a:p>
            <a:pPr algn="r" rtl="1"/>
            <a:r>
              <a:rPr lang="ar-SA" dirty="0"/>
              <a:t>تأتي رعاية نفسك في المرتبة الأخيرة في قائمة طويلة جدًا من الأشياء الأخرى التي يجب القيام بها والعناية بها</a:t>
            </a:r>
          </a:p>
          <a:p>
            <a:pPr algn="r" rtl="1"/>
            <a:endParaRPr lang="ar-SA" dirty="0"/>
          </a:p>
        </p:txBody>
      </p:sp>
    </p:spTree>
    <p:extLst>
      <p:ext uri="{BB962C8B-B14F-4D97-AF65-F5344CB8AC3E}">
        <p14:creationId xmlns:p14="http://schemas.microsoft.com/office/powerpoint/2010/main" val="10615994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6E9856B-B66E-6C4D-B44A-593AE4F0DF17}"/>
              </a:ext>
            </a:extLst>
          </p:cNvPr>
          <p:cNvSpPr>
            <a:spLocks noGrp="1"/>
          </p:cNvSpPr>
          <p:nvPr>
            <p:ph type="title"/>
          </p:nvPr>
        </p:nvSpPr>
        <p:spPr>
          <a:xfrm>
            <a:off x="171449" y="136526"/>
            <a:ext cx="8476503" cy="611619"/>
          </a:xfrm>
        </p:spPr>
        <p:txBody>
          <a:bodyPr/>
          <a:lstStyle/>
          <a:p>
            <a:pPr algn="r" rtl="1"/>
            <a:r>
              <a:rPr lang="ar-SA" dirty="0"/>
              <a:t>استجابتنا للتوتر العصبي</a:t>
            </a:r>
          </a:p>
        </p:txBody>
      </p:sp>
      <p:sp>
        <p:nvSpPr>
          <p:cNvPr id="4" name="Text Placeholder 3">
            <a:extLst>
              <a:ext uri="{FF2B5EF4-FFF2-40B4-BE49-F238E27FC236}">
                <a16:creationId xmlns="" xmlns:a16="http://schemas.microsoft.com/office/drawing/2014/main" id="{EA63B279-E714-4B43-8DA3-746A67A9548E}"/>
              </a:ext>
            </a:extLst>
          </p:cNvPr>
          <p:cNvSpPr>
            <a:spLocks noGrp="1"/>
          </p:cNvSpPr>
          <p:nvPr>
            <p:ph type="body" sz="quarter" idx="10"/>
          </p:nvPr>
        </p:nvSpPr>
        <p:spPr>
          <a:xfrm>
            <a:off x="2489375" y="1146174"/>
            <a:ext cx="5875239" cy="5711825"/>
          </a:xfrm>
        </p:spPr>
        <p:txBody>
          <a:bodyPr/>
          <a:lstStyle/>
          <a:p>
            <a:pPr algn="r" rtl="1">
              <a:spcAft>
                <a:spcPts val="1000"/>
              </a:spcAft>
            </a:pPr>
            <a:r>
              <a:rPr lang="ar-SA" dirty="0"/>
              <a:t>عندما ندخل حالة التأهب القصوى، يطلق جسمنا موادًا كيميائية وهرمونات مصممة لمساعدتنا في التعامل مع التهديدات.</a:t>
            </a:r>
          </a:p>
          <a:p>
            <a:pPr algn="r" rtl="1">
              <a:spcAft>
                <a:spcPts val="1000"/>
              </a:spcAft>
            </a:pPr>
            <a:r>
              <a:rPr lang="ar-SA" dirty="0"/>
              <a:t>تؤدي هذه المواد الكيميائية الناتجة عن التوتر العصبي إلى تفاعلات مفيدة جدًا في مساعدتنا على التعامل مع الخطر:</a:t>
            </a:r>
          </a:p>
          <a:p>
            <a:pPr lvl="1" algn="r" rtl="1">
              <a:spcAft>
                <a:spcPts val="500"/>
              </a:spcAft>
            </a:pPr>
            <a:r>
              <a:rPr lang="ar-SA" dirty="0"/>
              <a:t>القلب ينبض بشكل أسرع</a:t>
            </a:r>
          </a:p>
          <a:p>
            <a:pPr lvl="1" algn="r" rtl="1">
              <a:spcAft>
                <a:spcPts val="500"/>
              </a:spcAft>
            </a:pPr>
            <a:r>
              <a:rPr lang="ar-SA" dirty="0"/>
              <a:t>نتنفس بشكل أسرع</a:t>
            </a:r>
          </a:p>
          <a:p>
            <a:pPr lvl="1" algn="r" rtl="1">
              <a:spcAft>
                <a:spcPts val="500"/>
              </a:spcAft>
            </a:pPr>
            <a:r>
              <a:rPr lang="ar-SA" dirty="0"/>
              <a:t>ضغط الدم يرتفع</a:t>
            </a:r>
          </a:p>
          <a:p>
            <a:pPr lvl="1" algn="r" rtl="1">
              <a:spcAft>
                <a:spcPts val="500"/>
              </a:spcAft>
            </a:pPr>
            <a:r>
              <a:rPr lang="ar-SA" dirty="0"/>
              <a:t>عضلاتنا تصبح أكثر شدة</a:t>
            </a:r>
          </a:p>
        </p:txBody>
      </p:sp>
      <p:pic>
        <p:nvPicPr>
          <p:cNvPr id="7" name="Picture 6">
            <a:extLst>
              <a:ext uri="{FF2B5EF4-FFF2-40B4-BE49-F238E27FC236}">
                <a16:creationId xmlns="" xmlns:a16="http://schemas.microsoft.com/office/drawing/2014/main" id="{4332FEAD-ED11-C144-9416-CCE3215217F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9480" y="1000209"/>
            <a:ext cx="2401379" cy="5055534"/>
          </a:xfrm>
          <a:prstGeom prst="rect">
            <a:avLst/>
          </a:prstGeom>
        </p:spPr>
      </p:pic>
    </p:spTree>
    <p:extLst>
      <p:ext uri="{BB962C8B-B14F-4D97-AF65-F5344CB8AC3E}">
        <p14:creationId xmlns:p14="http://schemas.microsoft.com/office/powerpoint/2010/main" val="21992822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6E9856B-B66E-6C4D-B44A-593AE4F0DF17}"/>
              </a:ext>
            </a:extLst>
          </p:cNvPr>
          <p:cNvSpPr>
            <a:spLocks noGrp="1"/>
          </p:cNvSpPr>
          <p:nvPr>
            <p:ph type="title"/>
          </p:nvPr>
        </p:nvSpPr>
        <p:spPr>
          <a:xfrm>
            <a:off x="631639" y="136526"/>
            <a:ext cx="7886700" cy="611619"/>
          </a:xfrm>
        </p:spPr>
        <p:txBody>
          <a:bodyPr/>
          <a:lstStyle/>
          <a:p>
            <a:pPr algn="r" rtl="1"/>
            <a:r>
              <a:rPr lang="ar-SA" dirty="0"/>
              <a:t>استجابتنا للتوتر العصبي</a:t>
            </a:r>
          </a:p>
        </p:txBody>
      </p:sp>
      <p:sp>
        <p:nvSpPr>
          <p:cNvPr id="4" name="Text Placeholder 3">
            <a:extLst>
              <a:ext uri="{FF2B5EF4-FFF2-40B4-BE49-F238E27FC236}">
                <a16:creationId xmlns="" xmlns:a16="http://schemas.microsoft.com/office/drawing/2014/main" id="{EA63B279-E714-4B43-8DA3-746A67A9548E}"/>
              </a:ext>
            </a:extLst>
          </p:cNvPr>
          <p:cNvSpPr>
            <a:spLocks noGrp="1"/>
          </p:cNvSpPr>
          <p:nvPr>
            <p:ph type="body" sz="quarter" idx="10"/>
          </p:nvPr>
        </p:nvSpPr>
        <p:spPr>
          <a:xfrm>
            <a:off x="2826871" y="1146175"/>
            <a:ext cx="5396753" cy="4909568"/>
          </a:xfrm>
        </p:spPr>
        <p:txBody>
          <a:bodyPr/>
          <a:lstStyle/>
          <a:p>
            <a:pPr algn="r" rtl="1">
              <a:spcAft>
                <a:spcPts val="1000"/>
              </a:spcAft>
            </a:pPr>
            <a:r>
              <a:rPr lang="ar-SA" dirty="0"/>
              <a:t>ردود الفعل هذه طبيعية ومفيدة.</a:t>
            </a:r>
          </a:p>
          <a:p>
            <a:pPr algn="r" rtl="1">
              <a:spcAft>
                <a:spcPts val="1000"/>
              </a:spcAft>
            </a:pPr>
            <a:r>
              <a:rPr lang="ar-SA" dirty="0"/>
              <a:t>لكنها ليست مفيدة تمامًا لمساعدتنا في التعامل مع أنواع الضغوط والمطالب التي غالبًا ما نواجهها في الحياة العصرية.</a:t>
            </a:r>
          </a:p>
          <a:p>
            <a:pPr lvl="1" algn="r" rtl="1">
              <a:spcAft>
                <a:spcPts val="500"/>
              </a:spcAft>
            </a:pPr>
            <a:r>
              <a:rPr lang="ar-SA" dirty="0"/>
              <a:t>ارتفاع عبء العمل والمواعيد النهائية لإنجاز العمل </a:t>
            </a:r>
          </a:p>
          <a:p>
            <a:pPr lvl="1" algn="r" rtl="1">
              <a:spcAft>
                <a:spcPts val="500"/>
              </a:spcAft>
            </a:pPr>
            <a:r>
              <a:rPr lang="ar-SA" dirty="0"/>
              <a:t>المدراء غير العادلين</a:t>
            </a:r>
          </a:p>
          <a:p>
            <a:pPr lvl="1" algn="r" rtl="1">
              <a:spcAft>
                <a:spcPts val="500"/>
              </a:spcAft>
            </a:pPr>
            <a:r>
              <a:rPr lang="ar-SA" dirty="0"/>
              <a:t>القلق حول عائلتنا</a:t>
            </a:r>
          </a:p>
          <a:p>
            <a:pPr lvl="1" algn="r" rtl="1">
              <a:spcAft>
                <a:spcPts val="500"/>
              </a:spcAft>
            </a:pPr>
            <a:r>
              <a:rPr lang="ar-SA" dirty="0"/>
              <a:t>الضغوط المالية</a:t>
            </a:r>
          </a:p>
          <a:p>
            <a:pPr algn="r" rtl="1"/>
            <a:endParaRPr lang="ar-SA" dirty="0"/>
          </a:p>
        </p:txBody>
      </p:sp>
      <p:pic>
        <p:nvPicPr>
          <p:cNvPr id="5" name="Picture 4">
            <a:extLst>
              <a:ext uri="{FF2B5EF4-FFF2-40B4-BE49-F238E27FC236}">
                <a16:creationId xmlns="" xmlns:a16="http://schemas.microsoft.com/office/drawing/2014/main" id="{4332FEAD-ED11-C144-9416-CCE3215217F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9480" y="1000209"/>
            <a:ext cx="2401379" cy="5055534"/>
          </a:xfrm>
          <a:prstGeom prst="rect">
            <a:avLst/>
          </a:prstGeom>
        </p:spPr>
      </p:pic>
    </p:spTree>
    <p:extLst>
      <p:ext uri="{BB962C8B-B14F-4D97-AF65-F5344CB8AC3E}">
        <p14:creationId xmlns:p14="http://schemas.microsoft.com/office/powerpoint/2010/main" val="27701386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32857EB-2298-084E-9852-C35E3B2BC4C5}"/>
              </a:ext>
            </a:extLst>
          </p:cNvPr>
          <p:cNvSpPr>
            <a:spLocks noGrp="1"/>
          </p:cNvSpPr>
          <p:nvPr>
            <p:ph type="title"/>
          </p:nvPr>
        </p:nvSpPr>
        <p:spPr>
          <a:xfrm>
            <a:off x="171450" y="136526"/>
            <a:ext cx="8529638" cy="611619"/>
          </a:xfrm>
        </p:spPr>
        <p:txBody>
          <a:bodyPr/>
          <a:lstStyle/>
          <a:p>
            <a:pPr algn="r" rtl="1"/>
            <a:r>
              <a:rPr lang="ar-SA" dirty="0"/>
              <a:t>الأعراض التي غالبًا ما يظهر في صورتها التوتر العصبي</a:t>
            </a:r>
          </a:p>
        </p:txBody>
      </p:sp>
      <p:sp>
        <p:nvSpPr>
          <p:cNvPr id="4" name="Text Placeholder 3">
            <a:extLst>
              <a:ext uri="{FF2B5EF4-FFF2-40B4-BE49-F238E27FC236}">
                <a16:creationId xmlns="" xmlns:a16="http://schemas.microsoft.com/office/drawing/2014/main" id="{90AD0BD2-A00E-754F-BC86-B3DD999C3A4C}"/>
              </a:ext>
            </a:extLst>
          </p:cNvPr>
          <p:cNvSpPr>
            <a:spLocks noGrp="1"/>
          </p:cNvSpPr>
          <p:nvPr>
            <p:ph type="body" sz="quarter" idx="10"/>
          </p:nvPr>
        </p:nvSpPr>
        <p:spPr>
          <a:xfrm>
            <a:off x="461964" y="1059910"/>
            <a:ext cx="7809472" cy="5047591"/>
          </a:xfrm>
        </p:spPr>
        <p:txBody>
          <a:bodyPr/>
          <a:lstStyle/>
          <a:p>
            <a:pPr algn="r" rtl="1"/>
            <a:r>
              <a:rPr lang="ar-SA" sz="2400" dirty="0"/>
              <a:t>التهيج ونفاد الصبر</a:t>
            </a:r>
          </a:p>
          <a:p>
            <a:pPr algn="r" rtl="1"/>
            <a:r>
              <a:rPr lang="ar-SA" sz="2400" dirty="0"/>
              <a:t>الهم والقلق</a:t>
            </a:r>
          </a:p>
          <a:p>
            <a:pPr algn="r" rtl="1"/>
            <a:r>
              <a:rPr lang="ar-SA" sz="2400" dirty="0"/>
              <a:t>مشاكل في التركيز</a:t>
            </a:r>
          </a:p>
          <a:p>
            <a:pPr algn="r" rtl="1"/>
            <a:r>
              <a:rPr lang="ar-SA" sz="2400" dirty="0"/>
              <a:t>الشعور بالارتباك وصعوبة اتخاذ القرارات</a:t>
            </a:r>
          </a:p>
          <a:p>
            <a:pPr algn="r" rtl="1"/>
            <a:r>
              <a:rPr lang="ar-SA" sz="2400" dirty="0"/>
              <a:t>نسيان الأشياء</a:t>
            </a:r>
          </a:p>
          <a:p>
            <a:pPr algn="r" rtl="1"/>
            <a:r>
              <a:rPr lang="ar-SA" sz="2400" dirty="0"/>
              <a:t>الشعور بالتعب، وعدم الرغبة في أن تكون مع الآخرين</a:t>
            </a:r>
          </a:p>
          <a:p>
            <a:pPr algn="r" rtl="1"/>
            <a:r>
              <a:rPr lang="ar-SA" sz="2400" dirty="0"/>
              <a:t>الصداع، آلام الظهر، آلام العضلات</a:t>
            </a:r>
          </a:p>
          <a:p>
            <a:pPr algn="r" rtl="1"/>
            <a:r>
              <a:rPr lang="ar-SA" sz="2400" dirty="0"/>
              <a:t>تغير في الشهية أو عادات النوم</a:t>
            </a:r>
          </a:p>
          <a:p>
            <a:pPr algn="r" rtl="1"/>
            <a:r>
              <a:rPr lang="ar-SA" sz="2400" dirty="0"/>
              <a:t>صعوبة في الاسترخاء</a:t>
            </a:r>
          </a:p>
          <a:p>
            <a:pPr algn="r" rtl="1"/>
            <a:r>
              <a:rPr lang="ar-SA" sz="2400" dirty="0"/>
              <a:t>انخفاض المناعة، والإصابة بالمرض في كثير من الأحيان</a:t>
            </a:r>
          </a:p>
          <a:p>
            <a:pPr algn="r" rtl="1"/>
            <a:r>
              <a:rPr lang="ar-SA" sz="2400" dirty="0"/>
              <a:t>زيادة اللجوء إلى إستراتيجيات التأقلم غير الصحية (مثل الكحول)</a:t>
            </a:r>
          </a:p>
        </p:txBody>
      </p:sp>
      <p:pic>
        <p:nvPicPr>
          <p:cNvPr id="6" name="Picture 5">
            <a:extLst>
              <a:ext uri="{FF2B5EF4-FFF2-40B4-BE49-F238E27FC236}">
                <a16:creationId xmlns="" xmlns:a16="http://schemas.microsoft.com/office/drawing/2014/main" id="{6E157A46-521C-3F46-AB08-39FB3EAC48C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43168" y="-23380"/>
            <a:ext cx="1543050" cy="1543050"/>
          </a:xfrm>
          <a:prstGeom prst="rect">
            <a:avLst/>
          </a:prstGeom>
        </p:spPr>
      </p:pic>
    </p:spTree>
    <p:extLst>
      <p:ext uri="{BB962C8B-B14F-4D97-AF65-F5344CB8AC3E}">
        <p14:creationId xmlns:p14="http://schemas.microsoft.com/office/powerpoint/2010/main" val="24998646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FB76518-7902-8049-9B9D-5BE812FF07DD}"/>
              </a:ext>
            </a:extLst>
          </p:cNvPr>
          <p:cNvSpPr>
            <a:spLocks noGrp="1"/>
          </p:cNvSpPr>
          <p:nvPr>
            <p:ph type="ctrTitle"/>
          </p:nvPr>
        </p:nvSpPr>
        <p:spPr/>
        <p:txBody>
          <a:bodyPr/>
          <a:lstStyle/>
          <a:p>
            <a:pPr rtl="1"/>
            <a:r>
              <a:rPr lang="ar-SA" dirty="0"/>
              <a:t>2. ما هي الرعاية الذاتية الصحية؟</a:t>
            </a:r>
          </a:p>
        </p:txBody>
      </p:sp>
      <p:sp>
        <p:nvSpPr>
          <p:cNvPr id="3" name="Subtitle 2">
            <a:extLst>
              <a:ext uri="{FF2B5EF4-FFF2-40B4-BE49-F238E27FC236}">
                <a16:creationId xmlns="" xmlns:a16="http://schemas.microsoft.com/office/drawing/2014/main" id="{19CF0CA8-4BE1-8941-B296-1A6569FA55AF}"/>
              </a:ext>
            </a:extLst>
          </p:cNvPr>
          <p:cNvSpPr>
            <a:spLocks noGrp="1"/>
          </p:cNvSpPr>
          <p:nvPr>
            <p:ph type="subTitle" idx="1"/>
          </p:nvPr>
        </p:nvSpPr>
        <p:spPr/>
        <p:txBody>
          <a:bodyPr/>
          <a:lstStyle/>
          <a:p>
            <a:endParaRPr lang="ar-SA" dirty="0"/>
          </a:p>
        </p:txBody>
      </p:sp>
      <p:pic>
        <p:nvPicPr>
          <p:cNvPr id="5" name="Picture 4">
            <a:extLst>
              <a:ext uri="{FF2B5EF4-FFF2-40B4-BE49-F238E27FC236}">
                <a16:creationId xmlns="" xmlns:a16="http://schemas.microsoft.com/office/drawing/2014/main" id="{16DBD64B-8876-3044-84B9-7194E805229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H="1">
            <a:off x="543069" y="86265"/>
            <a:ext cx="1301152" cy="1301152"/>
          </a:xfrm>
          <a:prstGeom prst="rect">
            <a:avLst/>
          </a:prstGeom>
        </p:spPr>
      </p:pic>
    </p:spTree>
    <p:extLst>
      <p:ext uri="{BB962C8B-B14F-4D97-AF65-F5344CB8AC3E}">
        <p14:creationId xmlns:p14="http://schemas.microsoft.com/office/powerpoint/2010/main" val="26752646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65D0F60-F411-9D47-BC28-7B0ABE262701}"/>
              </a:ext>
            </a:extLst>
          </p:cNvPr>
          <p:cNvSpPr>
            <a:spLocks noGrp="1"/>
          </p:cNvSpPr>
          <p:nvPr>
            <p:ph type="title"/>
          </p:nvPr>
        </p:nvSpPr>
        <p:spPr>
          <a:xfrm>
            <a:off x="171449" y="136526"/>
            <a:ext cx="8548221" cy="611619"/>
          </a:xfrm>
        </p:spPr>
        <p:txBody>
          <a:bodyPr/>
          <a:lstStyle/>
          <a:p>
            <a:pPr algn="r" rtl="1"/>
            <a:r>
              <a:rPr lang="ar-SA" dirty="0"/>
              <a:t>التوتر العصبي والدعم</a:t>
            </a:r>
          </a:p>
        </p:txBody>
      </p:sp>
      <p:pic>
        <p:nvPicPr>
          <p:cNvPr id="7" name="Picture 6">
            <a:extLst>
              <a:ext uri="{FF2B5EF4-FFF2-40B4-BE49-F238E27FC236}">
                <a16:creationId xmlns="" xmlns:a16="http://schemas.microsoft.com/office/drawing/2014/main" id="{6433A97B-E0CB-7547-B8E3-F30042301E2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00187" y="748145"/>
            <a:ext cx="5800725" cy="5800725"/>
          </a:xfrm>
          <a:prstGeom prst="rect">
            <a:avLst/>
          </a:prstGeom>
        </p:spPr>
      </p:pic>
      <p:sp>
        <p:nvSpPr>
          <p:cNvPr id="3" name="TextBox 2">
            <a:extLst>
              <a:ext uri="{FF2B5EF4-FFF2-40B4-BE49-F238E27FC236}">
                <a16:creationId xmlns="" xmlns:a16="http://schemas.microsoft.com/office/drawing/2014/main" id="{B289E05D-334D-4D74-BDD9-C95971EEE399}"/>
              </a:ext>
            </a:extLst>
          </p:cNvPr>
          <p:cNvSpPr txBox="1"/>
          <p:nvPr/>
        </p:nvSpPr>
        <p:spPr>
          <a:xfrm>
            <a:off x="2048257" y="4572000"/>
            <a:ext cx="1341120" cy="492443"/>
          </a:xfrm>
          <a:prstGeom prst="rect">
            <a:avLst/>
          </a:prstGeom>
          <a:solidFill>
            <a:schemeClr val="bg1"/>
          </a:solidFill>
        </p:spPr>
        <p:txBody>
          <a:bodyPr wrap="square" lIns="0" tIns="0" rIns="0" bIns="0" rtlCol="0">
            <a:spAutoFit/>
          </a:bodyPr>
          <a:lstStyle/>
          <a:p>
            <a:pPr algn="ctr"/>
            <a:r>
              <a:rPr lang="ar-SA" sz="3200" dirty="0"/>
              <a:t>التوتر</a:t>
            </a:r>
            <a:endParaRPr lang="fr-FR" sz="1600" dirty="0"/>
          </a:p>
        </p:txBody>
      </p:sp>
      <p:sp>
        <p:nvSpPr>
          <p:cNvPr id="5" name="TextBox 4">
            <a:extLst>
              <a:ext uri="{FF2B5EF4-FFF2-40B4-BE49-F238E27FC236}">
                <a16:creationId xmlns="" xmlns:a16="http://schemas.microsoft.com/office/drawing/2014/main" id="{BD14E123-F133-4BEB-8916-B275B0EE251B}"/>
              </a:ext>
            </a:extLst>
          </p:cNvPr>
          <p:cNvSpPr txBox="1"/>
          <p:nvPr/>
        </p:nvSpPr>
        <p:spPr>
          <a:xfrm>
            <a:off x="5309616" y="4572000"/>
            <a:ext cx="1530095" cy="492443"/>
          </a:xfrm>
          <a:prstGeom prst="rect">
            <a:avLst/>
          </a:prstGeom>
          <a:solidFill>
            <a:schemeClr val="bg1"/>
          </a:solidFill>
        </p:spPr>
        <p:txBody>
          <a:bodyPr wrap="square" lIns="0" tIns="0" rIns="0" bIns="0" rtlCol="0">
            <a:spAutoFit/>
          </a:bodyPr>
          <a:lstStyle/>
          <a:p>
            <a:pPr algn="ctr"/>
            <a:r>
              <a:rPr lang="ar-SA" sz="3200" dirty="0"/>
              <a:t>الدعم</a:t>
            </a:r>
            <a:endParaRPr lang="fr-FR" sz="1600" dirty="0"/>
          </a:p>
        </p:txBody>
      </p:sp>
    </p:spTree>
    <p:extLst>
      <p:ext uri="{BB962C8B-B14F-4D97-AF65-F5344CB8AC3E}">
        <p14:creationId xmlns:p14="http://schemas.microsoft.com/office/powerpoint/2010/main" val="385853915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147501</TotalTime>
  <Words>2506</Words>
  <Application>Microsoft Office PowerPoint</Application>
  <PresentationFormat>On-screen Show (4:3)</PresentationFormat>
  <Paragraphs>201</Paragraphs>
  <Slides>22</Slides>
  <Notes>17</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22</vt:i4>
      </vt:variant>
    </vt:vector>
  </HeadingPairs>
  <TitlesOfParts>
    <vt:vector size="28" baseType="lpstr">
      <vt:lpstr>Adobe Arabic</vt:lpstr>
      <vt:lpstr>Arial</vt:lpstr>
      <vt:lpstr>Calibri</vt:lpstr>
      <vt:lpstr>ヒラギノ角ゴ Pro W3</vt:lpstr>
      <vt:lpstr>Office Theme</vt:lpstr>
      <vt:lpstr>think-cell Slide</vt:lpstr>
      <vt:lpstr>أساسيات الرعاية الذاتية</vt:lpstr>
      <vt:lpstr>أسئلة مهمة للإجابة عنها</vt:lpstr>
      <vt:lpstr>1. لماذا الرعاية الذاتية مهمة؟</vt:lpstr>
      <vt:lpstr>هل شعرت يومًا كأنك ...؟</vt:lpstr>
      <vt:lpstr>استجابتنا للتوتر العصبي</vt:lpstr>
      <vt:lpstr>استجابتنا للتوتر العصبي</vt:lpstr>
      <vt:lpstr>الأعراض التي غالبًا ما يظهر في صورتها التوتر العصبي</vt:lpstr>
      <vt:lpstr>2. ما هي الرعاية الذاتية الصحية؟</vt:lpstr>
      <vt:lpstr>التوتر العصبي والدعم</vt:lpstr>
      <vt:lpstr>ما أدوات الرعاية الذاتية الجيدة لأجل الحصول على الدعم؟</vt:lpstr>
      <vt:lpstr>الرعاية الذاتية هي ...</vt:lpstr>
      <vt:lpstr>الرعاية الذاتية مقابل الراحة الذاتية</vt:lpstr>
      <vt:lpstr>إستراتيجيات التأقلم الصحية وأساليب التأقلم</vt:lpstr>
      <vt:lpstr>إستراتيجيات التأقلم غير الصحية</vt:lpstr>
      <vt:lpstr>أساليب الرعاية الذاتية</vt:lpstr>
      <vt:lpstr>الرعاية الذاتية هي ...</vt:lpstr>
      <vt:lpstr>PowerPoint Presentation</vt:lpstr>
      <vt:lpstr>3. كيف يمكنك ممارسة الرعاية الذاتية حتى عندما تكون مشغولاً؟</vt:lpstr>
      <vt:lpstr>القيام بالرعاية الذاتية حتى عندما تكون مشغولاً</vt:lpstr>
      <vt:lpstr>PowerPoint Presentation</vt:lpstr>
      <vt:lpstr>4. ما المساعدة التي يمكن أن تقدمها لجنة الإنقاذ الدولية؟</vt:lpstr>
      <vt:lpstr>موارد لجنة الإنقاذ الدولية للرعاية الذاتية</vt:lpstr>
    </vt:vector>
  </TitlesOfParts>
  <Company>IRC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Laura.Yu@rescue.org</dc:creator>
  <cp:lastModifiedBy>Windows User</cp:lastModifiedBy>
  <cp:revision>1015</cp:revision>
  <cp:lastPrinted>2018-03-21T12:36:13Z</cp:lastPrinted>
  <dcterms:created xsi:type="dcterms:W3CDTF">2017-01-04T00:30:36Z</dcterms:created>
  <dcterms:modified xsi:type="dcterms:W3CDTF">2020-02-02T11:20:32Z</dcterms:modified>
</cp:coreProperties>
</file>