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470" r:id="rId2"/>
    <p:sldId id="471" r:id="rId3"/>
    <p:sldId id="472" r:id="rId4"/>
    <p:sldId id="543" r:id="rId5"/>
    <p:sldId id="544" r:id="rId6"/>
    <p:sldId id="545" r:id="rId7"/>
    <p:sldId id="502" r:id="rId8"/>
    <p:sldId id="482" r:id="rId9"/>
    <p:sldId id="549" r:id="rId10"/>
    <p:sldId id="550" r:id="rId11"/>
    <p:sldId id="488" r:id="rId12"/>
    <p:sldId id="546" r:id="rId13"/>
    <p:sldId id="547" r:id="rId14"/>
    <p:sldId id="513" r:id="rId15"/>
    <p:sldId id="485" r:id="rId16"/>
    <p:sldId id="555" r:id="rId17"/>
    <p:sldId id="564" r:id="rId18"/>
    <p:sldId id="556" r:id="rId19"/>
    <p:sldId id="565" r:id="rId20"/>
    <p:sldId id="557" r:id="rId21"/>
    <p:sldId id="566" r:id="rId22"/>
    <p:sldId id="558" r:id="rId23"/>
    <p:sldId id="567" r:id="rId24"/>
    <p:sldId id="559" r:id="rId25"/>
    <p:sldId id="568" r:id="rId26"/>
    <p:sldId id="563" r:id="rId27"/>
    <p:sldId id="495"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2" userDrawn="1">
          <p15:clr>
            <a:srgbClr val="A4A3A4"/>
          </p15:clr>
        </p15:guide>
        <p15:guide id="2" pos="504" userDrawn="1">
          <p15:clr>
            <a:srgbClr val="A4A3A4"/>
          </p15:clr>
        </p15:guide>
        <p15:guide id="3" orient="horz" pos="10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O'Malley" initials="MO" lastIdx="1" clrIdx="0">
    <p:extLst>
      <p:ext uri="{19B8F6BF-5375-455C-9EA6-DF929625EA0E}">
        <p15:presenceInfo xmlns:p15="http://schemas.microsoft.com/office/powerpoint/2012/main" userId="S-1-5-21-1294360644-1464272073-1233803906-132840" providerId="AD"/>
      </p:ext>
    </p:extLst>
  </p:cmAuthor>
  <p:cmAuthor id="2" name="Joanna Alexander" initials="JA" lastIdx="15" clrIdx="1">
    <p:extLst>
      <p:ext uri="{19B8F6BF-5375-455C-9EA6-DF929625EA0E}">
        <p15:presenceInfo xmlns:p15="http://schemas.microsoft.com/office/powerpoint/2012/main" userId="S-1-5-21-1294360644-1464272073-1233803906-142033" providerId="AD"/>
      </p:ext>
    </p:extLst>
  </p:cmAuthor>
  <p:cmAuthor id="3" name="Laura Yu" initials="LY" lastIdx="30" clrIdx="2">
    <p:extLst>
      <p:ext uri="{19B8F6BF-5375-455C-9EA6-DF929625EA0E}">
        <p15:presenceInfo xmlns:p15="http://schemas.microsoft.com/office/powerpoint/2012/main" userId="S-1-5-21-1294360644-1464272073-1233803906-123738" providerId="AD"/>
      </p:ext>
    </p:extLst>
  </p:cmAuthor>
  <p:cmAuthor id="4" name="Samira Mirza" initials="SM" lastIdx="7" clrIdx="3">
    <p:extLst>
      <p:ext uri="{19B8F6BF-5375-455C-9EA6-DF929625EA0E}">
        <p15:presenceInfo xmlns:p15="http://schemas.microsoft.com/office/powerpoint/2012/main" userId="S-1-5-21-1294360644-1464272073-1233803906-141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D81E8"/>
    <a:srgbClr val="5482E8"/>
    <a:srgbClr val="327EEB"/>
    <a:srgbClr val="FFF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30" autoAdjust="0"/>
    <p:restoredTop sz="69161" autoAdjust="0"/>
  </p:normalViewPr>
  <p:slideViewPr>
    <p:cSldViewPr snapToGrid="0">
      <p:cViewPr varScale="1">
        <p:scale>
          <a:sx n="44" d="100"/>
          <a:sy n="44" d="100"/>
        </p:scale>
        <p:origin x="2214" y="54"/>
      </p:cViewPr>
      <p:guideLst>
        <p:guide orient="horz" pos="552"/>
        <p:guide pos="504"/>
        <p:guide orient="horz" pos="1032"/>
      </p:guideLst>
    </p:cSldViewPr>
  </p:slideViewPr>
  <p:outlineViewPr>
    <p:cViewPr>
      <p:scale>
        <a:sx n="33" d="100"/>
        <a:sy n="33" d="100"/>
      </p:scale>
      <p:origin x="0" y="-8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03" d="100"/>
          <a:sy n="103" d="100"/>
        </p:scale>
        <p:origin x="217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440" tIns="45720" rIns="91440" bIns="45720" rtlCol="0"/>
          <a:lstStyle>
            <a:lvl1pPr algn="r">
              <a:defRPr sz="1200"/>
            </a:lvl1pPr>
          </a:lstStyle>
          <a:p>
            <a:fld id="{ED9AAB96-AC59-C64B-9E55-ABEA796467DE}" type="datetimeFigureOut">
              <a:rPr lang="en-US" smtClean="0"/>
              <a:pPr/>
              <a:t>2/23/2020</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440" tIns="45720" rIns="91440" bIns="45720" rtlCol="0" anchor="b"/>
          <a:lstStyle>
            <a:lvl1pPr algn="r">
              <a:defRPr sz="1200"/>
            </a:lvl1pPr>
          </a:lstStyle>
          <a:p>
            <a:fld id="{D2AB2A55-7D1A-AD44-A118-77A701CE92C0}" type="slidenum">
              <a:rPr lang="en-US" smtClean="0"/>
              <a:pPr/>
              <a:t>‹#›</a:t>
            </a:fld>
            <a:endParaRPr lang="en-US" dirty="0"/>
          </a:p>
        </p:txBody>
      </p:sp>
    </p:spTree>
    <p:extLst>
      <p:ext uri="{BB962C8B-B14F-4D97-AF65-F5344CB8AC3E}">
        <p14:creationId xmlns:p14="http://schemas.microsoft.com/office/powerpoint/2010/main" val="36807587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1440" tIns="45720" rIns="91440" bIns="45720" rtlCol="0"/>
          <a:lstStyle>
            <a:lvl1pPr algn="r">
              <a:defRPr sz="1200"/>
            </a:lvl1pPr>
          </a:lstStyle>
          <a:p>
            <a:fld id="{4214E3E2-D3B7-4F7D-A4F7-C80E99429A66}" type="datetimeFigureOut">
              <a:rPr lang="en-US" smtClean="0"/>
              <a:pPr/>
              <a:t>2/23/2020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1440" tIns="45720" rIns="91440" bIns="45720" rtlCol="0" anchor="b"/>
          <a:lstStyle>
            <a:lvl1pPr algn="r">
              <a:defRPr sz="1200"/>
            </a:lvl1pPr>
          </a:lstStyle>
          <a:p>
            <a:fld id="{D70FF2E4-95BE-49CA-89E1-C2C428ECDA9A}" type="slidenum">
              <a:rPr lang="en-US" smtClean="0"/>
              <a:pPr/>
              <a:t>‹#›</a:t>
            </a:fld>
            <a:endParaRPr lang="en-US" dirty="0"/>
          </a:p>
        </p:txBody>
      </p:sp>
    </p:spTree>
    <p:extLst>
      <p:ext uri="{BB962C8B-B14F-4D97-AF65-F5344CB8AC3E}">
        <p14:creationId xmlns:p14="http://schemas.microsoft.com/office/powerpoint/2010/main" val="27456577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 b="1" i="0" dirty="0"/>
              <a:t>قدّم</a:t>
            </a:r>
            <a:r>
              <a:rPr lang="" i="0" dirty="0"/>
              <a:t>: قم بتوفير مقدمة مختصرة عن المُيَسِّر </a:t>
            </a:r>
          </a:p>
          <a:p>
            <a:pPr marL="171450" indent="-171450" algn="r" rtl="1">
              <a:buFont typeface="Arial" panose="020B0604020202020204" pitchFamily="34" charset="0"/>
              <a:buChar char="•"/>
            </a:pPr>
            <a:r>
              <a:rPr lang="" i="0" dirty="0"/>
              <a:t>[أيضًا، إذا كان لديك أكثر من 45 دقيقة متاحة لهذه الجلسة: </a:t>
            </a:r>
            <a:r>
              <a:rPr lang="" dirty="0"/>
              <a:t>فقم بإجراء مقدمات وأنشطة تعارف مع المشاركين.]</a:t>
            </a: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a:t>
            </a:fld>
            <a:endParaRPr lang="en-US" dirty="0"/>
          </a:p>
        </p:txBody>
      </p:sp>
    </p:spTree>
    <p:extLst>
      <p:ext uri="{BB962C8B-B14F-4D97-AF65-F5344CB8AC3E}">
        <p14:creationId xmlns:p14="http://schemas.microsoft.com/office/powerpoint/2010/main" val="3562680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r" rtl="1"/>
            <a:r>
              <a:rPr lang="ar-DZ" sz="1200" b="1" i="0" kern="1200" noProof="0" dirty="0">
                <a:solidFill>
                  <a:schemeClr val="tx1"/>
                </a:solidFill>
                <a:effectLst/>
                <a:latin typeface="+mn-lt"/>
                <a:ea typeface="+mn-ea"/>
                <a:cs typeface="+mn-cs"/>
              </a:rPr>
              <a:t>وضح</a:t>
            </a:r>
            <a:r>
              <a:rPr lang="ar-DZ" sz="1200" b="1" i="1" kern="1200" noProof="0" dirty="0">
                <a:solidFill>
                  <a:schemeClr val="tx1"/>
                </a:solidFill>
                <a:effectLst/>
                <a:latin typeface="+mn-lt"/>
                <a:ea typeface="+mn-ea"/>
                <a:cs typeface="+mn-cs"/>
              </a:rPr>
              <a:t> </a:t>
            </a:r>
            <a:r>
              <a:rPr lang="ar-DZ" sz="1200" b="0" i="0" kern="1200" noProof="0" dirty="0">
                <a:solidFill>
                  <a:schemeClr val="tx1"/>
                </a:solidFill>
                <a:effectLst/>
                <a:latin typeface="+mn-lt"/>
                <a:ea typeface="+mn-ea"/>
                <a:cs typeface="+mn-cs"/>
              </a:rPr>
              <a:t>التأثير طويل المدى لإثارة/استمرار الاستجابة للتوتر العصبي بشكل متكرر</a:t>
            </a:r>
          </a:p>
          <a:p>
            <a:pPr marL="171450" indent="-171450" algn="r" rtl="1">
              <a:buFont typeface="Arial" panose="020B0604020202020204" pitchFamily="34" charset="0"/>
              <a:buChar char="•"/>
            </a:pPr>
            <a:r>
              <a:rPr lang="ar-DZ" sz="1200" b="0" i="0" kern="1200" noProof="0" dirty="0">
                <a:solidFill>
                  <a:schemeClr val="tx1"/>
                </a:solidFill>
                <a:effectLst/>
                <a:latin typeface="+mn-lt"/>
                <a:ea typeface="+mn-ea"/>
                <a:cs typeface="+mn-cs"/>
              </a:rPr>
              <a:t>يسبب ارتفاع نسبة السكر في الدم والارتفاعات المتكررة خللاً في تنظيم السكر، ومع مرور الوقت، يسهم ذلك في الإصابة بمرض السكري والسمنة (تدفع المواد الكيميائية الناجمة عن التوتر العصبي مثل الكورتيزول جسمك إلى تخزين المزيد من السكر كدهون وتجعل من الصعب فقدان تلك الدهون. كما أنها أيضًا تكسر البروتين الموجود في العضلات.)</a:t>
            </a:r>
          </a:p>
          <a:p>
            <a:pPr marL="171450" indent="-171450" algn="r" rtl="1">
              <a:buFont typeface="Arial" panose="020B0604020202020204" pitchFamily="34" charset="0"/>
              <a:buChar char="•"/>
            </a:pPr>
            <a:r>
              <a:rPr lang="ar-DZ" sz="1200" b="0" i="0" kern="1200" noProof="0" dirty="0">
                <a:solidFill>
                  <a:schemeClr val="tx1"/>
                </a:solidFill>
                <a:effectLst/>
                <a:latin typeface="+mn-lt"/>
                <a:ea typeface="+mn-ea"/>
                <a:cs typeface="+mn-cs"/>
              </a:rPr>
              <a:t>يؤدي ارتفاع ضغط الدم على المدى الطويل إلى زيادة خطر الإصابة بالسكتات الدماغية، وتمدد الأوعية الدموية، والنوبات القلبية.</a:t>
            </a:r>
          </a:p>
          <a:p>
            <a:pPr marL="171450" indent="-171450" algn="r" rtl="1">
              <a:buFont typeface="Arial" panose="020B0604020202020204" pitchFamily="34" charset="0"/>
              <a:buChar char="•"/>
            </a:pPr>
            <a:r>
              <a:rPr lang="ar-DZ" sz="1200" b="0" i="0" kern="1200" noProof="0" dirty="0">
                <a:solidFill>
                  <a:schemeClr val="tx1"/>
                </a:solidFill>
                <a:effectLst/>
                <a:latin typeface="+mn-lt"/>
                <a:ea typeface="+mn-ea"/>
                <a:cs typeface="+mn-cs"/>
              </a:rPr>
              <a:t>تؤدي إثارة اللوزة المخية (جرس الإنذار بالمخ) على المدى الطويل إلى الشعور بالنشاط، والعصبية، والتأهب، والانتباه بشكل مزمن، وتساهم على المدى الطويل في التعرض لمشاكل النوم، والقلق، والخرف في النهاية ومشاكل أخرى في مراكز الذاكرة بالدماغ والتي تتأثر بشكل غير متناسب من المواد الكيميائية الناجمة عن التوتر العصبي.</a:t>
            </a:r>
          </a:p>
          <a:p>
            <a:pPr marL="171450" indent="-171450" algn="r" rtl="1">
              <a:buFont typeface="Arial" panose="020B0604020202020204" pitchFamily="34" charset="0"/>
              <a:buChar char="•"/>
            </a:pPr>
            <a:r>
              <a:rPr lang="ar-DZ" sz="1200" b="0" i="0" kern="1200" noProof="0" dirty="0">
                <a:solidFill>
                  <a:schemeClr val="tx1"/>
                </a:solidFill>
                <a:effectLst/>
                <a:latin typeface="+mn-lt"/>
                <a:ea typeface="+mn-ea"/>
                <a:cs typeface="+mn-cs"/>
              </a:rPr>
              <a:t>قد تؤدي الاحتمالات الأعلى لتجلط الدم إلى إنقاذ حياتك في حال تعرضك للإصابة، ولكنها تزيد أيضًا من خطر تجلط الدم في الأوردة وتسبب الجلطات الدموية والأزمات القلبية.</a:t>
            </a:r>
          </a:p>
          <a:p>
            <a:pPr algn="r" rtl="1"/>
            <a:endParaRPr lang="ar-DZ" sz="1200" b="0" i="0" kern="1200" noProof="0" dirty="0">
              <a:solidFill>
                <a:schemeClr val="tx1"/>
              </a:solidFill>
              <a:effectLst/>
              <a:latin typeface="+mn-lt"/>
              <a:ea typeface="+mn-ea"/>
              <a:cs typeface="+mn-cs"/>
            </a:endParaRPr>
          </a:p>
          <a:p>
            <a:pPr algn="r" rtl="1"/>
            <a:r>
              <a:rPr lang="ar-DZ" sz="1200" b="1" i="0" kern="1200" noProof="0" dirty="0">
                <a:solidFill>
                  <a:schemeClr val="tx1"/>
                </a:solidFill>
                <a:effectLst/>
                <a:latin typeface="+mn-lt"/>
                <a:ea typeface="+mn-ea"/>
                <a:cs typeface="+mn-cs"/>
              </a:rPr>
              <a:t>وضّح</a:t>
            </a:r>
            <a:r>
              <a:rPr lang="ar-DZ" sz="1200" b="1" i="1" kern="1200" noProof="0" dirty="0">
                <a:solidFill>
                  <a:schemeClr val="tx1"/>
                </a:solidFill>
                <a:effectLst/>
                <a:latin typeface="+mn-lt"/>
                <a:ea typeface="+mn-ea"/>
                <a:cs typeface="+mn-cs"/>
              </a:rPr>
              <a:t> </a:t>
            </a:r>
            <a:r>
              <a:rPr lang="ar-DZ" sz="1200" b="0" i="0" kern="1200" noProof="0" dirty="0">
                <a:solidFill>
                  <a:schemeClr val="tx1"/>
                </a:solidFill>
                <a:effectLst/>
                <a:latin typeface="+mn-lt"/>
                <a:ea typeface="+mn-ea"/>
                <a:cs typeface="+mn-cs"/>
              </a:rPr>
              <a:t>المعلومات الإضافية التالية:</a:t>
            </a:r>
            <a:endParaRPr lang="ar-DZ" sz="1200" b="1" i="1" kern="1200" noProof="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وصفت منظمة الصحة العالمية التوتر العصبي بأنه وباء القرن </a:t>
            </a:r>
            <a:r>
              <a:rPr lang="ar-DZ" sz="1200" kern="1200" baseline="30000" noProof="0" dirty="0">
                <a:solidFill>
                  <a:schemeClr val="tx1"/>
                </a:solidFill>
                <a:effectLst/>
                <a:latin typeface="+mn-lt"/>
                <a:ea typeface="+mn-ea"/>
                <a:cs typeface="+mn-cs"/>
              </a:rPr>
              <a:t>الحادي</a:t>
            </a:r>
            <a:r>
              <a:rPr lang="ar-DZ" sz="1200" kern="1200" noProof="0" dirty="0">
                <a:solidFill>
                  <a:schemeClr val="tx1"/>
                </a:solidFill>
                <a:effectLst/>
                <a:latin typeface="+mn-lt"/>
                <a:ea typeface="+mn-ea"/>
                <a:cs typeface="+mn-cs"/>
              </a:rPr>
              <a:t> والعشرين.</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تشير التقديرات إلى أن 60-80 ٪ من الحالات التي يراها أطباء الرعاية الأولية ترتبط بأنماط حياتنا الجماعية الحديثة وأعباء التوتر العصبي الجزئي.</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يساهم التوتر العصبي الشديد في الإصابة بالسمنة، ومرض السكري من النوع 2، وارتفاع ضغط الدم، وأمراض القلب والأوعية الدموية، والسكتات الدماغية، ومرض الزهايمر. كما أنه يلعب دورًا رئيسيًا في الإصابة بالأرق، واضطرابات المناعة الذاتية، والإنهاك، والقلق، والاكتئاب.</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نحن نعيش حياة مزدحمة ومُحمّلة بالكثير من الأعباء ونأخذ أعباء التوتر العصبي الجزئي الشديدة على أنها أمر مُسَلَّم به، ونُسلِّم بأنها جزء طبيعي في الحياة.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الحياة معقدة وبالنسبة لمعظمنا تنطوي على الكثير من الضغط والتوتر العصبي البنويين. لكن الجوانب المختلفة لنمط حياتك تحفز أيضًا جزءًا كبيرًا من شعورك، ومدى شعورك بالسعادة، ومدى إنتاجيتك، وطبيعة علاقاتك.</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DZ" sz="1200" i="0" kern="1200" noProof="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DZ" sz="1200" b="1" i="0" kern="1200" noProof="0" dirty="0">
                <a:solidFill>
                  <a:schemeClr val="tx1"/>
                </a:solidFill>
                <a:effectLst/>
                <a:latin typeface="+mn-lt"/>
                <a:ea typeface="+mn-ea"/>
                <a:cs typeface="+mn-cs"/>
              </a:rPr>
              <a:t>يتبع في الشريحة التالية: </a:t>
            </a:r>
            <a:r>
              <a:rPr lang="ar-DZ" sz="1200" kern="1200" noProof="0" dirty="0">
                <a:solidFill>
                  <a:schemeClr val="tx1"/>
                </a:solidFill>
                <a:effectLst/>
                <a:latin typeface="+mn-lt"/>
                <a:ea typeface="+mn-ea"/>
                <a:cs typeface="+mn-cs"/>
              </a:rPr>
              <a:t>قبل أن نلقي نظرة على ما يمكننا القيام به لتقليل التوتر العصبي وزيادة المرونة، دعنا نتوقف ونفكر في المصادر الرئيسية لمقادير التوتر العصبي الجزئي لدينا.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DZ" sz="1200" kern="1200" noProof="0" dirty="0">
              <a:solidFill>
                <a:schemeClr val="tx1"/>
              </a:solidFill>
              <a:effectLst/>
              <a:latin typeface="+mn-lt"/>
              <a:ea typeface="+mn-ea"/>
              <a:cs typeface="+mn-cs"/>
            </a:endParaRPr>
          </a:p>
          <a:p>
            <a:pPr algn="r" rtl="1"/>
            <a:endParaRPr lang="ar-DZ" sz="1200" kern="1200" noProof="0" dirty="0">
              <a:solidFill>
                <a:schemeClr val="tx1"/>
              </a:solidFill>
              <a:effectLst/>
              <a:latin typeface="+mn-lt"/>
              <a:ea typeface="+mn-ea"/>
              <a:cs typeface="+mn-cs"/>
            </a:endParaRPr>
          </a:p>
          <a:p>
            <a:pPr algn="r" rtl="1"/>
            <a:endParaRPr lang="ar-DZ"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10</a:t>
            </a:fld>
            <a:endParaRPr lang="en-US" dirty="0"/>
          </a:p>
        </p:txBody>
      </p:sp>
    </p:spTree>
    <p:extLst>
      <p:ext uri="{BB962C8B-B14F-4D97-AF65-F5344CB8AC3E}">
        <p14:creationId xmlns:p14="http://schemas.microsoft.com/office/powerpoint/2010/main" val="2553441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1200" b="1" i="0" kern="1200" noProof="0" dirty="0">
                <a:solidFill>
                  <a:schemeClr val="tx1"/>
                </a:solidFill>
                <a:effectLst/>
                <a:latin typeface="+mn-lt"/>
                <a:ea typeface="+mn-ea"/>
                <a:cs typeface="+mn-cs"/>
              </a:rPr>
              <a:t>اطلب من المشاركين</a:t>
            </a:r>
            <a:r>
              <a:rPr lang="ar-DZ" sz="1200" i="0" kern="1200" noProof="0" dirty="0">
                <a:solidFill>
                  <a:schemeClr val="tx1"/>
                </a:solidFill>
                <a:effectLst/>
                <a:latin typeface="+mn-lt"/>
                <a:ea typeface="+mn-ea"/>
                <a:cs typeface="+mn-cs"/>
              </a:rPr>
              <a:t> </a:t>
            </a:r>
            <a:r>
              <a:rPr lang="ar-DZ" sz="1200" kern="1200" noProof="0" dirty="0">
                <a:solidFill>
                  <a:schemeClr val="tx1"/>
                </a:solidFill>
                <a:effectLst/>
                <a:latin typeface="+mn-lt"/>
                <a:ea typeface="+mn-ea"/>
                <a:cs typeface="+mn-cs"/>
              </a:rPr>
              <a:t>أخذ دقيقتين وتدوين ملاحظات على ورقة حول هذا السؤال.</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DZ" sz="1200" b="1" i="1" kern="1200" noProof="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DZ" sz="1200" b="1" i="0" kern="1200" noProof="0" dirty="0">
                <a:solidFill>
                  <a:schemeClr val="tx1"/>
                </a:solidFill>
                <a:effectLst/>
                <a:latin typeface="+mn-lt"/>
                <a:ea typeface="+mn-ea"/>
                <a:cs typeface="+mn-cs"/>
              </a:rPr>
              <a:t>اطلب متطوعين </a:t>
            </a:r>
            <a:r>
              <a:rPr lang="ar-DZ" sz="1200" b="0" i="0" kern="1200" noProof="0" dirty="0">
                <a:solidFill>
                  <a:schemeClr val="tx1"/>
                </a:solidFill>
                <a:effectLst/>
                <a:latin typeface="+mn-lt"/>
                <a:ea typeface="+mn-ea"/>
                <a:cs typeface="+mn-cs"/>
              </a:rPr>
              <a:t>ليشاركوا عددًا قليلاً من العناصر خارج قائمتهم.</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DZ" sz="1200" b="0" i="0" kern="1200" noProof="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DZ" sz="1200" b="1" i="0" kern="1200" noProof="0" dirty="0">
                <a:solidFill>
                  <a:schemeClr val="tx1"/>
                </a:solidFill>
                <a:effectLst/>
                <a:latin typeface="+mn-lt"/>
                <a:ea typeface="+mn-ea"/>
                <a:cs typeface="+mn-cs"/>
              </a:rPr>
              <a:t>بعد تقديم العديد من المشاركين لمشاركاتهم، </a:t>
            </a:r>
            <a:r>
              <a:rPr lang="ar-DZ" sz="1200" b="0" i="0" kern="1200" noProof="0" dirty="0">
                <a:solidFill>
                  <a:schemeClr val="tx1"/>
                </a:solidFill>
                <a:effectLst/>
                <a:latin typeface="+mn-lt"/>
                <a:ea typeface="+mn-ea"/>
                <a:cs typeface="+mn-cs"/>
              </a:rPr>
              <a:t>قدِّم بعض الأفكار.</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i="0" kern="1200" noProof="0" dirty="0">
                <a:solidFill>
                  <a:schemeClr val="tx1"/>
                </a:solidFill>
                <a:effectLst/>
                <a:latin typeface="+mn-lt"/>
                <a:ea typeface="+mn-ea"/>
                <a:cs typeface="+mn-cs"/>
              </a:rPr>
              <a:t>يجب أن يكون التفكير المناسب (إن كان صحيحًا) هو أن كل شيء شاركه الأشخاص تقريبًا كان يرتبط بعملهم. أشر إلى أننا نركز غالبًا على التوتر العصبي المرتبط بالعمل ونغفل عن تأثير التوتر العصبي المرتبط بنمط الحياة، وعبء التكنولوجيا، وعوامل التوتر العصبي الخارجية الأخرى (وبالتالي إهمال هذه المناطق كعلاجات قوية أيضًا).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DZ" sz="1200" b="1" i="1" kern="1200" noProof="0" dirty="0">
              <a:solidFill>
                <a:schemeClr val="tx1"/>
              </a:solidFill>
              <a:effectLst/>
              <a:latin typeface="+mn-lt"/>
              <a:ea typeface="+mn-ea"/>
              <a:cs typeface="+mn-cs"/>
            </a:endParaRPr>
          </a:p>
          <a:p>
            <a:pPr algn="r" rtl="1"/>
            <a:endParaRPr lang="ar-DZ"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11</a:t>
            </a:fld>
            <a:endParaRPr lang="en-US" dirty="0"/>
          </a:p>
        </p:txBody>
      </p:sp>
    </p:spTree>
    <p:extLst>
      <p:ext uri="{BB962C8B-B14F-4D97-AF65-F5344CB8AC3E}">
        <p14:creationId xmlns:p14="http://schemas.microsoft.com/office/powerpoint/2010/main" val="790909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b="1" i="0" noProof="0" dirty="0"/>
              <a:t>ناقش</a:t>
            </a:r>
            <a:r>
              <a:rPr lang="ar-DZ" b="1" i="1" noProof="0" dirty="0"/>
              <a:t> </a:t>
            </a:r>
            <a:r>
              <a:rPr lang="ar-DZ" b="0" i="0" noProof="0" dirty="0"/>
              <a:t>عددًا قليلاً من المصادر الشائعة المحددة لمقادير التوتر العصبي الجزئي الذي نتعرض له خلال يوم عادي في العمل الإنساني (مدرجة في الشريحة).</a:t>
            </a:r>
          </a:p>
          <a:p>
            <a:pPr algn="r" rtl="1"/>
            <a:endParaRPr lang="ar-DZ" b="0" i="0" noProof="0" dirty="0"/>
          </a:p>
          <a:p>
            <a:pPr algn="r" rtl="1"/>
            <a:r>
              <a:rPr lang="ar-DZ" b="1" i="0" noProof="0" dirty="0"/>
              <a:t>وضِّح</a:t>
            </a:r>
            <a:r>
              <a:rPr lang="ar-DZ" b="1" i="1" noProof="0" dirty="0"/>
              <a:t> </a:t>
            </a:r>
            <a:r>
              <a:rPr lang="ar-DZ" b="0" i="0" noProof="0" dirty="0"/>
              <a:t>أن هذه العوامل وغيرها تؤدي إلى توفير العديد من الفرص لمقادير التوتر العصبي الجزئي الذي نتعرض له طوال اليوم في العمل.</a:t>
            </a:r>
            <a:endParaRPr lang="ar-DZ" b="0" i="1"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12</a:t>
            </a:fld>
            <a:endParaRPr lang="en-US" dirty="0"/>
          </a:p>
        </p:txBody>
      </p:sp>
    </p:spTree>
    <p:extLst>
      <p:ext uri="{BB962C8B-B14F-4D97-AF65-F5344CB8AC3E}">
        <p14:creationId xmlns:p14="http://schemas.microsoft.com/office/powerpoint/2010/main" val="3352032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r" rtl="1"/>
            <a:r>
              <a:rPr lang="ar-DZ" b="1" i="0" noProof="0" dirty="0"/>
              <a:t>وضّح</a:t>
            </a:r>
            <a:r>
              <a:rPr lang="ar-DZ" b="1" i="1" noProof="0" dirty="0"/>
              <a:t> </a:t>
            </a:r>
            <a:r>
              <a:rPr lang="ar-DZ" b="0" i="0" noProof="0" dirty="0"/>
              <a:t>أنه ليس فقط العمل الذي نواجه فيه التوتر العصبي. اقرأ الاقتباس الموجود على الشريحة واشرح أن الحياة الحديثة مليئة بقادير التوتر العصبي الجزئي، ويمكننا في كثير من الأحيان مواجهة 10-15 منها حتى قبل مغادرة المنزل.</a:t>
            </a:r>
            <a:endParaRPr lang="ar-DZ" b="1" i="1" noProof="0" dirty="0"/>
          </a:p>
          <a:p>
            <a:pPr algn="r" rtl="1"/>
            <a:endParaRPr lang="ar-DZ" b="1" i="1" noProof="0" dirty="0"/>
          </a:p>
          <a:p>
            <a:pPr algn="r" rtl="1"/>
            <a:r>
              <a:rPr lang="ar-DZ" b="1" i="0" noProof="0" dirty="0"/>
              <a:t>أعطِ مثالاً من أي يوم من أيام الثلاثاء ...</a:t>
            </a:r>
          </a:p>
          <a:p>
            <a:pPr marL="171450" indent="-171450" algn="r" rtl="1">
              <a:buFont typeface="Arial" panose="020B0604020202020204" pitchFamily="34" charset="0"/>
              <a:buChar char="•"/>
            </a:pPr>
            <a:r>
              <a:rPr lang="ar-DZ" sz="1200" kern="1200" noProof="0" dirty="0">
                <a:solidFill>
                  <a:schemeClr val="tx1"/>
                </a:solidFill>
                <a:effectLst/>
                <a:latin typeface="+mn-lt"/>
                <a:ea typeface="+mn-ea"/>
                <a:cs typeface="+mn-cs"/>
              </a:rPr>
              <a:t>تشعر بالتوتر العصبي في العمل يوم الاثنين وتعود متأخرًا ثم ترغب في الاسترخاء، لذلك تشاهد التلفزيون لبضع ساعات وتتناول قليلاً من الكحول، وينتهي بك الأمر بالسهر لوقت متأخر (وربما شرب مزيد من الكحول) عما كنت تنتويه.</a:t>
            </a:r>
          </a:p>
          <a:p>
            <a:pPr marL="628650" lvl="1" indent="-171450" algn="r" rtl="1">
              <a:buFont typeface="Arial" panose="020B0604020202020204" pitchFamily="34" charset="0"/>
              <a:buChar char="•"/>
            </a:pPr>
            <a:r>
              <a:rPr lang="ar-DZ" sz="1200" kern="1200" noProof="0" dirty="0">
                <a:solidFill>
                  <a:schemeClr val="tx1"/>
                </a:solidFill>
                <a:effectLst/>
                <a:latin typeface="+mn-lt"/>
                <a:ea typeface="+mn-ea"/>
                <a:cs typeface="+mn-cs"/>
              </a:rPr>
              <a:t>ملحوظة</a:t>
            </a:r>
            <a:r>
              <a:rPr lang="ar-DZ" sz="1200" kern="1200" baseline="0" noProof="0" dirty="0">
                <a:solidFill>
                  <a:schemeClr val="tx1"/>
                </a:solidFill>
                <a:effectLst/>
                <a:latin typeface="+mn-lt"/>
                <a:ea typeface="+mn-ea"/>
                <a:cs typeface="+mn-cs"/>
              </a:rPr>
              <a:t>للميسر: في المناطق التي يكون فيها تعاطي الكحول أمرًا غير مناسب، استبدل "المشروبات" بالقهوة / الشاي في شرحك.</a:t>
            </a:r>
            <a:endParaRPr lang="ar-DZ" sz="1200" kern="1200" noProof="0" dirty="0">
              <a:solidFill>
                <a:schemeClr val="tx1"/>
              </a:solidFill>
              <a:effectLst/>
              <a:latin typeface="+mn-lt"/>
              <a:ea typeface="+mn-ea"/>
              <a:cs typeface="+mn-cs"/>
            </a:endParaRPr>
          </a:p>
          <a:p>
            <a:pPr marL="171450" indent="-171450" algn="r" rtl="1">
              <a:buFont typeface="Arial" panose="020B0604020202020204" pitchFamily="34" charset="0"/>
              <a:buChar char="•"/>
            </a:pPr>
            <a:r>
              <a:rPr lang="ar-DZ" sz="1200" kern="1200" noProof="0" dirty="0">
                <a:solidFill>
                  <a:schemeClr val="tx1"/>
                </a:solidFill>
                <a:effectLst/>
                <a:latin typeface="+mn-lt"/>
                <a:ea typeface="+mn-ea"/>
                <a:cs typeface="+mn-cs"/>
              </a:rPr>
              <a:t>تذهب إلى الفراش متأخرًا، ويرن جرس المنبه لإيقاظك بينما لا يزال الآخرون نائمون بعمق ولا يرغبون في الاستيقاظ (مقدار التوتر العصبي الجزئي رقم 1).</a:t>
            </a:r>
          </a:p>
          <a:p>
            <a:pPr marL="171450" indent="-171450" algn="r" rtl="1">
              <a:buFont typeface="Arial" panose="020B0604020202020204" pitchFamily="34" charset="0"/>
              <a:buChar char="•"/>
            </a:pPr>
            <a:r>
              <a:rPr lang="ar-DZ" sz="1200" kern="1200" noProof="0" dirty="0">
                <a:solidFill>
                  <a:schemeClr val="tx1"/>
                </a:solidFill>
                <a:effectLst/>
                <a:latin typeface="+mn-lt"/>
                <a:ea typeface="+mn-ea"/>
                <a:cs typeface="+mn-cs"/>
              </a:rPr>
              <a:t>قبل أن تغادر السرير، يمكنك التقاط هاتفك وفحص البريد الإلكتروني وتذكر شيئًا لم تفعله في عملك بالأمس يتعين القيام به اليوم (مقدار التوتر العصبي الجزئي رقم 2).</a:t>
            </a:r>
          </a:p>
          <a:p>
            <a:pPr marL="171450" indent="-171450" algn="r" rtl="1">
              <a:buFont typeface="Arial" panose="020B0604020202020204" pitchFamily="34" charset="0"/>
              <a:buChar char="•"/>
            </a:pPr>
            <a:r>
              <a:rPr lang="ar-DZ" sz="1200" kern="1200" noProof="0" dirty="0">
                <a:solidFill>
                  <a:schemeClr val="tx1"/>
                </a:solidFill>
                <a:effectLst/>
                <a:latin typeface="+mn-lt"/>
                <a:ea typeface="+mn-ea"/>
                <a:cs typeface="+mn-cs"/>
              </a:rPr>
              <a:t>ترى مجموعة كاملة من رسائل البريد الإلكتروني المرسلة من العمل حول مشاريع مختلفة وتغيير المواعيد النهائية (مقدار التوتر العصبي الجزئي رقم 3، و4، و5) وتطورات جديدة عن الموقف الأمني لا تبدو جيدة (مقدار التوتر العصبي الجزئي رقم 6).</a:t>
            </a:r>
          </a:p>
          <a:p>
            <a:pPr marL="171450" indent="-171450" algn="r" rtl="1">
              <a:buFont typeface="Arial" panose="020B0604020202020204" pitchFamily="34" charset="0"/>
              <a:buChar char="•"/>
            </a:pPr>
            <a:r>
              <a:rPr lang="ar-DZ" sz="1200" kern="1200" noProof="0" dirty="0">
                <a:solidFill>
                  <a:schemeClr val="tx1"/>
                </a:solidFill>
                <a:effectLst/>
                <a:latin typeface="+mn-lt"/>
                <a:ea typeface="+mn-ea"/>
                <a:cs typeface="+mn-cs"/>
              </a:rPr>
              <a:t>أنت تدرك أنك متأخر الآن لأنك كنت في السرير تنظر إلى الهاتف لمدة 15 دقيقة (مقدار التوتر العصبي الجزئي رقم 7).</a:t>
            </a:r>
          </a:p>
          <a:p>
            <a:pPr marL="171450" indent="-171450" algn="r" rtl="1">
              <a:buFont typeface="Arial" panose="020B0604020202020204" pitchFamily="34" charset="0"/>
              <a:buChar char="•"/>
            </a:pPr>
            <a:r>
              <a:rPr lang="ar-DZ" sz="1200" kern="1200" noProof="0" dirty="0">
                <a:solidFill>
                  <a:schemeClr val="tx1"/>
                </a:solidFill>
                <a:effectLst/>
                <a:latin typeface="+mn-lt"/>
                <a:ea typeface="+mn-ea"/>
                <a:cs typeface="+mn-cs"/>
              </a:rPr>
              <a:t>أثناء الاستحمام، يرن هاتفك ثلاث مرات ليخطرك بوصول رسائل نصية، ورسائل بريد إلكتروني، ورسائل على برنامج المسنجر (مقدار التوتر العصبي الجزئي رقم 8 و9، و10)</a:t>
            </a:r>
          </a:p>
          <a:p>
            <a:pPr marL="171450" indent="-171450" algn="r" rtl="1">
              <a:buFont typeface="Arial" panose="020B0604020202020204" pitchFamily="34" charset="0"/>
              <a:buChar char="•"/>
            </a:pPr>
            <a:r>
              <a:rPr lang="ar-DZ" sz="1200" kern="1200" noProof="0" dirty="0">
                <a:solidFill>
                  <a:schemeClr val="tx1"/>
                </a:solidFill>
                <a:effectLst/>
                <a:latin typeface="+mn-lt"/>
                <a:ea typeface="+mn-ea"/>
                <a:cs typeface="+mn-cs"/>
              </a:rPr>
              <a:t>يمكنك تناول فنجانين من القهوة بدلاً من المعتاد 1 (مقدار التوتر العصبي الجزئي رقم 11) وانتزاع قطعة من الخبز المحمص بدلاً من الإفطار المغذي المعتاد لأنك بحاجة للانطلاق (مقدار التوتر العصبي الجزئي رقم 12) ... </a:t>
            </a:r>
          </a:p>
          <a:p>
            <a:pPr marL="0" indent="0" algn="r" rtl="1">
              <a:buFont typeface="Arial" panose="020B0604020202020204" pitchFamily="34" charset="0"/>
              <a:buNone/>
            </a:pPr>
            <a:endParaRPr lang="ar-DZ" sz="1200" b="1" i="1" kern="1200" noProof="0" dirty="0">
              <a:solidFill>
                <a:schemeClr val="tx1"/>
              </a:solidFill>
              <a:effectLst/>
              <a:latin typeface="+mn-lt"/>
              <a:ea typeface="+mn-ea"/>
              <a:cs typeface="+mn-cs"/>
            </a:endParaRPr>
          </a:p>
          <a:p>
            <a:pPr marL="0" indent="0" algn="r" rtl="1">
              <a:buFont typeface="Arial" panose="020B0604020202020204" pitchFamily="34" charset="0"/>
              <a:buNone/>
            </a:pPr>
            <a:r>
              <a:rPr lang="ar-DZ" sz="1200" b="0" i="0" kern="1200" noProof="0" dirty="0">
                <a:solidFill>
                  <a:schemeClr val="tx1"/>
                </a:solidFill>
                <a:effectLst/>
                <a:latin typeface="+mn-lt"/>
                <a:ea typeface="+mn-ea"/>
                <a:cs typeface="+mn-cs"/>
              </a:rPr>
              <a:t>وبالطبع، هذا المثال لا يأخذ في الحسبان التفاعلات مع الزوجة، أو الأطفال، أو الاهتمام بأي مسؤوليات منزلية عادية خارج نطاق إعداد نفسك قبل الخروج من المنزل، والتي تضيف جميعها عادةً مقادير إضافية من التوتر العصبي الجزئي إلى القائمة.</a:t>
            </a:r>
            <a:endParaRPr lang="ar-DZ" b="1" i="1" noProof="0" dirty="0"/>
          </a:p>
          <a:p>
            <a:pPr algn="r" rtl="1"/>
            <a:endParaRPr lang="ar-DZ" b="0" i="0" noProof="0" dirty="0"/>
          </a:p>
          <a:p>
            <a:pPr algn="r" rtl="1"/>
            <a:r>
              <a:rPr lang="ar-DZ" b="1" i="0" noProof="0" dirty="0"/>
              <a:t>وضِّح</a:t>
            </a:r>
            <a:r>
              <a:rPr lang="ar-DZ" b="0" i="0" noProof="0" dirty="0"/>
              <a:t>هناك العديد من الفرص لأن نتعرض لمقادير التوتر العصبي الجزئي خارج العمل، وكثيرًا ما نحسم هذه الأشياء (المنبهات، والإشعارات الهاتفية، والكحول/الكافيين، وما إلى ذلك) كمقادير من التوتر العصبي الجزئي لأنها أصبحت جزءًا كبيرًا من حياتنا.</a:t>
            </a:r>
            <a:endParaRPr lang="ar-DZ" b="0" i="1" noProof="0" dirty="0"/>
          </a:p>
          <a:p>
            <a:pPr algn="r" rtl="1"/>
            <a:endParaRPr lang="ar-DZ" noProof="0" dirty="0"/>
          </a:p>
          <a:p>
            <a:pPr algn="r" rtl="1"/>
            <a:endParaRPr lang="ar-DZ"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13</a:t>
            </a:fld>
            <a:endParaRPr lang="en-US" dirty="0"/>
          </a:p>
        </p:txBody>
      </p:sp>
    </p:spTree>
    <p:extLst>
      <p:ext uri="{BB962C8B-B14F-4D97-AF65-F5344CB8AC3E}">
        <p14:creationId xmlns:p14="http://schemas.microsoft.com/office/powerpoint/2010/main" val="837518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14</a:t>
            </a:fld>
            <a:endParaRPr lang="en-US" dirty="0"/>
          </a:p>
        </p:txBody>
      </p:sp>
    </p:spTree>
    <p:extLst>
      <p:ext uri="{BB962C8B-B14F-4D97-AF65-F5344CB8AC3E}">
        <p14:creationId xmlns:p14="http://schemas.microsoft.com/office/powerpoint/2010/main" val="260280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sz="1200" b="1" i="0" kern="1200" noProof="0" dirty="0">
                <a:solidFill>
                  <a:schemeClr val="tx1"/>
                </a:solidFill>
                <a:effectLst/>
                <a:latin typeface="+mn-lt"/>
                <a:ea typeface="+mn-ea"/>
                <a:cs typeface="+mn-cs"/>
              </a:rPr>
              <a:t>وضِّح</a:t>
            </a:r>
            <a:endParaRPr lang="ar-DZ" sz="1200" i="0" kern="1200" noProof="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إحدى الطرق التي يمكننا بها التفكير في المرونة هو اعتبارها بمثابة مقياس يقع التوتر العصبي على أحد جانبيه والدعم على الجانب الآخر.</a:t>
            </a:r>
          </a:p>
          <a:p>
            <a:pPr marL="171450" lvl="0"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من أجل الحفاظ على المرونة، لدينا خيار التخلص من التوتر العصبي أو الزيادة/الإضافة إلى سلة الدعم الخاصة بنا.</a:t>
            </a:r>
            <a:endParaRPr lang="ar-DZ" sz="1200" kern="1200" noProof="0" dirty="0">
              <a:solidFill>
                <a:schemeClr val="tx1"/>
              </a:solidFill>
              <a:effectLst/>
              <a:latin typeface="+mn-lt"/>
              <a:ea typeface="+mn-ea"/>
              <a:cs typeface="+mn-cs"/>
            </a:endParaRPr>
          </a:p>
          <a:p>
            <a:pPr marL="171450" lvl="0"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غالبًا ما لا يكون هناك خيار لإزالة بعض مصادر التوتر العصبي (على سبيل المثال، يكون لدى الوالد العامل الوحيد الذي لديه أطفال خيارات محدودة لتغيير بعض مصادر التوتر العصبي الرئيسية، وإذا كنت لا ترغب في ترك عملك، فسيكون تأثيرك محدودًا على بعض مصادر التوتر العصبي المرتبطة بالعمل أيضًا).</a:t>
            </a:r>
          </a:p>
          <a:p>
            <a:pPr marL="171450" lvl="0"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ومع ذلك، فيمكننا ...</a:t>
            </a:r>
          </a:p>
          <a:p>
            <a:pPr marL="628650" lvl="1"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النظر بجدية إلى الكيفية التي يمكننا بها تقليل بعض مقادير التوتر العصبي الجزئي التي تصيبنا طوال اليوم، لأنها تطاردنا باستمرار، حتى عندما لا يبدو أن هناك شيئًا يبعث على التوتر العصبي يحدث. لا يمكننا القضاء عليها تمامًا، لكن يمكننا توجيه حياتنا حتى نتعرض لعدد أقل منها.</a:t>
            </a:r>
          </a:p>
          <a:p>
            <a:pPr marL="628650" lvl="1"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وذلك بالإضافة إلى جانب الدعم الموجود على المقياس من خلال تحديد الأدوات التي يمكن أن تساعدنا على التعامل بشكل أكثر فعالية مع التوتر العصبي واستخدام تلك الأدوات.</a:t>
            </a:r>
          </a:p>
          <a:p>
            <a:pPr marL="171450" lvl="0" indent="-171450" algn="r" rtl="1">
              <a:buFont typeface="Arial" panose="020B0604020202020204" pitchFamily="34" charset="0"/>
              <a:buChar char="•"/>
            </a:pPr>
            <a:endParaRPr lang="ar-DZ" sz="1200" b="0" i="0" u="none" strike="noStrike"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15</a:t>
            </a:fld>
            <a:endParaRPr lang="en-US" dirty="0"/>
          </a:p>
        </p:txBody>
      </p:sp>
    </p:spTree>
    <p:extLst>
      <p:ext uri="{BB962C8B-B14F-4D97-AF65-F5344CB8AC3E}">
        <p14:creationId xmlns:p14="http://schemas.microsoft.com/office/powerpoint/2010/main" val="2288849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DZ" sz="1200" b="1" i="0" kern="1200" noProof="0" dirty="0">
                <a:solidFill>
                  <a:schemeClr val="tx1"/>
                </a:solidFill>
                <a:effectLst/>
                <a:latin typeface="+mn-lt"/>
                <a:ea typeface="+mn-ea"/>
                <a:cs typeface="+mn-cs"/>
              </a:rPr>
              <a:t>اطلب من المشاركين</a:t>
            </a:r>
            <a:r>
              <a:rPr lang="ar-DZ" sz="1200" i="0" kern="1200" noProof="0" dirty="0">
                <a:solidFill>
                  <a:schemeClr val="tx1"/>
                </a:solidFill>
                <a:effectLst/>
                <a:latin typeface="+mn-lt"/>
                <a:ea typeface="+mn-ea"/>
                <a:cs typeface="+mn-cs"/>
              </a:rPr>
              <a:t> </a:t>
            </a:r>
            <a:r>
              <a:rPr lang="ar-DZ" sz="1200" kern="1200" noProof="0" dirty="0">
                <a:solidFill>
                  <a:schemeClr val="tx1"/>
                </a:solidFill>
                <a:effectLst/>
                <a:latin typeface="+mn-lt"/>
                <a:ea typeface="+mn-ea"/>
                <a:cs typeface="+mn-cs"/>
              </a:rPr>
              <a:t>أخذ دقيقتين وتدوين ملاحظات على ورقة حول هذا السؤال.</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كرر التأكيد على أنك تريد منهم كتابة أشياء واقعية، وبسيطة، وقابلة للتحقيق.</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DZ" sz="1200" b="1" i="1" kern="1200" noProof="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DZ" sz="1200" b="1" i="0" kern="1200" noProof="0" dirty="0">
                <a:solidFill>
                  <a:schemeClr val="tx1"/>
                </a:solidFill>
                <a:effectLst/>
                <a:latin typeface="+mn-lt"/>
                <a:ea typeface="+mn-ea"/>
                <a:cs typeface="+mn-cs"/>
              </a:rPr>
              <a:t>اطلب متطوعين </a:t>
            </a:r>
            <a:r>
              <a:rPr lang="ar-DZ" sz="1200" b="0" i="0" kern="1200" noProof="0" dirty="0">
                <a:solidFill>
                  <a:schemeClr val="tx1"/>
                </a:solidFill>
                <a:effectLst/>
                <a:latin typeface="+mn-lt"/>
                <a:ea typeface="+mn-ea"/>
                <a:cs typeface="+mn-cs"/>
              </a:rPr>
              <a:t>ليشاركوا عددًا قليلاً من العناصر خارج قائمتهم.</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DZ" sz="1200" b="0" i="0" kern="1200" noProof="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ar-DZ" sz="1200" b="1" i="0" kern="1200" noProof="0" dirty="0">
                <a:solidFill>
                  <a:schemeClr val="tx1"/>
                </a:solidFill>
                <a:effectLst/>
                <a:latin typeface="+mn-lt"/>
                <a:ea typeface="+mn-ea"/>
                <a:cs typeface="+mn-cs"/>
              </a:rPr>
              <a:t>بعد تقديم العديد من المشاركين لمشاركاتهم، </a:t>
            </a:r>
            <a:r>
              <a:rPr lang="ar-DZ" sz="1200" b="0" i="0" kern="1200" noProof="0" dirty="0">
                <a:solidFill>
                  <a:schemeClr val="tx1"/>
                </a:solidFill>
                <a:effectLst/>
                <a:latin typeface="+mn-lt"/>
                <a:ea typeface="+mn-ea"/>
                <a:cs typeface="+mn-cs"/>
              </a:rPr>
              <a:t>قدِّم بعض الأفكار.</a:t>
            </a:r>
            <a:endParaRPr lang="ar-DZ" sz="1200" b="1" i="0" kern="1200" noProof="0" dirty="0">
              <a:solidFill>
                <a:schemeClr val="tx1"/>
              </a:solidFill>
              <a:effectLst/>
              <a:latin typeface="+mn-lt"/>
              <a:ea typeface="+mn-ea"/>
              <a:cs typeface="+mn-cs"/>
            </a:endParaRPr>
          </a:p>
          <a:p>
            <a:pPr algn="r" rtl="1"/>
            <a:endParaRPr lang="ar-DZ"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16</a:t>
            </a:fld>
            <a:endParaRPr lang="en-US" dirty="0"/>
          </a:p>
        </p:txBody>
      </p:sp>
    </p:spTree>
    <p:extLst>
      <p:ext uri="{BB962C8B-B14F-4D97-AF65-F5344CB8AC3E}">
        <p14:creationId xmlns:p14="http://schemas.microsoft.com/office/powerpoint/2010/main" val="4213055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lgn="r" rtl="1">
              <a:buFont typeface="Arial" panose="020B0604020202020204" pitchFamily="34" charset="0"/>
              <a:buNone/>
            </a:pPr>
            <a:r>
              <a:rPr lang="ar-DZ" sz="1200" b="1" i="0" u="none" strike="noStrike" kern="1200" noProof="0" dirty="0">
                <a:solidFill>
                  <a:schemeClr val="tx1"/>
                </a:solidFill>
                <a:effectLst/>
                <a:latin typeface="+mn-lt"/>
                <a:ea typeface="+mn-ea"/>
                <a:cs typeface="+mn-cs"/>
              </a:rPr>
              <a:t>وضح</a:t>
            </a:r>
            <a:r>
              <a:rPr lang="ar-DZ" sz="1200" b="1" i="1" u="none" strike="noStrike" kern="1200" noProof="0" dirty="0">
                <a:solidFill>
                  <a:schemeClr val="tx1"/>
                </a:solidFill>
                <a:effectLst/>
                <a:latin typeface="+mn-lt"/>
                <a:ea typeface="+mn-ea"/>
                <a:cs typeface="+mn-cs"/>
              </a:rPr>
              <a:t> </a:t>
            </a:r>
            <a:r>
              <a:rPr lang="ar-DZ" sz="1200" b="0" i="0" u="none" strike="noStrike" kern="1200" noProof="0" dirty="0">
                <a:solidFill>
                  <a:schemeClr val="tx1"/>
                </a:solidFill>
                <a:effectLst/>
                <a:latin typeface="+mn-lt"/>
                <a:ea typeface="+mn-ea"/>
                <a:cs typeface="+mn-cs"/>
              </a:rPr>
              <a:t>أن هناك العديد من الأشياء التي يمكننا القيام بها لتقليل أعباء التوتر العصبي (أكثر مما نعتقد، وخاصةً على مستوى التوتر العصبي الجزئي) وزيادة الدعم.</a:t>
            </a:r>
          </a:p>
          <a:p>
            <a:pPr marL="171450"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ومع ذلك، فإن وقت الجميع واهتمامهم (والقدرة على إجراء تغييرات مستدامة) محدودان. بالنظر إلى ذلك وفي ظل هذه المعطيات، من أين نبدأ؟</a:t>
            </a:r>
          </a:p>
          <a:p>
            <a:pPr marL="171450"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فيما يلي </a:t>
            </a:r>
            <a:r>
              <a:rPr lang="ar-DZ" sz="1200" b="1" i="0" u="none" strike="noStrike" kern="1200" noProof="0" dirty="0">
                <a:solidFill>
                  <a:schemeClr val="tx1"/>
                </a:solidFill>
                <a:effectLst/>
                <a:latin typeface="+mn-lt"/>
                <a:ea typeface="+mn-ea"/>
                <a:cs typeface="+mn-cs"/>
              </a:rPr>
              <a:t>أربعة مجالات رئيسية</a:t>
            </a:r>
            <a:r>
              <a:rPr lang="ar-DZ" sz="1200" b="0" i="0" u="none" strike="noStrike" kern="1200" noProof="0" dirty="0">
                <a:solidFill>
                  <a:schemeClr val="tx1"/>
                </a:solidFill>
                <a:effectLst/>
                <a:latin typeface="+mn-lt"/>
                <a:ea typeface="+mn-ea"/>
                <a:cs typeface="+mn-cs"/>
              </a:rPr>
              <a:t> يجب التركيز عليها.</a:t>
            </a:r>
          </a:p>
          <a:p>
            <a:pPr marL="171450"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يمثل كل واحد منها "طريقًا سريعًا للتوتر العصبي"</a:t>
            </a:r>
          </a:p>
          <a:p>
            <a:pPr marL="628650" lvl="1"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المعنى والهدف</a:t>
            </a:r>
          </a:p>
          <a:p>
            <a:pPr marL="628650" lvl="1"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العلاقات - كيف يمكننا تغذيتها في مواجهة الضغوط التي وضعها العالم الحديث</a:t>
            </a:r>
          </a:p>
          <a:p>
            <a:pPr marL="628650" lvl="1"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الجسم - النوع الصحيح من الحِمْيَة، والتمارين الرياضية، والروتين اليومي المفيد</a:t>
            </a:r>
          </a:p>
          <a:p>
            <a:pPr marL="628650" lvl="1"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العقل - كيف يمكننا جلب الراحة لعقولنا</a:t>
            </a:r>
          </a:p>
          <a:p>
            <a:pPr marL="171450" lvl="0"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في كل من هذه المجالات، يولِّد التوتر العصبي مزيدًا منه </a:t>
            </a:r>
            <a:r>
              <a:rPr lang="ar-DZ" sz="1200" b="0" i="0" u="none" strike="noStrike" kern="1200" baseline="0" noProof="0" dirty="0">
                <a:solidFill>
                  <a:schemeClr val="tx1"/>
                </a:solidFill>
                <a:effectLst/>
                <a:latin typeface="+mn-lt"/>
                <a:ea typeface="+mn-ea"/>
                <a:cs typeface="+mn-cs"/>
              </a:rPr>
              <a:t> في دوامة لا تنتهي، حيث يؤدي عدم القيام بكل سلوك إلى مواجهة صعوبة أكثر في البدء:</a:t>
            </a:r>
            <a:endParaRPr lang="ar-DZ" sz="1200" b="0" i="0" u="none" strike="noStrike" kern="1200" noProof="0" dirty="0">
              <a:solidFill>
                <a:schemeClr val="tx1"/>
              </a:solidFill>
              <a:effectLst/>
              <a:latin typeface="+mn-lt"/>
              <a:ea typeface="+mn-ea"/>
              <a:cs typeface="+mn-cs"/>
            </a:endParaRPr>
          </a:p>
          <a:p>
            <a:pPr marL="628650" lvl="1"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يفضي بنا عدم وجود معنى في حياتنا إلى التوتر العصبي، ولكن الكثير من التوتر العصبي يجعل من الصعب العثور على معنى.</a:t>
            </a:r>
          </a:p>
          <a:p>
            <a:pPr marL="628650" lvl="1"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يسبب عدم وجود علاقات رعاية وثيقة التوتر العصبي، لكن التوتر العصبي يدمر العلاقات.</a:t>
            </a:r>
          </a:p>
          <a:p>
            <a:pPr marL="628650" lvl="1"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يسبب سوء نظام التغذية، والتمارين الرياضية، وعادات النوم الإجهاد البدني ويزيد من صعوبة اتخاذ خيارات مفيدة في نمط الحياة في المقام الأول.</a:t>
            </a:r>
          </a:p>
          <a:p>
            <a:pPr marL="628650" lvl="1"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يسبب عدم إعطاء الأولوية للصحة والراحة لأذهاننا التوتر العصبي، وسوف يزعزع التوتر العصبي المتزايد رفاهيتنا العقلية.</a:t>
            </a:r>
          </a:p>
          <a:p>
            <a:pPr marL="171450" lvl="0" indent="-171450" algn="r" rtl="1">
              <a:buFont typeface="Arial" panose="020B0604020202020204" pitchFamily="34" charset="0"/>
              <a:buChar char="•"/>
            </a:pPr>
            <a:r>
              <a:rPr lang="ar-DZ" sz="1200" b="1" i="0" u="none" strike="noStrike" kern="1200" noProof="0" dirty="0">
                <a:solidFill>
                  <a:schemeClr val="tx1"/>
                </a:solidFill>
                <a:effectLst/>
                <a:latin typeface="+mn-lt"/>
                <a:ea typeface="+mn-ea"/>
                <a:cs typeface="+mn-cs"/>
              </a:rPr>
              <a:t>والخبر السار </a:t>
            </a:r>
            <a:r>
              <a:rPr lang="ar-DZ" sz="1200" b="0" i="0" u="none" strike="noStrike" kern="1200" noProof="0" dirty="0">
                <a:solidFill>
                  <a:schemeClr val="tx1"/>
                </a:solidFill>
                <a:effectLst/>
                <a:latin typeface="+mn-lt"/>
                <a:ea typeface="+mn-ea"/>
                <a:cs typeface="+mn-cs"/>
              </a:rPr>
              <a:t>هو أنه من الممكن إنشاء دوامة تصاعدية لزيادة الرفاهية أيضًا، غالبًا من خلال تغييرات عملية سهلة بسيطة نطبقها واحدة تلو الأخرى ونلتزم بها.</a:t>
            </a:r>
          </a:p>
          <a:p>
            <a:pPr marL="628650" lvl="1"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خلال الشرائح التالية، سنتحدث عن بعض هذه الأشياء العملية البسيطة التي يمكن القيام بها. هناك الكثير من المعلومات المتوفرة حول التعامل مع عوامل محددة للتوتر العصبي (مثل الإفراط في رسائل البريد الإلكتروني) ولكن كل ما سنناقشه هنا بسيط، وعملي، وهام، وأساسي. وهي عبارة عن أشياء صغيرة يمكن أن تحقق فوائد كبيرة.</a:t>
            </a:r>
          </a:p>
          <a:p>
            <a:pPr marL="628650" lvl="1"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بدلاً من تجريب كل شيء موجود على الشرائح التالية مرة واحدة، اختر شيئًا واحدًا وقم بذلك لمدة سبعة أيام وشاهد ما تشعر به.</a:t>
            </a:r>
          </a:p>
          <a:p>
            <a:pPr marL="628650" lvl="1" indent="-171450" algn="r" rtl="1">
              <a:buFont typeface="Arial" panose="020B0604020202020204" pitchFamily="34" charset="0"/>
              <a:buChar char="•"/>
            </a:pPr>
            <a:r>
              <a:rPr lang="ar-DZ" sz="1200" b="0" i="0" u="none" strike="noStrike" kern="1200" noProof="0" dirty="0">
                <a:solidFill>
                  <a:schemeClr val="tx1"/>
                </a:solidFill>
                <a:effectLst/>
                <a:latin typeface="+mn-lt"/>
                <a:ea typeface="+mn-ea"/>
                <a:cs typeface="+mn-cs"/>
              </a:rPr>
              <a:t>ثم اختر شيئًا آخرًا وقم بإضافته وجرّبه لمدة سبعة أيام.</a:t>
            </a:r>
          </a:p>
          <a:p>
            <a:pPr algn="r" rtl="1"/>
            <a:endParaRPr lang="ar-DZ"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17</a:t>
            </a:fld>
            <a:endParaRPr lang="en-US" dirty="0"/>
          </a:p>
        </p:txBody>
      </p:sp>
    </p:spTree>
    <p:extLst>
      <p:ext uri="{BB962C8B-B14F-4D97-AF65-F5344CB8AC3E}">
        <p14:creationId xmlns:p14="http://schemas.microsoft.com/office/powerpoint/2010/main" val="941117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b="1" i="0" noProof="0" dirty="0"/>
              <a:t>وضِّح</a:t>
            </a:r>
          </a:p>
          <a:p>
            <a:pPr marL="171450" indent="-171450" algn="r" rtl="1">
              <a:buFont typeface="Arial" panose="020B0604020202020204" pitchFamily="34" charset="0"/>
              <a:buChar char="•"/>
            </a:pPr>
            <a:r>
              <a:rPr lang="ar-DZ" sz="1200" kern="1200" noProof="0" dirty="0">
                <a:solidFill>
                  <a:schemeClr val="tx1"/>
                </a:solidFill>
                <a:effectLst/>
                <a:latin typeface="+mn-lt"/>
                <a:ea typeface="+mn-ea"/>
                <a:cs typeface="+mn-cs"/>
              </a:rPr>
              <a:t>رأي العلم واضح في أن عدم وجود شعور بالهدف في حياتك يمثل عامل خطر لانخفاض الصحة والسعادة.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noProof="0" dirty="0"/>
              <a:t>غالبًا ما نفكر في العمل عندما نفكر في الهدف، ويمكن أن نتجاهل عنصر الاستمتاع/العاطفة.</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هذا خطر يتعرض له أولئك الذين يعملون في المنظمات الإنسانية على وجه الخصوص، حيث يمكن أن يكونوا مدفوعين بالهدف/المهمة بالقدر الذي تختفي فيه جميع مصادر الهدف/الاستمتاع الأخرى في حياتهم.</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من المهم أن نتذكر أن المعنى والهدف ينطويان أيضًا على:</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العاطفة هي جزء كبير من المعنى والهدف. عندما نقوم بعمل أشياء نشعر بالحماسة تجاهها، يكون لها تأثير إيجابي يمتد إلى نواحي أخرى من الحياة. إن القيام بأشياء نحبها بانتظام يجعلنا أكثر مرونة فيما يتعلق بالتوتر العصبي. لكن التوتر العصبي المزمن يجعل الأمر أكثر صعوبة بالنسبة لنا للاستمتاع. لذلك يعمل في كلا الاتجاهين.</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المساعدة/الخدمات/اللطف: يكمن الوفاء الحقيقي في كثير من الأحيان في العطاء. البشر عبارة عن حيوانات اجتماعية وغالبًا ما يكونون أسعد عندما يتصرفون في خدمة الآخرين.</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DZ" sz="1200" kern="1200" noProof="0" dirty="0">
              <a:solidFill>
                <a:schemeClr val="tx1"/>
              </a:solidFill>
              <a:effectLst/>
              <a:latin typeface="+mn-lt"/>
              <a:ea typeface="+mn-ea"/>
              <a:cs typeface="+mn-cs"/>
            </a:endParaRPr>
          </a:p>
          <a:p>
            <a:pPr marL="171450" indent="-171450" algn="r" rtl="1">
              <a:buFont typeface="Arial" panose="020B0604020202020204" pitchFamily="34" charset="0"/>
              <a:buChar char="•"/>
            </a:pPr>
            <a:endParaRPr lang="ar-DZ" b="0" i="0"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18</a:t>
            </a:fld>
            <a:endParaRPr lang="en-US" dirty="0"/>
          </a:p>
        </p:txBody>
      </p:sp>
    </p:spTree>
    <p:extLst>
      <p:ext uri="{BB962C8B-B14F-4D97-AF65-F5344CB8AC3E}">
        <p14:creationId xmlns:p14="http://schemas.microsoft.com/office/powerpoint/2010/main" val="33952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lgn="r" rtl="1">
              <a:buFont typeface="Arial" panose="020B0604020202020204" pitchFamily="34" charset="0"/>
              <a:buNone/>
            </a:pPr>
            <a:r>
              <a:rPr lang="ar-DZ" sz="1200" b="1" i="0" kern="1200" noProof="0" dirty="0">
                <a:solidFill>
                  <a:schemeClr val="tx1"/>
                </a:solidFill>
                <a:effectLst/>
                <a:latin typeface="+mn-lt"/>
                <a:ea typeface="+mn-ea"/>
                <a:cs typeface="+mn-cs"/>
              </a:rPr>
              <a:t>ناقش</a:t>
            </a:r>
            <a:r>
              <a:rPr lang="ar-DZ" sz="1200" b="1" kern="1200" noProof="0" dirty="0">
                <a:solidFill>
                  <a:schemeClr val="tx1"/>
                </a:solidFill>
                <a:effectLst/>
                <a:latin typeface="+mn-lt"/>
                <a:ea typeface="+mn-ea"/>
                <a:cs typeface="+mn-cs"/>
              </a:rPr>
              <a:t> </a:t>
            </a:r>
            <a:r>
              <a:rPr lang="ar-DZ" sz="1200" b="0" i="0" kern="1200" noProof="0" dirty="0">
                <a:solidFill>
                  <a:schemeClr val="tx1"/>
                </a:solidFill>
                <a:effectLst/>
                <a:latin typeface="+mn-lt"/>
                <a:ea typeface="+mn-ea"/>
                <a:cs typeface="+mn-cs"/>
              </a:rPr>
              <a:t> الاستراتيجيات الموجودة على الشريحة.</a:t>
            </a:r>
            <a:endParaRPr lang="ar-DZ" sz="1200" b="1" kern="1200" noProof="0" dirty="0">
              <a:solidFill>
                <a:schemeClr val="tx1"/>
              </a:solidFill>
              <a:effectLst/>
              <a:latin typeface="+mn-lt"/>
              <a:ea typeface="+mn-ea"/>
              <a:cs typeface="+mn-cs"/>
            </a:endParaRPr>
          </a:p>
          <a:p>
            <a:pPr marL="0" lvl="0" indent="0" algn="r" rtl="1">
              <a:buFont typeface="Arial" panose="020B0604020202020204" pitchFamily="34" charset="0"/>
              <a:buNone/>
            </a:pPr>
            <a:endParaRPr lang="ar-DZ" sz="1200" b="1" kern="1200" noProof="0" dirty="0">
              <a:solidFill>
                <a:schemeClr val="tx1"/>
              </a:solidFill>
              <a:effectLst/>
              <a:latin typeface="+mn-lt"/>
              <a:ea typeface="+mn-ea"/>
              <a:cs typeface="+mn-cs"/>
            </a:endParaRPr>
          </a:p>
          <a:p>
            <a:pPr marL="0" lvl="0" indent="0" algn="r" rtl="1">
              <a:buFont typeface="Arial" panose="020B0604020202020204" pitchFamily="34" charset="0"/>
              <a:buNone/>
            </a:pPr>
            <a:r>
              <a:rPr lang="ar-DZ" sz="1200" b="1" i="0" kern="1200" noProof="0" dirty="0">
                <a:solidFill>
                  <a:schemeClr val="tx1"/>
                </a:solidFill>
                <a:effectLst/>
                <a:latin typeface="+mn-lt"/>
                <a:ea typeface="+mn-ea"/>
                <a:cs typeface="+mn-cs"/>
              </a:rPr>
              <a:t>امنح نفسك قدرًا من الاستمتاع كل يوم.</a:t>
            </a:r>
          </a:p>
          <a:p>
            <a:pPr marL="171450" lvl="0" indent="-171450" algn="r" rtl="1">
              <a:buFont typeface="Arial" panose="020B0604020202020204" pitchFamily="34" charset="0"/>
              <a:buChar char="•"/>
            </a:pPr>
            <a:r>
              <a:rPr lang="ar-DZ" sz="1200" kern="1200" noProof="0" dirty="0">
                <a:solidFill>
                  <a:schemeClr val="tx1"/>
                </a:solidFill>
                <a:effectLst/>
                <a:latin typeface="+mn-lt"/>
                <a:ea typeface="+mn-ea"/>
                <a:cs typeface="+mn-cs"/>
              </a:rPr>
              <a:t>فكّر في آخر مرة قمت فيها بعمل شيء في حياتك تحبه حقًا، لمجرد أنك تحب ذلك.</a:t>
            </a:r>
          </a:p>
          <a:p>
            <a:pPr marL="171450" lvl="0" indent="-171450" algn="r" rtl="1">
              <a:buFont typeface="Arial" panose="020B0604020202020204" pitchFamily="34" charset="0"/>
              <a:buChar char="•"/>
            </a:pPr>
            <a:r>
              <a:rPr lang="ar-DZ" sz="1200" kern="1200" noProof="0" dirty="0">
                <a:solidFill>
                  <a:schemeClr val="tx1"/>
                </a:solidFill>
                <a:effectLst/>
                <a:latin typeface="+mn-lt"/>
                <a:ea typeface="+mn-ea"/>
                <a:cs typeface="+mn-cs"/>
              </a:rPr>
              <a:t>حاول أن تمنح نفسك قدرًا من الاستمتاع كل يوم، حتى لمدة 10-15 دقيقة فقط.</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عندما تبدأ الانخراط في شغف منتظم ودمج شيء ما تحبه في حياتك، فقد تجد أنه سيكون من الأسهل اتخاذ بعض القرارات الصحية الأخرى (مثل تلك المتعلقة بتناول الطعام الصحي وتقليل المشروبات الكحولية) لأننا أقل حرصًا على التعويض.</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DZ" sz="1200" kern="1200" noProof="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DZ" sz="1200" b="1" i="0" kern="1200" noProof="0" dirty="0">
                <a:solidFill>
                  <a:schemeClr val="tx1"/>
                </a:solidFill>
                <a:effectLst/>
                <a:latin typeface="+mn-lt"/>
                <a:ea typeface="+mn-ea"/>
                <a:cs typeface="+mn-cs"/>
              </a:rPr>
              <a:t>تدرب على إعادة هيكلة يومك أو الأحداث/التفاعلات المؤلمة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هناك الكثير من الأدلة على أننا يمكن أن نحصل على فوائد ضخمة من تغيير الطريقة التي نرى بها عوامل التوتر العصبي اليومية لدينا.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عندما نغير الطريقة التي نفكر بها في حدث يبعث على التوتر العصبي (أو ننظر إلى المشكلة بطريقة مختلفة)، فيمكننا تحسين صحتنا الجسدية وكذلك طريقة تفاعل مخنا مع مقادير التوتر العصبي الجزئي في المستقبل.</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تتمثل إحدى طرق إعادة الهيكلة في تركيز الانتباه على العالم الأوسع:</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على سبيل المثال، إذا كنت تشعر كما لو كنت مُستَغَلاً من قِبل مؤسستك وتعود إلى المنزل بشعور رهيب حول يومك طوال الوقت، فحاول أن تسأل نفسك عن سبب أهمية عملك حقًا، وتغير الرواية إلى شيء يعكس ذلك. على سبيل المثال، "لدي فرصة للعمل لمساعدة كل هؤلاء الناس في المجتمعات".</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إذا كنت تعاني من ذلك، فاسأل نفسك أسئلة "لماذا" الخمسة حول عملك أو دورك الأساسي . عندما تسأل نفسك عن سبب أهمية شيء ما خمس مرات متتالية، فمن المحتمل أن تصل إلى السبب النهائي لأهمية شيء ما.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هناك طريقة أخرى لإعادة الهيكلة تتمثل في تحديد أسباب بديلة للسبب الذي جعل الآخرين قد تصرفوا نحوك بطريقة ما (على سبيل المثال، كان رئيسك مقتضبًا وباردًا معك اليوم لأنه كان سهرانًا طوال الليل مع أطفال مرضى، وليس لأنه لا يحبك أو يعتقد بأنك تقوم بعمل سيء.)</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DZ" sz="1200" b="0" kern="1200" noProof="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DZ" sz="1200" b="1" i="0" kern="1200" noProof="0" dirty="0">
                <a:solidFill>
                  <a:schemeClr val="tx1"/>
                </a:solidFill>
                <a:effectLst/>
                <a:latin typeface="+mn-lt"/>
                <a:ea typeface="+mn-ea"/>
                <a:cs typeface="+mn-cs"/>
              </a:rPr>
              <a:t>الامتنان/اليقظة الذهنية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تعد الممارسة اليومية للامتنان (التركيز على الأشياء الجيدة في حياتك) طريقة رائعة لخفض مستويات التوتر العصبي، وفعالة بشكل خاص إذا كانت تتم ممارستها مبكرًا الصباح وفي المساء.</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هناك العديد من الطرق للقيام بذلك، وكلها فعالة بشكل خاص إذا قمت بتدوينها.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1" i="0" kern="1200" noProof="0" dirty="0">
                <a:solidFill>
                  <a:schemeClr val="tx1"/>
                </a:solidFill>
                <a:effectLst/>
                <a:latin typeface="+mn-lt"/>
                <a:ea typeface="+mn-ea"/>
                <a:cs typeface="+mn-cs"/>
              </a:rPr>
              <a:t>في الصباح</a:t>
            </a:r>
            <a:r>
              <a:rPr lang="ar-DZ" sz="1200" b="0" kern="1200" noProof="0" dirty="0">
                <a:solidFill>
                  <a:schemeClr val="tx1"/>
                </a:solidFill>
                <a:effectLst/>
                <a:latin typeface="+mn-lt"/>
                <a:ea typeface="+mn-ea"/>
                <a:cs typeface="+mn-cs"/>
              </a:rPr>
              <a:t>، تعمد "التركيز" على اليوم - روتينك الصباحي. كيف يمكنك وضع روتين صباحي يشتمل على بعض أو كل من الأمور الثلاثة التالية:</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اليقظة الذهنية - لتعزيز الهدوء والوضوح</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الحركة - ليصبح جسمك في صحة جيدة لهذا اليوم</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التوجهات - لتوضيح أفكارك ونواياك لهذا اليوم وإرسالها في اتجاه إيجابي</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إليك تجربة أخرى </a:t>
            </a:r>
            <a:r>
              <a:rPr lang="ar-DZ" sz="1200" b="1" i="0" kern="1200" noProof="0" dirty="0">
                <a:solidFill>
                  <a:schemeClr val="tx1"/>
                </a:solidFill>
                <a:effectLst/>
                <a:latin typeface="+mn-lt"/>
                <a:ea typeface="+mn-ea"/>
                <a:cs typeface="+mn-cs"/>
              </a:rPr>
              <a:t>يمكنك تجريبها في المساء</a:t>
            </a:r>
            <a:r>
              <a:rPr lang="ar-DZ" sz="1200" b="0" kern="1200" noProof="0" dirty="0">
                <a:solidFill>
                  <a:schemeClr val="tx1"/>
                </a:solidFill>
                <a:effectLst/>
                <a:latin typeface="+mn-lt"/>
                <a:ea typeface="+mn-ea"/>
                <a:cs typeface="+mn-cs"/>
              </a:rPr>
              <a:t>: اقضِ بضع دقائق معربًا عن امتنانك تجاه الأشياء الثلاثة التالية</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شخص - شخص تشعر بالامتنان تجاهه.</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استمتاع شعرت به في ذلك اليوم</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وعد - شيء حدث فجأة في ذلك اليوم يحمل وعدًا للمستقبل (على سبيل المثال، موعد لرؤية الأصدقاء، أو شيء قررت أن تفعله أو تشتريه، وما إلى ذلك)</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DZ" sz="1200" b="0" kern="1200" noProof="0" dirty="0">
              <a:solidFill>
                <a:schemeClr val="tx1"/>
              </a:solidFill>
              <a:effectLst/>
              <a:latin typeface="+mn-lt"/>
              <a:ea typeface="+mn-ea"/>
              <a:cs typeface="+mn-cs"/>
            </a:endParaRPr>
          </a:p>
          <a:p>
            <a:pPr algn="r" rtl="1"/>
            <a:endParaRPr lang="ar-DZ"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19</a:t>
            </a:fld>
            <a:endParaRPr lang="en-US" dirty="0"/>
          </a:p>
        </p:txBody>
      </p:sp>
    </p:spTree>
    <p:extLst>
      <p:ext uri="{BB962C8B-B14F-4D97-AF65-F5344CB8AC3E}">
        <p14:creationId xmlns:p14="http://schemas.microsoft.com/office/powerpoint/2010/main" val="1214870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ar-DZ" sz="1200" b="1" i="0" kern="1200" noProof="0" dirty="0">
                <a:solidFill>
                  <a:schemeClr val="tx1"/>
                </a:solidFill>
                <a:effectLst/>
                <a:latin typeface="+mn-lt"/>
                <a:ea typeface="+mn-ea"/>
                <a:cs typeface="+mn-cs"/>
              </a:rPr>
              <a:t>استعرض</a:t>
            </a:r>
            <a:r>
              <a:rPr lang="ar-DZ" sz="1200" kern="1200" noProof="0" dirty="0">
                <a:solidFill>
                  <a:schemeClr val="tx1"/>
                </a:solidFill>
                <a:effectLst/>
                <a:latin typeface="+mn-lt"/>
                <a:ea typeface="+mn-ea"/>
                <a:cs typeface="+mn-cs"/>
              </a:rPr>
              <a:t>: الأسئلة المهمة التي أنت هنا لمناقشتها.</a:t>
            </a:r>
          </a:p>
          <a:p>
            <a:pPr marL="171450" lvl="0" indent="-171450" algn="r" rtl="1">
              <a:buFont typeface="Arial" panose="020B0604020202020204" pitchFamily="34" charset="0"/>
              <a:buChar char="•"/>
            </a:pPr>
            <a:r>
              <a:rPr lang="ar-DZ" sz="1200" kern="1200" noProof="0" dirty="0">
                <a:solidFill>
                  <a:schemeClr val="tx1"/>
                </a:solidFill>
                <a:effectLst/>
                <a:latin typeface="+mn-lt"/>
                <a:ea typeface="+mn-ea"/>
                <a:cs typeface="+mn-cs"/>
              </a:rPr>
              <a:t>تعمل كل واحدة من المطالبات الفرعية على توضيح السؤال الرئيسي وتعطي المشاركين فكرة عن الموضوعات المحددة التي سوف تستكشفها.</a:t>
            </a:r>
          </a:p>
          <a:p>
            <a:pPr algn="r" rtl="1"/>
            <a:endParaRPr lang="ar-DZ"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a:t>
            </a:fld>
            <a:endParaRPr lang="en-US" dirty="0"/>
          </a:p>
        </p:txBody>
      </p:sp>
    </p:spTree>
    <p:extLst>
      <p:ext uri="{BB962C8B-B14F-4D97-AF65-F5344CB8AC3E}">
        <p14:creationId xmlns:p14="http://schemas.microsoft.com/office/powerpoint/2010/main" val="1983438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b="1" i="0" noProof="0" dirty="0"/>
              <a:t>ناقش</a:t>
            </a:r>
            <a:r>
              <a:rPr lang="ar-DZ" b="0" i="0" noProof="0" dirty="0"/>
              <a:t> المعلومات الموجودة على الشريحة.</a:t>
            </a:r>
          </a:p>
          <a:p>
            <a:pPr marL="171450" indent="-171450" algn="r" rtl="1">
              <a:buFont typeface="Arial" panose="020B0604020202020204" pitchFamily="34" charset="0"/>
              <a:buChar char="•"/>
            </a:pPr>
            <a:r>
              <a:rPr lang="ar-DZ" b="0" i="0" noProof="0" dirty="0"/>
              <a:t>إن الحياة الحديثة (وبعض المطالب الخاصة بالعمل الإنساني) تمارس ضغطًا غير عادي على العلاقات.</a:t>
            </a:r>
          </a:p>
          <a:p>
            <a:pPr marL="171450" indent="-171450" algn="r" rtl="1">
              <a:buFont typeface="Arial" panose="020B0604020202020204" pitchFamily="34" charset="0"/>
              <a:buChar char="•"/>
            </a:pPr>
            <a:r>
              <a:rPr lang="ar-DZ" b="0" i="0" noProof="0" dirty="0"/>
              <a:t>تعد التكنولوجيا ووسائل التواصل الاجتماعي سلاحًا ذا حدين.</a:t>
            </a:r>
          </a:p>
          <a:p>
            <a:pPr marL="628650" lvl="1" indent="-171450" algn="r" rtl="1">
              <a:buFont typeface="Arial" panose="020B0604020202020204" pitchFamily="34" charset="0"/>
              <a:buChar char="•"/>
            </a:pPr>
            <a:r>
              <a:rPr lang="ar-DZ" b="0" i="0" noProof="0" dirty="0"/>
              <a:t>يمكن أن تساعدنا على البقاء على اتصال مع شبكات أوسع، ولكن في كثير من الأحيان تعزز قليلاً هذا النوع من العلاقات المتبادلة والمُرضية والمتسقة مع مرور الوقت والذي يبني أنواع العلاقات التي تفيدنا أكثر.</a:t>
            </a:r>
          </a:p>
          <a:p>
            <a:pPr marL="628650" lvl="1" indent="-171450" algn="r" rtl="1">
              <a:buFont typeface="Arial" panose="020B0604020202020204" pitchFamily="34" charset="0"/>
              <a:buChar char="•"/>
            </a:pPr>
            <a:r>
              <a:rPr lang="ar-DZ" b="0" i="0" noProof="0" dirty="0"/>
              <a:t>إذا حملنا هواتفنا معنا باستمرار، فيجب علينا في كثير من الأحيان محاربة إغرائها للبقاء حاضرين والتركيز على ما يحدث بالفعل أمامنا.</a:t>
            </a:r>
          </a:p>
          <a:p>
            <a:pPr marL="171450" lvl="0" indent="-171450" algn="r" rtl="1">
              <a:buFont typeface="Arial" panose="020B0604020202020204" pitchFamily="34" charset="0"/>
              <a:buChar char="•"/>
            </a:pPr>
            <a:r>
              <a:rPr lang="ar-DZ" b="0" i="0" noProof="0" dirty="0"/>
              <a:t>فيما يتعلق بالعمل الإنساني، فإن السفر المتكرر، وعبء العمل الثقيل، وطبيعة العمل (مع التعرض الشديد لاحتياجات الإنسان ومعاناته)، تمكن أن تضع جميع علاقاتنا الأكثر حميمية (تلك التي نحتاج إلى رعايتها وحمايتها أكثر) تحت الضغط.</a:t>
            </a:r>
          </a:p>
          <a:p>
            <a:pPr marL="171450" lvl="0" indent="-171450" algn="r" rtl="1">
              <a:buFont typeface="Arial" panose="020B0604020202020204" pitchFamily="34" charset="0"/>
              <a:buChar char="•"/>
            </a:pPr>
            <a:r>
              <a:rPr lang="ar-DZ" b="0" i="0" noProof="0" dirty="0"/>
              <a:t>يعد الاستثمار في علاقاتنا الأكثر دعمًا وقربًا أحد أكثر الطرق فعالية لمواجهة التوتر العصبي.</a:t>
            </a:r>
            <a:endParaRPr lang="ar-DZ" b="1" i="1"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20</a:t>
            </a:fld>
            <a:endParaRPr lang="en-US" dirty="0"/>
          </a:p>
        </p:txBody>
      </p:sp>
    </p:spTree>
    <p:extLst>
      <p:ext uri="{BB962C8B-B14F-4D97-AF65-F5344CB8AC3E}">
        <p14:creationId xmlns:p14="http://schemas.microsoft.com/office/powerpoint/2010/main" val="2902749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r" rtl="1"/>
            <a:r>
              <a:rPr lang="ar-DZ" b="1" i="0" noProof="0" dirty="0"/>
              <a:t>ناقش</a:t>
            </a:r>
            <a:r>
              <a:rPr lang="ar-DZ" b="0" i="0" noProof="0" dirty="0"/>
              <a:t> الاستراتيجيات الموجودة على الشريحة.</a:t>
            </a:r>
          </a:p>
          <a:p>
            <a:pPr algn="r" rtl="1"/>
            <a:endParaRPr lang="ar-DZ" b="0" i="0" noProof="0" dirty="0"/>
          </a:p>
          <a:p>
            <a:pPr algn="r" rtl="1"/>
            <a:r>
              <a:rPr lang="ar-DZ" b="1" i="0" noProof="0" dirty="0"/>
              <a:t>قم بوضع جدول زمني لها </a:t>
            </a:r>
          </a:p>
          <a:p>
            <a:pPr marL="171450" indent="-171450" algn="r" rtl="1">
              <a:buFont typeface="Arial" panose="020B0604020202020204" pitchFamily="34" charset="0"/>
              <a:buChar char="•"/>
            </a:pPr>
            <a:r>
              <a:rPr lang="ar-DZ" b="0" i="0" noProof="0" dirty="0"/>
              <a:t>يعد تحديد وقت للتواصل مع الأشخاص الذين نحبهم (أو، عرضًا، قضاء بعض الوقت في تنفيذ أي أسلوب آخر للعناية الذاتية) أحد أفضل الطرق لضمان قيامنا بذلك بالفعل. من ثم دوّن ذلك.</a:t>
            </a:r>
          </a:p>
          <a:p>
            <a:pPr marL="628650" lvl="1" indent="-171450" algn="r" rtl="1">
              <a:buFont typeface="Arial" panose="020B0604020202020204" pitchFamily="34" charset="0"/>
              <a:buChar char="•"/>
            </a:pPr>
            <a:r>
              <a:rPr lang="ar-DZ" b="0" i="0" noProof="0" dirty="0"/>
              <a:t>ينطبق هذا على كل شيء بدءًا من مواعيد العشاء إلى الأصدقاء وحتى ممارسة العلاقة الحميمة مع زوجتك.</a:t>
            </a:r>
          </a:p>
          <a:p>
            <a:pPr marL="171450" lvl="0" indent="-171450" algn="r" rtl="1">
              <a:buFont typeface="Arial" panose="020B0604020202020204" pitchFamily="34" charset="0"/>
              <a:buChar char="•"/>
            </a:pPr>
            <a:r>
              <a:rPr lang="ar-DZ" b="0" i="0" noProof="0" dirty="0"/>
              <a:t>بالإضافة إلى ذلك، هناك قيمة كبيرة لوجود تجمعات وأنشطة نقوم بها بانتظام (على سبيل المثال، مركز </a:t>
            </a:r>
            <a:br>
              <a:rPr lang="ar-DZ" noProof="0" dirty="0"/>
            </a:br>
            <a:r>
              <a:rPr lang="ar-DZ" b="0" i="0" baseline="0" noProof="0" dirty="0"/>
              <a:t> ديني</a:t>
            </a:r>
            <a:r>
              <a:rPr lang="ar-DZ" b="0" i="0" noProof="0" dirty="0"/>
              <a:t>، أو</a:t>
            </a:r>
            <a:r>
              <a:rPr lang="ar-DZ" b="0" i="0" baseline="0" noProof="0" dirty="0"/>
              <a:t> درس </a:t>
            </a:r>
            <a:r>
              <a:rPr lang="ar-DZ" b="0" i="0" noProof="0" dirty="0"/>
              <a:t> تمارين، أو مقابلة الأصدقاء في المقهى، أو الانضمام إلى نادي للكتب، إلخ.) يبني الانتظام المجتمع.</a:t>
            </a:r>
          </a:p>
          <a:p>
            <a:pPr marL="171450" indent="-171450" algn="r" rtl="1">
              <a:buFont typeface="Arial" panose="020B0604020202020204" pitchFamily="34" charset="0"/>
              <a:buChar char="•"/>
            </a:pPr>
            <a:endParaRPr lang="ar-DZ" b="0" i="1" noProof="0" dirty="0"/>
          </a:p>
          <a:p>
            <a:pPr marL="0" indent="0" algn="r" rtl="1">
              <a:buFont typeface="Arial" panose="020B0604020202020204" pitchFamily="34" charset="0"/>
              <a:buNone/>
            </a:pPr>
            <a:r>
              <a:rPr lang="ar-DZ" b="1" i="0" noProof="0" dirty="0"/>
              <a:t>اللمس</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b="0" i="0" noProof="0" dirty="0"/>
              <a:t>الحاجة إلى اللمس متأصلة فينا بشكل غريزي.</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b="0" i="0" noProof="0" dirty="0"/>
              <a:t>لدينا تركيز عالٍ لا سيما من مستقبلات لمس خاصة موجودة في ظهورنا وأكتافنا</a:t>
            </a:r>
            <a:r>
              <a:rPr lang="ar-DZ" b="0" i="1" noProof="0" dirty="0"/>
              <a:t>، وعلى وجه الدقة </a:t>
            </a:r>
            <a:r>
              <a:rPr lang="ar-DZ" b="0" i="0" noProof="0" dirty="0"/>
              <a:t>في الأماكن التي يصعب علينا الوصول إليها ونحتاج إلى قيام الآخرين بلمسنا لتنشيطها.</a:t>
            </a:r>
          </a:p>
          <a:p>
            <a:pPr marL="628650" lvl="1" indent="-171450" algn="r" rtl="1">
              <a:buFont typeface="Arial" panose="020B0604020202020204" pitchFamily="34" charset="0"/>
              <a:buChar char="•"/>
            </a:pPr>
            <a:r>
              <a:rPr lang="ar-DZ" b="0" i="0" noProof="0" dirty="0"/>
              <a:t>تُظهِر الكثير من الأبحاث حول نمو الطفل (والسعادة والصحة النفسية للبالغين) أننا عندما لا نتلقى ما يكفي من اللمس الدافئ والودي، فإننا نعاني. قلة اللمس هي من عوامل الإجهاد البدني وتنشط الاستجابة للتوتر العصبي. في جوهره، اللمس هو ضرورة بيولوجية.</a:t>
            </a:r>
          </a:p>
          <a:p>
            <a:pPr marL="171450" lvl="0" indent="-171450" algn="r" rtl="1">
              <a:buFont typeface="Arial" panose="020B0604020202020204" pitchFamily="34" charset="0"/>
              <a:buChar char="•"/>
            </a:pPr>
            <a:r>
              <a:rPr lang="ar-DZ" b="0" i="0" noProof="0" dirty="0"/>
              <a:t>فاللمس يغذينا.</a:t>
            </a:r>
          </a:p>
          <a:p>
            <a:pPr marL="171450" lvl="0" indent="-171450" algn="r" rtl="1">
              <a:buFont typeface="Arial" panose="020B0604020202020204" pitchFamily="34" charset="0"/>
              <a:buChar char="•"/>
            </a:pPr>
            <a:endParaRPr lang="ar-DZ" b="0" i="0" noProof="0" dirty="0"/>
          </a:p>
          <a:p>
            <a:pPr marL="0" lvl="0" indent="0" algn="r" rtl="1">
              <a:buFont typeface="Arial" panose="020B0604020202020204" pitchFamily="34" charset="0"/>
              <a:buNone/>
            </a:pPr>
            <a:r>
              <a:rPr lang="ar-DZ" b="1" i="0" noProof="0" dirty="0"/>
              <a:t>ضع الهاتف جانبًا</a:t>
            </a:r>
          </a:p>
          <a:p>
            <a:pPr marL="171450" lvl="0" indent="-171450" algn="r" rtl="1">
              <a:buFont typeface="Arial" panose="020B0604020202020204" pitchFamily="34" charset="0"/>
              <a:buChar char="•"/>
            </a:pPr>
            <a:r>
              <a:rPr lang="ar-DZ" b="0" i="0" noProof="0" dirty="0"/>
              <a:t>إدماننا على الأجهزة آخذ في الازدياد. غالبًا ما تكون أجهزتنا في أيدينا أو في متناولنا (حتى في وقت النوم أو في وقت العشاء). يستنفد الوقت الذي نمضيه في استخدام أجهزتنا بشكل متزايد الوقت الذي كان يتم إنفاقه في التواصل مع (أو مشاركة الصمت المُصَاحَب) أولئك القريبين منا.</a:t>
            </a: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21</a:t>
            </a:fld>
            <a:endParaRPr lang="en-US" dirty="0"/>
          </a:p>
        </p:txBody>
      </p:sp>
    </p:spTree>
    <p:extLst>
      <p:ext uri="{BB962C8B-B14F-4D97-AF65-F5344CB8AC3E}">
        <p14:creationId xmlns:p14="http://schemas.microsoft.com/office/powerpoint/2010/main" val="3295338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b="1" i="0" noProof="0" dirty="0"/>
              <a:t>ناقش</a:t>
            </a:r>
            <a:r>
              <a:rPr lang="ar-DZ" b="0" i="0" noProof="0" dirty="0"/>
              <a:t> المعلومات الموجودة على الشريحة</a:t>
            </a:r>
          </a:p>
          <a:p>
            <a:pPr marL="171450" indent="-171450" algn="r" rtl="1">
              <a:buFont typeface="Arial" panose="020B0604020202020204" pitchFamily="34" charset="0"/>
              <a:buChar char="•"/>
            </a:pPr>
            <a:r>
              <a:rPr lang="ar-DZ" b="0" i="0" noProof="0" dirty="0"/>
              <a:t>يقوم مخنا باستمرار بتحليل المعلومات وتقييم ما إذا كان ينبغي لنا أن نكون في حالة "ازدهار" أكثر راحة، أو إبداعًا، أو هدوءًا، أو في حالة "توتر عصبي" دفاعية جاهزة للتعامل مع التهديدات.</a:t>
            </a:r>
          </a:p>
          <a:p>
            <a:pPr marL="171450" indent="-171450" algn="r" rtl="1">
              <a:buFont typeface="Arial" panose="020B0604020202020204" pitchFamily="34" charset="0"/>
              <a:buChar char="•"/>
            </a:pPr>
            <a:r>
              <a:rPr lang="ar-DZ" b="0" i="0" noProof="0" dirty="0"/>
              <a:t>تأتي بعض هذه المعلومات من خارجنا (بيئتنا الخارجية).</a:t>
            </a:r>
          </a:p>
          <a:p>
            <a:pPr marL="171450" indent="-171450" algn="r" rtl="1">
              <a:buFont typeface="Arial" panose="020B0604020202020204" pitchFamily="34" charset="0"/>
              <a:buChar char="•"/>
            </a:pPr>
            <a:r>
              <a:rPr lang="ar-DZ" b="0" i="0" noProof="0" dirty="0"/>
              <a:t>ومع ذلك، فإن الكثير من هذه المعلومات تأتي من داخلنا (بيئتنا الداخلية، أجسادنا).</a:t>
            </a:r>
          </a:p>
          <a:p>
            <a:pPr marL="171450" indent="-171450" algn="r" rtl="1">
              <a:buFont typeface="Arial" panose="020B0604020202020204" pitchFamily="34" charset="0"/>
              <a:buChar char="•"/>
            </a:pPr>
            <a:r>
              <a:rPr lang="ar-DZ" b="0" i="0" noProof="0" dirty="0"/>
              <a:t>إذا لم نكن نحصل على قسط كافٍ من الراحة، ونأكل طعامًا مغذيًا، ونمارس النوع المناسب من الحركة بالقدر الكافي، فستُرسَل إشارات تحولنا لحالة نكون فيها أكثر توترًا.</a:t>
            </a:r>
          </a:p>
          <a:p>
            <a:pPr marL="171450" indent="-171450" algn="r" rtl="1">
              <a:buFont typeface="Arial" panose="020B0604020202020204" pitchFamily="34" charset="0"/>
              <a:buChar char="•"/>
            </a:pPr>
            <a:r>
              <a:rPr lang="ar-DZ" b="0" i="0" noProof="0" dirty="0"/>
              <a:t>بدلاً من ذلك، يساعد اتخاذ خيارات نمط الحياة المفيدة في هذه المجالات الرئيسية على إبقائنا في حالة "ازدهار" ويزيد من حدود التوتر العصبي الشخصية لدينا وقدرتنا على التعامل بفعالية مع مقادير التوتر العصبي الجزئي.</a:t>
            </a:r>
            <a:endParaRPr lang="ar-DZ" b="1" i="1"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22</a:t>
            </a:fld>
            <a:endParaRPr lang="en-US" dirty="0"/>
          </a:p>
        </p:txBody>
      </p:sp>
    </p:spTree>
    <p:extLst>
      <p:ext uri="{BB962C8B-B14F-4D97-AF65-F5344CB8AC3E}">
        <p14:creationId xmlns:p14="http://schemas.microsoft.com/office/powerpoint/2010/main" val="2878738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r" rtl="1"/>
            <a:r>
              <a:rPr lang="ar-DZ" b="1" i="0" noProof="0" dirty="0"/>
              <a:t>ناقش</a:t>
            </a:r>
            <a:r>
              <a:rPr lang="ar-DZ" b="0" i="0" noProof="0" dirty="0"/>
              <a:t> النصائح الموجودة على الشريحة. هذه هي ثلاثة مجالات قوية تُزيد فيها خيارات نمط الحياة الصحية بشكل كبير من المرونة وقدرتنا على التغلب على التوتر العصبي بشكل أفضل.</a:t>
            </a:r>
          </a:p>
          <a:p>
            <a:pPr algn="r" rtl="1"/>
            <a:endParaRPr lang="ar-DZ" b="0" i="0" noProof="0" dirty="0"/>
          </a:p>
          <a:p>
            <a:pPr algn="r" rtl="1"/>
            <a:r>
              <a:rPr lang="ar-DZ" b="1" i="0" noProof="0" dirty="0"/>
              <a:t>الحركة</a:t>
            </a:r>
          </a:p>
          <a:p>
            <a:pPr marL="171450" indent="-171450" algn="r" rtl="1">
              <a:buFont typeface="Arial" panose="020B0604020202020204" pitchFamily="34" charset="0"/>
              <a:buChar char="•"/>
            </a:pPr>
            <a:r>
              <a:rPr lang="ar-DZ" b="0" i="0" noProof="0" dirty="0"/>
              <a:t>أثبتت سلسلة من الأبحاث أن التوتر العصبي مفيد في تحسين الصحة والمرونة لجميع أنواع الأسباب (على سبيل المثال، يعطي الجسم ما يحتاجه ويتوقعه عندما نتعرض للتوتر العصبي - تمرين بدني يساعد في إبعادنا عن وضع القتال أو الفرار).</a:t>
            </a:r>
          </a:p>
          <a:p>
            <a:pPr marL="171450" indent="-171450" algn="r" rtl="1">
              <a:buFont typeface="Arial" panose="020B0604020202020204" pitchFamily="34" charset="0"/>
              <a:buChar char="•"/>
            </a:pPr>
            <a:r>
              <a:rPr lang="ar-DZ" b="0" i="0" noProof="0" dirty="0"/>
              <a:t>ومع ذلك، في حين أن بعض التمارين المنتظمة مفيدة للغاية، فمن المحتمل الإفراط في ممارسة التمرينات الرياضية (على سبيل المثال، الجري لمدة ساعتين ونصف عندما تكون معتادًا على ممارسة رياضة العدو لمدة 30 دقيقة فقط مرتين في الأسبوع) أو ممارسة الكثير من التمارين المكثفة عندما يكون جسمك متعبًا ومجهدًا بالفعل.</a:t>
            </a:r>
          </a:p>
          <a:p>
            <a:pPr marL="171450" indent="-171450" algn="r" rtl="1">
              <a:buFont typeface="Arial" panose="020B0604020202020204" pitchFamily="34" charset="0"/>
              <a:buChar char="•"/>
            </a:pPr>
            <a:r>
              <a:rPr lang="ar-DZ" b="0" i="0" noProof="0" dirty="0"/>
              <a:t>انتبه دائمًا لجسمك وإلى ما إذا كان يحتاج إلى تمارين منشطة مجددة للقوة (المشي، اليوغا، التمدد اللطيف، السباحة البطيئة) أو تمارين أكثر شدّة.</a:t>
            </a:r>
          </a:p>
          <a:p>
            <a:pPr marL="171450" indent="-171450" algn="r" rtl="1">
              <a:buFont typeface="Arial" panose="020B0604020202020204" pitchFamily="34" charset="0"/>
              <a:buChar char="•"/>
            </a:pPr>
            <a:endParaRPr lang="ar-DZ" b="0" i="0" noProof="0" dirty="0"/>
          </a:p>
          <a:p>
            <a:pPr marL="0" indent="0" algn="r" rtl="1">
              <a:buFont typeface="Arial" panose="020B0604020202020204" pitchFamily="34" charset="0"/>
              <a:buNone/>
            </a:pPr>
            <a:r>
              <a:rPr lang="ar-DZ" b="1" i="0" noProof="0" dirty="0"/>
              <a:t>التغذية</a:t>
            </a:r>
          </a:p>
          <a:p>
            <a:pPr marL="171450" indent="-171450" algn="r" rtl="1">
              <a:buFont typeface="Arial" panose="020B0604020202020204" pitchFamily="34" charset="0"/>
              <a:buChar char="•"/>
            </a:pPr>
            <a:r>
              <a:rPr lang="ar-DZ" b="0" i="0" noProof="0" dirty="0"/>
              <a:t>يرسل الغذاء الذي نأكله معلومات إلى أجسامنا.</a:t>
            </a:r>
          </a:p>
          <a:p>
            <a:pPr marL="171450" indent="-171450" algn="r" rtl="1">
              <a:buFont typeface="Arial" panose="020B0604020202020204" pitchFamily="34" charset="0"/>
              <a:buChar char="•"/>
            </a:pPr>
            <a:r>
              <a:rPr lang="ar-DZ" b="0" i="0" noProof="0" dirty="0"/>
              <a:t>سيكون أداؤنا جميعًا أفضل عند اتباع نظام غذائي غني بالحبوب الكاملة، والخضروات، والفواكه وغيرها، وتقليل الأغذية المصنعة للغاية.</a:t>
            </a:r>
          </a:p>
          <a:p>
            <a:pPr marL="171450" indent="-171450" algn="r" rtl="1">
              <a:buFont typeface="Arial" panose="020B0604020202020204" pitchFamily="34" charset="0"/>
              <a:buChar char="•"/>
            </a:pPr>
            <a:r>
              <a:rPr lang="ar-DZ" b="0" i="0" noProof="0" dirty="0"/>
              <a:t>ومع ذلك، فهناك أيضًا أشياء أخرى يمكننا القيام بها لمساعدتنا في هذا المجال. بعضها:</a:t>
            </a:r>
          </a:p>
          <a:p>
            <a:pPr marL="628650" lvl="1" indent="-171450" algn="r" rtl="1">
              <a:buFont typeface="Arial" panose="020B0604020202020204" pitchFamily="34" charset="0"/>
              <a:buChar char="•"/>
            </a:pPr>
            <a:r>
              <a:rPr lang="ar-DZ" b="0" i="0" noProof="0" dirty="0"/>
              <a:t>تناول كل طعامك في إطار زمني مدته 12 ساعة كل يوم</a:t>
            </a:r>
          </a:p>
          <a:p>
            <a:pPr marL="628650" lvl="1" indent="-171450" algn="r" rtl="1">
              <a:buFont typeface="Arial" panose="020B0604020202020204" pitchFamily="34" charset="0"/>
              <a:buChar char="•"/>
            </a:pPr>
            <a:r>
              <a:rPr lang="ar-DZ" b="0" i="0" noProof="0" dirty="0"/>
              <a:t>تناول وجبة العشاء في وقت مبكر (يفضل الانتهاء من تناول الطعام قبل النوم بثلاث ساعات)</a:t>
            </a:r>
          </a:p>
          <a:p>
            <a:pPr marL="628650" lvl="1" indent="-171450" algn="r" rtl="1">
              <a:buFont typeface="Arial" panose="020B0604020202020204" pitchFamily="34" charset="0"/>
              <a:buChar char="•"/>
            </a:pPr>
            <a:r>
              <a:rPr lang="ar-DZ" b="0" i="0" noProof="0" dirty="0"/>
              <a:t>قلل من التوتر العصبي الناجم عن شرب السوائل (الكافيين والكحول) يؤثر كلاهما بشكل كبير على نوعية النوم وجودته، ومن المحتمل أن يظل الكافيين الذي تتناوله في الغداء موجودًا في جسمك وقت النوم.</a:t>
            </a:r>
          </a:p>
          <a:p>
            <a:pPr marL="0" indent="0" algn="r" rtl="1">
              <a:buFont typeface="Arial" panose="020B0604020202020204" pitchFamily="34" charset="0"/>
              <a:buNone/>
            </a:pPr>
            <a:endParaRPr lang="ar-DZ" b="1" i="0" noProof="0" dirty="0"/>
          </a:p>
          <a:p>
            <a:pPr marL="0" indent="0" algn="r" rtl="1">
              <a:buFont typeface="Arial" panose="020B0604020202020204" pitchFamily="34" charset="0"/>
              <a:buNone/>
            </a:pPr>
            <a:r>
              <a:rPr lang="ar-DZ" b="1" i="0" noProof="0" dirty="0"/>
              <a:t>النوم</a:t>
            </a:r>
          </a:p>
          <a:p>
            <a:pPr marL="171450" indent="-171450" algn="r" rtl="1">
              <a:buFont typeface="Arial" panose="020B0604020202020204" pitchFamily="34" charset="0"/>
              <a:buChar char="•"/>
            </a:pPr>
            <a:r>
              <a:rPr lang="ar-DZ" b="0" i="0" noProof="0" dirty="0"/>
              <a:t>تحتوي قلة النوم بالمخ على علامة بيولوجية تشبه الاستجابة للتوتر العصبي.</a:t>
            </a:r>
            <a:r>
              <a:rPr lang="ar-DZ" b="0" i="0" baseline="0" noProof="0" dirty="0"/>
              <a:t> نتيجة لذلك،</a:t>
            </a:r>
            <a:r>
              <a:rPr lang="ar-DZ" b="0" i="0" noProof="0" dirty="0"/>
              <a:t> يعد الحرمان المزمن من النوم من عوامل التوتر العصبي الهامة. عندما تكون محرومًا من النوم، فإنك تكون أكثر تفاعلًا وجدانيًا، وتتعرض لانخفاض كبير في الذاكرة، والانتباه، والأداء المعرفي. ترتفع أيضًا علامات الجسمانية للتوتر العصبي (مثل علامات الالتهابات).</a:t>
            </a:r>
          </a:p>
          <a:p>
            <a:pPr marL="171450" indent="-171450" algn="r" rtl="1">
              <a:buFont typeface="Arial" panose="020B0604020202020204" pitchFamily="34" charset="0"/>
              <a:buChar char="•"/>
            </a:pPr>
            <a:r>
              <a:rPr lang="ar-DZ" b="0" i="0" noProof="0" dirty="0"/>
              <a:t>لا يحصل الكثير منا على القدر الكافي من النوم (فالنوم لمدة 5 إلى 6 ساعات على أساس منتظم لا يكفي دائمًا) </a:t>
            </a:r>
            <a:r>
              <a:rPr lang="ar-DZ" b="0" i="0" baseline="0" noProof="0" dirty="0"/>
              <a:t> ولا يقبل أنماط السلوك</a:t>
            </a:r>
            <a:r>
              <a:rPr lang="ar-DZ" b="0" i="0" noProof="0" dirty="0"/>
              <a:t> التي تتخلص من إيقاع الساعة البيولوجية الطبيعي (إيقاعاتنا البيولوجية التي تخبرنا بوقت النوم ووقت الاستيقاظ.)</a:t>
            </a:r>
          </a:p>
          <a:p>
            <a:pPr marL="171450" indent="-171450" algn="r" rtl="1">
              <a:buFont typeface="Arial" panose="020B0604020202020204" pitchFamily="34" charset="0"/>
              <a:buChar char="•"/>
            </a:pPr>
            <a:r>
              <a:rPr lang="ar-DZ" b="0" i="0" noProof="0" dirty="0"/>
              <a:t>تشمل السلوكيات المفيدة لتعزيز النوم الجيد:</a:t>
            </a:r>
          </a:p>
          <a:p>
            <a:pPr marL="628650" lvl="1" indent="-171450" algn="r" rtl="1">
              <a:buFont typeface="Arial" panose="020B0604020202020204" pitchFamily="34" charset="0"/>
              <a:buChar char="•"/>
            </a:pPr>
            <a:r>
              <a:rPr lang="ar-DZ" b="0" i="0" noProof="0" dirty="0"/>
              <a:t>تقليل التعرض للضوء في المساء (خاصةً أضواء الأجهزة). ترك الأجهزة خارج غرف النوم.</a:t>
            </a:r>
          </a:p>
          <a:p>
            <a:pPr marL="628650" lvl="1" indent="-171450" algn="r" rtl="1">
              <a:buFont typeface="Arial" panose="020B0604020202020204" pitchFamily="34" charset="0"/>
              <a:buChar char="•"/>
            </a:pPr>
            <a:r>
              <a:rPr lang="ar-DZ" b="0" i="0" noProof="0" dirty="0"/>
              <a:t>ارتداء نظارات واقية من الضوء الأزرق في المساء.</a:t>
            </a:r>
          </a:p>
          <a:p>
            <a:pPr marL="628650" lvl="1" indent="-171450" algn="r" rtl="1">
              <a:buFont typeface="Arial" panose="020B0604020202020204" pitchFamily="34" charset="0"/>
              <a:buChar char="•"/>
            </a:pPr>
            <a:r>
              <a:rPr lang="ar-DZ" b="0" i="0" noProof="0" dirty="0"/>
              <a:t>محاولة النوم والاستيقاظ دائمًا في نفس الأوقات.</a:t>
            </a:r>
            <a:endParaRPr lang="ar-DZ" b="1" i="0" noProof="0" dirty="0"/>
          </a:p>
          <a:p>
            <a:pPr marL="0" indent="0" algn="r" rtl="1">
              <a:buFont typeface="Arial" panose="020B0604020202020204" pitchFamily="34" charset="0"/>
              <a:buNone/>
            </a:pPr>
            <a:endParaRPr lang="ar-DZ" b="1" i="0"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23</a:t>
            </a:fld>
            <a:endParaRPr lang="en-US" dirty="0"/>
          </a:p>
        </p:txBody>
      </p:sp>
    </p:spTree>
    <p:extLst>
      <p:ext uri="{BB962C8B-B14F-4D97-AF65-F5344CB8AC3E}">
        <p14:creationId xmlns:p14="http://schemas.microsoft.com/office/powerpoint/2010/main" val="3667277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b="1" i="0" noProof="0" dirty="0"/>
              <a:t>ناقش</a:t>
            </a:r>
            <a:r>
              <a:rPr lang="ar-DZ" b="0" i="0" noProof="0" dirty="0"/>
              <a:t> البيانات الموجودة على الشريحة.</a:t>
            </a:r>
          </a:p>
          <a:p>
            <a:pPr marL="171450" indent="-171450" algn="r" rtl="1">
              <a:buFont typeface="Arial" panose="020B0604020202020204" pitchFamily="34" charset="0"/>
              <a:buChar char="•"/>
            </a:pPr>
            <a:r>
              <a:rPr lang="ar-DZ" b="0" i="0" noProof="0" dirty="0"/>
              <a:t>يدمر هذا الحمل الزائد للمعلومات الصحة النفسية.</a:t>
            </a:r>
          </a:p>
          <a:p>
            <a:pPr marL="171450" indent="-171450" algn="r" rtl="1">
              <a:buFont typeface="Arial" panose="020B0604020202020204" pitchFamily="34" charset="0"/>
              <a:buChar char="•"/>
            </a:pPr>
            <a:r>
              <a:rPr lang="ar-DZ" b="0" i="0" noProof="0" dirty="0"/>
              <a:t>مثلما تحتاج أجسامنا إلى الوقود، تحتاج عقولنا إلى السكون والراحة - وهو أمر غالبًا يَنقُص الكثيرين منا. ومع ذلك، فيمكن النظر إلى فكرة الاسترخاء وتجديد عقولنا بمثابة كسل (وتبدو على أنها كسل).</a:t>
            </a:r>
            <a:endParaRPr lang="ar-DZ" b="1" i="1"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24</a:t>
            </a:fld>
            <a:endParaRPr lang="en-US" dirty="0"/>
          </a:p>
        </p:txBody>
      </p:sp>
    </p:spTree>
    <p:extLst>
      <p:ext uri="{BB962C8B-B14F-4D97-AF65-F5344CB8AC3E}">
        <p14:creationId xmlns:p14="http://schemas.microsoft.com/office/powerpoint/2010/main" val="1398956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r" rtl="1"/>
            <a:r>
              <a:rPr lang="ar-DZ" b="1" i="0" noProof="0" dirty="0"/>
              <a:t>ناقش</a:t>
            </a:r>
            <a:r>
              <a:rPr lang="ar-DZ" b="1" i="1" noProof="0" dirty="0"/>
              <a:t> </a:t>
            </a:r>
            <a:r>
              <a:rPr lang="ar-DZ" b="0" i="0" noProof="0" dirty="0"/>
              <a:t>هذه النصائح الموصى بها.</a:t>
            </a:r>
          </a:p>
          <a:p>
            <a:pPr algn="r" rtl="1"/>
            <a:endParaRPr lang="ar-DZ" b="0" i="0" noProof="0" dirty="0"/>
          </a:p>
          <a:p>
            <a:pPr algn="r" rtl="1"/>
            <a:r>
              <a:rPr lang="ar-DZ" b="1" i="0" noProof="0" dirty="0"/>
              <a:t>اعمل على توفير وقت للراحة</a:t>
            </a:r>
          </a:p>
          <a:p>
            <a:pPr marL="171450" indent="-171450" algn="r" rtl="1">
              <a:buFont typeface="Arial" panose="020B0604020202020204" pitchFamily="34" charset="0"/>
              <a:buChar char="•"/>
            </a:pPr>
            <a:r>
              <a:rPr lang="ar-DZ" b="0" i="0" noProof="0" dirty="0"/>
              <a:t>يُعدّ الحِمْل الزائد للتكنولوجيا المتعلق بهواتفنا الذكية أحد العوامل الرئيسية في الحِمْل الزائد للمعلومات.</a:t>
            </a:r>
          </a:p>
          <a:p>
            <a:pPr marL="171450" indent="-171450" algn="r" rtl="1">
              <a:buFont typeface="Arial" panose="020B0604020202020204" pitchFamily="34" charset="0"/>
              <a:buChar char="•"/>
            </a:pPr>
            <a:r>
              <a:rPr lang="ar-DZ" b="0" i="0" noProof="0" dirty="0"/>
              <a:t>الهواتف الذكية هي أجهزة رائعة ولكنها تخلق حملاً غير طبيعي من مقادير التوتر العصبي الجزئي حيث أنها...</a:t>
            </a:r>
          </a:p>
          <a:p>
            <a:pPr marL="628650" lvl="1" indent="-171450" algn="r" rtl="1">
              <a:buFont typeface="Arial" panose="020B0604020202020204" pitchFamily="34" charset="0"/>
              <a:buChar char="•"/>
            </a:pPr>
            <a:r>
              <a:rPr lang="ar-DZ" b="0" i="0" noProof="0" dirty="0"/>
              <a:t>تطالب باستمرار باهتمامنا</a:t>
            </a:r>
          </a:p>
          <a:p>
            <a:pPr marL="628650" lvl="1" indent="-171450" algn="r" rtl="1">
              <a:buFont typeface="Arial" panose="020B0604020202020204" pitchFamily="34" charset="0"/>
              <a:buChar char="•"/>
            </a:pPr>
            <a:r>
              <a:rPr lang="ar-DZ" b="0" i="0" noProof="0" dirty="0"/>
              <a:t>تقدم فرصًا متعددة لنا لمقارنة أنفسنا بـ "أصدقائنا" عبر وسائل التواصل الاجتماعي والشعور </a:t>
            </a:r>
            <a:r>
              <a:rPr lang="ar-DZ" b="0" i="0" baseline="0" noProof="0" dirty="0"/>
              <a:t> سلبًا </a:t>
            </a:r>
          </a:p>
          <a:p>
            <a:pPr marL="628650" lvl="1" indent="-171450" algn="r" rtl="1">
              <a:buFont typeface="Arial" panose="020B0604020202020204" pitchFamily="34" charset="0"/>
              <a:buChar char="•"/>
            </a:pPr>
            <a:r>
              <a:rPr lang="ar-DZ" b="0" i="0" noProof="0" dirty="0"/>
              <a:t>تخدعنا بقصص إخبارية مأساوية ومخيفة</a:t>
            </a:r>
          </a:p>
          <a:p>
            <a:pPr marL="171450" lvl="0" indent="-171450" algn="r" rtl="1">
              <a:buFont typeface="Arial" panose="020B0604020202020204" pitchFamily="34" charset="0"/>
              <a:buChar char="•"/>
            </a:pPr>
            <a:r>
              <a:rPr lang="ar-DZ" b="0" i="0" noProof="0" dirty="0"/>
              <a:t>يجب علينا إيجاد وقت عمدًا لإراحة عقولنا. هناك الكثير من الطرق للقيام بذلك. بعض منها موضح على الشريحة. من الأمور ذات الأهمية الخاصة تدريب نفسك على عدم استخدام هاتفك خلال كل توقف مؤقت في اليوم (الانتظار في طابور لتناول القهوة، أو في المرحاض!)</a:t>
            </a:r>
          </a:p>
          <a:p>
            <a:pPr marL="171450" lvl="0" indent="-171450" algn="r" rtl="1">
              <a:buFont typeface="Arial" panose="020B0604020202020204" pitchFamily="34" charset="0"/>
              <a:buChar char="•"/>
            </a:pPr>
            <a:endParaRPr lang="ar-DZ" b="0" i="1" noProof="0" dirty="0"/>
          </a:p>
          <a:p>
            <a:pPr marL="0" lvl="0" indent="0" algn="r" rtl="1">
              <a:buFont typeface="Arial" panose="020B0604020202020204" pitchFamily="34" charset="0"/>
              <a:buNone/>
            </a:pPr>
            <a:r>
              <a:rPr lang="ar-DZ" b="1" i="0" noProof="0" dirty="0"/>
              <a:t>قضاء الوقت في الطبيعة</a:t>
            </a:r>
          </a:p>
          <a:p>
            <a:pPr marL="171450" lvl="0" indent="-171450" algn="r" rtl="1">
              <a:buFont typeface="Arial" panose="020B0604020202020204" pitchFamily="34" charset="0"/>
              <a:buChar char="•"/>
            </a:pPr>
            <a:r>
              <a:rPr lang="ar-DZ" b="0" i="0" noProof="0" dirty="0"/>
              <a:t>يحولنا قضاء الوقت في الخارج في الطبيعة نحو حالة الازدهار والابتعاد عن حالة التوتر العصبي. حتى شيء بسيط مثل المشي لمدة 10 إلى 15 دقيقة أثناء الغداء يمكن أن يكون له فوائد إيجابية تدوم لساعات (ويكون أفضل لو كنت تمشي دون أن تنظر في هاتفك).</a:t>
            </a:r>
          </a:p>
          <a:p>
            <a:pPr marL="0" lvl="0" indent="0" algn="r" rtl="1">
              <a:buFont typeface="Arial" panose="020B0604020202020204" pitchFamily="34" charset="0"/>
              <a:buNone/>
            </a:pPr>
            <a:endParaRPr lang="ar-DZ" b="1" i="0" noProof="0" dirty="0"/>
          </a:p>
          <a:p>
            <a:pPr marL="0" lvl="0" indent="0" algn="r" rtl="1">
              <a:buFont typeface="Arial" panose="020B0604020202020204" pitchFamily="34" charset="0"/>
              <a:buNone/>
            </a:pPr>
            <a:r>
              <a:rPr lang="ar-DZ" b="1" i="0" noProof="0" dirty="0"/>
              <a:t>التدرب على التوجه الإيجابي</a:t>
            </a:r>
          </a:p>
          <a:p>
            <a:pPr marL="171450" lvl="0" indent="-171450" algn="r" rtl="1">
              <a:buFont typeface="Arial" panose="020B0604020202020204" pitchFamily="34" charset="0"/>
              <a:buChar char="•"/>
            </a:pPr>
            <a:r>
              <a:rPr lang="ar-DZ" sz="1200" kern="1200" noProof="0" dirty="0">
                <a:solidFill>
                  <a:schemeClr val="tx1"/>
                </a:solidFill>
                <a:effectLst/>
                <a:latin typeface="+mn-lt"/>
                <a:ea typeface="+mn-ea"/>
                <a:cs typeface="+mn-cs"/>
              </a:rPr>
              <a:t>لدينا انحياز سلبي كبشر يدفعنا دائمًا إلى تحويل انتباهنا إلى النواحي السلبية. على سبيل المثال، إذا فكرت في المساء فيما أنجزت في يومك، فغالبًا ما تظهر أولاً الأشياء السلبية التي حدثت والأشياء التي سارت على نحو خاطئ. نحن بحاجة إلى تدريب أنفسنا لننظر إلى النواحي الإيجابية. هناك عدة طرق للقيام بذلك.</a:t>
            </a:r>
          </a:p>
          <a:p>
            <a:pPr marL="171450" lvl="0" indent="-171450" algn="r" rtl="1">
              <a:buFont typeface="Arial" panose="020B0604020202020204" pitchFamily="34" charset="0"/>
              <a:buChar char="•"/>
            </a:pPr>
            <a:r>
              <a:rPr lang="ar-DZ" sz="1200" kern="1200" noProof="0" dirty="0">
                <a:solidFill>
                  <a:schemeClr val="tx1"/>
                </a:solidFill>
                <a:effectLst/>
                <a:latin typeface="+mn-lt"/>
                <a:ea typeface="+mn-ea"/>
                <a:cs typeface="+mn-cs"/>
              </a:rPr>
              <a:t>على سبيل المثال، ناقش ما يلي على طاولة العشاء:</a:t>
            </a:r>
          </a:p>
          <a:p>
            <a:pPr marL="628650" lvl="1" indent="-171450" algn="r" rtl="1">
              <a:buFont typeface="Arial" panose="020B0604020202020204" pitchFamily="34" charset="0"/>
              <a:buChar char="•"/>
            </a:pPr>
            <a:r>
              <a:rPr lang="ar-DZ" sz="1200" kern="1200" noProof="0" dirty="0">
                <a:solidFill>
                  <a:schemeClr val="tx1"/>
                </a:solidFill>
                <a:effectLst/>
                <a:latin typeface="+mn-lt"/>
                <a:ea typeface="+mn-ea"/>
                <a:cs typeface="+mn-cs"/>
              </a:rPr>
              <a:t>ما الذي قمت به اليوم لإسعاد شخص آخر؟</a:t>
            </a:r>
          </a:p>
          <a:p>
            <a:pPr marL="628650" lvl="1" indent="-171450" algn="r" rtl="1">
              <a:buFont typeface="Arial" panose="020B0604020202020204" pitchFamily="34" charset="0"/>
              <a:buChar char="•"/>
            </a:pPr>
            <a:r>
              <a:rPr lang="ar-DZ" sz="1200" kern="1200" noProof="0" dirty="0">
                <a:solidFill>
                  <a:schemeClr val="tx1"/>
                </a:solidFill>
                <a:effectLst/>
                <a:latin typeface="+mn-lt"/>
                <a:ea typeface="+mn-ea"/>
                <a:cs typeface="+mn-cs"/>
              </a:rPr>
              <a:t>ما الذي قام به شخص آخر اليوم ليجعلني سعيدًا؟</a:t>
            </a:r>
          </a:p>
          <a:p>
            <a:pPr marL="628650" lvl="1" indent="-171450" algn="r" rtl="1">
              <a:buFont typeface="Arial" panose="020B0604020202020204" pitchFamily="34" charset="0"/>
              <a:buChar char="•"/>
            </a:pPr>
            <a:r>
              <a:rPr lang="ar-DZ" sz="1200" kern="1200" noProof="0" dirty="0">
                <a:solidFill>
                  <a:schemeClr val="tx1"/>
                </a:solidFill>
                <a:effectLst/>
                <a:latin typeface="+mn-lt"/>
                <a:ea typeface="+mn-ea"/>
                <a:cs typeface="+mn-cs"/>
              </a:rPr>
              <a:t>ماذا تعلمت اليوم؟</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إذا كنت تحاول إعادة هيكلة تجربة سلبية في يومك، فاكتبها. إن إخراج الصوت من رأسك ووضعه على الورق يجعل من الصعب عليك أن تنتقد نفسك بما يساعد على وضع الأمور في منظورها الصحيح.</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i="0" kern="1200" noProof="0" dirty="0">
                <a:solidFill>
                  <a:schemeClr val="tx1"/>
                </a:solidFill>
                <a:effectLst/>
                <a:latin typeface="+mn-lt"/>
                <a:ea typeface="+mn-ea"/>
                <a:cs typeface="+mn-cs"/>
              </a:rPr>
              <a:t>قم بممارسة الامتنان بشكل يومي</a:t>
            </a:r>
            <a:endParaRPr lang="ar-DZ" b="0" i="0" noProof="0" dirty="0"/>
          </a:p>
          <a:p>
            <a:pPr algn="r" rtl="1"/>
            <a:endParaRPr lang="ar-DZ" b="0" i="1"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25</a:t>
            </a:fld>
            <a:endParaRPr lang="en-US" dirty="0"/>
          </a:p>
        </p:txBody>
      </p:sp>
    </p:spTree>
    <p:extLst>
      <p:ext uri="{BB962C8B-B14F-4D97-AF65-F5344CB8AC3E}">
        <p14:creationId xmlns:p14="http://schemas.microsoft.com/office/powerpoint/2010/main" val="1540948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sz="1200" b="1" i="0" kern="1200" noProof="0" dirty="0">
                <a:solidFill>
                  <a:schemeClr val="tx1"/>
                </a:solidFill>
                <a:effectLst/>
                <a:latin typeface="+mn-lt"/>
                <a:ea typeface="+mn-ea"/>
                <a:cs typeface="+mn-cs"/>
              </a:rPr>
              <a:t>اطلب</a:t>
            </a:r>
            <a:r>
              <a:rPr lang="ar-DZ" sz="1200" b="1" i="1" kern="1200" noProof="0" dirty="0">
                <a:solidFill>
                  <a:schemeClr val="tx1"/>
                </a:solidFill>
                <a:effectLst/>
                <a:latin typeface="+mn-lt"/>
                <a:ea typeface="+mn-ea"/>
                <a:cs typeface="+mn-cs"/>
              </a:rPr>
              <a:t> </a:t>
            </a:r>
            <a:r>
              <a:rPr lang="ar-DZ" sz="1200" kern="1200" noProof="0" dirty="0">
                <a:solidFill>
                  <a:schemeClr val="tx1"/>
                </a:solidFill>
                <a:effectLst/>
                <a:latin typeface="+mn-lt"/>
                <a:ea typeface="+mn-ea"/>
                <a:cs typeface="+mn-cs"/>
              </a:rPr>
              <a:t>من المشاركين التفكير في تغيير يرغبون في إجرائه لتقليل عبء مقادير التوتر العصبي الجزئي لديهم وتحسين مرونتهم.</a:t>
            </a:r>
          </a:p>
          <a:p>
            <a:pPr marL="228600" indent="-228600" algn="r" rtl="1">
              <a:buAutoNum type="arabicPeriod"/>
            </a:pPr>
            <a:r>
              <a:rPr lang="ar-DZ" sz="1200" kern="1200" noProof="0" dirty="0">
                <a:solidFill>
                  <a:schemeClr val="tx1"/>
                </a:solidFill>
                <a:effectLst/>
                <a:latin typeface="+mn-lt"/>
                <a:ea typeface="+mn-ea"/>
                <a:cs typeface="+mn-cs"/>
              </a:rPr>
              <a:t>اختر شيئًا واحدًا لتجرّبه هذا الأسبوع - شيء واحد تلتزم بتجريبه لمدة 7 أيام على التوالي.</a:t>
            </a:r>
          </a:p>
          <a:p>
            <a:pPr marL="685800" lvl="1" indent="-228600" algn="r" rtl="1">
              <a:buFont typeface="Arial" panose="020B0604020202020204" pitchFamily="34" charset="0"/>
              <a:buChar char="•"/>
            </a:pPr>
            <a:r>
              <a:rPr lang="ar-DZ" sz="1200" kern="1200" noProof="0" dirty="0">
                <a:solidFill>
                  <a:schemeClr val="tx1"/>
                </a:solidFill>
                <a:effectLst/>
                <a:latin typeface="+mn-lt"/>
                <a:ea typeface="+mn-ea"/>
                <a:cs typeface="+mn-cs"/>
              </a:rPr>
              <a:t>يجب أن يكون شيئًا قابلاً للتحقيق، مما يعني أنه يجب ألا يكون تغييرًا كبيرًا (على سبيل المثال، الذهاب إلى صالة الألعاب الرياضية لعدة ساعات في اليوم).</a:t>
            </a:r>
          </a:p>
          <a:p>
            <a:pPr marL="685800" lvl="1" indent="-228600" algn="r" rtl="1">
              <a:buFont typeface="Arial" panose="020B0604020202020204" pitchFamily="34" charset="0"/>
              <a:buChar char="•"/>
            </a:pPr>
            <a:r>
              <a:rPr lang="ar-DZ" sz="1200" kern="1200" noProof="0" dirty="0">
                <a:solidFill>
                  <a:schemeClr val="tx1"/>
                </a:solidFill>
                <a:effectLst/>
                <a:latin typeface="+mn-lt"/>
                <a:ea typeface="+mn-ea"/>
                <a:cs typeface="+mn-cs"/>
              </a:rPr>
              <a:t>بدلاً من ذلك،</a:t>
            </a:r>
            <a:r>
              <a:rPr lang="ar-DZ" sz="1200" kern="1200" baseline="0" noProof="0" dirty="0">
                <a:solidFill>
                  <a:schemeClr val="tx1"/>
                </a:solidFill>
                <a:effectLst/>
                <a:latin typeface="+mn-lt"/>
                <a:ea typeface="+mn-ea"/>
                <a:cs typeface="+mn-cs"/>
              </a:rPr>
              <a:t> يجب أن يكون الأمر</a:t>
            </a:r>
            <a:r>
              <a:rPr lang="ar-DZ" sz="1200" kern="1200" noProof="0" dirty="0">
                <a:solidFill>
                  <a:schemeClr val="tx1"/>
                </a:solidFill>
                <a:effectLst/>
                <a:latin typeface="+mn-lt"/>
                <a:ea typeface="+mn-ea"/>
                <a:cs typeface="+mn-cs"/>
              </a:rPr>
              <a:t> شبيهًا بالسير لمدة 10-15 دقيقة على الأقدام في وقت الغداء كل يوم، أو التأكد من أنك لا تأخذ هاتفك إلى طاولة العشاء (أو إلى السرير وقت النوم)، أو ممارسة إعادة هيكلة يومك أو الأحداث التي أدت إلى إصابتك بالتوتر العصبي لمدة 10 دقائق ليلاً.</a:t>
            </a:r>
          </a:p>
          <a:p>
            <a:pPr marL="228600" indent="-228600" algn="r" rtl="1">
              <a:buAutoNum type="arabicPeriod"/>
            </a:pPr>
            <a:r>
              <a:rPr lang="ar-DZ" sz="1200" kern="1200" noProof="0" dirty="0">
                <a:solidFill>
                  <a:schemeClr val="tx1"/>
                </a:solidFill>
                <a:effectLst/>
                <a:latin typeface="+mn-lt"/>
                <a:ea typeface="+mn-ea"/>
                <a:cs typeface="+mn-cs"/>
              </a:rPr>
              <a:t>دوّن هذا الشيء. أضف المزيد من التفاصيل، كيف ومتى ستفعل ذلك؟</a:t>
            </a:r>
          </a:p>
          <a:p>
            <a:pPr marL="228600" indent="-228600" algn="r" rtl="1">
              <a:buAutoNum type="arabicPeriod"/>
            </a:pPr>
            <a:r>
              <a:rPr lang="ar-DZ" sz="1200" kern="1200" noProof="0" dirty="0">
                <a:solidFill>
                  <a:schemeClr val="tx1"/>
                </a:solidFill>
                <a:effectLst/>
                <a:latin typeface="+mn-lt"/>
                <a:ea typeface="+mn-ea"/>
                <a:cs typeface="+mn-cs"/>
              </a:rPr>
              <a:t>إذا سمح الوقت،  </a:t>
            </a:r>
            <a:r>
              <a:rPr lang="ar-DZ" sz="1200" b="1" i="0" kern="1200" noProof="0" dirty="0">
                <a:solidFill>
                  <a:schemeClr val="tx1"/>
                </a:solidFill>
                <a:effectLst/>
                <a:latin typeface="+mn-lt"/>
                <a:ea typeface="+mn-ea"/>
                <a:cs typeface="+mn-cs"/>
              </a:rPr>
              <a:t>اطلب </a:t>
            </a:r>
            <a:r>
              <a:rPr lang="ar-DZ" sz="1200" kern="1200" noProof="0" dirty="0">
                <a:solidFill>
                  <a:schemeClr val="tx1"/>
                </a:solidFill>
                <a:effectLst/>
                <a:latin typeface="+mn-lt"/>
                <a:ea typeface="+mn-ea"/>
                <a:cs typeface="+mn-cs"/>
              </a:rPr>
              <a:t>من بعض المشاركين مشاركة نواياهم.</a:t>
            </a:r>
          </a:p>
          <a:p>
            <a:pPr marL="228600" indent="-228600" algn="r" rtl="1">
              <a:buAutoNum type="arabicPeriod"/>
            </a:pPr>
            <a:endParaRPr lang="ar-DZ" sz="1200" kern="1200" noProof="0" dirty="0">
              <a:solidFill>
                <a:schemeClr val="tx1"/>
              </a:solidFill>
              <a:effectLst/>
              <a:latin typeface="+mn-lt"/>
              <a:ea typeface="+mn-ea"/>
              <a:cs typeface="+mn-cs"/>
            </a:endParaRPr>
          </a:p>
          <a:p>
            <a:pPr marL="0" indent="0" algn="r" rtl="1">
              <a:buNone/>
            </a:pPr>
            <a:r>
              <a:rPr lang="ar-DZ" sz="1200" b="1" i="0" kern="1200" noProof="0" dirty="0">
                <a:solidFill>
                  <a:schemeClr val="tx1"/>
                </a:solidFill>
                <a:effectLst/>
                <a:latin typeface="+mn-lt"/>
                <a:ea typeface="+mn-ea"/>
                <a:cs typeface="+mn-cs"/>
              </a:rPr>
              <a:t>شجع</a:t>
            </a:r>
            <a:r>
              <a:rPr lang="ar-DZ" sz="1200" b="1" i="1" kern="1200" noProof="0" dirty="0">
                <a:solidFill>
                  <a:schemeClr val="tx1"/>
                </a:solidFill>
                <a:effectLst/>
                <a:latin typeface="+mn-lt"/>
                <a:ea typeface="+mn-ea"/>
                <a:cs typeface="+mn-cs"/>
              </a:rPr>
              <a:t> </a:t>
            </a:r>
            <a:r>
              <a:rPr lang="ar-DZ" sz="1200" b="0" i="0" kern="1200" noProof="0" dirty="0">
                <a:solidFill>
                  <a:schemeClr val="tx1"/>
                </a:solidFill>
                <a:effectLst/>
                <a:latin typeface="+mn-lt"/>
                <a:ea typeface="+mn-ea"/>
                <a:cs typeface="+mn-cs"/>
              </a:rPr>
              <a:t>المشاركين على تجريب هذا التغيير لمدة سبعة أيام، ثم راجع معهم الأمر وتحقق مما إذا كانوا يعتقدون أنه قد أحدث فرقًا إيجابيًا في حياتهم. ثم يجب عليهم تحديد خيار آخر وتجريبه لمدة سبعة أيام.</a:t>
            </a:r>
            <a:endParaRPr lang="ar-DZ" sz="1200" b="1" i="1" kern="1200" noProof="0" dirty="0">
              <a:solidFill>
                <a:schemeClr val="tx1"/>
              </a:solidFill>
              <a:effectLst/>
              <a:latin typeface="+mn-lt"/>
              <a:ea typeface="+mn-ea"/>
              <a:cs typeface="+mn-cs"/>
            </a:endParaRPr>
          </a:p>
          <a:p>
            <a:pPr marL="228600" indent="-228600" algn="r" rtl="1">
              <a:buAutoNum type="arabicPeriod"/>
            </a:pPr>
            <a:endParaRPr lang="ar-DZ" sz="1200" kern="1200" noProof="0" dirty="0">
              <a:solidFill>
                <a:schemeClr val="tx1"/>
              </a:solidFill>
              <a:effectLst/>
              <a:latin typeface="+mn-lt"/>
              <a:ea typeface="+mn-ea"/>
              <a:cs typeface="+mn-cs"/>
            </a:endParaRPr>
          </a:p>
          <a:p>
            <a:pPr algn="r" rtl="1"/>
            <a:endParaRPr lang="ar-DZ"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26</a:t>
            </a:fld>
            <a:endParaRPr lang="en-US" dirty="0"/>
          </a:p>
        </p:txBody>
      </p:sp>
    </p:spTree>
    <p:extLst>
      <p:ext uri="{BB962C8B-B14F-4D97-AF65-F5344CB8AC3E}">
        <p14:creationId xmlns:p14="http://schemas.microsoft.com/office/powerpoint/2010/main" val="4173237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ar-DZ" sz="1200" b="1" i="0" kern="1200" noProof="0" dirty="0">
                <a:solidFill>
                  <a:schemeClr val="tx1"/>
                </a:solidFill>
                <a:effectLst/>
                <a:latin typeface="+mn-lt"/>
                <a:ea typeface="+mn-ea"/>
                <a:cs typeface="+mn-cs"/>
              </a:rPr>
              <a:t>أسأل</a:t>
            </a:r>
            <a:r>
              <a:rPr lang="ar-DZ" sz="1200" kern="1200" noProof="0" dirty="0">
                <a:solidFill>
                  <a:schemeClr val="tx1"/>
                </a:solidFill>
                <a:effectLst/>
                <a:latin typeface="+mn-lt"/>
                <a:ea typeface="+mn-ea"/>
                <a:cs typeface="+mn-cs"/>
              </a:rPr>
              <a:t> عما إذا كانت هناك أي استفسارات.</a:t>
            </a:r>
          </a:p>
          <a:p>
            <a:pPr lvl="0" algn="r" rtl="1"/>
            <a:r>
              <a:rPr lang="ar-DZ" sz="1200" b="1" i="0" kern="1200" noProof="0" dirty="0">
                <a:solidFill>
                  <a:schemeClr val="tx1"/>
                </a:solidFill>
                <a:effectLst/>
                <a:latin typeface="+mn-lt"/>
                <a:ea typeface="+mn-ea"/>
                <a:cs typeface="+mn-cs"/>
              </a:rPr>
              <a:t>توجه بالشكر </a:t>
            </a:r>
            <a:r>
              <a:rPr lang="ar-DZ" sz="1200" kern="1200" noProof="0" dirty="0">
                <a:solidFill>
                  <a:schemeClr val="tx1"/>
                </a:solidFill>
                <a:effectLst/>
                <a:latin typeface="+mn-lt"/>
                <a:ea typeface="+mn-ea"/>
                <a:cs typeface="+mn-cs"/>
              </a:rPr>
              <a:t>إلى المشاركين على الحضور.</a:t>
            </a:r>
          </a:p>
          <a:p>
            <a:pPr lvl="0" algn="r" rtl="1"/>
            <a:r>
              <a:rPr lang="ar-DZ" sz="1200" b="1" i="0" kern="1200" noProof="0" dirty="0">
                <a:solidFill>
                  <a:schemeClr val="tx1"/>
                </a:solidFill>
                <a:effectLst/>
                <a:latin typeface="+mn-lt"/>
                <a:ea typeface="+mn-ea"/>
                <a:cs typeface="+mn-cs"/>
              </a:rPr>
              <a:t>اختتم</a:t>
            </a:r>
            <a:r>
              <a:rPr lang="ar-DZ" sz="1200" b="1" i="1" kern="1200" noProof="0" dirty="0">
                <a:solidFill>
                  <a:schemeClr val="tx1"/>
                </a:solidFill>
                <a:effectLst/>
                <a:latin typeface="+mn-lt"/>
                <a:ea typeface="+mn-ea"/>
                <a:cs typeface="+mn-cs"/>
              </a:rPr>
              <a:t> </a:t>
            </a:r>
            <a:r>
              <a:rPr lang="ar-DZ" sz="1200" kern="1200" noProof="0" dirty="0">
                <a:solidFill>
                  <a:schemeClr val="tx1"/>
                </a:solidFill>
                <a:effectLst/>
                <a:latin typeface="+mn-lt"/>
                <a:ea typeface="+mn-ea"/>
                <a:cs typeface="+mn-cs"/>
              </a:rPr>
              <a:t>الجلسة.</a:t>
            </a:r>
          </a:p>
          <a:p>
            <a:pPr algn="r" rtl="1"/>
            <a:endParaRPr lang="ar-DZ"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27</a:t>
            </a:fld>
            <a:endParaRPr lang="en-US" dirty="0"/>
          </a:p>
        </p:txBody>
      </p:sp>
    </p:spTree>
    <p:extLst>
      <p:ext uri="{BB962C8B-B14F-4D97-AF65-F5344CB8AC3E}">
        <p14:creationId xmlns:p14="http://schemas.microsoft.com/office/powerpoint/2010/main" val="560951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sz="1200" b="1" i="0" kern="1200" noProof="0" dirty="0">
                <a:solidFill>
                  <a:schemeClr val="tx1"/>
                </a:solidFill>
                <a:effectLst/>
                <a:latin typeface="+mn-lt"/>
                <a:ea typeface="+mn-ea"/>
                <a:cs typeface="+mn-cs"/>
              </a:rPr>
              <a:t>اسأل المشاركين</a:t>
            </a:r>
            <a:r>
              <a:rPr lang="ar-DZ" sz="1200" b="1" i="1" kern="1200" noProof="0" dirty="0">
                <a:solidFill>
                  <a:schemeClr val="tx1"/>
                </a:solidFill>
                <a:effectLst/>
                <a:latin typeface="+mn-lt"/>
                <a:ea typeface="+mn-ea"/>
                <a:cs typeface="+mn-cs"/>
              </a:rPr>
              <a:t>: </a:t>
            </a:r>
            <a:r>
              <a:rPr lang="ar-DZ" sz="1200" b="0" i="0" kern="1200" noProof="0" dirty="0">
                <a:solidFill>
                  <a:schemeClr val="tx1"/>
                </a:solidFill>
                <a:effectLst/>
                <a:latin typeface="+mn-lt"/>
                <a:ea typeface="+mn-ea"/>
                <a:cs typeface="+mn-cs"/>
              </a:rPr>
              <a:t>ما الكلمات أو الصور التي تتبادر إلى الذهن عندما تسمع كلمة "التوتر العصبي"؟</a:t>
            </a:r>
          </a:p>
          <a:p>
            <a:pPr algn="r" rtl="1"/>
            <a:endParaRPr lang="ar-DZ" sz="1200" b="0" i="0" kern="1200" noProof="0" dirty="0">
              <a:solidFill>
                <a:schemeClr val="tx1"/>
              </a:solidFill>
              <a:effectLst/>
              <a:latin typeface="+mn-lt"/>
              <a:ea typeface="+mn-ea"/>
              <a:cs typeface="+mn-cs"/>
            </a:endParaRPr>
          </a:p>
          <a:p>
            <a:pPr algn="r" rtl="1"/>
            <a:r>
              <a:rPr lang="ar-DZ" sz="1200" b="1" i="0" kern="1200" noProof="0" dirty="0">
                <a:solidFill>
                  <a:schemeClr val="tx1"/>
                </a:solidFill>
                <a:effectLst/>
                <a:latin typeface="+mn-lt"/>
                <a:ea typeface="+mn-ea"/>
                <a:cs typeface="+mn-cs"/>
              </a:rPr>
              <a:t>ناقش</a:t>
            </a:r>
            <a:r>
              <a:rPr lang="ar-DZ" sz="1200" b="1" i="1" kern="1200" noProof="0" dirty="0">
                <a:solidFill>
                  <a:schemeClr val="tx1"/>
                </a:solidFill>
                <a:effectLst/>
                <a:latin typeface="+mn-lt"/>
                <a:ea typeface="+mn-ea"/>
                <a:cs typeface="+mn-cs"/>
              </a:rPr>
              <a:t> </a:t>
            </a:r>
            <a:r>
              <a:rPr lang="ar-DZ" sz="1200" b="0" i="0" kern="1200" noProof="0" dirty="0">
                <a:solidFill>
                  <a:schemeClr val="tx1"/>
                </a:solidFill>
                <a:effectLst/>
                <a:latin typeface="+mn-lt"/>
                <a:ea typeface="+mn-ea"/>
                <a:cs typeface="+mn-cs"/>
              </a:rPr>
              <a:t>مساهمات المشاركين ودوّن أي مواضيع (المساهمات الشائعة هي: الضغط، التغيير، العمل، تربية الأطفال، الحِمْل الزائد ...)</a:t>
            </a:r>
          </a:p>
          <a:p>
            <a:pPr algn="r" rtl="1"/>
            <a:endParaRPr lang="ar-DZ" sz="1200" b="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3</a:t>
            </a:fld>
            <a:endParaRPr lang="en-US" dirty="0"/>
          </a:p>
        </p:txBody>
      </p:sp>
    </p:spTree>
    <p:extLst>
      <p:ext uri="{BB962C8B-B14F-4D97-AF65-F5344CB8AC3E}">
        <p14:creationId xmlns:p14="http://schemas.microsoft.com/office/powerpoint/2010/main" val="407858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DZ" b="1" i="0" noProof="0" dirty="0"/>
              <a:t>وضِّح</a:t>
            </a:r>
            <a:r>
              <a:rPr lang="ar-DZ" b="1" i="1" noProof="0" dirty="0"/>
              <a:t>: </a:t>
            </a:r>
            <a:r>
              <a:rPr lang="ar-DZ" b="0" i="0" noProof="0" dirty="0"/>
              <a:t> قد يكون من المفيد التفكير في "نوعين" كبيرين من التوتر العصبي.</a:t>
            </a:r>
          </a:p>
          <a:p>
            <a:pPr algn="r" rtl="1"/>
            <a:endParaRPr lang="ar-DZ" b="1" i="1" noProof="0" dirty="0"/>
          </a:p>
          <a:p>
            <a:pPr algn="r" rtl="1"/>
            <a:r>
              <a:rPr lang="ar-DZ" b="1" i="0" noProof="0" dirty="0"/>
              <a:t>استعرض</a:t>
            </a:r>
            <a:r>
              <a:rPr lang="ar-DZ" b="1" i="1" noProof="0" dirty="0"/>
              <a:t> </a:t>
            </a:r>
            <a:r>
              <a:rPr lang="ar-DZ" b="0" i="0" noProof="0" dirty="0"/>
              <a:t> التعاريف والمعلومات على الشريحة.</a:t>
            </a:r>
          </a:p>
          <a:p>
            <a:pPr marL="171450" indent="-171450" algn="r" rtl="1">
              <a:buFont typeface="Arial" panose="020B0604020202020204" pitchFamily="34" charset="0"/>
              <a:buChar char="•"/>
            </a:pPr>
            <a:r>
              <a:rPr lang="ar-DZ" b="0" i="0" noProof="0" dirty="0"/>
              <a:t>غالبًا ما يرتبط مفهوم التوتر العصبي الكلي (كما هو موضح في شكل الصاعقة الكهربية الكبيرة) بـ "الصدمة"</a:t>
            </a:r>
          </a:p>
          <a:p>
            <a:pPr marL="171450" indent="-171450" algn="r" rtl="1">
              <a:buFont typeface="Arial" panose="020B0604020202020204" pitchFamily="34" charset="0"/>
              <a:buChar char="•"/>
            </a:pPr>
            <a:r>
              <a:rPr lang="ar-DZ" b="0" i="0" noProof="0" dirty="0"/>
              <a:t>غالبًا ما يتم الحديث عن التوتر العصبي الجزئي (كما هو موضح على هيئة الكثير من أشكال الصاعقة الكهربية الصغيرة) باعتباره "توترًا عصبيًا متراكمًا".</a:t>
            </a:r>
          </a:p>
          <a:p>
            <a:pPr marL="628650" lvl="1" indent="-171450" algn="r" rtl="1">
              <a:buFont typeface="Arial" panose="020B0604020202020204" pitchFamily="34" charset="0"/>
              <a:buChar char="•"/>
            </a:pPr>
            <a:r>
              <a:rPr lang="ar-DZ" b="0" i="0" noProof="0" dirty="0"/>
              <a:t>تساعد الرسومات الموجودة في هذه الشريحة في توضيح النقطة التي مفادها أن التأثير الكلي للكثير من التوترات العصبية الجزئية يمكن أن يكون بنفس أهمية حادثة صدمة كبيرة.</a:t>
            </a:r>
            <a:endParaRPr lang="ar-DZ" b="1" i="1" noProof="0" dirty="0"/>
          </a:p>
          <a:p>
            <a:pPr algn="r" rtl="1"/>
            <a:endParaRPr lang="ar-DZ" b="1" i="1"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4</a:t>
            </a:fld>
            <a:endParaRPr lang="en-US" dirty="0"/>
          </a:p>
        </p:txBody>
      </p:sp>
    </p:spTree>
    <p:extLst>
      <p:ext uri="{BB962C8B-B14F-4D97-AF65-F5344CB8AC3E}">
        <p14:creationId xmlns:p14="http://schemas.microsoft.com/office/powerpoint/2010/main" val="99813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DZ" b="1" i="0" noProof="0" dirty="0"/>
              <a:t>وضِّح</a:t>
            </a:r>
            <a:r>
              <a:rPr lang="ar-DZ" b="1" i="1" noProof="0" dirty="0"/>
              <a:t>:</a:t>
            </a:r>
            <a:r>
              <a:rPr lang="ar-DZ" b="1" noProof="0" dirty="0"/>
              <a:t> </a:t>
            </a:r>
            <a:r>
              <a:rPr lang="ar-DZ" b="0" noProof="0" dirty="0"/>
              <a:t>لدينا جميعًا حد التوتر العصبي الشخصي الخاص بنا.</a:t>
            </a:r>
          </a:p>
          <a:p>
            <a:pPr marL="171450" indent="-171450" algn="r" rtl="1">
              <a:buFont typeface="Arial" panose="020B0604020202020204" pitchFamily="34" charset="0"/>
              <a:buChar char="•"/>
            </a:pPr>
            <a:r>
              <a:rPr lang="ar-DZ" noProof="0" dirty="0"/>
              <a:t>يختلف هذا الحد من التوتر العصبي بين الأشخاص، وكذلك بالنسبة لنا.</a:t>
            </a:r>
          </a:p>
          <a:p>
            <a:pPr marL="171450" indent="-171450" algn="r" rtl="1">
              <a:buFont typeface="Arial" panose="020B0604020202020204" pitchFamily="34" charset="0"/>
              <a:buChar char="•"/>
            </a:pPr>
            <a:r>
              <a:rPr lang="ar-DZ" noProof="0" dirty="0"/>
              <a:t>في بعض الأحيان (وفي بعض الأيام) سيكون حد التوتر العصبي الشخصي لدينا أعلى من غيره وفقًا لكمية النوم التي نحصل عليها ومجموعة متنوعة من العوامل الأخرى.</a:t>
            </a:r>
          </a:p>
          <a:p>
            <a:pPr marL="171450" indent="-171450" algn="r" rtl="1">
              <a:buFont typeface="Arial" panose="020B0604020202020204" pitchFamily="34" charset="0"/>
              <a:buChar char="•"/>
            </a:pPr>
            <a:r>
              <a:rPr lang="ar-DZ" b="0" noProof="0" dirty="0"/>
              <a:t>يعد فهم مفهوم الحد الشخصي أمرًا مهمًا، لأنه عندما نصل إلى الحد الخاص بنا تبدأ الأمور في أخذ منحنى في الاتجاه الخاطئ. </a:t>
            </a:r>
            <a:r>
              <a:rPr lang="ar-DZ" noProof="0" dirty="0"/>
              <a:t>على سبيل المثال</a:t>
            </a:r>
          </a:p>
          <a:p>
            <a:pPr marL="628650" lvl="1" indent="-171450" algn="r" rtl="1">
              <a:buFont typeface="Arial" panose="020B0604020202020204" pitchFamily="34" charset="0"/>
              <a:buChar char="•"/>
            </a:pPr>
            <a:r>
              <a:rPr lang="ar-DZ" noProof="0" dirty="0"/>
              <a:t>يبرز ظهرنا للخارج بشكل جزئي نتيجة الجلوس لفترات طويلة أو للتوتر العضلي</a:t>
            </a:r>
          </a:p>
          <a:p>
            <a:pPr marL="628650" lvl="1" indent="-171450" algn="r" rtl="1">
              <a:buFont typeface="Arial" panose="020B0604020202020204" pitchFamily="34" charset="0"/>
              <a:buChar char="•"/>
            </a:pPr>
            <a:r>
              <a:rPr lang="ar-DZ" noProof="0" dirty="0"/>
              <a:t>رسالة بريد إلكتروني غامضة مرسلة من رئيسنا تجعلنا نفقد أعصابنا</a:t>
            </a:r>
          </a:p>
          <a:p>
            <a:pPr marL="628650" lvl="1" indent="-171450" algn="r" rtl="1">
              <a:buFont typeface="Arial" panose="020B0604020202020204" pitchFamily="34" charset="0"/>
              <a:buChar char="•"/>
            </a:pPr>
            <a:r>
              <a:rPr lang="ar-DZ" noProof="0" dirty="0"/>
              <a:t>نحن نتعارك مع زوجاتنا أو نصرخ في أطفالنا</a:t>
            </a:r>
          </a:p>
          <a:p>
            <a:pPr marL="171450" lvl="0" indent="-171450" algn="r" rtl="1">
              <a:buFont typeface="Arial" panose="020B0604020202020204" pitchFamily="34" charset="0"/>
              <a:buChar char="•"/>
            </a:pPr>
            <a:r>
              <a:rPr lang="ar-DZ" noProof="0" dirty="0"/>
              <a:t>تراكم مقادير التوتر العصبي الجزئي (MSDs) هو غالبًا ما يضعنا عند (وأعلى) الحد الخاص بنا بشكل أكثر اتساقًا، وليس عوامل التوتر العصبي الكلية.</a:t>
            </a:r>
          </a:p>
          <a:p>
            <a:pPr marL="171450" indent="-171450" algn="r" rtl="1">
              <a:buFont typeface="Arial" panose="020B0604020202020204" pitchFamily="34" charset="0"/>
              <a:buChar char="•"/>
            </a:pPr>
            <a:r>
              <a:rPr lang="ar-DZ" noProof="0" dirty="0"/>
              <a:t>بالنسبة لنا الاستعارة الشائعة (باللغة الإنجليزية) تعتبر مقادير التوتر العصبي الجزئي (MSDs) بمثابة "القشة التي قصمت ظهر البعير".</a:t>
            </a:r>
          </a:p>
          <a:p>
            <a:pPr marL="171450" indent="-171450" algn="r" rtl="1">
              <a:buFont typeface="Arial" panose="020B0604020202020204" pitchFamily="34" charset="0"/>
              <a:buChar char="•"/>
            </a:pPr>
            <a:endParaRPr lang="ar-DZ" noProof="0" dirty="0"/>
          </a:p>
          <a:p>
            <a:pPr marL="0" indent="0" algn="r" rtl="1">
              <a:buFont typeface="Arial" panose="020B0604020202020204" pitchFamily="34" charset="0"/>
              <a:buNone/>
            </a:pPr>
            <a:r>
              <a:rPr lang="ar-DZ" b="1" i="0" noProof="0" dirty="0"/>
              <a:t>تابع</a:t>
            </a:r>
            <a:r>
              <a:rPr lang="ar-DZ" noProof="0" dirty="0"/>
              <a:t>: لتوضيح مفهوم حد التوتر العصبي الشخصي وما يحدث عندما نصل إليه، استكشف منحنى الأداء البشري الموجود في الشريحة التالية.</a:t>
            </a:r>
            <a:endParaRPr lang="ar-DZ"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5</a:t>
            </a:fld>
            <a:endParaRPr lang="en-US" dirty="0"/>
          </a:p>
        </p:txBody>
      </p:sp>
    </p:spTree>
    <p:extLst>
      <p:ext uri="{BB962C8B-B14F-4D97-AF65-F5344CB8AC3E}">
        <p14:creationId xmlns:p14="http://schemas.microsoft.com/office/powerpoint/2010/main" val="3562221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DZ" sz="1200" b="1" i="0" kern="1200" noProof="0" dirty="0">
                <a:solidFill>
                  <a:schemeClr val="tx1"/>
                </a:solidFill>
                <a:effectLst/>
                <a:latin typeface="+mn-lt"/>
                <a:ea typeface="+mn-ea"/>
                <a:cs typeface="+mn-cs"/>
              </a:rPr>
              <a:t>قم بإضاءة </a:t>
            </a:r>
            <a:r>
              <a:rPr lang="ar-DZ" sz="1200" b="0" i="0" kern="1200" noProof="0" dirty="0">
                <a:solidFill>
                  <a:schemeClr val="tx1"/>
                </a:solidFill>
                <a:effectLst/>
                <a:latin typeface="+mn-lt"/>
                <a:ea typeface="+mn-ea"/>
                <a:cs typeface="+mn-cs"/>
              </a:rPr>
              <a:t>منحنى أداء التوتر العصبي (ولكن ليس النقطة السوداء).</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DZ" sz="1200" b="1" i="1" kern="1200" noProof="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DZ" sz="1200" b="1" i="0" kern="1200" noProof="0" dirty="0">
                <a:solidFill>
                  <a:schemeClr val="tx1"/>
                </a:solidFill>
                <a:effectLst/>
                <a:latin typeface="+mn-lt"/>
                <a:ea typeface="+mn-ea"/>
                <a:cs typeface="+mn-cs"/>
              </a:rPr>
              <a:t>اشرح</a:t>
            </a:r>
            <a:r>
              <a:rPr lang="ar-DZ" sz="1200" b="1" i="1" kern="1200" noProof="0" dirty="0">
                <a:solidFill>
                  <a:schemeClr val="tx1"/>
                </a:solidFill>
                <a:effectLst/>
                <a:latin typeface="+mn-lt"/>
                <a:ea typeface="+mn-ea"/>
                <a:cs typeface="+mn-cs"/>
              </a:rPr>
              <a:t> </a:t>
            </a:r>
            <a:r>
              <a:rPr lang="ar-DZ" sz="1200" b="0" i="0" kern="1200" noProof="0" dirty="0">
                <a:solidFill>
                  <a:schemeClr val="tx1"/>
                </a:solidFill>
                <a:effectLst/>
                <a:latin typeface="+mn-lt"/>
                <a:ea typeface="+mn-ea"/>
                <a:cs typeface="+mn-cs"/>
              </a:rPr>
              <a:t>منحنى أداء التوتر العصبي:</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هذا الرسم البياني هو صورة للكيفية التي يكون عليها أداؤنا تحت التوتر العصبي.</a:t>
            </a:r>
          </a:p>
          <a:p>
            <a:pPr marL="171450" indent="-171450" algn="r" rtl="1">
              <a:buFont typeface="Arial" panose="020B0604020202020204" pitchFamily="34" charset="0"/>
              <a:buChar char="•"/>
            </a:pPr>
            <a:r>
              <a:rPr lang="ar-DZ" sz="1200" b="0" kern="1200" noProof="0" dirty="0">
                <a:solidFill>
                  <a:schemeClr val="tx1"/>
                </a:solidFill>
                <a:effectLst/>
                <a:latin typeface="+mn-lt"/>
                <a:ea typeface="+mn-ea"/>
                <a:cs typeface="+mn-cs"/>
              </a:rPr>
              <a:t>التوتر العصبي جزء طبيعي، بل أساسي من الحياة. في الواقع، إنه ليس سيئًا تمامًا.</a:t>
            </a:r>
            <a:endParaRPr lang="ar-DZ" sz="1200" kern="1200" noProof="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عندما نتعرض للتوتر العصبي قليلاً وترتفع نسبة الكورتيزول، فإن ذلك يمكن أن يساعدنا في الواقع في التأدية بشكل أفضل ... إلى حد ما. يمكن أن يساعدك القليل من الكورتيزول في التفكير بشكل أكثر وضوحًا وتذكر الأشياء بسرعة وفعالية أكبر.</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ومع ذلك، فبعد مرحلة معينة، "يحترق" عقلك قليلاً ولا يمكنك التفكير بوضوح أو التأدية بشكل جيد. بمرور الوقت، يقتل الكثير من الكورتيزول الخلايا العصبية في منطقة الحُصَين بالدماغ.</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b="0" kern="1200" noProof="0" dirty="0">
                <a:solidFill>
                  <a:schemeClr val="tx1"/>
                </a:solidFill>
                <a:effectLst/>
                <a:latin typeface="+mn-lt"/>
                <a:ea typeface="+mn-ea"/>
                <a:cs typeface="+mn-cs"/>
              </a:rPr>
              <a:t>فهو </a:t>
            </a:r>
            <a:r>
              <a:rPr lang="ar-DZ" sz="1200" kern="1200" noProof="0" dirty="0">
                <a:solidFill>
                  <a:schemeClr val="tx1"/>
                </a:solidFill>
                <a:effectLst/>
                <a:latin typeface="+mn-lt"/>
                <a:ea typeface="+mn-ea"/>
                <a:cs typeface="+mn-cs"/>
              </a:rPr>
              <a:t>شأنه شأن معظم الأشياء - قليله جيد. تتمثل الإشكالية في زيادة الأمر عن حده كثيرًا. تكمن الحيلة في الحصول على النوع المناسب من التوتر العصبي، بالمقدار المناسب، وفي الوقت المناسب، وعندما تكون لديك الموارد الكافية للتعامل معه.</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على سبيل المثال، إذا كنت تحب وظيفتك وتحصل على قسط كافٍ من النوم ولديك موارد مرونة أخرى في حياتك، فقد تنجو من هذا التوتر العصبي حتى لو كان عملك يتسم بأنه عالي الضغوط.</a:t>
            </a:r>
          </a:p>
          <a:p>
            <a:pPr marL="171450" indent="-171450" algn="r" rtl="1">
              <a:buFont typeface="Arial" panose="020B0604020202020204" pitchFamily="34" charset="0"/>
              <a:buChar char="•"/>
            </a:pPr>
            <a:endParaRPr lang="ar-DZ" sz="1200" b="0" kern="1200" noProof="0" dirty="0">
              <a:solidFill>
                <a:schemeClr val="tx1"/>
              </a:solidFill>
              <a:effectLst/>
              <a:latin typeface="+mn-lt"/>
              <a:ea typeface="+mn-ea"/>
              <a:cs typeface="+mn-cs"/>
            </a:endParaRPr>
          </a:p>
          <a:p>
            <a:pPr marL="0" indent="0" algn="r" rtl="1">
              <a:buFont typeface="Arial" panose="020B0604020202020204" pitchFamily="34" charset="0"/>
              <a:buNone/>
            </a:pPr>
            <a:r>
              <a:rPr lang="ar-DZ" b="1" i="0" noProof="0" dirty="0">
                <a:effectLst/>
              </a:rPr>
              <a:t>اسأل المشاركين</a:t>
            </a:r>
            <a:r>
              <a:rPr lang="ar-DZ" b="1" i="1" noProof="0" dirty="0">
                <a:effectLst/>
              </a:rPr>
              <a:t>: </a:t>
            </a:r>
          </a:p>
          <a:p>
            <a:pPr marL="171450" lvl="0" indent="-171450" algn="r" rtl="1">
              <a:buFont typeface="Arial" panose="020B0604020202020204" pitchFamily="34" charset="0"/>
              <a:buChar char="•"/>
            </a:pPr>
            <a:r>
              <a:rPr lang="ar-DZ" sz="1200" kern="1200" noProof="0" dirty="0">
                <a:solidFill>
                  <a:schemeClr val="tx1"/>
                </a:solidFill>
                <a:effectLst/>
                <a:latin typeface="+mn-lt"/>
                <a:ea typeface="+mn-ea"/>
                <a:cs typeface="+mn-cs"/>
              </a:rPr>
              <a:t>قبل تحريك "النقطة السوداء" الموجودة على الشريحة، </a:t>
            </a:r>
            <a:r>
              <a:rPr lang="ar-DZ" sz="1200" u="none" kern="1200" noProof="0" dirty="0">
                <a:solidFill>
                  <a:schemeClr val="tx1"/>
                </a:solidFill>
                <a:effectLst/>
                <a:latin typeface="+mn-lt"/>
                <a:ea typeface="+mn-ea"/>
                <a:cs typeface="+mn-cs"/>
              </a:rPr>
              <a:t> اسأل المشاركين </a:t>
            </a:r>
            <a:r>
              <a:rPr lang="ar-DZ" sz="1200" kern="1200" noProof="0" dirty="0">
                <a:solidFill>
                  <a:schemeClr val="tx1"/>
                </a:solidFill>
                <a:effectLst/>
                <a:latin typeface="+mn-lt"/>
                <a:ea typeface="+mn-ea"/>
                <a:cs typeface="+mn-cs"/>
              </a:rPr>
              <a:t>عن المكان الذي ينبغي أن يستهدفونه في هذا المنحنى معظم الوقت.</a:t>
            </a:r>
          </a:p>
          <a:p>
            <a:pPr marL="171450" lvl="0" indent="-171450" algn="r" rtl="1">
              <a:buFont typeface="Arial" panose="020B0604020202020204" pitchFamily="34" charset="0"/>
              <a:buChar char="•"/>
            </a:pPr>
            <a:r>
              <a:rPr lang="ar-DZ" sz="1200" kern="1200" noProof="0" dirty="0">
                <a:solidFill>
                  <a:schemeClr val="tx1"/>
                </a:solidFill>
                <a:effectLst/>
                <a:latin typeface="+mn-lt"/>
                <a:ea typeface="+mn-ea"/>
                <a:cs typeface="+mn-cs"/>
              </a:rPr>
              <a:t>سيختار العديد من المشاركين قمة المنحنى مباشرةً.</a:t>
            </a:r>
          </a:p>
          <a:p>
            <a:pPr marL="0" lvl="0" indent="0" algn="r" rtl="1">
              <a:buFont typeface="Arial" panose="020B0604020202020204" pitchFamily="34" charset="0"/>
              <a:buNone/>
            </a:pPr>
            <a:endParaRPr lang="ar-DZ" sz="1200" b="1" i="1" kern="1200" noProof="0" dirty="0">
              <a:solidFill>
                <a:schemeClr val="tx1"/>
              </a:solidFill>
              <a:effectLst/>
              <a:latin typeface="+mn-lt"/>
              <a:ea typeface="+mn-ea"/>
              <a:cs typeface="+mn-cs"/>
            </a:endParaRPr>
          </a:p>
          <a:p>
            <a:pPr marL="0" lvl="0" indent="0" algn="r" rtl="1">
              <a:buFont typeface="Arial" panose="020B0604020202020204" pitchFamily="34" charset="0"/>
              <a:buNone/>
            </a:pPr>
            <a:r>
              <a:rPr lang="ar-DZ" sz="1200" b="1" i="0" kern="1200" noProof="0" dirty="0">
                <a:solidFill>
                  <a:schemeClr val="tx1"/>
                </a:solidFill>
                <a:effectLst/>
                <a:latin typeface="+mn-lt"/>
                <a:ea typeface="+mn-ea"/>
                <a:cs typeface="+mn-cs"/>
              </a:rPr>
              <a:t>وضِّح</a:t>
            </a:r>
            <a:r>
              <a:rPr lang="ar-DZ" sz="1200" kern="1200" noProof="0" dirty="0">
                <a:solidFill>
                  <a:schemeClr val="tx1"/>
                </a:solidFill>
                <a:effectLst/>
                <a:latin typeface="+mn-lt"/>
                <a:ea typeface="+mn-ea"/>
                <a:cs typeface="+mn-cs"/>
              </a:rPr>
              <a:t> ما يلي:</a:t>
            </a:r>
          </a:p>
          <a:p>
            <a:pPr marL="171450" lvl="0" indent="-171450" algn="r" rtl="1">
              <a:buFont typeface="Arial" panose="020B0604020202020204" pitchFamily="34" charset="0"/>
              <a:buChar char="•"/>
            </a:pPr>
            <a:r>
              <a:rPr lang="ar-DZ" sz="1200" kern="1200" noProof="0" dirty="0">
                <a:solidFill>
                  <a:schemeClr val="tx1"/>
                </a:solidFill>
                <a:effectLst/>
                <a:latin typeface="+mn-lt"/>
                <a:ea typeface="+mn-ea"/>
                <a:cs typeface="+mn-cs"/>
              </a:rPr>
              <a:t>المنطقة التي ينبغي أن نستهدفها في هذا المنحنى بشكل عام لتحقيق التوازن بين ضغوط الحياة بفعالية تكون أقل قليلاً من مستوى أدائنا الأمثل.</a:t>
            </a:r>
          </a:p>
          <a:p>
            <a:pPr marL="171450" lvl="0" indent="-171450" algn="r" rtl="1">
              <a:buFont typeface="Arial" panose="020B0604020202020204" pitchFamily="34" charset="0"/>
              <a:buChar char="•"/>
            </a:pPr>
            <a:r>
              <a:rPr lang="ar-DZ" sz="1200" kern="1200" noProof="0" dirty="0">
                <a:solidFill>
                  <a:schemeClr val="tx1"/>
                </a:solidFill>
                <a:effectLst/>
                <a:latin typeface="+mn-lt"/>
                <a:ea typeface="+mn-ea"/>
                <a:cs typeface="+mn-cs"/>
              </a:rPr>
              <a:t>ثم، في حالة حدوث حدث غير متوقع، يكون لدينا بعض الطاقة في "الخزان الاحتياطي" للتعامل مع تلك الحالة الطارئة أو مقادير إضافية من التوتر العصبي الجزئي.</a:t>
            </a:r>
          </a:p>
          <a:p>
            <a:pPr marL="171450" lvl="0" indent="-171450" algn="r" rtl="1">
              <a:buFont typeface="Arial" panose="020B0604020202020204" pitchFamily="34" charset="0"/>
              <a:buChar char="•"/>
            </a:pPr>
            <a:r>
              <a:rPr lang="ar-DZ" sz="1200" kern="1200" noProof="0" dirty="0">
                <a:solidFill>
                  <a:schemeClr val="tx1"/>
                </a:solidFill>
                <a:effectLst/>
                <a:latin typeface="+mn-lt"/>
                <a:ea typeface="+mn-ea"/>
                <a:cs typeface="+mn-cs"/>
              </a:rPr>
              <a:t>إذا كنا نميل إلى العيش في أعلى التل، فإن أي توتر عصبي إضافي يمكن أن يدفعنا إلى أسفل المنحدر نحو الإرهاق والإنهاك، وسيكون صعود هذا المنحدر أكثر صعوبة من الذهاب إلى أسفل المنحدر.</a:t>
            </a:r>
          </a:p>
          <a:p>
            <a:pPr algn="r" rtl="1"/>
            <a:endParaRPr lang="ar-DZ"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6</a:t>
            </a:fld>
            <a:endParaRPr lang="en-US" dirty="0"/>
          </a:p>
        </p:txBody>
      </p:sp>
    </p:spTree>
    <p:extLst>
      <p:ext uri="{BB962C8B-B14F-4D97-AF65-F5344CB8AC3E}">
        <p14:creationId xmlns:p14="http://schemas.microsoft.com/office/powerpoint/2010/main" val="4573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7</a:t>
            </a:fld>
            <a:endParaRPr lang="en-US" dirty="0"/>
          </a:p>
        </p:txBody>
      </p:sp>
    </p:spTree>
    <p:extLst>
      <p:ext uri="{BB962C8B-B14F-4D97-AF65-F5344CB8AC3E}">
        <p14:creationId xmlns:p14="http://schemas.microsoft.com/office/powerpoint/2010/main" val="4231266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 sz="1200" b="1" i="0" kern="1200" dirty="0">
                <a:solidFill>
                  <a:schemeClr val="tx1"/>
                </a:solidFill>
                <a:effectLst/>
                <a:latin typeface="+mn-lt"/>
                <a:ea typeface="+mn-ea"/>
                <a:cs typeface="+mn-cs"/>
              </a:rPr>
              <a:t>استعرض</a:t>
            </a:r>
            <a:r>
              <a:rPr lang="" sz="1200" b="1" i="1" kern="1200" dirty="0">
                <a:solidFill>
                  <a:schemeClr val="tx1"/>
                </a:solidFill>
                <a:effectLst/>
                <a:latin typeface="+mn-lt"/>
                <a:ea typeface="+mn-ea"/>
                <a:cs typeface="+mn-cs"/>
              </a:rPr>
              <a:t> </a:t>
            </a:r>
            <a:r>
              <a:rPr lang="" sz="1200" kern="1200" dirty="0">
                <a:solidFill>
                  <a:schemeClr val="tx1"/>
                </a:solidFill>
                <a:effectLst/>
                <a:latin typeface="+mn-lt"/>
                <a:ea typeface="+mn-ea"/>
                <a:cs typeface="+mn-cs"/>
              </a:rPr>
              <a:t>المعلومات الموجودة على الشريحة.</a:t>
            </a:r>
          </a:p>
          <a:p>
            <a:pPr algn="r" rtl="1"/>
            <a:endParaRPr lang="en-US" sz="1200" b="1" i="0" kern="1200" dirty="0">
              <a:solidFill>
                <a:schemeClr val="tx1"/>
              </a:solidFill>
              <a:effectLst/>
              <a:latin typeface="+mn-lt"/>
              <a:ea typeface="+mn-ea"/>
              <a:cs typeface="+mn-cs"/>
            </a:endParaRPr>
          </a:p>
          <a:p>
            <a:pPr algn="r" rtl="1"/>
            <a:r>
              <a:rPr lang="" sz="1200" b="1" i="0" kern="1200" dirty="0">
                <a:solidFill>
                  <a:schemeClr val="tx1"/>
                </a:solidFill>
                <a:effectLst/>
                <a:latin typeface="+mn-lt"/>
                <a:ea typeface="+mn-ea"/>
                <a:cs typeface="+mn-cs"/>
              </a:rPr>
              <a:t>وضِّح </a:t>
            </a:r>
            <a:r>
              <a:rPr lang="" sz="1200" b="0" i="0" kern="1200" dirty="0">
                <a:solidFill>
                  <a:schemeClr val="tx1"/>
                </a:solidFill>
                <a:effectLst/>
                <a:latin typeface="+mn-lt"/>
                <a:ea typeface="+mn-ea"/>
                <a:cs typeface="+mn-cs"/>
              </a:rPr>
              <a:t>أكثر قليلاً عن "ردود الفعل" ودورة التوتر العصبي...</a:t>
            </a:r>
            <a:endParaRPr lang="en-US" sz="1200" kern="1200" dirty="0">
              <a:solidFill>
                <a:schemeClr val="tx1"/>
              </a:solidFill>
              <a:effectLst/>
              <a:latin typeface="+mn-lt"/>
              <a:ea typeface="+mn-ea"/>
              <a:cs typeface="+mn-cs"/>
            </a:endParaRPr>
          </a:p>
          <a:p>
            <a:pPr marL="171450" lvl="0" indent="-171450" algn="r" rtl="1">
              <a:buFont typeface="Arial" panose="020B0604020202020204" pitchFamily="34" charset="0"/>
              <a:buChar char="•"/>
            </a:pPr>
            <a:r>
              <a:rPr lang="" sz="1200" kern="1200" dirty="0">
                <a:solidFill>
                  <a:schemeClr val="tx1"/>
                </a:solidFill>
                <a:effectLst/>
                <a:latin typeface="+mn-lt"/>
                <a:ea typeface="+mn-ea"/>
                <a:cs typeface="+mn-cs"/>
              </a:rPr>
              <a:t>ربما سمعت عبارة "ردود فعل تتمثل في القتال/الفرار/التجمد في المكان".</a:t>
            </a:r>
          </a:p>
          <a:p>
            <a:pPr marL="171450" lvl="0" indent="-171450" algn="r" rtl="1">
              <a:buFont typeface="Arial" panose="020B0604020202020204" pitchFamily="34" charset="0"/>
              <a:buChar char="•"/>
            </a:pPr>
            <a:r>
              <a:rPr lang="" sz="1200" kern="1200" dirty="0">
                <a:solidFill>
                  <a:schemeClr val="tx1"/>
                </a:solidFill>
                <a:effectLst/>
                <a:latin typeface="+mn-lt"/>
                <a:ea typeface="+mn-ea"/>
                <a:cs typeface="+mn-cs"/>
              </a:rPr>
              <a:t>تقوم المواد الكيميائية الناجمة عن التوتر العصبي هذه بإعداد أجسامنا للتعامل مع التهديدات من خلال  </a:t>
            </a:r>
            <a:r>
              <a:rPr lang="" sz="1200" b="1" i="0" kern="1200" dirty="0">
                <a:solidFill>
                  <a:schemeClr val="tx1"/>
                </a:solidFill>
                <a:effectLst/>
                <a:latin typeface="+mn-lt"/>
                <a:ea typeface="+mn-ea"/>
                <a:cs typeface="+mn-cs"/>
              </a:rPr>
              <a:t>القتال</a:t>
            </a:r>
            <a:r>
              <a:rPr lang="" sz="1200" i="1" kern="1200" dirty="0">
                <a:solidFill>
                  <a:schemeClr val="tx1"/>
                </a:solidFill>
                <a:effectLst/>
                <a:latin typeface="+mn-lt"/>
                <a:ea typeface="+mn-ea"/>
                <a:cs typeface="+mn-cs"/>
              </a:rPr>
              <a:t> </a:t>
            </a:r>
            <a:r>
              <a:rPr lang="" sz="1200" kern="1200" dirty="0">
                <a:solidFill>
                  <a:schemeClr val="tx1"/>
                </a:solidFill>
                <a:effectLst/>
                <a:latin typeface="+mn-lt"/>
                <a:ea typeface="+mn-ea"/>
                <a:cs typeface="+mn-cs"/>
              </a:rPr>
              <a:t> من أجل حياتنا،</a:t>
            </a:r>
            <a:r>
              <a:rPr lang="" sz="1200" kern="1200" baseline="0" dirty="0">
                <a:solidFill>
                  <a:schemeClr val="tx1"/>
                </a:solidFill>
                <a:effectLst/>
                <a:latin typeface="+mn-lt"/>
                <a:ea typeface="+mn-ea"/>
                <a:cs typeface="+mn-cs"/>
              </a:rPr>
              <a:t> عن طريق </a:t>
            </a:r>
            <a:r>
              <a:rPr lang="" sz="1200" kern="1200" dirty="0">
                <a:solidFill>
                  <a:schemeClr val="tx1"/>
                </a:solidFill>
                <a:effectLst/>
                <a:latin typeface="+mn-lt"/>
                <a:ea typeface="+mn-ea"/>
                <a:cs typeface="+mn-cs"/>
              </a:rPr>
              <a:t> </a:t>
            </a:r>
            <a:r>
              <a:rPr lang="" sz="1200" b="1" i="0" kern="1200" dirty="0">
                <a:solidFill>
                  <a:schemeClr val="tx1"/>
                </a:solidFill>
                <a:effectLst/>
                <a:latin typeface="+mn-lt"/>
                <a:ea typeface="+mn-ea"/>
                <a:cs typeface="+mn-cs"/>
              </a:rPr>
              <a:t>الفرار، أو عن طريق التجمد في المكان.</a:t>
            </a:r>
            <a:endParaRPr lang="en-US" sz="1200" b="1" i="0" kern="1200" dirty="0">
              <a:solidFill>
                <a:schemeClr val="tx1"/>
              </a:solidFill>
              <a:effectLst/>
              <a:latin typeface="+mn-lt"/>
              <a:ea typeface="+mn-ea"/>
              <a:cs typeface="+mn-cs"/>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 sz="1200" kern="1200" dirty="0">
                <a:solidFill>
                  <a:schemeClr val="tx1"/>
                </a:solidFill>
                <a:effectLst/>
                <a:latin typeface="+mn-lt"/>
                <a:ea typeface="+mn-ea"/>
                <a:cs typeface="+mn-cs"/>
              </a:rPr>
              <a:t>عُرِفَت الاستجابة للتوتر العصبي هذه منذ زمن بعيد وهي موجودة بشكل أساسي للحفاظ على سلامتنا. وهذا هو الدور الذي تقوم به.</a:t>
            </a:r>
          </a:p>
          <a:p>
            <a:pPr marL="171450" lvl="0" indent="-171450" algn="r" rtl="1">
              <a:buFont typeface="Arial" panose="020B0604020202020204" pitchFamily="34" charset="0"/>
              <a:buChar char="•"/>
            </a:pPr>
            <a:r>
              <a:rPr lang="" sz="1200" kern="1200" dirty="0">
                <a:solidFill>
                  <a:schemeClr val="tx1"/>
                </a:solidFill>
                <a:effectLst/>
                <a:latin typeface="+mn-lt"/>
                <a:ea typeface="+mn-ea"/>
                <a:cs typeface="+mn-cs"/>
              </a:rPr>
              <a:t>تخيل منذ زمن بعيد، عندما كنا في مجتمعاتنا وقبائلنا البدائية، نمارس أعمالنا. إذا ظهر حيوان مفترس (مثل النمر)، فما الذي سيحدث؟ سنخاف، وفي لحظة تبدأ استجابتنا للتوتر العصبي من خلال حدوث سلسلة من التغييرات الفسيولوجية والتي ستدفعنا إلى القيام بفعل ما.</a:t>
            </a:r>
          </a:p>
          <a:p>
            <a:pPr marL="171450" lvl="0" indent="-171450" algn="r" rtl="1">
              <a:buFont typeface="Arial" panose="020B0604020202020204" pitchFamily="34" charset="0"/>
              <a:buChar char="•"/>
            </a:pPr>
            <a:r>
              <a:rPr lang="" sz="1200" kern="1200" dirty="0">
                <a:solidFill>
                  <a:schemeClr val="tx1"/>
                </a:solidFill>
                <a:effectLst/>
                <a:latin typeface="+mn-lt"/>
                <a:ea typeface="+mn-ea"/>
                <a:cs typeface="+mn-cs"/>
              </a:rPr>
              <a:t>ما هي التغيرات، ولماذا تحدث ...؟ (الشريحة التالية)</a:t>
            </a:r>
          </a:p>
          <a:p>
            <a:pPr algn="r" rtl="1"/>
            <a:endParaRPr lang="en-US" sz="1200" b="1" i="1" kern="1200" dirty="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8</a:t>
            </a:fld>
            <a:endParaRPr lang="en-US" dirty="0"/>
          </a:p>
        </p:txBody>
      </p:sp>
    </p:spTree>
    <p:extLst>
      <p:ext uri="{BB962C8B-B14F-4D97-AF65-F5344CB8AC3E}">
        <p14:creationId xmlns:p14="http://schemas.microsoft.com/office/powerpoint/2010/main" val="2448755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r" rtl="1"/>
            <a:r>
              <a:rPr lang="ar-DZ" sz="1200" b="1" i="0" kern="1200" noProof="0" dirty="0">
                <a:solidFill>
                  <a:schemeClr val="tx1"/>
                </a:solidFill>
                <a:effectLst/>
                <a:latin typeface="+mn-lt"/>
                <a:ea typeface="+mn-ea"/>
                <a:cs typeface="+mn-cs"/>
              </a:rPr>
              <a:t>وضح</a:t>
            </a:r>
            <a:r>
              <a:rPr lang="ar-DZ" sz="1200" b="1" i="1" kern="1200" noProof="0" dirty="0">
                <a:solidFill>
                  <a:schemeClr val="tx1"/>
                </a:solidFill>
                <a:effectLst/>
                <a:latin typeface="+mn-lt"/>
                <a:ea typeface="+mn-ea"/>
                <a:cs typeface="+mn-cs"/>
              </a:rPr>
              <a:t>: </a:t>
            </a:r>
            <a:r>
              <a:rPr lang="ar-DZ" sz="1200" b="0" i="0" kern="1200" noProof="0" dirty="0">
                <a:solidFill>
                  <a:schemeClr val="tx1"/>
                </a:solidFill>
                <a:effectLst/>
                <a:latin typeface="+mn-lt"/>
                <a:ea typeface="+mn-ea"/>
                <a:cs typeface="+mn-cs"/>
              </a:rPr>
              <a:t>فيما يلي نظرة على بعض ردود أفعال الاستجابة للتوتر العصبي في أجسامنا، وما الدور الذي تقوم به، ولماذا ...</a:t>
            </a:r>
          </a:p>
          <a:p>
            <a:pPr marL="171450" indent="-171450" algn="r" rtl="1">
              <a:buFont typeface="Arial" panose="020B0604020202020204" pitchFamily="34" charset="0"/>
              <a:buChar char="•"/>
            </a:pPr>
            <a:r>
              <a:rPr lang="ar-DZ" sz="1200" kern="1200" noProof="0" dirty="0">
                <a:solidFill>
                  <a:schemeClr val="tx1"/>
                </a:solidFill>
                <a:effectLst/>
                <a:latin typeface="+mn-lt"/>
                <a:ea typeface="+mn-ea"/>
                <a:cs typeface="+mn-cs"/>
              </a:rPr>
              <a:t>تبدأ نسبة السكر في دمك ترتفع.</a:t>
            </a:r>
          </a:p>
          <a:p>
            <a:pPr marL="628650" lvl="1" indent="-171450" algn="r" rtl="1">
              <a:buFont typeface="Arial" panose="020B0604020202020204" pitchFamily="34" charset="0"/>
              <a:buChar char="•"/>
            </a:pPr>
            <a:r>
              <a:rPr lang="ar-DZ" sz="1200" kern="1200" noProof="0" dirty="0">
                <a:solidFill>
                  <a:schemeClr val="tx1"/>
                </a:solidFill>
                <a:effectLst/>
                <a:latin typeface="+mn-lt"/>
                <a:ea typeface="+mn-ea"/>
                <a:cs typeface="+mn-cs"/>
              </a:rPr>
              <a:t>لماذا؟ وذلك حتى يمكن أن يصل المزيد من الجلوكوز إلى مخك وعضلاتك، وهو ما تحتاج إليه في حالة الطوارئ.</a:t>
            </a:r>
          </a:p>
          <a:p>
            <a:pPr marL="171450" indent="-171450" algn="r" rtl="1">
              <a:buFont typeface="Arial" panose="020B0604020202020204" pitchFamily="34" charset="0"/>
              <a:buChar char="•"/>
            </a:pPr>
            <a:r>
              <a:rPr lang="ar-DZ" sz="1200" kern="1200" noProof="0" dirty="0">
                <a:solidFill>
                  <a:schemeClr val="tx1"/>
                </a:solidFill>
                <a:effectLst/>
                <a:latin typeface="+mn-lt"/>
                <a:ea typeface="+mn-ea"/>
                <a:cs typeface="+mn-cs"/>
              </a:rPr>
              <a:t>يبدأ ضغط دمك يرتفع.</a:t>
            </a:r>
          </a:p>
          <a:p>
            <a:pPr marL="628650" lvl="1" indent="-171450" algn="r" rtl="1">
              <a:buFont typeface="Arial" panose="020B0604020202020204" pitchFamily="34" charset="0"/>
              <a:buChar char="•"/>
            </a:pPr>
            <a:r>
              <a:rPr lang="ar-DZ" sz="1200" kern="1200" noProof="0" dirty="0">
                <a:solidFill>
                  <a:schemeClr val="tx1"/>
                </a:solidFill>
                <a:effectLst/>
                <a:latin typeface="+mn-lt"/>
                <a:ea typeface="+mn-ea"/>
                <a:cs typeface="+mn-cs"/>
              </a:rPr>
              <a:t>لماذا؟ وذلك حتى يمكن أن يصل المزيد من الأكسجين إلى دماغك وعضلاتك. سوف يساعدك ذلك على الهروب من الأسد أو الحيوانات المفترسة الأخرى.</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تتنفس بسرعة أكبر ويزداد معدل ضربات قلبك.</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لماذا؟ لتنفس المزيد من الأكسجين وإرسال هذا الأكسجين إلى جميع أنحاء الجسم بسرعة أكبر.</a:t>
            </a:r>
          </a:p>
          <a:p>
            <a:pPr marL="171450" indent="-171450" algn="r" rtl="1">
              <a:buFont typeface="Arial" panose="020B0604020202020204" pitchFamily="34" charset="0"/>
              <a:buChar char="•"/>
            </a:pPr>
            <a:r>
              <a:rPr lang="ar-DZ" sz="1200" kern="1200" noProof="0" dirty="0">
                <a:solidFill>
                  <a:schemeClr val="tx1"/>
                </a:solidFill>
                <a:effectLst/>
                <a:latin typeface="+mn-lt"/>
                <a:ea typeface="+mn-ea"/>
                <a:cs typeface="+mn-cs"/>
              </a:rPr>
              <a:t>تدخل لوزتك المخية، مركز المشاعر الوجدانية (أو جرس الإنذار) بدماغك في حالة تأهب قصوى.</a:t>
            </a:r>
          </a:p>
          <a:p>
            <a:pPr marL="628650" lvl="1" indent="-171450" algn="r" rtl="1">
              <a:buFont typeface="Arial" panose="020B0604020202020204" pitchFamily="34" charset="0"/>
              <a:buChar char="•"/>
            </a:pPr>
            <a:r>
              <a:rPr lang="ar-DZ" sz="1200" kern="1200" noProof="0" dirty="0">
                <a:solidFill>
                  <a:schemeClr val="tx1"/>
                </a:solidFill>
                <a:effectLst/>
                <a:latin typeface="+mn-lt"/>
                <a:ea typeface="+mn-ea"/>
                <a:cs typeface="+mn-cs"/>
              </a:rPr>
              <a:t>لماذا؟ إنها تجعلك متيقظًا جدًا لجميع التهديدات من حولك ولأي إمكانيات للهروب.</a:t>
            </a:r>
          </a:p>
          <a:p>
            <a:pPr marL="171450" indent="-171450" algn="r" rtl="1">
              <a:buFont typeface="Arial" panose="020B0604020202020204" pitchFamily="34" charset="0"/>
              <a:buChar char="•"/>
            </a:pPr>
            <a:r>
              <a:rPr lang="ar-DZ" sz="1200" kern="1200" noProof="0" dirty="0">
                <a:solidFill>
                  <a:schemeClr val="tx1"/>
                </a:solidFill>
                <a:effectLst/>
                <a:latin typeface="+mn-lt"/>
                <a:ea typeface="+mn-ea"/>
                <a:cs typeface="+mn-cs"/>
              </a:rPr>
              <a:t>يبدأ دمك يصبح أكثر عرضة للتجلط</a:t>
            </a:r>
          </a:p>
          <a:p>
            <a:pPr marL="628650" lvl="1" indent="-171450" algn="r" rtl="1">
              <a:buFont typeface="Arial" panose="020B0604020202020204" pitchFamily="34" charset="0"/>
              <a:buChar char="•"/>
            </a:pPr>
            <a:r>
              <a:rPr lang="ar-DZ" sz="1200" kern="1200" noProof="0" dirty="0">
                <a:solidFill>
                  <a:schemeClr val="tx1"/>
                </a:solidFill>
                <a:effectLst/>
                <a:latin typeface="+mn-lt"/>
                <a:ea typeface="+mn-ea"/>
                <a:cs typeface="+mn-cs"/>
              </a:rPr>
              <a:t>لماذا؟ لأنك إذا تعرضت للإصابة، فسوف يتجلط الدم بشكل أسرع مما قد ينقذ حياتك.</a:t>
            </a:r>
          </a:p>
          <a:p>
            <a:pPr marL="171450" indent="-171450" algn="r" rtl="1">
              <a:buFont typeface="Arial" panose="020B0604020202020204" pitchFamily="34" charset="0"/>
              <a:buChar char="•"/>
            </a:pPr>
            <a:endParaRPr lang="ar-DZ" sz="1200" kern="1200" noProof="0" dirty="0">
              <a:solidFill>
                <a:schemeClr val="tx1"/>
              </a:solidFill>
              <a:effectLst/>
              <a:latin typeface="+mn-lt"/>
              <a:ea typeface="+mn-ea"/>
              <a:cs typeface="+mn-cs"/>
            </a:endParaRPr>
          </a:p>
          <a:p>
            <a:pPr marL="0" indent="0" algn="r" rtl="1">
              <a:buFont typeface="Arial" panose="020B0604020202020204" pitchFamily="34" charset="0"/>
              <a:buNone/>
            </a:pPr>
            <a:r>
              <a:rPr lang="ar-DZ" sz="1200" b="1" i="0" kern="1200" noProof="0" dirty="0">
                <a:solidFill>
                  <a:schemeClr val="tx1"/>
                </a:solidFill>
                <a:effectLst/>
                <a:latin typeface="+mn-lt"/>
                <a:ea typeface="+mn-ea"/>
                <a:cs typeface="+mn-cs"/>
              </a:rPr>
              <a:t>وضِّح:</a:t>
            </a:r>
            <a:r>
              <a:rPr lang="ar-DZ" sz="1200" b="1" i="1" kern="1200" noProof="0" dirty="0">
                <a:solidFill>
                  <a:schemeClr val="tx1"/>
                </a:solidFill>
                <a:effectLst/>
                <a:latin typeface="+mn-lt"/>
                <a:ea typeface="+mn-ea"/>
                <a:cs typeface="+mn-cs"/>
              </a:rPr>
              <a:t> </a:t>
            </a:r>
          </a:p>
          <a:p>
            <a:pPr marL="171450" indent="-171450" algn="r" rtl="1">
              <a:buFont typeface="Arial" panose="020B0604020202020204" pitchFamily="34" charset="0"/>
              <a:buChar char="•"/>
            </a:pPr>
            <a:r>
              <a:rPr lang="ar-DZ" sz="1200" b="0" i="0" kern="1200" noProof="0" dirty="0">
                <a:solidFill>
                  <a:schemeClr val="tx1"/>
                </a:solidFill>
                <a:effectLst/>
                <a:latin typeface="+mn-lt"/>
                <a:ea typeface="+mn-ea"/>
                <a:cs typeface="+mn-cs"/>
              </a:rPr>
              <a:t>تكون الاستجابات للتوتر العصبي هذه مناسبة ومفيدة للغاية عندما نواجه خطرًا جسديًا مفاجئًا.</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ومع ذلك، فالمشكلة اليوم تتمثل في أن الاستجابات للتوتر لدى الكثيرين منا تُثار من خلال حياتنا اليومية وليس من الحيوانات المفترسة البرية.</a:t>
            </a:r>
          </a:p>
          <a:p>
            <a:pPr marL="628650" marR="0" lvl="1"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تُثار الاستجابات للتوتر العصبي عن طريق صناديق الوارد بالبريد الإلكتروني لدينا، وقوائم المهام لدينا، ومن خلال مطالبنا التنافسية، من خلال الجداول الزمنية الكاملة التي تتطلب الكثير من سُرْعَة الْعَمَل للوفاء بالالتزامات.</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بالنسبة للكثيرين منا، تتفاعل أجسادنا بنفس الطريقة مع عوامل التوتر العصبي هذه كما تفعل مع الحيوانات المفترسة. هذا يعني أن الاستجابات للتوتر العصبي تلك التي نشأت لمساعدتنا على المدى القصير تُثار بشكل متكرر في حياتنا اليومية. وهذا له عواقب مع مرور الوقت.</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DZ" sz="1200" kern="1200" noProof="0" dirty="0">
                <a:solidFill>
                  <a:schemeClr val="tx1"/>
                </a:solidFill>
                <a:effectLst/>
                <a:latin typeface="+mn-lt"/>
                <a:ea typeface="+mn-ea"/>
                <a:cs typeface="+mn-cs"/>
              </a:rPr>
              <a:t>ما هي بعض تلك العواقب المترتبة على إثارة الاستجابة للتوتر العصبي مرارًا وتكرارًا أو السماح لها نادرًا (أو مساعدتها) بالعودة إلى خط الأساس أو عدم السماح لها مطلقًا بذلك؟؟؟</a:t>
            </a:r>
          </a:p>
          <a:p>
            <a:pPr marL="171450" indent="-171450" algn="r" rtl="1">
              <a:buFont typeface="Arial" panose="020B0604020202020204" pitchFamily="34" charset="0"/>
              <a:buChar char="•"/>
            </a:pPr>
            <a:endParaRPr lang="ar-DZ" noProof="0" dirty="0"/>
          </a:p>
        </p:txBody>
      </p:sp>
      <p:sp>
        <p:nvSpPr>
          <p:cNvPr id="4" name="Slide Number Placeholder 3"/>
          <p:cNvSpPr>
            <a:spLocks noGrp="1"/>
          </p:cNvSpPr>
          <p:nvPr>
            <p:ph type="sldNum" sz="quarter" idx="5"/>
          </p:nvPr>
        </p:nvSpPr>
        <p:spPr/>
        <p:txBody>
          <a:bodyPr/>
          <a:lstStyle/>
          <a:p>
            <a:pPr algn="r" rtl="1"/>
            <a:fld id="{D70FF2E4-95BE-49CA-89E1-C2C428ECDA9A}" type="slidenum">
              <a:rPr lang="en-US" smtClean="0"/>
              <a:pPr algn="r" rtl="1"/>
              <a:t>9</a:t>
            </a:fld>
            <a:endParaRPr lang="en-US" dirty="0"/>
          </a:p>
        </p:txBody>
      </p:sp>
    </p:spTree>
    <p:extLst>
      <p:ext uri="{BB962C8B-B14F-4D97-AF65-F5344CB8AC3E}">
        <p14:creationId xmlns:p14="http://schemas.microsoft.com/office/powerpoint/2010/main" val="24244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5547"/>
            <a:ext cx="7772400" cy="1694415"/>
          </a:xfrm>
          <a:prstGeom prst="rect">
            <a:avLst/>
          </a:prstGeom>
        </p:spPr>
        <p:txBody>
          <a:bodyPr anchor="b"/>
          <a:lstStyle>
            <a:lvl1pPr algn="ctr">
              <a:defRPr sz="4400">
                <a:latin typeface="Arial" panose="020B0604020202020204" pitchFamily="34" charset="0"/>
                <a:cs typeface="Arial" panose="020B0604020202020204" pitchFamily="34" charset="0"/>
              </a:defRPr>
            </a:lvl1pPr>
          </a:lstStyle>
          <a:p>
            <a:r>
              <a:rPr lang="ar-SA" dirty="0"/>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a:t>Click to edit Master subtitle style</a:t>
            </a:r>
          </a:p>
        </p:txBody>
      </p:sp>
    </p:spTree>
    <p:extLst>
      <p:ext uri="{BB962C8B-B14F-4D97-AF65-F5344CB8AC3E}">
        <p14:creationId xmlns:p14="http://schemas.microsoft.com/office/powerpoint/2010/main" val="132983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9" y="1596"/>
          <a:ext cx="1587" cy="1587"/>
        </p:xfrm>
        <a:graphic>
          <a:graphicData uri="http://schemas.openxmlformats.org/presentationml/2006/ole">
            <mc:AlternateContent xmlns:mc="http://schemas.openxmlformats.org/markup-compatibility/2006">
              <mc:Choice xmlns:v="urn:schemas-microsoft-com:vml" Requires="v">
                <p:oleObj spid="_x0000_s4312"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96"/>
                        <a:ext cx="1587" cy="1587"/>
                      </a:xfrm>
                      <a:prstGeom prst="rect">
                        <a:avLst/>
                      </a:prstGeom>
                    </p:spPr>
                  </p:pic>
                </p:oleObj>
              </mc:Fallback>
            </mc:AlternateContent>
          </a:graphicData>
        </a:graphic>
      </p:graphicFrame>
      <p:sp>
        <p:nvSpPr>
          <p:cNvPr id="2" name="Title 1"/>
          <p:cNvSpPr>
            <a:spLocks noGrp="1"/>
          </p:cNvSpPr>
          <p:nvPr>
            <p:ph type="title"/>
          </p:nvPr>
        </p:nvSpPr>
        <p:spPr>
          <a:xfrm>
            <a:off x="171450" y="136526"/>
            <a:ext cx="7886700" cy="611619"/>
          </a:xfrm>
          <a:prstGeom prst="rect">
            <a:avLst/>
          </a:prstGeom>
        </p:spPr>
        <p:txBody>
          <a:bodyPr/>
          <a:lstStyle>
            <a:lvl1pPr>
              <a:defRPr b="0">
                <a:latin typeface="Arial" panose="020B0604020202020204" pitchFamily="34" charset="0"/>
                <a:cs typeface="Arial" panose="020B0604020202020204" pitchFamily="34" charset="0"/>
              </a:defRPr>
            </a:lvl1pPr>
          </a:lstStyle>
          <a:p>
            <a:r>
              <a:rPr lang="ar-SA" dirty="0"/>
              <a:t>Click to edit Master title style</a:t>
            </a:r>
          </a:p>
        </p:txBody>
      </p:sp>
      <p:sp>
        <p:nvSpPr>
          <p:cNvPr id="6" name="Text Placeholder 5">
            <a:extLst>
              <a:ext uri="{FF2B5EF4-FFF2-40B4-BE49-F238E27FC236}">
                <a16:creationId xmlns:a16="http://schemas.microsoft.com/office/drawing/2014/main" id="{F1A0E97C-5F10-6E4F-AB66-305A53036F00}"/>
              </a:ext>
            </a:extLst>
          </p:cNvPr>
          <p:cNvSpPr>
            <a:spLocks noGrp="1"/>
          </p:cNvSpPr>
          <p:nvPr>
            <p:ph type="body" sz="quarter" idx="10"/>
          </p:nvPr>
        </p:nvSpPr>
        <p:spPr>
          <a:xfrm>
            <a:off x="461963" y="1146175"/>
            <a:ext cx="8239125" cy="923925"/>
          </a:xfrm>
          <a:prstGeom prst="rect">
            <a:avLst/>
          </a:prstGeom>
        </p:spPr>
        <p:txBody>
          <a:bodyPr/>
          <a:lstStyle>
            <a:lvl1pPr>
              <a:lnSpc>
                <a:spcPct val="100000"/>
              </a:lnSpc>
              <a:defRPr sz="2600">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ar-SA" dirty="0"/>
              <a:t>Edit Master text styles</a:t>
            </a:r>
          </a:p>
          <a:p>
            <a:pPr lvl="1"/>
            <a:r>
              <a:rPr lang="ar-SA" dirty="0"/>
              <a:t>Second level</a:t>
            </a:r>
          </a:p>
          <a:p>
            <a:pPr lvl="2"/>
            <a:r>
              <a:rPr lang="ar-SA" dirty="0"/>
              <a:t>Third level</a:t>
            </a:r>
          </a:p>
          <a:p>
            <a:pPr lvl="3"/>
            <a:r>
              <a:rPr lang="ar-SA" dirty="0"/>
              <a:t>Fourth level</a:t>
            </a:r>
          </a:p>
          <a:p>
            <a:pPr lvl="4"/>
            <a:r>
              <a:rPr lang="ar-SA" dirty="0"/>
              <a:t>Fifth level</a:t>
            </a:r>
          </a:p>
        </p:txBody>
      </p:sp>
    </p:spTree>
    <p:extLst>
      <p:ext uri="{BB962C8B-B14F-4D97-AF65-F5344CB8AC3E}">
        <p14:creationId xmlns:p14="http://schemas.microsoft.com/office/powerpoint/2010/main" val="200682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3"/>
          <p:cNvSpPr>
            <a:spLocks noChangeArrowheads="1"/>
          </p:cNvSpPr>
          <p:nvPr userDrawn="1"/>
        </p:nvSpPr>
        <p:spPr bwMode="auto">
          <a:xfrm>
            <a:off x="123825" y="6166556"/>
            <a:ext cx="8896350" cy="589456"/>
          </a:xfrm>
          <a:prstGeom prst="rect">
            <a:avLst/>
          </a:prstGeom>
          <a:solidFill>
            <a:srgbClr val="FDC82F"/>
          </a:solidFill>
          <a:ln w="9525">
            <a:noFill/>
            <a:miter lim="800000"/>
            <a:headEnd/>
            <a:tailEnd/>
          </a:ln>
        </p:spPr>
        <p:txBody>
          <a:bodyPr wrap="none" anchor="ctr"/>
          <a:lstStyle/>
          <a:p>
            <a:pPr algn="r" rtl="1" fontAlgn="auto">
              <a:spcBef>
                <a:spcPts val="0"/>
              </a:spcBef>
              <a:spcAft>
                <a:spcPts val="0"/>
              </a:spcAft>
              <a:defRPr/>
            </a:pPr>
            <a:endParaRPr lang="ar-DZ" sz="1800" noProof="0" dirty="0">
              <a:solidFill>
                <a:prstClr val="black"/>
              </a:solidFill>
              <a:latin typeface="Arial"/>
            </a:endParaRPr>
          </a:p>
        </p:txBody>
      </p:sp>
      <p:sp>
        <p:nvSpPr>
          <p:cNvPr id="9" name="Text Box 8"/>
          <p:cNvSpPr txBox="1">
            <a:spLocks noChangeArrowheads="1"/>
          </p:cNvSpPr>
          <p:nvPr userDrawn="1"/>
        </p:nvSpPr>
        <p:spPr bwMode="auto">
          <a:xfrm>
            <a:off x="5813093" y="6540114"/>
            <a:ext cx="2971800" cy="138499"/>
          </a:xfrm>
          <a:prstGeom prst="rect">
            <a:avLst/>
          </a:prstGeom>
          <a:noFill/>
          <a:ln>
            <a:noFill/>
          </a:ln>
        </p:spPr>
        <p:txBody>
          <a:bodyPr lIns="0" tIns="0" rIns="0" bIns="0" anchor="b">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algn="r" rtl="1">
              <a:spcBef>
                <a:spcPct val="50000"/>
              </a:spcBef>
              <a:defRPr/>
            </a:pPr>
            <a:r>
              <a:rPr lang="ar-DZ" sz="900" b="1" noProof="0" dirty="0">
                <a:cs typeface="Arial" charset="0"/>
              </a:rPr>
              <a:t>من التضرر إلى الإيواء </a:t>
            </a:r>
            <a:r>
              <a:rPr lang="ar-DZ" sz="900" noProof="0" dirty="0">
                <a:cs typeface="Arial" charset="0"/>
              </a:rPr>
              <a:t>|</a:t>
            </a:r>
            <a:r>
              <a:rPr lang="ar-DZ" sz="900" b="1" noProof="0" dirty="0">
                <a:cs typeface="Arial" charset="0"/>
              </a:rPr>
              <a:t> Rescue.org</a:t>
            </a:r>
            <a:endParaRPr lang="ar-DZ" sz="900" noProof="0" dirty="0">
              <a:cs typeface="Arial" charset="0"/>
            </a:endParaRPr>
          </a:p>
        </p:txBody>
      </p:sp>
      <p:pic>
        <p:nvPicPr>
          <p:cNvPr id="8" name="Picture 6" descr="irc_logo_rg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3825" y="6184900"/>
            <a:ext cx="41910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2"/>
          <p:cNvSpPr/>
          <p:nvPr userDrawn="1"/>
        </p:nvSpPr>
        <p:spPr>
          <a:xfrm>
            <a:off x="2071" y="616828"/>
            <a:ext cx="9143999" cy="212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DZ" noProof="0" dirty="0"/>
          </a:p>
        </p:txBody>
      </p:sp>
    </p:spTree>
    <p:extLst>
      <p:ext uri="{BB962C8B-B14F-4D97-AF65-F5344CB8AC3E}">
        <p14:creationId xmlns:p14="http://schemas.microsoft.com/office/powerpoint/2010/main" val="2785926661"/>
      </p:ext>
    </p:extLst>
  </p:cSld>
  <p:clrMap bg1="lt1" tx1="dk1" bg2="lt2" tx2="dk2" accent1="accent1" accent2="accent2" accent3="accent3" accent4="accent4" accent5="accent5" accent6="accent6" hlink="hlink" folHlink="folHlink"/>
  <p:sldLayoutIdLst>
    <p:sldLayoutId id="2147483661" r:id="rId1"/>
    <p:sldLayoutId id="2147483678" r:id="rId2"/>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XcG_FMh2B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20A22-B766-5244-B2B9-2885DBBD4D00}"/>
              </a:ext>
            </a:extLst>
          </p:cNvPr>
          <p:cNvSpPr>
            <a:spLocks noGrp="1"/>
          </p:cNvSpPr>
          <p:nvPr>
            <p:ph type="ctrTitle"/>
          </p:nvPr>
        </p:nvSpPr>
        <p:spPr>
          <a:xfrm>
            <a:off x="507207" y="1028784"/>
            <a:ext cx="8101012" cy="1694415"/>
          </a:xfrm>
        </p:spPr>
        <p:txBody>
          <a:bodyPr/>
          <a:lstStyle/>
          <a:p>
            <a:pPr rtl="1"/>
            <a:r>
              <a:rPr lang="ar-SA" sz="6000" dirty="0"/>
              <a:t>التوتر العصبي وصحتنا</a:t>
            </a:r>
          </a:p>
        </p:txBody>
      </p:sp>
      <p:pic>
        <p:nvPicPr>
          <p:cNvPr id="9" name="Picture 8">
            <a:extLst>
              <a:ext uri="{FF2B5EF4-FFF2-40B4-BE49-F238E27FC236}">
                <a16:creationId xmlns:a16="http://schemas.microsoft.com/office/drawing/2014/main" id="{BEC354A2-DCCF-0A4D-A597-6E71F1570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638" y="2938462"/>
            <a:ext cx="2216150" cy="2958674"/>
          </a:xfrm>
          <a:prstGeom prst="rect">
            <a:avLst/>
          </a:prstGeom>
        </p:spPr>
      </p:pic>
    </p:spTree>
    <p:extLst>
      <p:ext uri="{BB962C8B-B14F-4D97-AF65-F5344CB8AC3E}">
        <p14:creationId xmlns:p14="http://schemas.microsoft.com/office/powerpoint/2010/main" val="3212479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9856B-B66E-6C4D-B44A-593AE4F0DF17}"/>
              </a:ext>
            </a:extLst>
          </p:cNvPr>
          <p:cNvSpPr>
            <a:spLocks noGrp="1"/>
          </p:cNvSpPr>
          <p:nvPr>
            <p:ph type="title"/>
          </p:nvPr>
        </p:nvSpPr>
        <p:spPr>
          <a:xfrm>
            <a:off x="171449" y="136526"/>
            <a:ext cx="8770327" cy="611619"/>
          </a:xfrm>
        </p:spPr>
        <p:txBody>
          <a:bodyPr/>
          <a:lstStyle/>
          <a:p>
            <a:pPr algn="r" rtl="1"/>
            <a:r>
              <a:rPr lang="ar-SA" dirty="0"/>
              <a:t>آثار الاستجابة للتوتر العصبي…مع مرور الوقت</a:t>
            </a:r>
          </a:p>
        </p:txBody>
      </p:sp>
      <p:sp>
        <p:nvSpPr>
          <p:cNvPr id="4" name="Text Placeholder 3">
            <a:extLst>
              <a:ext uri="{FF2B5EF4-FFF2-40B4-BE49-F238E27FC236}">
                <a16:creationId xmlns:a16="http://schemas.microsoft.com/office/drawing/2014/main" id="{EA63B279-E714-4B43-8DA3-746A67A9548E}"/>
              </a:ext>
            </a:extLst>
          </p:cNvPr>
          <p:cNvSpPr>
            <a:spLocks noGrp="1"/>
          </p:cNvSpPr>
          <p:nvPr>
            <p:ph type="body" sz="quarter" idx="10"/>
          </p:nvPr>
        </p:nvSpPr>
        <p:spPr>
          <a:xfrm>
            <a:off x="319088" y="946149"/>
            <a:ext cx="8376504" cy="5711825"/>
          </a:xfrm>
        </p:spPr>
        <p:txBody>
          <a:bodyPr/>
          <a:lstStyle/>
          <a:p>
            <a:pPr algn="r" rtl="1">
              <a:spcBef>
                <a:spcPts val="400"/>
              </a:spcBef>
              <a:spcAft>
                <a:spcPts val="400"/>
              </a:spcAft>
            </a:pPr>
            <a:r>
              <a:rPr lang="ar-SA" sz="2400" dirty="0"/>
              <a:t>ارتفاع السكر في الدم فجأة</a:t>
            </a:r>
          </a:p>
          <a:p>
            <a:pPr lvl="1" algn="r" rtl="1">
              <a:spcBef>
                <a:spcPts val="400"/>
              </a:spcBef>
              <a:spcAft>
                <a:spcPts val="400"/>
              </a:spcAft>
            </a:pPr>
            <a:r>
              <a:rPr lang="ar-SA" sz="2200" dirty="0">
                <a:solidFill>
                  <a:srgbClr val="FF0000"/>
                </a:solidFill>
              </a:rPr>
              <a:t>ارتفاع شديد في نسبة السكر في الدم، وخلل في تنظيم السكر، ومرض السكري، والسمنة</a:t>
            </a:r>
          </a:p>
          <a:p>
            <a:pPr algn="r" rtl="1">
              <a:spcBef>
                <a:spcPts val="400"/>
              </a:spcBef>
              <a:spcAft>
                <a:spcPts val="400"/>
              </a:spcAft>
            </a:pPr>
            <a:r>
              <a:rPr lang="ar-SA" sz="2400" dirty="0"/>
              <a:t>ارتفاع ضغط الدم</a:t>
            </a:r>
          </a:p>
          <a:p>
            <a:pPr lvl="1" algn="r" rtl="1">
              <a:spcBef>
                <a:spcPts val="400"/>
              </a:spcBef>
              <a:spcAft>
                <a:spcPts val="400"/>
              </a:spcAft>
            </a:pPr>
            <a:r>
              <a:rPr lang="ar-SA" sz="2200" dirty="0">
                <a:solidFill>
                  <a:srgbClr val="FF0000"/>
                </a:solidFill>
              </a:rPr>
              <a:t>ارتفاع ضغط الدم، والسكتات الدماغية، وتمدد الأوعية الدموية</a:t>
            </a:r>
          </a:p>
          <a:p>
            <a:pPr algn="r" rtl="1">
              <a:spcBef>
                <a:spcPts val="400"/>
              </a:spcBef>
              <a:spcAft>
                <a:spcPts val="400"/>
              </a:spcAft>
            </a:pPr>
            <a:r>
              <a:rPr lang="ar-SA" sz="2400" dirty="0"/>
              <a:t>زيادة معدل ضربات القلب والتنفس</a:t>
            </a:r>
          </a:p>
          <a:p>
            <a:pPr lvl="1" algn="r" rtl="1">
              <a:spcBef>
                <a:spcPts val="400"/>
              </a:spcBef>
              <a:spcAft>
                <a:spcPts val="400"/>
              </a:spcAft>
            </a:pPr>
            <a:r>
              <a:rPr lang="ar-SA" sz="2200" dirty="0">
                <a:solidFill>
                  <a:srgbClr val="FF0000"/>
                </a:solidFill>
              </a:rPr>
              <a:t>إجهاد للقلب طويل الأجل، نوبات قلبية</a:t>
            </a:r>
          </a:p>
          <a:p>
            <a:pPr algn="r" rtl="1">
              <a:spcBef>
                <a:spcPts val="400"/>
              </a:spcBef>
              <a:spcAft>
                <a:spcPts val="400"/>
              </a:spcAft>
            </a:pPr>
            <a:r>
              <a:rPr lang="ar-SA" sz="2400" dirty="0"/>
              <a:t>دخول اللوزة المخية في حالة تأهب قصوى</a:t>
            </a:r>
          </a:p>
          <a:p>
            <a:pPr lvl="1" algn="r" rtl="1">
              <a:spcBef>
                <a:spcPts val="400"/>
              </a:spcBef>
              <a:spcAft>
                <a:spcPts val="400"/>
              </a:spcAft>
            </a:pPr>
            <a:r>
              <a:rPr lang="ar-SA" sz="2200" dirty="0">
                <a:solidFill>
                  <a:srgbClr val="FF0000"/>
                </a:solidFill>
              </a:rPr>
              <a:t>مشاكل في النوم، وقلق، وحذر مفرط، وخرف</a:t>
            </a:r>
          </a:p>
          <a:p>
            <a:pPr algn="r" rtl="1">
              <a:spcBef>
                <a:spcPts val="400"/>
              </a:spcBef>
              <a:spcAft>
                <a:spcPts val="400"/>
              </a:spcAft>
            </a:pPr>
            <a:r>
              <a:rPr lang="ar-SA" sz="2400" dirty="0"/>
              <a:t>زيادة تعرض الدم للتجلط</a:t>
            </a:r>
          </a:p>
          <a:p>
            <a:pPr lvl="1" algn="r" rtl="1">
              <a:spcBef>
                <a:spcPts val="400"/>
              </a:spcBef>
              <a:spcAft>
                <a:spcPts val="400"/>
              </a:spcAft>
            </a:pPr>
            <a:r>
              <a:rPr lang="ar-SA" sz="2200" dirty="0">
                <a:solidFill>
                  <a:srgbClr val="FF0000"/>
                </a:solidFill>
              </a:rPr>
              <a:t>زيادة خطر التجلط، والسكتات الدماغية، والنوبات القلبية</a:t>
            </a:r>
          </a:p>
        </p:txBody>
      </p:sp>
    </p:spTree>
    <p:extLst>
      <p:ext uri="{BB962C8B-B14F-4D97-AF65-F5344CB8AC3E}">
        <p14:creationId xmlns:p14="http://schemas.microsoft.com/office/powerpoint/2010/main" val="14524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6ACE-B0E3-EE4D-AC10-3BAB881A61FD}"/>
              </a:ext>
            </a:extLst>
          </p:cNvPr>
          <p:cNvSpPr>
            <a:spLocks noGrp="1"/>
          </p:cNvSpPr>
          <p:nvPr>
            <p:ph type="ctrTitle"/>
          </p:nvPr>
        </p:nvSpPr>
        <p:spPr>
          <a:xfrm>
            <a:off x="588701" y="2620680"/>
            <a:ext cx="8072218" cy="1694415"/>
          </a:xfrm>
        </p:spPr>
        <p:txBody>
          <a:bodyPr/>
          <a:lstStyle/>
          <a:p>
            <a:pPr algn="r" rtl="1"/>
            <a:r>
              <a:rPr lang="ar-SA" dirty="0"/>
              <a:t>ما هي المصادر الشائعة لمقادير التوتر العصبي الجزئي (MSDs)؟</a:t>
            </a:r>
          </a:p>
        </p:txBody>
      </p:sp>
      <p:pic>
        <p:nvPicPr>
          <p:cNvPr id="8" name="Picture 7">
            <a:extLst>
              <a:ext uri="{FF2B5EF4-FFF2-40B4-BE49-F238E27FC236}">
                <a16:creationId xmlns:a16="http://schemas.microsoft.com/office/drawing/2014/main" id="{F33306B9-891E-3B4F-9A82-5AB53C1E5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8701" y="118460"/>
            <a:ext cx="2042302" cy="1414483"/>
          </a:xfrm>
          <a:prstGeom prst="rect">
            <a:avLst/>
          </a:prstGeom>
        </p:spPr>
      </p:pic>
    </p:spTree>
    <p:extLst>
      <p:ext uri="{BB962C8B-B14F-4D97-AF65-F5344CB8AC3E}">
        <p14:creationId xmlns:p14="http://schemas.microsoft.com/office/powerpoint/2010/main" val="386160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C55C-2E88-574E-ABE2-E7AA1B40CEF1}"/>
              </a:ext>
            </a:extLst>
          </p:cNvPr>
          <p:cNvSpPr>
            <a:spLocks noGrp="1"/>
          </p:cNvSpPr>
          <p:nvPr>
            <p:ph type="title"/>
          </p:nvPr>
        </p:nvSpPr>
        <p:spPr>
          <a:xfrm>
            <a:off x="171450" y="136526"/>
            <a:ext cx="8769350" cy="611619"/>
          </a:xfrm>
        </p:spPr>
        <p:txBody>
          <a:bodyPr/>
          <a:lstStyle/>
          <a:p>
            <a:pPr algn="r" rtl="1"/>
            <a:r>
              <a:rPr lang="ar-SA" dirty="0"/>
              <a:t>العمل الإنساني ومقادير التوتر العصبي الجزئي (MSDs)</a:t>
            </a:r>
          </a:p>
        </p:txBody>
      </p:sp>
      <p:sp>
        <p:nvSpPr>
          <p:cNvPr id="3" name="Text Placeholder 2">
            <a:extLst>
              <a:ext uri="{FF2B5EF4-FFF2-40B4-BE49-F238E27FC236}">
                <a16:creationId xmlns:a16="http://schemas.microsoft.com/office/drawing/2014/main" id="{15108CE5-5242-BF4A-8D64-01DD9E2D81FF}"/>
              </a:ext>
            </a:extLst>
          </p:cNvPr>
          <p:cNvSpPr>
            <a:spLocks noGrp="1"/>
          </p:cNvSpPr>
          <p:nvPr>
            <p:ph type="body" sz="quarter" idx="10"/>
          </p:nvPr>
        </p:nvSpPr>
        <p:spPr>
          <a:xfrm>
            <a:off x="171451" y="930275"/>
            <a:ext cx="8532934" cy="5165725"/>
          </a:xfrm>
        </p:spPr>
        <p:txBody>
          <a:bodyPr/>
          <a:lstStyle/>
          <a:p>
            <a:pPr algn="r" rtl="1"/>
            <a:r>
              <a:rPr lang="ar-SA" sz="2200" dirty="0"/>
              <a:t>عبء العمل الثقيل من نوع معين</a:t>
            </a:r>
          </a:p>
          <a:p>
            <a:pPr lvl="1" algn="r" rtl="1"/>
            <a:r>
              <a:rPr lang="ar-SA" sz="2000" dirty="0"/>
              <a:t>مهام أكثر مما يجب</a:t>
            </a:r>
          </a:p>
          <a:p>
            <a:pPr lvl="1" algn="r" rtl="1"/>
            <a:r>
              <a:rPr lang="ar-SA" sz="2000" dirty="0"/>
              <a:t>غالبًا ما تكون المهام حساسة للوقت أو متعلقة باحتياجات/معاناة الإنسان</a:t>
            </a:r>
          </a:p>
          <a:p>
            <a:pPr lvl="1" algn="r" rtl="1"/>
            <a:r>
              <a:rPr lang="ar-SA" sz="2000" dirty="0"/>
              <a:t>عدم كفاية الوقت و/أو الموارد لإنجاز كل شيء</a:t>
            </a:r>
          </a:p>
          <a:p>
            <a:pPr lvl="1" algn="r" rtl="1"/>
            <a:r>
              <a:rPr lang="ar-SA" sz="2000" dirty="0"/>
              <a:t>عادةً ما يفوق نطاق العمل الوقت المتاح/الموارد المتاحة.</a:t>
            </a:r>
          </a:p>
          <a:p>
            <a:pPr algn="r" rtl="1"/>
            <a:r>
              <a:rPr lang="ar-SA" sz="2200" dirty="0"/>
              <a:t>المواعيد النهائية الخارجية، الضغوط المتعلقة بالإبلاغ عن المنجزات، وتلبية مطالب المنظمة.</a:t>
            </a:r>
          </a:p>
          <a:p>
            <a:pPr algn="r" rtl="1"/>
            <a:r>
              <a:rPr lang="ar-SA" sz="2200" dirty="0"/>
              <a:t>تغير/تحول الأولويات والقيود في كثير من الأحيان.</a:t>
            </a:r>
          </a:p>
          <a:p>
            <a:pPr algn="r" rtl="1"/>
            <a:r>
              <a:rPr lang="ar-SA" sz="2200" dirty="0"/>
              <a:t>تفاعلات مع المدير (سواء كنت تشعر بالتقدير، والاحترام، والدعم).</a:t>
            </a:r>
          </a:p>
          <a:p>
            <a:pPr algn="r" rtl="1"/>
            <a:r>
              <a:rPr lang="ar-SA" sz="2200" dirty="0"/>
              <a:t>تفاعلات متعددة الطبقات معقدة مع الزملاء وأصحاب المصلحة وأعضاء المجتمع.</a:t>
            </a:r>
          </a:p>
          <a:p>
            <a:pPr algn="r" rtl="1"/>
            <a:r>
              <a:rPr lang="ar-SA" sz="2200" dirty="0"/>
              <a:t>وسائل اتصال لا يمكن الاعتماد عليها أو مشاكل بالكمبيوتر.</a:t>
            </a:r>
          </a:p>
        </p:txBody>
      </p:sp>
    </p:spTree>
    <p:extLst>
      <p:ext uri="{BB962C8B-B14F-4D97-AF65-F5344CB8AC3E}">
        <p14:creationId xmlns:p14="http://schemas.microsoft.com/office/powerpoint/2010/main" val="373560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C55C-2E88-574E-ABE2-E7AA1B40CEF1}"/>
              </a:ext>
            </a:extLst>
          </p:cNvPr>
          <p:cNvSpPr>
            <a:spLocks noGrp="1"/>
          </p:cNvSpPr>
          <p:nvPr>
            <p:ph type="title"/>
          </p:nvPr>
        </p:nvSpPr>
        <p:spPr>
          <a:xfrm>
            <a:off x="171450" y="136526"/>
            <a:ext cx="8735158" cy="611619"/>
          </a:xfrm>
        </p:spPr>
        <p:txBody>
          <a:bodyPr/>
          <a:lstStyle/>
          <a:p>
            <a:pPr algn="r" rtl="1"/>
            <a:r>
              <a:rPr lang="ar-SA" dirty="0"/>
              <a:t>حياتنا ومقادير التوتر العصبي الجزئي (MSDs)</a:t>
            </a:r>
          </a:p>
        </p:txBody>
      </p:sp>
      <p:sp>
        <p:nvSpPr>
          <p:cNvPr id="3" name="Text Placeholder 2">
            <a:extLst>
              <a:ext uri="{FF2B5EF4-FFF2-40B4-BE49-F238E27FC236}">
                <a16:creationId xmlns:a16="http://schemas.microsoft.com/office/drawing/2014/main" id="{15108CE5-5242-BF4A-8D64-01DD9E2D81FF}"/>
              </a:ext>
            </a:extLst>
          </p:cNvPr>
          <p:cNvSpPr>
            <a:spLocks noGrp="1"/>
          </p:cNvSpPr>
          <p:nvPr>
            <p:ph type="body" sz="quarter" idx="10"/>
          </p:nvPr>
        </p:nvSpPr>
        <p:spPr>
          <a:xfrm>
            <a:off x="3308350" y="1559909"/>
            <a:ext cx="5302250" cy="3425825"/>
          </a:xfrm>
        </p:spPr>
        <p:txBody>
          <a:bodyPr/>
          <a:lstStyle/>
          <a:p>
            <a:pPr marL="0" indent="0" algn="r" rtl="1">
              <a:buNone/>
            </a:pPr>
            <a:r>
              <a:rPr lang="ar-SA" sz="2800" dirty="0"/>
              <a:t>"نحن نعيش في عصر الإفراط في المعلومات، والإفراط في العمل وتناول السكر والكحول، والإفراط في الجلوس على المقاعد طوال اليوم ... نعتقد أننا يمكن أن نفلت من حرق الشمعة من كلا الطرفين، ولكن الواقع جِدّ مختلف."</a:t>
            </a:r>
          </a:p>
          <a:p>
            <a:pPr marL="0" indent="0" algn="r" rtl="1">
              <a:buNone/>
            </a:pPr>
            <a:r>
              <a:rPr lang="ar-SA" sz="2000" dirty="0"/>
              <a:t>(د. راجان شاترجي)</a:t>
            </a:r>
          </a:p>
        </p:txBody>
      </p:sp>
      <p:pic>
        <p:nvPicPr>
          <p:cNvPr id="4" name="Picture 7">
            <a:extLst>
              <a:ext uri="{FF2B5EF4-FFF2-40B4-BE49-F238E27FC236}">
                <a16:creationId xmlns:a16="http://schemas.microsoft.com/office/drawing/2014/main" id="{665190A4-EAA8-AA4F-B8A5-6673898F5F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804655" y="1211645"/>
            <a:ext cx="2503695" cy="432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E39B-5EBD-0244-B65B-48A4B9DDA89E}"/>
              </a:ext>
            </a:extLst>
          </p:cNvPr>
          <p:cNvSpPr>
            <a:spLocks noGrp="1"/>
          </p:cNvSpPr>
          <p:nvPr>
            <p:ph type="ctrTitle"/>
          </p:nvPr>
        </p:nvSpPr>
        <p:spPr>
          <a:xfrm>
            <a:off x="700088" y="2672797"/>
            <a:ext cx="7772400" cy="1694415"/>
          </a:xfrm>
        </p:spPr>
        <p:txBody>
          <a:bodyPr/>
          <a:lstStyle/>
          <a:p>
            <a:pPr algn="r" rtl="1"/>
            <a:r>
              <a:rPr lang="ar-SA" dirty="0"/>
              <a:t>3. ماذا يمكننا أن نفعل لمساعدة أنفسنا على البقاء في صحة جيدة وتعزيز المرونة؟</a:t>
            </a:r>
          </a:p>
        </p:txBody>
      </p:sp>
      <p:pic>
        <p:nvPicPr>
          <p:cNvPr id="5" name="Picture 4">
            <a:extLst>
              <a:ext uri="{FF2B5EF4-FFF2-40B4-BE49-F238E27FC236}">
                <a16:creationId xmlns:a16="http://schemas.microsoft.com/office/drawing/2014/main" id="{8064BF48-97F6-E447-BDD4-6BBBA046C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00088" y="86265"/>
            <a:ext cx="1301152" cy="1301152"/>
          </a:xfrm>
          <a:prstGeom prst="rect">
            <a:avLst/>
          </a:prstGeom>
        </p:spPr>
      </p:pic>
    </p:spTree>
    <p:extLst>
      <p:ext uri="{BB962C8B-B14F-4D97-AF65-F5344CB8AC3E}">
        <p14:creationId xmlns:p14="http://schemas.microsoft.com/office/powerpoint/2010/main" val="3690148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D0F60-F411-9D47-BC28-7B0ABE262701}"/>
              </a:ext>
            </a:extLst>
          </p:cNvPr>
          <p:cNvSpPr>
            <a:spLocks noGrp="1"/>
          </p:cNvSpPr>
          <p:nvPr>
            <p:ph type="title"/>
          </p:nvPr>
        </p:nvSpPr>
        <p:spPr>
          <a:xfrm>
            <a:off x="171449" y="136526"/>
            <a:ext cx="8761535" cy="611619"/>
          </a:xfrm>
        </p:spPr>
        <p:txBody>
          <a:bodyPr/>
          <a:lstStyle/>
          <a:p>
            <a:pPr algn="r" rtl="1"/>
            <a:r>
              <a:rPr lang="ar-SA" dirty="0"/>
              <a:t>التوتر العصبي والدعم</a:t>
            </a:r>
          </a:p>
        </p:txBody>
      </p:sp>
      <p:pic>
        <p:nvPicPr>
          <p:cNvPr id="7" name="Picture 6">
            <a:extLst>
              <a:ext uri="{FF2B5EF4-FFF2-40B4-BE49-F238E27FC236}">
                <a16:creationId xmlns:a16="http://schemas.microsoft.com/office/drawing/2014/main" id="{6433A97B-E0CB-7547-B8E3-F30042301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187" y="748145"/>
            <a:ext cx="5800725" cy="5800725"/>
          </a:xfrm>
          <a:prstGeom prst="rect">
            <a:avLst/>
          </a:prstGeom>
        </p:spPr>
      </p:pic>
      <p:sp>
        <p:nvSpPr>
          <p:cNvPr id="3" name="TextBox 2"/>
          <p:cNvSpPr txBox="1"/>
          <p:nvPr/>
        </p:nvSpPr>
        <p:spPr>
          <a:xfrm>
            <a:off x="2066192" y="4466495"/>
            <a:ext cx="1380391" cy="584775"/>
          </a:xfrm>
          <a:prstGeom prst="rect">
            <a:avLst/>
          </a:prstGeom>
          <a:solidFill>
            <a:srgbClr val="FFFFFF"/>
          </a:solidFill>
        </p:spPr>
        <p:txBody>
          <a:bodyPr wrap="square" rtlCol="0">
            <a:spAutoFit/>
          </a:bodyPr>
          <a:lstStyle/>
          <a:p>
            <a:pPr algn="ctr"/>
            <a:r>
              <a:rPr lang="ar-AE" sz="3200" b="1" dirty="0"/>
              <a:t>التوتر</a:t>
            </a:r>
            <a:endParaRPr lang="ar-SA" sz="3200" b="1" dirty="0"/>
          </a:p>
        </p:txBody>
      </p:sp>
      <p:sp>
        <p:nvSpPr>
          <p:cNvPr id="4" name="TextBox 3"/>
          <p:cNvSpPr txBox="1"/>
          <p:nvPr/>
        </p:nvSpPr>
        <p:spPr>
          <a:xfrm>
            <a:off x="5310554" y="4651131"/>
            <a:ext cx="1556238" cy="400139"/>
          </a:xfrm>
          <a:prstGeom prst="rect">
            <a:avLst/>
          </a:prstGeom>
          <a:solidFill>
            <a:schemeClr val="bg1"/>
          </a:solidFill>
        </p:spPr>
        <p:txBody>
          <a:bodyPr wrap="square" rtlCol="0">
            <a:spAutoFit/>
          </a:bodyPr>
          <a:lstStyle/>
          <a:p>
            <a:endParaRPr lang="ar-SA" dirty="0"/>
          </a:p>
        </p:txBody>
      </p:sp>
      <p:sp>
        <p:nvSpPr>
          <p:cNvPr id="5" name="TextBox 4"/>
          <p:cNvSpPr txBox="1"/>
          <p:nvPr/>
        </p:nvSpPr>
        <p:spPr>
          <a:xfrm>
            <a:off x="5392982" y="4466495"/>
            <a:ext cx="1380391" cy="584775"/>
          </a:xfrm>
          <a:prstGeom prst="rect">
            <a:avLst/>
          </a:prstGeom>
          <a:solidFill>
            <a:srgbClr val="FFFFFF"/>
          </a:solidFill>
        </p:spPr>
        <p:txBody>
          <a:bodyPr wrap="square" rtlCol="0">
            <a:spAutoFit/>
          </a:bodyPr>
          <a:lstStyle/>
          <a:p>
            <a:pPr algn="ctr"/>
            <a:r>
              <a:rPr lang="ar-AE" sz="3200" b="1" dirty="0"/>
              <a:t>الدعم</a:t>
            </a:r>
            <a:endParaRPr lang="ar-SA" sz="3200" b="1" dirty="0"/>
          </a:p>
        </p:txBody>
      </p:sp>
    </p:spTree>
    <p:extLst>
      <p:ext uri="{BB962C8B-B14F-4D97-AF65-F5344CB8AC3E}">
        <p14:creationId xmlns:p14="http://schemas.microsoft.com/office/powerpoint/2010/main" val="1855233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6ACE-B0E3-EE4D-AC10-3BAB881A61FD}"/>
              </a:ext>
            </a:extLst>
          </p:cNvPr>
          <p:cNvSpPr>
            <a:spLocks noGrp="1"/>
          </p:cNvSpPr>
          <p:nvPr>
            <p:ph type="ctrTitle"/>
          </p:nvPr>
        </p:nvSpPr>
        <p:spPr>
          <a:xfrm>
            <a:off x="588701" y="2620680"/>
            <a:ext cx="8072218" cy="1694415"/>
          </a:xfrm>
        </p:spPr>
        <p:txBody>
          <a:bodyPr/>
          <a:lstStyle/>
          <a:p>
            <a:pPr algn="r" rtl="1"/>
            <a:r>
              <a:rPr lang="ar-SA" dirty="0"/>
              <a:t>ما هي الأشياء التي يمكنك القيام بها لتقليل عبء مقادير التوتر العصبي الجزئي وتحسين المرونة؟</a:t>
            </a:r>
          </a:p>
        </p:txBody>
      </p:sp>
      <p:pic>
        <p:nvPicPr>
          <p:cNvPr id="8" name="Picture 7">
            <a:extLst>
              <a:ext uri="{FF2B5EF4-FFF2-40B4-BE49-F238E27FC236}">
                <a16:creationId xmlns:a16="http://schemas.microsoft.com/office/drawing/2014/main" id="{F33306B9-891E-3B4F-9A82-5AB53C1E5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88701" y="118460"/>
            <a:ext cx="2042302" cy="1414483"/>
          </a:xfrm>
          <a:prstGeom prst="rect">
            <a:avLst/>
          </a:prstGeom>
        </p:spPr>
      </p:pic>
    </p:spTree>
    <p:extLst>
      <p:ext uri="{BB962C8B-B14F-4D97-AF65-F5344CB8AC3E}">
        <p14:creationId xmlns:p14="http://schemas.microsoft.com/office/powerpoint/2010/main" val="336884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06BE-7ABF-434A-9CC6-DFA91A3F7125}"/>
              </a:ext>
            </a:extLst>
          </p:cNvPr>
          <p:cNvSpPr>
            <a:spLocks noGrp="1"/>
          </p:cNvSpPr>
          <p:nvPr>
            <p:ph type="title"/>
          </p:nvPr>
        </p:nvSpPr>
        <p:spPr>
          <a:xfrm>
            <a:off x="171450" y="127734"/>
            <a:ext cx="8752742" cy="611619"/>
          </a:xfrm>
        </p:spPr>
        <p:txBody>
          <a:bodyPr/>
          <a:lstStyle/>
          <a:p>
            <a:pPr algn="r" rtl="1"/>
            <a:r>
              <a:rPr lang="ar-SA" dirty="0"/>
              <a:t>من أين أبدأ</a:t>
            </a:r>
          </a:p>
        </p:txBody>
      </p:sp>
      <p:sp>
        <p:nvSpPr>
          <p:cNvPr id="10" name="TextBox 9">
            <a:extLst>
              <a:ext uri="{FF2B5EF4-FFF2-40B4-BE49-F238E27FC236}">
                <a16:creationId xmlns:a16="http://schemas.microsoft.com/office/drawing/2014/main" id="{772804E7-73DB-BE49-BC1D-EE0449B0793E}"/>
              </a:ext>
            </a:extLst>
          </p:cNvPr>
          <p:cNvSpPr txBox="1"/>
          <p:nvPr/>
        </p:nvSpPr>
        <p:spPr>
          <a:xfrm>
            <a:off x="5009089" y="4938189"/>
            <a:ext cx="2578100" cy="769441"/>
          </a:xfrm>
          <a:prstGeom prst="rect">
            <a:avLst/>
          </a:prstGeom>
          <a:noFill/>
        </p:spPr>
        <p:txBody>
          <a:bodyPr wrap="square" rtlCol="0">
            <a:spAutoFit/>
          </a:bodyPr>
          <a:lstStyle/>
          <a:p>
            <a:pPr algn="r" rtl="1"/>
            <a:r>
              <a:rPr lang="ar-SA" sz="4400" dirty="0"/>
              <a:t>الجسم</a:t>
            </a:r>
          </a:p>
        </p:txBody>
      </p:sp>
      <p:sp>
        <p:nvSpPr>
          <p:cNvPr id="11" name="TextBox 10">
            <a:extLst>
              <a:ext uri="{FF2B5EF4-FFF2-40B4-BE49-F238E27FC236}">
                <a16:creationId xmlns:a16="http://schemas.microsoft.com/office/drawing/2014/main" id="{8B7FE6AB-8BD9-3B4E-967D-542170B1C925}"/>
              </a:ext>
            </a:extLst>
          </p:cNvPr>
          <p:cNvSpPr txBox="1"/>
          <p:nvPr/>
        </p:nvSpPr>
        <p:spPr>
          <a:xfrm>
            <a:off x="4390339" y="1572827"/>
            <a:ext cx="3445669" cy="769441"/>
          </a:xfrm>
          <a:prstGeom prst="rect">
            <a:avLst/>
          </a:prstGeom>
          <a:noFill/>
        </p:spPr>
        <p:txBody>
          <a:bodyPr wrap="square" rtlCol="0">
            <a:spAutoFit/>
          </a:bodyPr>
          <a:lstStyle/>
          <a:p>
            <a:pPr algn="r" rtl="1"/>
            <a:r>
              <a:rPr lang="ar-SA" sz="4400" dirty="0"/>
              <a:t>العلاقات</a:t>
            </a:r>
          </a:p>
        </p:txBody>
      </p:sp>
      <p:sp>
        <p:nvSpPr>
          <p:cNvPr id="12" name="TextBox 11">
            <a:extLst>
              <a:ext uri="{FF2B5EF4-FFF2-40B4-BE49-F238E27FC236}">
                <a16:creationId xmlns:a16="http://schemas.microsoft.com/office/drawing/2014/main" id="{A3C0ED37-713F-E447-8444-00CC9DEAAD5B}"/>
              </a:ext>
            </a:extLst>
          </p:cNvPr>
          <p:cNvSpPr txBox="1"/>
          <p:nvPr/>
        </p:nvSpPr>
        <p:spPr>
          <a:xfrm>
            <a:off x="-95560" y="5071148"/>
            <a:ext cx="2578100" cy="769441"/>
          </a:xfrm>
          <a:prstGeom prst="rect">
            <a:avLst/>
          </a:prstGeom>
          <a:noFill/>
        </p:spPr>
        <p:txBody>
          <a:bodyPr wrap="square" rtlCol="0">
            <a:spAutoFit/>
          </a:bodyPr>
          <a:lstStyle/>
          <a:p>
            <a:pPr algn="r" rtl="1"/>
            <a:r>
              <a:rPr lang="ar-SA" sz="4400" dirty="0"/>
              <a:t>العقل</a:t>
            </a:r>
          </a:p>
        </p:txBody>
      </p:sp>
      <p:sp>
        <p:nvSpPr>
          <p:cNvPr id="16" name="TextBox 15">
            <a:extLst>
              <a:ext uri="{FF2B5EF4-FFF2-40B4-BE49-F238E27FC236}">
                <a16:creationId xmlns:a16="http://schemas.microsoft.com/office/drawing/2014/main" id="{E0104A4E-666F-4542-8EA9-1D6EF0B76CDC}"/>
              </a:ext>
            </a:extLst>
          </p:cNvPr>
          <p:cNvSpPr txBox="1"/>
          <p:nvPr/>
        </p:nvSpPr>
        <p:spPr>
          <a:xfrm>
            <a:off x="196499" y="1453100"/>
            <a:ext cx="2578100" cy="769441"/>
          </a:xfrm>
          <a:prstGeom prst="rect">
            <a:avLst/>
          </a:prstGeom>
          <a:noFill/>
        </p:spPr>
        <p:txBody>
          <a:bodyPr wrap="square" rtlCol="0">
            <a:spAutoFit/>
          </a:bodyPr>
          <a:lstStyle/>
          <a:p>
            <a:pPr algn="r" rtl="1"/>
            <a:r>
              <a:rPr lang="ar-SA" sz="4400" dirty="0"/>
              <a:t>الهدف</a:t>
            </a:r>
          </a:p>
        </p:txBody>
      </p:sp>
      <p:grpSp>
        <p:nvGrpSpPr>
          <p:cNvPr id="3" name="Group 2"/>
          <p:cNvGrpSpPr/>
          <p:nvPr/>
        </p:nvGrpSpPr>
        <p:grpSpPr>
          <a:xfrm flipH="1">
            <a:off x="1613659" y="1652538"/>
            <a:ext cx="5500072" cy="3922134"/>
            <a:chOff x="1613659" y="1652538"/>
            <a:chExt cx="5500072" cy="3922134"/>
          </a:xfrm>
        </p:grpSpPr>
        <p:pic>
          <p:nvPicPr>
            <p:cNvPr id="9" name="Picture 8">
              <a:extLst>
                <a:ext uri="{FF2B5EF4-FFF2-40B4-BE49-F238E27FC236}">
                  <a16:creationId xmlns:a16="http://schemas.microsoft.com/office/drawing/2014/main" id="{676EF63B-8EDE-AE4B-82E3-1B62E09BF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8566" y="2528475"/>
              <a:ext cx="2170259" cy="2170259"/>
            </a:xfrm>
            <a:prstGeom prst="rect">
              <a:avLst/>
            </a:prstGeom>
          </p:spPr>
        </p:pic>
        <p:sp>
          <p:nvSpPr>
            <p:cNvPr id="13" name="Striped Right Arrow 12">
              <a:extLst>
                <a:ext uri="{FF2B5EF4-FFF2-40B4-BE49-F238E27FC236}">
                  <a16:creationId xmlns:a16="http://schemas.microsoft.com/office/drawing/2014/main" id="{0D9AA284-6294-794A-91FD-9D176221721C}"/>
                </a:ext>
              </a:extLst>
            </p:cNvPr>
            <p:cNvSpPr/>
            <p:nvPr/>
          </p:nvSpPr>
          <p:spPr>
            <a:xfrm>
              <a:off x="2794000" y="1652538"/>
              <a:ext cx="2578100" cy="5035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SA" dirty="0"/>
            </a:p>
          </p:txBody>
        </p:sp>
        <p:sp>
          <p:nvSpPr>
            <p:cNvPr id="14" name="Striped Right Arrow 13">
              <a:extLst>
                <a:ext uri="{FF2B5EF4-FFF2-40B4-BE49-F238E27FC236}">
                  <a16:creationId xmlns:a16="http://schemas.microsoft.com/office/drawing/2014/main" id="{7D3B86BA-3927-4D49-972C-E0B54066D901}"/>
                </a:ext>
              </a:extLst>
            </p:cNvPr>
            <p:cNvSpPr/>
            <p:nvPr/>
          </p:nvSpPr>
          <p:spPr>
            <a:xfrm rot="5400000">
              <a:off x="5541169" y="3358059"/>
              <a:ext cx="2641600" cy="5035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SA" dirty="0"/>
            </a:p>
          </p:txBody>
        </p:sp>
        <p:sp>
          <p:nvSpPr>
            <p:cNvPr id="15" name="Striped Right Arrow 14">
              <a:extLst>
                <a:ext uri="{FF2B5EF4-FFF2-40B4-BE49-F238E27FC236}">
                  <a16:creationId xmlns:a16="http://schemas.microsoft.com/office/drawing/2014/main" id="{F3FAD6D2-972D-414E-91BB-25B515EDB982}"/>
                </a:ext>
              </a:extLst>
            </p:cNvPr>
            <p:cNvSpPr/>
            <p:nvPr/>
          </p:nvSpPr>
          <p:spPr>
            <a:xfrm rot="10800000">
              <a:off x="2667000" y="5071148"/>
              <a:ext cx="3340100" cy="5035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SA" dirty="0"/>
            </a:p>
          </p:txBody>
        </p:sp>
        <p:sp>
          <p:nvSpPr>
            <p:cNvPr id="17" name="Striped Right Arrow 16">
              <a:extLst>
                <a:ext uri="{FF2B5EF4-FFF2-40B4-BE49-F238E27FC236}">
                  <a16:creationId xmlns:a16="http://schemas.microsoft.com/office/drawing/2014/main" id="{583837EB-5C25-6942-ABEB-F325C818D50B}"/>
                </a:ext>
              </a:extLst>
            </p:cNvPr>
            <p:cNvSpPr/>
            <p:nvPr/>
          </p:nvSpPr>
          <p:spPr>
            <a:xfrm rot="16200000">
              <a:off x="544621" y="3332452"/>
              <a:ext cx="2641600" cy="50352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SA" dirty="0"/>
            </a:p>
          </p:txBody>
        </p:sp>
      </p:grpSp>
    </p:spTree>
    <p:extLst>
      <p:ext uri="{BB962C8B-B14F-4D97-AF65-F5344CB8AC3E}">
        <p14:creationId xmlns:p14="http://schemas.microsoft.com/office/powerpoint/2010/main" val="1255371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D4DA6-1B92-D24C-B40F-069929385620}"/>
              </a:ext>
            </a:extLst>
          </p:cNvPr>
          <p:cNvSpPr>
            <a:spLocks noGrp="1"/>
          </p:cNvSpPr>
          <p:nvPr>
            <p:ph type="title"/>
          </p:nvPr>
        </p:nvSpPr>
        <p:spPr>
          <a:xfrm>
            <a:off x="171450" y="136526"/>
            <a:ext cx="8752742" cy="611619"/>
          </a:xfrm>
        </p:spPr>
        <p:txBody>
          <a:bodyPr/>
          <a:lstStyle/>
          <a:p>
            <a:pPr algn="r" rtl="1"/>
            <a:r>
              <a:rPr lang="ar-SA" dirty="0"/>
              <a:t>المعنى/الهدف</a:t>
            </a:r>
          </a:p>
        </p:txBody>
      </p:sp>
      <p:sp>
        <p:nvSpPr>
          <p:cNvPr id="3" name="Text Placeholder 2">
            <a:extLst>
              <a:ext uri="{FF2B5EF4-FFF2-40B4-BE49-F238E27FC236}">
                <a16:creationId xmlns:a16="http://schemas.microsoft.com/office/drawing/2014/main" id="{56159AB1-31D5-2A40-AEE7-3A17FEAD1477}"/>
              </a:ext>
            </a:extLst>
          </p:cNvPr>
          <p:cNvSpPr>
            <a:spLocks noGrp="1"/>
          </p:cNvSpPr>
          <p:nvPr>
            <p:ph type="body" sz="quarter" idx="10"/>
          </p:nvPr>
        </p:nvSpPr>
        <p:spPr>
          <a:xfrm>
            <a:off x="3473132" y="1146175"/>
            <a:ext cx="5214937" cy="4733925"/>
          </a:xfrm>
        </p:spPr>
        <p:txBody>
          <a:bodyPr/>
          <a:lstStyle/>
          <a:p>
            <a:pPr algn="r" rtl="1"/>
            <a:r>
              <a:rPr lang="ar-SA" dirty="0"/>
              <a:t>يسمح لك الشعور بوجود هدف في حياتك بالتمتع بصحة أفضل والشعور بسعادة أكثر.</a:t>
            </a:r>
          </a:p>
          <a:p>
            <a:pPr algn="r" rtl="1"/>
            <a:r>
              <a:rPr lang="ar-SA" dirty="0"/>
              <a:t>نميل إلى التفكير في الهدف المتعلق بالعمل، وإهمال العناصر الهامة الأخرى.</a:t>
            </a:r>
          </a:p>
          <a:p>
            <a:pPr algn="r" rtl="1"/>
            <a:r>
              <a:rPr lang="ar-SA" dirty="0"/>
              <a:t>يشمل المعنى والهدف أيضًا:</a:t>
            </a:r>
          </a:p>
          <a:p>
            <a:pPr lvl="1" algn="r" rtl="1"/>
            <a:r>
              <a:rPr lang="ar-SA" dirty="0"/>
              <a:t>الاستمتاع/العاطفة</a:t>
            </a:r>
          </a:p>
          <a:p>
            <a:pPr lvl="1" algn="r" rtl="1"/>
            <a:r>
              <a:rPr lang="ar-SA" dirty="0"/>
              <a:t>المساعدة/الخدمات/اللطف</a:t>
            </a:r>
          </a:p>
          <a:p>
            <a:pPr lvl="1" algn="r" rtl="1"/>
            <a:endParaRPr lang="ar-SA" dirty="0"/>
          </a:p>
        </p:txBody>
      </p:sp>
      <p:pic>
        <p:nvPicPr>
          <p:cNvPr id="5" name="Picture 4">
            <a:extLst>
              <a:ext uri="{FF2B5EF4-FFF2-40B4-BE49-F238E27FC236}">
                <a16:creationId xmlns:a16="http://schemas.microsoft.com/office/drawing/2014/main" id="{C4C024B8-C942-CA4F-98CD-659D555330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1620043"/>
            <a:ext cx="3815557" cy="3815557"/>
          </a:xfrm>
          <a:prstGeom prst="rect">
            <a:avLst/>
          </a:prstGeom>
        </p:spPr>
      </p:pic>
    </p:spTree>
    <p:extLst>
      <p:ext uri="{BB962C8B-B14F-4D97-AF65-F5344CB8AC3E}">
        <p14:creationId xmlns:p14="http://schemas.microsoft.com/office/powerpoint/2010/main" val="118897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horizontal)">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331A-C5E0-F149-AE6F-B45ACF310D80}"/>
              </a:ext>
            </a:extLst>
          </p:cNvPr>
          <p:cNvSpPr>
            <a:spLocks noGrp="1"/>
          </p:cNvSpPr>
          <p:nvPr>
            <p:ph type="title"/>
          </p:nvPr>
        </p:nvSpPr>
        <p:spPr>
          <a:xfrm>
            <a:off x="171450" y="136526"/>
            <a:ext cx="8796704" cy="611619"/>
          </a:xfrm>
        </p:spPr>
        <p:txBody>
          <a:bodyPr/>
          <a:lstStyle/>
          <a:p>
            <a:pPr algn="r" rtl="1"/>
            <a:r>
              <a:rPr lang="ar-SA" dirty="0"/>
              <a:t>جرّب هذه الأشياء ...</a:t>
            </a:r>
          </a:p>
        </p:txBody>
      </p:sp>
      <p:sp>
        <p:nvSpPr>
          <p:cNvPr id="3" name="Text Placeholder 2">
            <a:extLst>
              <a:ext uri="{FF2B5EF4-FFF2-40B4-BE49-F238E27FC236}">
                <a16:creationId xmlns:a16="http://schemas.microsoft.com/office/drawing/2014/main" id="{564BBF2A-E222-BB42-9043-C9C474C6811A}"/>
              </a:ext>
            </a:extLst>
          </p:cNvPr>
          <p:cNvSpPr>
            <a:spLocks noGrp="1"/>
          </p:cNvSpPr>
          <p:nvPr>
            <p:ph type="body" sz="quarter" idx="10"/>
          </p:nvPr>
        </p:nvSpPr>
        <p:spPr>
          <a:xfrm>
            <a:off x="461963" y="1146175"/>
            <a:ext cx="8239125" cy="4911725"/>
          </a:xfrm>
        </p:spPr>
        <p:txBody>
          <a:bodyPr/>
          <a:lstStyle/>
          <a:p>
            <a:pPr marL="514350" indent="-514350" algn="r" rtl="1">
              <a:buFont typeface="+mj-lt"/>
              <a:buAutoNum type="arabicPeriod"/>
            </a:pPr>
            <a:r>
              <a:rPr lang="ar-SA" b="1" dirty="0"/>
              <a:t>امنح نفسك جرعة من الاستمتاع </a:t>
            </a:r>
            <a:r>
              <a:rPr lang="ar-SA" dirty="0"/>
              <a:t> كل يوم</a:t>
            </a:r>
          </a:p>
          <a:p>
            <a:pPr marL="514350" indent="-514350" algn="r" rtl="1">
              <a:buFont typeface="+mj-lt"/>
              <a:buAutoNum type="arabicPeriod"/>
            </a:pPr>
            <a:r>
              <a:rPr lang="ar-SA" b="1" dirty="0"/>
              <a:t>مارس إعادة الهيكلة</a:t>
            </a:r>
            <a:endParaRPr lang="ar-SA" dirty="0"/>
          </a:p>
          <a:p>
            <a:pPr lvl="1" algn="r" rtl="1"/>
            <a:r>
              <a:rPr lang="ar-SA" sz="2200" dirty="0"/>
              <a:t>ركز الانتباه ليس داخليًا (على ما تشعر به) ولكن خارجيًا (على العالم الأوسع) وابحث عن الصورة الأكبر.</a:t>
            </a:r>
          </a:p>
          <a:p>
            <a:pPr lvl="1" algn="r" rtl="1"/>
            <a:r>
              <a:rPr lang="ar-SA" sz="2200" dirty="0"/>
              <a:t>ركز على "الأسباب" في عملك وذكّر نفسك بها بدلاً من التركيز على الإحباط.</a:t>
            </a:r>
          </a:p>
          <a:p>
            <a:pPr lvl="1" algn="r" rtl="1"/>
            <a:r>
              <a:rPr lang="ar-SA" sz="2200" dirty="0"/>
              <a:t>ركز على الشخص/الأشخاص الآخرين المعنيين وما الذي قد يكون يحدث في حياتهم.</a:t>
            </a:r>
          </a:p>
          <a:p>
            <a:pPr marL="514350" indent="-514350" algn="r" rtl="1">
              <a:buFont typeface="+mj-lt"/>
              <a:buAutoNum type="arabicPeriod"/>
            </a:pPr>
            <a:r>
              <a:rPr lang="ar-SA" b="1" dirty="0"/>
              <a:t>مارس الامتنان/اليقظة الذهنية</a:t>
            </a:r>
          </a:p>
          <a:p>
            <a:pPr lvl="1" algn="r" rtl="1"/>
            <a:r>
              <a:rPr lang="ar-SA" sz="2200" dirty="0"/>
              <a:t>في الصباح: اجعله جزءًا من روتينك الصباحي</a:t>
            </a:r>
          </a:p>
          <a:p>
            <a:pPr lvl="1" algn="r" rtl="1"/>
            <a:r>
              <a:rPr lang="ar-SA" sz="2200" dirty="0"/>
              <a:t>في المساء، ثلاثية (الشخص، الاستمتاع، الوعد)</a:t>
            </a:r>
          </a:p>
          <a:p>
            <a:pPr algn="r" rtl="1"/>
            <a:endParaRPr lang="ar-SA" dirty="0"/>
          </a:p>
        </p:txBody>
      </p:sp>
      <p:pic>
        <p:nvPicPr>
          <p:cNvPr id="4" name="Picture 3">
            <a:extLst>
              <a:ext uri="{FF2B5EF4-FFF2-40B4-BE49-F238E27FC236}">
                <a16:creationId xmlns:a16="http://schemas.microsoft.com/office/drawing/2014/main" id="{194EBF66-A16D-9C41-9D3E-9118B3399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051" y="119495"/>
            <a:ext cx="1257300" cy="1257300"/>
          </a:xfrm>
          <a:prstGeom prst="rect">
            <a:avLst/>
          </a:prstGeom>
        </p:spPr>
      </p:pic>
    </p:spTree>
    <p:extLst>
      <p:ext uri="{BB962C8B-B14F-4D97-AF65-F5344CB8AC3E}">
        <p14:creationId xmlns:p14="http://schemas.microsoft.com/office/powerpoint/2010/main" val="317274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060F8-F7AA-454E-8B4C-ADB2610EB424}"/>
              </a:ext>
            </a:extLst>
          </p:cNvPr>
          <p:cNvSpPr>
            <a:spLocks noGrp="1"/>
          </p:cNvSpPr>
          <p:nvPr>
            <p:ph type="title"/>
          </p:nvPr>
        </p:nvSpPr>
        <p:spPr>
          <a:xfrm>
            <a:off x="171450" y="136526"/>
            <a:ext cx="8787912" cy="611619"/>
          </a:xfrm>
        </p:spPr>
        <p:txBody>
          <a:bodyPr/>
          <a:lstStyle/>
          <a:p>
            <a:pPr algn="r" rtl="1"/>
            <a:r>
              <a:rPr lang="ar-SA" dirty="0"/>
              <a:t>أسئلة مهمة للإجابة عنها</a:t>
            </a:r>
          </a:p>
        </p:txBody>
      </p:sp>
      <p:sp>
        <p:nvSpPr>
          <p:cNvPr id="4" name="Text Placeholder 3">
            <a:extLst>
              <a:ext uri="{FF2B5EF4-FFF2-40B4-BE49-F238E27FC236}">
                <a16:creationId xmlns:a16="http://schemas.microsoft.com/office/drawing/2014/main" id="{78BA598B-3E58-EF40-9BCA-0A4B810308F0}"/>
              </a:ext>
            </a:extLst>
          </p:cNvPr>
          <p:cNvSpPr>
            <a:spLocks noGrp="1"/>
          </p:cNvSpPr>
          <p:nvPr>
            <p:ph type="body" sz="quarter" idx="10"/>
          </p:nvPr>
        </p:nvSpPr>
        <p:spPr>
          <a:xfrm>
            <a:off x="3225484" y="1115693"/>
            <a:ext cx="5517832" cy="5539107"/>
          </a:xfrm>
        </p:spPr>
        <p:txBody>
          <a:bodyPr/>
          <a:lstStyle/>
          <a:p>
            <a:pPr marL="514350" indent="-514350" algn="r" rtl="1">
              <a:lnSpc>
                <a:spcPct val="100000"/>
              </a:lnSpc>
              <a:spcBef>
                <a:spcPts val="600"/>
              </a:spcBef>
              <a:spcAft>
                <a:spcPts val="600"/>
              </a:spcAft>
              <a:buFont typeface="+mj-lt"/>
              <a:buAutoNum type="arabicPeriod"/>
            </a:pPr>
            <a:r>
              <a:rPr lang="ar-SA" b="1" dirty="0"/>
              <a:t>ما هو التوتر العصبي؟</a:t>
            </a:r>
          </a:p>
          <a:p>
            <a:pPr lvl="1" algn="r" rtl="1">
              <a:lnSpc>
                <a:spcPct val="100000"/>
              </a:lnSpc>
              <a:spcBef>
                <a:spcPts val="600"/>
              </a:spcBef>
              <a:spcAft>
                <a:spcPts val="600"/>
              </a:spcAft>
              <a:buFont typeface="Wingdings" panose="05000000000000000000" pitchFamily="2" charset="2"/>
              <a:buChar char="×"/>
            </a:pPr>
            <a:r>
              <a:rPr lang="ar-SA" dirty="0"/>
              <a:t> </a:t>
            </a:r>
            <a:r>
              <a:rPr lang="ar-SA" sz="2200" dirty="0"/>
              <a:t>ما هو الفرق بين التوتر العصبي الكلي والتوتر العصبي الجزئي؟</a:t>
            </a:r>
          </a:p>
          <a:p>
            <a:pPr marL="514350" indent="-514350" algn="r" rtl="1">
              <a:lnSpc>
                <a:spcPct val="100000"/>
              </a:lnSpc>
              <a:spcBef>
                <a:spcPts val="600"/>
              </a:spcBef>
              <a:spcAft>
                <a:spcPts val="600"/>
              </a:spcAft>
              <a:buFont typeface="+mj-lt"/>
              <a:buAutoNum type="arabicPeriod"/>
            </a:pPr>
            <a:r>
              <a:rPr lang="ar-SA" b="1" dirty="0"/>
              <a:t>كيف يؤثر التوتر العصبي علينا؟</a:t>
            </a:r>
          </a:p>
          <a:p>
            <a:pPr lvl="1" algn="r" rtl="1">
              <a:lnSpc>
                <a:spcPct val="100000"/>
              </a:lnSpc>
              <a:spcBef>
                <a:spcPts val="600"/>
              </a:spcBef>
              <a:spcAft>
                <a:spcPts val="600"/>
              </a:spcAft>
              <a:buFont typeface="Wingdings" panose="05000000000000000000" pitchFamily="2" charset="2"/>
              <a:buChar char="×"/>
            </a:pPr>
            <a:r>
              <a:rPr lang="ar-SA" dirty="0"/>
              <a:t> </a:t>
            </a:r>
            <a:r>
              <a:rPr lang="ar-SA" sz="2200" dirty="0"/>
              <a:t>كيف يؤثر التوتر العصبي المزمن على صحتنا الجسدية والنفسية؟</a:t>
            </a:r>
          </a:p>
          <a:p>
            <a:pPr marL="514350" indent="-514350" algn="r" rtl="1">
              <a:lnSpc>
                <a:spcPct val="100000"/>
              </a:lnSpc>
              <a:spcBef>
                <a:spcPts val="600"/>
              </a:spcBef>
              <a:spcAft>
                <a:spcPts val="600"/>
              </a:spcAft>
              <a:buFont typeface="+mj-lt"/>
              <a:buAutoNum type="arabicPeriod"/>
            </a:pPr>
            <a:r>
              <a:rPr lang="ar-SA" b="1" dirty="0"/>
              <a:t>ماذا يمكننا أن نفعل لمساعدة أنفسنا على البقاء في صحة جيدة وتعزيز المرونة؟</a:t>
            </a:r>
          </a:p>
          <a:p>
            <a:pPr lvl="1" algn="r" rtl="1">
              <a:lnSpc>
                <a:spcPct val="100000"/>
              </a:lnSpc>
              <a:spcBef>
                <a:spcPts val="600"/>
              </a:spcBef>
              <a:spcAft>
                <a:spcPts val="600"/>
              </a:spcAft>
              <a:buFont typeface="Wingdings" panose="05000000000000000000" pitchFamily="2" charset="2"/>
              <a:buChar char="×"/>
            </a:pPr>
            <a:r>
              <a:rPr lang="ar-SA" dirty="0"/>
              <a:t> </a:t>
            </a:r>
            <a:r>
              <a:rPr lang="ar-SA" sz="2200" dirty="0"/>
              <a:t>كيف يمكننا خفض مقدار التوتر العصبي الجزئي وزيادة الدعم؟</a:t>
            </a:r>
          </a:p>
        </p:txBody>
      </p:sp>
      <p:pic>
        <p:nvPicPr>
          <p:cNvPr id="6" name="Picture 5">
            <a:extLst>
              <a:ext uri="{FF2B5EF4-FFF2-40B4-BE49-F238E27FC236}">
                <a16:creationId xmlns:a16="http://schemas.microsoft.com/office/drawing/2014/main" id="{B418DC27-8892-EC4F-BCAE-F75E1A90C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676857"/>
            <a:ext cx="3425825" cy="3425825"/>
          </a:xfrm>
          <a:prstGeom prst="rect">
            <a:avLst/>
          </a:prstGeom>
        </p:spPr>
      </p:pic>
    </p:spTree>
    <p:extLst>
      <p:ext uri="{BB962C8B-B14F-4D97-AF65-F5344CB8AC3E}">
        <p14:creationId xmlns:p14="http://schemas.microsoft.com/office/powerpoint/2010/main" val="94156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AC3C3-121A-1C44-A52B-4A2BDA0ADE61}"/>
              </a:ext>
            </a:extLst>
          </p:cNvPr>
          <p:cNvSpPr>
            <a:spLocks noGrp="1"/>
          </p:cNvSpPr>
          <p:nvPr>
            <p:ph type="title"/>
          </p:nvPr>
        </p:nvSpPr>
        <p:spPr>
          <a:xfrm>
            <a:off x="171450" y="136526"/>
            <a:ext cx="8805496" cy="611619"/>
          </a:xfrm>
        </p:spPr>
        <p:txBody>
          <a:bodyPr/>
          <a:lstStyle/>
          <a:p>
            <a:pPr algn="r" rtl="1"/>
            <a:r>
              <a:rPr lang="ar-SA" dirty="0"/>
              <a:t>العلاقات</a:t>
            </a:r>
            <a:br>
              <a:rPr lang="ar-SA" dirty="0"/>
            </a:br>
            <a:endParaRPr lang="ar-SA" dirty="0"/>
          </a:p>
        </p:txBody>
      </p:sp>
      <p:sp>
        <p:nvSpPr>
          <p:cNvPr id="3" name="Text Placeholder 2">
            <a:extLst>
              <a:ext uri="{FF2B5EF4-FFF2-40B4-BE49-F238E27FC236}">
                <a16:creationId xmlns:a16="http://schemas.microsoft.com/office/drawing/2014/main" id="{886FB552-ED34-BF45-8043-4240F312ACD3}"/>
              </a:ext>
            </a:extLst>
          </p:cNvPr>
          <p:cNvSpPr>
            <a:spLocks noGrp="1"/>
          </p:cNvSpPr>
          <p:nvPr>
            <p:ph type="body" sz="quarter" idx="10"/>
          </p:nvPr>
        </p:nvSpPr>
        <p:spPr>
          <a:xfrm>
            <a:off x="461963" y="1146175"/>
            <a:ext cx="7596187" cy="923925"/>
          </a:xfrm>
        </p:spPr>
        <p:txBody>
          <a:bodyPr/>
          <a:lstStyle/>
          <a:p>
            <a:pPr algn="r" rtl="1"/>
            <a:r>
              <a:rPr lang="ar-SA" dirty="0"/>
              <a:t>لقد خُلق البشر للعيش في مجتمعات مع الآخرين.</a:t>
            </a:r>
          </a:p>
          <a:p>
            <a:pPr algn="r" rtl="1"/>
            <a:r>
              <a:rPr lang="ar-SA" dirty="0"/>
              <a:t>نوعية علاقاتنا هي مفتاح رفاهيتنا.</a:t>
            </a:r>
          </a:p>
        </p:txBody>
      </p:sp>
      <p:pic>
        <p:nvPicPr>
          <p:cNvPr id="4" name="Picture 3">
            <a:extLst>
              <a:ext uri="{FF2B5EF4-FFF2-40B4-BE49-F238E27FC236}">
                <a16:creationId xmlns:a16="http://schemas.microsoft.com/office/drawing/2014/main" id="{C9087C11-1EEF-2F49-B2C6-3DAB6D778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60503" y="3060700"/>
            <a:ext cx="4130798" cy="3098099"/>
          </a:xfrm>
          <a:prstGeom prst="rect">
            <a:avLst/>
          </a:prstGeom>
        </p:spPr>
      </p:pic>
    </p:spTree>
    <p:extLst>
      <p:ext uri="{BB962C8B-B14F-4D97-AF65-F5344CB8AC3E}">
        <p14:creationId xmlns:p14="http://schemas.microsoft.com/office/powerpoint/2010/main" val="275519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7BA2-1D4E-334D-947B-8E31E1412BDF}"/>
              </a:ext>
            </a:extLst>
          </p:cNvPr>
          <p:cNvSpPr>
            <a:spLocks noGrp="1"/>
          </p:cNvSpPr>
          <p:nvPr>
            <p:ph type="title"/>
          </p:nvPr>
        </p:nvSpPr>
        <p:spPr>
          <a:xfrm>
            <a:off x="171450" y="136526"/>
            <a:ext cx="8787912" cy="611619"/>
          </a:xfrm>
        </p:spPr>
        <p:txBody>
          <a:bodyPr/>
          <a:lstStyle/>
          <a:p>
            <a:pPr algn="r" rtl="1"/>
            <a:r>
              <a:rPr lang="ar-SA" dirty="0"/>
              <a:t>جرِّب هذه الأشياء</a:t>
            </a:r>
          </a:p>
        </p:txBody>
      </p:sp>
      <p:sp>
        <p:nvSpPr>
          <p:cNvPr id="3" name="Text Placeholder 2">
            <a:extLst>
              <a:ext uri="{FF2B5EF4-FFF2-40B4-BE49-F238E27FC236}">
                <a16:creationId xmlns:a16="http://schemas.microsoft.com/office/drawing/2014/main" id="{788DF493-4171-DF4A-B2ED-954BF6564307}"/>
              </a:ext>
            </a:extLst>
          </p:cNvPr>
          <p:cNvSpPr>
            <a:spLocks noGrp="1"/>
          </p:cNvSpPr>
          <p:nvPr>
            <p:ph type="body" sz="quarter" idx="10"/>
          </p:nvPr>
        </p:nvSpPr>
        <p:spPr>
          <a:xfrm>
            <a:off x="461963" y="1146175"/>
            <a:ext cx="8239125" cy="4899025"/>
          </a:xfrm>
        </p:spPr>
        <p:txBody>
          <a:bodyPr/>
          <a:lstStyle/>
          <a:p>
            <a:pPr marL="514350" indent="-514350" algn="r" rtl="1">
              <a:buFont typeface="+mj-lt"/>
              <a:buAutoNum type="arabicPeriod"/>
            </a:pPr>
            <a:r>
              <a:rPr lang="ar-SA" b="1" dirty="0"/>
              <a:t>قم بوضع جدول زمني لها</a:t>
            </a:r>
            <a:r>
              <a:rPr lang="ar-SA" dirty="0"/>
              <a:t> </a:t>
            </a:r>
          </a:p>
          <a:p>
            <a:pPr lvl="1" algn="r" rtl="1"/>
            <a:r>
              <a:rPr lang="ar-SA" sz="2200" dirty="0"/>
              <a:t>حدد وقتًا للتواصل مع الأشخاص الذين تهتم بهم</a:t>
            </a:r>
          </a:p>
          <a:p>
            <a:pPr lvl="1" algn="r" rtl="1"/>
            <a:r>
              <a:rPr lang="ar-SA" sz="2200" dirty="0"/>
              <a:t>كن منتظمًا</a:t>
            </a:r>
          </a:p>
          <a:p>
            <a:pPr marL="514350" indent="-514350" algn="r" rtl="1">
              <a:buFont typeface="+mj-lt"/>
              <a:buAutoNum type="arabicPeriod"/>
            </a:pPr>
            <a:r>
              <a:rPr lang="ar-SA" b="1" dirty="0"/>
              <a:t>المس: </a:t>
            </a:r>
            <a:r>
              <a:rPr lang="ar-SA" dirty="0"/>
              <a:t> احصل على وقدم مزيد من اللمس (آمن، مطلوب).</a:t>
            </a:r>
          </a:p>
          <a:p>
            <a:pPr lvl="1" algn="r" rtl="1"/>
            <a:r>
              <a:rPr lang="ar-SA" sz="2200" dirty="0"/>
              <a:t>عانق شخصًا قريبًا منك كل يوم.</a:t>
            </a:r>
            <a:endParaRPr lang="ar-SA" sz="2200" b="1" dirty="0"/>
          </a:p>
          <a:p>
            <a:pPr lvl="1" algn="r" rtl="1"/>
            <a:r>
              <a:rPr lang="ar-SA" sz="2200" dirty="0"/>
              <a:t>استعن بشخص يقوم بعمل تدليك لك</a:t>
            </a:r>
          </a:p>
          <a:p>
            <a:pPr lvl="1" algn="r" rtl="1"/>
            <a:r>
              <a:rPr lang="ar-SA" sz="2200" dirty="0"/>
              <a:t>المس شخصًا ما على الظهر/الكتف عند الثناء عليه.</a:t>
            </a:r>
          </a:p>
          <a:p>
            <a:pPr marL="514350" indent="-514350" algn="r" rtl="1">
              <a:buFont typeface="+mj-lt"/>
              <a:buAutoNum type="arabicPeriod"/>
            </a:pPr>
            <a:r>
              <a:rPr lang="ar-SA" b="1" dirty="0"/>
              <a:t>ضع الهاتف جانبًا</a:t>
            </a:r>
          </a:p>
          <a:p>
            <a:pPr lvl="1" algn="r" rtl="1"/>
            <a:r>
              <a:rPr lang="ar-SA" sz="2200" dirty="0"/>
              <a:t>تأكد من أن الاتصالات الهاتفية لا تحل محل التواصل مع زوجتك/أطفالك.</a:t>
            </a:r>
          </a:p>
          <a:p>
            <a:pPr lvl="1" algn="r" rtl="1"/>
            <a:r>
              <a:rPr lang="ar-SA" sz="2200" dirty="0"/>
              <a:t>احرص على بقاء الهواتف خارج غرفة النوم وبعيدًا عن طاولة العشاء.</a:t>
            </a:r>
          </a:p>
          <a:p>
            <a:pPr algn="r" rtl="1"/>
            <a:endParaRPr lang="ar-SA" dirty="0"/>
          </a:p>
        </p:txBody>
      </p:sp>
      <p:pic>
        <p:nvPicPr>
          <p:cNvPr id="4" name="Picture 3">
            <a:extLst>
              <a:ext uri="{FF2B5EF4-FFF2-40B4-BE49-F238E27FC236}">
                <a16:creationId xmlns:a16="http://schemas.microsoft.com/office/drawing/2014/main" id="{DA3F3EA4-09A8-6D4E-9E32-968A3ABBCA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 y="137535"/>
            <a:ext cx="1079500" cy="809625"/>
          </a:xfrm>
          <a:prstGeom prst="rect">
            <a:avLst/>
          </a:prstGeom>
        </p:spPr>
      </p:pic>
    </p:spTree>
    <p:extLst>
      <p:ext uri="{BB962C8B-B14F-4D97-AF65-F5344CB8AC3E}">
        <p14:creationId xmlns:p14="http://schemas.microsoft.com/office/powerpoint/2010/main" val="286920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6E8F-39A1-D04A-A33F-6551C43092B3}"/>
              </a:ext>
            </a:extLst>
          </p:cNvPr>
          <p:cNvSpPr>
            <a:spLocks noGrp="1"/>
          </p:cNvSpPr>
          <p:nvPr>
            <p:ph type="title"/>
          </p:nvPr>
        </p:nvSpPr>
        <p:spPr>
          <a:xfrm>
            <a:off x="171450" y="136526"/>
            <a:ext cx="8699988" cy="611619"/>
          </a:xfrm>
        </p:spPr>
        <p:txBody>
          <a:bodyPr/>
          <a:lstStyle/>
          <a:p>
            <a:pPr algn="r" rtl="1"/>
            <a:r>
              <a:rPr lang="ar-SA" dirty="0"/>
              <a:t>الجسم</a:t>
            </a:r>
          </a:p>
        </p:txBody>
      </p:sp>
      <p:sp>
        <p:nvSpPr>
          <p:cNvPr id="3" name="Text Placeholder 2">
            <a:extLst>
              <a:ext uri="{FF2B5EF4-FFF2-40B4-BE49-F238E27FC236}">
                <a16:creationId xmlns:a16="http://schemas.microsoft.com/office/drawing/2014/main" id="{4724EB35-6D5B-7749-8F92-AB87950EFDB1}"/>
              </a:ext>
            </a:extLst>
          </p:cNvPr>
          <p:cNvSpPr>
            <a:spLocks noGrp="1"/>
          </p:cNvSpPr>
          <p:nvPr>
            <p:ph type="body" sz="quarter" idx="10"/>
          </p:nvPr>
        </p:nvSpPr>
        <p:spPr>
          <a:xfrm>
            <a:off x="2900364" y="1146175"/>
            <a:ext cx="5772582" cy="4848225"/>
          </a:xfrm>
        </p:spPr>
        <p:txBody>
          <a:bodyPr/>
          <a:lstStyle/>
          <a:p>
            <a:pPr algn="r" rtl="1"/>
            <a:r>
              <a:rPr lang="ar-SA" dirty="0"/>
              <a:t>نميل إلى التفكير في التوتر العصبي كشيء يكمن في المقام الأول في (وتسببه) عقولنا ومشاعرنا.</a:t>
            </a:r>
          </a:p>
          <a:p>
            <a:pPr algn="r" rtl="1"/>
            <a:r>
              <a:rPr lang="ar-SA" dirty="0"/>
              <a:t>نحن نستبعد قوة الجسم </a:t>
            </a:r>
            <a:r>
              <a:rPr lang="ar-SA" i="1" dirty="0"/>
              <a:t>كسبب </a:t>
            </a:r>
            <a:r>
              <a:rPr lang="ar-SA" dirty="0"/>
              <a:t> للتوتر العصبي وكوسيلة للمساعدة </a:t>
            </a:r>
            <a:r>
              <a:rPr lang="ar-SA" i="1" dirty="0"/>
              <a:t>في ضبط</a:t>
            </a:r>
            <a:r>
              <a:rPr lang="ar-SA" dirty="0"/>
              <a:t> التوتر العصبي لدينا.</a:t>
            </a:r>
          </a:p>
        </p:txBody>
      </p:sp>
      <p:pic>
        <p:nvPicPr>
          <p:cNvPr id="6" name="Picture 5">
            <a:extLst>
              <a:ext uri="{FF2B5EF4-FFF2-40B4-BE49-F238E27FC236}">
                <a16:creationId xmlns:a16="http://schemas.microsoft.com/office/drawing/2014/main" id="{A66A2A7E-3A5D-AD41-8205-A4EA2053C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6223" y="1146176"/>
            <a:ext cx="4754562" cy="4754562"/>
          </a:xfrm>
          <a:prstGeom prst="rect">
            <a:avLst/>
          </a:prstGeom>
        </p:spPr>
      </p:pic>
    </p:spTree>
    <p:extLst>
      <p:ext uri="{BB962C8B-B14F-4D97-AF65-F5344CB8AC3E}">
        <p14:creationId xmlns:p14="http://schemas.microsoft.com/office/powerpoint/2010/main" val="102152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EDEC-0195-FA43-AD9A-6DAC4AA00C0F}"/>
              </a:ext>
            </a:extLst>
          </p:cNvPr>
          <p:cNvSpPr>
            <a:spLocks noGrp="1"/>
          </p:cNvSpPr>
          <p:nvPr>
            <p:ph type="title"/>
          </p:nvPr>
        </p:nvSpPr>
        <p:spPr>
          <a:xfrm>
            <a:off x="171449" y="136526"/>
            <a:ext cx="8770327" cy="611619"/>
          </a:xfrm>
        </p:spPr>
        <p:txBody>
          <a:bodyPr/>
          <a:lstStyle/>
          <a:p>
            <a:pPr algn="r" rtl="1"/>
            <a:r>
              <a:rPr lang="ar-SA" dirty="0"/>
              <a:t>جرّب هذه الأشياء ...</a:t>
            </a:r>
          </a:p>
        </p:txBody>
      </p:sp>
      <p:sp>
        <p:nvSpPr>
          <p:cNvPr id="3" name="Text Placeholder 2">
            <a:extLst>
              <a:ext uri="{FF2B5EF4-FFF2-40B4-BE49-F238E27FC236}">
                <a16:creationId xmlns:a16="http://schemas.microsoft.com/office/drawing/2014/main" id="{7430044E-ACEC-324C-AB06-6B8B1E8EF922}"/>
              </a:ext>
            </a:extLst>
          </p:cNvPr>
          <p:cNvSpPr>
            <a:spLocks noGrp="1"/>
          </p:cNvSpPr>
          <p:nvPr>
            <p:ph type="body" sz="quarter" idx="10"/>
          </p:nvPr>
        </p:nvSpPr>
        <p:spPr>
          <a:xfrm>
            <a:off x="361950" y="1020051"/>
            <a:ext cx="8239125" cy="4963680"/>
          </a:xfrm>
        </p:spPr>
        <p:txBody>
          <a:bodyPr/>
          <a:lstStyle/>
          <a:p>
            <a:pPr marL="514350" indent="-514350" algn="r" rtl="1">
              <a:buFont typeface="+mj-lt"/>
              <a:buAutoNum type="arabicPeriod"/>
            </a:pPr>
            <a:r>
              <a:rPr lang="ar-SA" b="1" dirty="0"/>
              <a:t>الحركة</a:t>
            </a:r>
          </a:p>
          <a:p>
            <a:pPr lvl="1" algn="r" rtl="1"/>
            <a:r>
              <a:rPr lang="ar-SA" sz="2200" dirty="0"/>
              <a:t>يعد البعض منها مفيدًا بشكل لا يُصدق. ومع ذلك، عندما تكون أكثر مما ينبغي فقد تعد من عوامل التوتر العصبي.</a:t>
            </a:r>
          </a:p>
          <a:p>
            <a:pPr lvl="1" algn="r" rtl="1"/>
            <a:r>
              <a:rPr lang="ar-SA" sz="2200" dirty="0"/>
              <a:t>هل ممارستك للتمارين الرياضية تعكس مستويات التوتر العصبي واللياقة لديك.</a:t>
            </a:r>
          </a:p>
          <a:p>
            <a:pPr marL="514350" indent="-514350" algn="r" rtl="1">
              <a:buFont typeface="+mj-lt"/>
              <a:buAutoNum type="arabicPeriod"/>
            </a:pPr>
            <a:r>
              <a:rPr lang="ar-SA" b="1" dirty="0"/>
              <a:t>التغذية</a:t>
            </a:r>
          </a:p>
          <a:p>
            <a:pPr lvl="1" algn="r" rtl="1"/>
            <a:r>
              <a:rPr lang="ar-SA" sz="2200" dirty="0"/>
              <a:t>تناول الطعام في إطار زمني مدته 12 ساعة.</a:t>
            </a:r>
          </a:p>
          <a:p>
            <a:pPr lvl="1" algn="r" rtl="1"/>
            <a:r>
              <a:rPr lang="ar-SA" sz="2200" dirty="0"/>
              <a:t>تناول وجبة العشاء مبكرًا (على أن تنتهي منها قبل موعد النوم بـ 3 ساعات)</a:t>
            </a:r>
          </a:p>
          <a:p>
            <a:pPr lvl="1" algn="r" rtl="1"/>
            <a:r>
              <a:rPr lang="ar-SA" sz="2200" dirty="0"/>
              <a:t>قلل من التوتر العصبي الناجم عن شرب السوائل (الكافيين والكحول)</a:t>
            </a:r>
          </a:p>
          <a:p>
            <a:pPr marL="514350" indent="-514350" algn="r" rtl="1">
              <a:buFont typeface="+mj-lt"/>
              <a:buAutoNum type="arabicPeriod"/>
            </a:pPr>
            <a:r>
              <a:rPr lang="ar-SA" b="1" dirty="0"/>
              <a:t>النوم</a:t>
            </a:r>
            <a:r>
              <a:rPr lang="ar-SA" dirty="0"/>
              <a:t> </a:t>
            </a:r>
          </a:p>
          <a:p>
            <a:pPr lvl="1" algn="r" rtl="1"/>
            <a:r>
              <a:rPr lang="ar-SA" sz="2200" dirty="0"/>
              <a:t>أعطيه الأولوية، وقم بأشياء تساعد إيقاع الساعة البيولوجية الطبيعي على العمل بشكل أفضل (على سبيل المثال، التعرض للضوء بشكل أقل في المساء.)</a:t>
            </a:r>
          </a:p>
          <a:p>
            <a:pPr algn="r" rtl="1"/>
            <a:endParaRPr lang="ar-SA" dirty="0"/>
          </a:p>
        </p:txBody>
      </p:sp>
      <p:pic>
        <p:nvPicPr>
          <p:cNvPr id="4" name="Picture 3">
            <a:extLst>
              <a:ext uri="{FF2B5EF4-FFF2-40B4-BE49-F238E27FC236}">
                <a16:creationId xmlns:a16="http://schemas.microsoft.com/office/drawing/2014/main" id="{7D895E8F-4ABA-434D-8896-4669716A6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61670" y="50801"/>
            <a:ext cx="1085850" cy="1085850"/>
          </a:xfrm>
          <a:prstGeom prst="rect">
            <a:avLst/>
          </a:prstGeom>
        </p:spPr>
      </p:pic>
    </p:spTree>
    <p:extLst>
      <p:ext uri="{BB962C8B-B14F-4D97-AF65-F5344CB8AC3E}">
        <p14:creationId xmlns:p14="http://schemas.microsoft.com/office/powerpoint/2010/main" val="162846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0B27-17E4-BE41-8CEC-3FB2C5F7AE48}"/>
              </a:ext>
            </a:extLst>
          </p:cNvPr>
          <p:cNvSpPr>
            <a:spLocks noGrp="1"/>
          </p:cNvSpPr>
          <p:nvPr>
            <p:ph type="title"/>
          </p:nvPr>
        </p:nvSpPr>
        <p:spPr>
          <a:xfrm>
            <a:off x="171450" y="136526"/>
            <a:ext cx="8735158" cy="611619"/>
          </a:xfrm>
        </p:spPr>
        <p:txBody>
          <a:bodyPr/>
          <a:lstStyle/>
          <a:p>
            <a:pPr algn="r" rtl="1"/>
            <a:r>
              <a:rPr lang="ar-SA" dirty="0"/>
              <a:t>العقل</a:t>
            </a:r>
          </a:p>
        </p:txBody>
      </p:sp>
      <p:sp>
        <p:nvSpPr>
          <p:cNvPr id="3" name="Text Placeholder 2">
            <a:extLst>
              <a:ext uri="{FF2B5EF4-FFF2-40B4-BE49-F238E27FC236}">
                <a16:creationId xmlns:a16="http://schemas.microsoft.com/office/drawing/2014/main" id="{CD0AD08E-5786-3F4A-BBCD-E61DEDEA5856}"/>
              </a:ext>
            </a:extLst>
          </p:cNvPr>
          <p:cNvSpPr>
            <a:spLocks noGrp="1"/>
          </p:cNvSpPr>
          <p:nvPr>
            <p:ph type="body" sz="quarter" idx="10"/>
          </p:nvPr>
        </p:nvSpPr>
        <p:spPr>
          <a:xfrm>
            <a:off x="3714750" y="1146175"/>
            <a:ext cx="5024437" cy="4602162"/>
          </a:xfrm>
        </p:spPr>
        <p:txBody>
          <a:bodyPr/>
          <a:lstStyle/>
          <a:p>
            <a:pPr algn="r" rtl="1"/>
            <a:r>
              <a:rPr lang="ar-SA" dirty="0"/>
              <a:t>نحن نعيش في عصر من الطوفان المعلوماتي - أفكارنا تغرق في المقالات الإخبارية، وآخر تطورات الأوضاع، والرسائل النصية، والإشعارات، ورسائل البريد الإلكتروني.</a:t>
            </a:r>
          </a:p>
          <a:p>
            <a:pPr algn="r" rtl="1"/>
            <a:r>
              <a:rPr lang="ar-SA" dirty="0"/>
              <a:t>نحن نعلم أن تغذية أجسامنا بالطعام المناسب والراحة أمر مهم، لكننا لا نفكر بنفس الطريقة بالنسبة لتغذية عقولنا.</a:t>
            </a:r>
          </a:p>
        </p:txBody>
      </p:sp>
      <p:pic>
        <p:nvPicPr>
          <p:cNvPr id="5" name="Picture 4">
            <a:extLst>
              <a:ext uri="{FF2B5EF4-FFF2-40B4-BE49-F238E27FC236}">
                <a16:creationId xmlns:a16="http://schemas.microsoft.com/office/drawing/2014/main" id="{56CD0ACF-EE36-6C47-B4CE-1CC630038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1450" y="1574801"/>
            <a:ext cx="3543300" cy="3543300"/>
          </a:xfrm>
          <a:prstGeom prst="rect">
            <a:avLst/>
          </a:prstGeom>
        </p:spPr>
      </p:pic>
    </p:spTree>
    <p:extLst>
      <p:ext uri="{BB962C8B-B14F-4D97-AF65-F5344CB8AC3E}">
        <p14:creationId xmlns:p14="http://schemas.microsoft.com/office/powerpoint/2010/main" val="300121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BD43B-B138-AD45-B38F-6156393BBC17}"/>
              </a:ext>
            </a:extLst>
          </p:cNvPr>
          <p:cNvSpPr>
            <a:spLocks noGrp="1"/>
          </p:cNvSpPr>
          <p:nvPr>
            <p:ph type="title"/>
          </p:nvPr>
        </p:nvSpPr>
        <p:spPr>
          <a:xfrm>
            <a:off x="171450" y="136526"/>
            <a:ext cx="8682404" cy="611619"/>
          </a:xfrm>
        </p:spPr>
        <p:txBody>
          <a:bodyPr/>
          <a:lstStyle/>
          <a:p>
            <a:pPr algn="r" rtl="1"/>
            <a:r>
              <a:rPr lang="ar-SA" dirty="0"/>
              <a:t>جرّب هذه الأشياء ...</a:t>
            </a:r>
          </a:p>
        </p:txBody>
      </p:sp>
      <p:sp>
        <p:nvSpPr>
          <p:cNvPr id="3" name="Text Placeholder 2">
            <a:extLst>
              <a:ext uri="{FF2B5EF4-FFF2-40B4-BE49-F238E27FC236}">
                <a16:creationId xmlns:a16="http://schemas.microsoft.com/office/drawing/2014/main" id="{546B4C0A-CE1B-1D43-93B2-CE7DE99EA42E}"/>
              </a:ext>
            </a:extLst>
          </p:cNvPr>
          <p:cNvSpPr>
            <a:spLocks noGrp="1"/>
          </p:cNvSpPr>
          <p:nvPr>
            <p:ph type="body" sz="quarter" idx="10"/>
          </p:nvPr>
        </p:nvSpPr>
        <p:spPr>
          <a:xfrm>
            <a:off x="461963" y="1020051"/>
            <a:ext cx="8239125" cy="4797425"/>
          </a:xfrm>
        </p:spPr>
        <p:txBody>
          <a:bodyPr/>
          <a:lstStyle/>
          <a:p>
            <a:pPr marL="514350" indent="-514350" algn="r" rtl="1">
              <a:buFont typeface="+mj-lt"/>
              <a:buAutoNum type="arabicPeriod"/>
            </a:pPr>
            <a:r>
              <a:rPr lang="ar-SA" sz="2400" b="1" dirty="0"/>
              <a:t>اعمل على توفير "وقت للراحة" </a:t>
            </a:r>
          </a:p>
          <a:p>
            <a:pPr lvl="1" algn="r" rtl="1"/>
            <a:r>
              <a:rPr lang="ar-SA" sz="2200" dirty="0"/>
              <a:t>قم بإيقاف تشغيل جميع الإشعارات غير الضرورية على هاتفك </a:t>
            </a:r>
          </a:p>
          <a:p>
            <a:pPr lvl="1" algn="r" rtl="1"/>
            <a:r>
              <a:rPr lang="ar-SA" sz="2200" dirty="0"/>
              <a:t>خذ عطلات رقمية - أسبوعيًا، إذا كنت تستطيع</a:t>
            </a:r>
          </a:p>
          <a:p>
            <a:pPr lvl="1" algn="r" rtl="1"/>
            <a:r>
              <a:rPr lang="ar-SA" sz="2200" dirty="0"/>
              <a:t>تفحص رسائل البريد الإلكتروني وما إلى ذلك فقط خلال أوقات معينة من اليوم</a:t>
            </a:r>
          </a:p>
          <a:p>
            <a:pPr lvl="1" algn="r" rtl="1"/>
            <a:r>
              <a:rPr lang="ar-SA" sz="2200" dirty="0"/>
              <a:t>ضع هاتفك بعيدًا عن الأنظار في البيئات الاجتماعية</a:t>
            </a:r>
          </a:p>
          <a:p>
            <a:pPr lvl="1" algn="r" rtl="1"/>
            <a:r>
              <a:rPr lang="ar-SA" sz="2200" dirty="0"/>
              <a:t>اترك هاتفك بعيدًا في المساء</a:t>
            </a:r>
          </a:p>
          <a:p>
            <a:pPr lvl="1" algn="r" rtl="1"/>
            <a:r>
              <a:rPr lang="ar-SA" sz="2200" dirty="0"/>
              <a:t>درِّب نفسك على عدم استخدام هاتفك خلال كل وقت فراغ في اليوم</a:t>
            </a:r>
          </a:p>
          <a:p>
            <a:pPr marL="514350" indent="-514350" algn="r" rtl="1">
              <a:buFont typeface="+mj-lt"/>
              <a:buAutoNum type="arabicPeriod"/>
            </a:pPr>
            <a:r>
              <a:rPr lang="ar-SA" sz="2400" b="1" dirty="0"/>
              <a:t>اذهب إلى الخارج واقضِ بعض الوقت في الطبيعة</a:t>
            </a:r>
          </a:p>
          <a:p>
            <a:pPr marL="514350" indent="-514350" algn="r" rtl="1">
              <a:buFont typeface="+mj-lt"/>
              <a:buAutoNum type="arabicPeriod"/>
            </a:pPr>
            <a:r>
              <a:rPr lang="ar-SA" sz="2400" b="1" dirty="0"/>
              <a:t>تدرَّب على التوجه الإيجابي</a:t>
            </a:r>
          </a:p>
          <a:p>
            <a:pPr lvl="1" algn="r" rtl="1"/>
            <a:r>
              <a:rPr lang="ar-SA" sz="2200" dirty="0"/>
              <a:t>استعراض 3 أسئلة في اليوم</a:t>
            </a:r>
          </a:p>
          <a:p>
            <a:pPr lvl="1" algn="r" rtl="1"/>
            <a:r>
              <a:rPr lang="ar-SA" sz="2200" dirty="0"/>
              <a:t>تمارين الامتنان</a:t>
            </a:r>
          </a:p>
        </p:txBody>
      </p:sp>
      <p:pic>
        <p:nvPicPr>
          <p:cNvPr id="4" name="Picture 3">
            <a:extLst>
              <a:ext uri="{FF2B5EF4-FFF2-40B4-BE49-F238E27FC236}">
                <a16:creationId xmlns:a16="http://schemas.microsoft.com/office/drawing/2014/main" id="{D6D53722-7989-BD42-954B-123A5C5B8D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67691" y="0"/>
            <a:ext cx="1320800" cy="1320800"/>
          </a:xfrm>
          <a:prstGeom prst="rect">
            <a:avLst/>
          </a:prstGeom>
        </p:spPr>
      </p:pic>
    </p:spTree>
    <p:extLst>
      <p:ext uri="{BB962C8B-B14F-4D97-AF65-F5344CB8AC3E}">
        <p14:creationId xmlns:p14="http://schemas.microsoft.com/office/powerpoint/2010/main" val="235594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BBD7-ED43-494D-A53E-6588C86206F5}"/>
              </a:ext>
            </a:extLst>
          </p:cNvPr>
          <p:cNvSpPr>
            <a:spLocks noGrp="1"/>
          </p:cNvSpPr>
          <p:nvPr>
            <p:ph type="title"/>
          </p:nvPr>
        </p:nvSpPr>
        <p:spPr>
          <a:xfrm>
            <a:off x="171449" y="136526"/>
            <a:ext cx="8717573" cy="611619"/>
          </a:xfrm>
        </p:spPr>
        <p:txBody>
          <a:bodyPr/>
          <a:lstStyle/>
          <a:p>
            <a:pPr algn="r" rtl="1"/>
            <a:r>
              <a:rPr lang="ar-SA" dirty="0"/>
              <a:t>اختر شيئًا واحدًا تُجرّبه هذا الأسبوع</a:t>
            </a:r>
          </a:p>
        </p:txBody>
      </p:sp>
      <p:sp>
        <p:nvSpPr>
          <p:cNvPr id="3" name="Text Placeholder 2">
            <a:extLst>
              <a:ext uri="{FF2B5EF4-FFF2-40B4-BE49-F238E27FC236}">
                <a16:creationId xmlns:a16="http://schemas.microsoft.com/office/drawing/2014/main" id="{851BFB2D-385B-224B-866D-7575D90A2DA6}"/>
              </a:ext>
            </a:extLst>
          </p:cNvPr>
          <p:cNvSpPr>
            <a:spLocks noGrp="1"/>
          </p:cNvSpPr>
          <p:nvPr>
            <p:ph type="body" sz="quarter" idx="10"/>
          </p:nvPr>
        </p:nvSpPr>
        <p:spPr>
          <a:xfrm>
            <a:off x="461963" y="1666875"/>
            <a:ext cx="8239125" cy="4238625"/>
          </a:xfrm>
        </p:spPr>
        <p:txBody>
          <a:bodyPr/>
          <a:lstStyle/>
          <a:p>
            <a:pPr marL="514350" indent="-514350" algn="r" rtl="1">
              <a:buFont typeface="+mj-lt"/>
              <a:buAutoNum type="arabicPeriod"/>
            </a:pPr>
            <a:r>
              <a:rPr lang="ar-SA" dirty="0"/>
              <a:t>اختر واحدًا من هذه الأشياء الـ 12 ترغب في القيام بها هذا الأسبوع.</a:t>
            </a:r>
          </a:p>
          <a:p>
            <a:pPr marL="514350" indent="-514350" algn="r" rtl="1">
              <a:buFont typeface="+mj-lt"/>
              <a:buAutoNum type="arabicPeriod"/>
            </a:pPr>
            <a:r>
              <a:rPr lang="ar-SA" dirty="0"/>
              <a:t>دوّن هذا الشيء. كيف ومتى يمكنك تحقيق ذلك؟</a:t>
            </a:r>
          </a:p>
          <a:p>
            <a:pPr marL="514350" indent="-514350" algn="r" rtl="1">
              <a:buFont typeface="+mj-lt"/>
              <a:buAutoNum type="arabicPeriod"/>
            </a:pPr>
            <a:r>
              <a:rPr lang="ar-SA" dirty="0"/>
              <a:t>شارك</a:t>
            </a:r>
          </a:p>
          <a:p>
            <a:pPr marL="0" indent="0" algn="r" rtl="1">
              <a:buNone/>
            </a:pPr>
            <a:r>
              <a:rPr lang="ar-SA" dirty="0"/>
              <a:t> </a:t>
            </a:r>
          </a:p>
        </p:txBody>
      </p:sp>
      <p:pic>
        <p:nvPicPr>
          <p:cNvPr id="4" name="Picture 3">
            <a:extLst>
              <a:ext uri="{FF2B5EF4-FFF2-40B4-BE49-F238E27FC236}">
                <a16:creationId xmlns:a16="http://schemas.microsoft.com/office/drawing/2014/main" id="{B3BC285F-B9B4-2949-83C6-432D9A1C7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1963" y="118460"/>
            <a:ext cx="2042302" cy="1414483"/>
          </a:xfrm>
          <a:prstGeom prst="rect">
            <a:avLst/>
          </a:prstGeom>
        </p:spPr>
      </p:pic>
      <p:pic>
        <p:nvPicPr>
          <p:cNvPr id="6" name="Picture 5">
            <a:extLst>
              <a:ext uri="{FF2B5EF4-FFF2-40B4-BE49-F238E27FC236}">
                <a16:creationId xmlns:a16="http://schemas.microsoft.com/office/drawing/2014/main" id="{38AC7F09-A8EC-944B-BEF7-006CFC43F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374900" y="2921000"/>
            <a:ext cx="3479800" cy="3479800"/>
          </a:xfrm>
          <a:prstGeom prst="rect">
            <a:avLst/>
          </a:prstGeom>
        </p:spPr>
      </p:pic>
    </p:spTree>
    <p:extLst>
      <p:ext uri="{BB962C8B-B14F-4D97-AF65-F5344CB8AC3E}">
        <p14:creationId xmlns:p14="http://schemas.microsoft.com/office/powerpoint/2010/main" val="9300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7ACF-7F2E-E548-B89E-251F8F30003B}"/>
              </a:ext>
            </a:extLst>
          </p:cNvPr>
          <p:cNvSpPr>
            <a:spLocks noGrp="1"/>
          </p:cNvSpPr>
          <p:nvPr>
            <p:ph type="title"/>
          </p:nvPr>
        </p:nvSpPr>
        <p:spPr>
          <a:xfrm>
            <a:off x="171449" y="136526"/>
            <a:ext cx="8717573" cy="611619"/>
          </a:xfrm>
        </p:spPr>
        <p:txBody>
          <a:bodyPr/>
          <a:lstStyle/>
          <a:p>
            <a:pPr algn="r" rtl="1"/>
            <a:r>
              <a:rPr lang="ar-SA" dirty="0"/>
              <a:t>موارد لجنة الإنقاذ الدولية للرعاية الذاتية</a:t>
            </a:r>
          </a:p>
        </p:txBody>
      </p:sp>
      <p:sp>
        <p:nvSpPr>
          <p:cNvPr id="4" name="Text Placeholder 3">
            <a:extLst>
              <a:ext uri="{FF2B5EF4-FFF2-40B4-BE49-F238E27FC236}">
                <a16:creationId xmlns:a16="http://schemas.microsoft.com/office/drawing/2014/main" id="{4FD3EB6C-E10F-B24F-A539-94B531A98C42}"/>
              </a:ext>
            </a:extLst>
          </p:cNvPr>
          <p:cNvSpPr>
            <a:spLocks noGrp="1"/>
          </p:cNvSpPr>
          <p:nvPr>
            <p:ph type="body" sz="quarter" idx="10"/>
          </p:nvPr>
        </p:nvSpPr>
        <p:spPr>
          <a:xfrm>
            <a:off x="461963" y="1146175"/>
            <a:ext cx="8239125" cy="4674054"/>
          </a:xfrm>
        </p:spPr>
        <p:txBody>
          <a:bodyPr/>
          <a:lstStyle/>
          <a:p>
            <a:pPr marL="514350" indent="-514350" algn="r" rtl="1">
              <a:buFont typeface="+mj-lt"/>
              <a:buAutoNum type="arabicPeriod"/>
            </a:pPr>
            <a:r>
              <a:rPr lang="ar-SA" dirty="0"/>
              <a:t>برنامج توفير المساعدة والمرونة للموظف (EARP)</a:t>
            </a:r>
          </a:p>
          <a:p>
            <a:pPr lvl="1" algn="r" rtl="1">
              <a:buFontTx/>
              <a:buChar char="-"/>
            </a:pPr>
            <a:r>
              <a:rPr lang="ar-SA" dirty="0"/>
              <a:t>استشارات المدير</a:t>
            </a:r>
          </a:p>
          <a:p>
            <a:pPr lvl="1" algn="r" rtl="1">
              <a:buFontTx/>
              <a:buChar char="-"/>
            </a:pPr>
            <a:r>
              <a:rPr lang="ar-SA" dirty="0"/>
              <a:t>تخطيط المرونة المخصص</a:t>
            </a:r>
          </a:p>
          <a:p>
            <a:pPr lvl="1" algn="r" rtl="1">
              <a:buFontTx/>
              <a:buChar char="-"/>
            </a:pPr>
            <a:r>
              <a:rPr lang="ar-SA" dirty="0"/>
              <a:t>تقديم المشورة</a:t>
            </a:r>
          </a:p>
          <a:p>
            <a:pPr marL="514350" indent="-514350" algn="r" rtl="1">
              <a:buFont typeface="+mj-lt"/>
              <a:buAutoNum type="arabicPeriod"/>
            </a:pPr>
            <a:r>
              <a:rPr lang="ar-SA" dirty="0"/>
              <a:t>الموارد التعليمية</a:t>
            </a:r>
          </a:p>
          <a:p>
            <a:pPr lvl="1" algn="r" rtl="1">
              <a:buFontTx/>
              <a:buChar char="-"/>
            </a:pPr>
            <a:r>
              <a:rPr lang="ar-SA" dirty="0"/>
              <a:t>صفحة ويب واجب العناية</a:t>
            </a:r>
          </a:p>
          <a:p>
            <a:pPr lvl="1" algn="r" rtl="1">
              <a:buFontTx/>
              <a:buChar char="-"/>
            </a:pPr>
            <a:r>
              <a:rPr lang="ar-SA" dirty="0"/>
              <a:t>دورات لجنة الإنقاذ الدولية للتعليم الإلكتروني على Kaya Connect</a:t>
            </a:r>
          </a:p>
          <a:p>
            <a:pPr marL="457200" lvl="1" indent="0" algn="r" rtl="1">
              <a:buNone/>
            </a:pPr>
            <a:endParaRPr lang="ar-SA" dirty="0"/>
          </a:p>
          <a:p>
            <a:pPr lvl="1" algn="r" rtl="1">
              <a:buFontTx/>
              <a:buChar char="-"/>
            </a:pPr>
            <a:endParaRPr lang="ar-SA" dirty="0"/>
          </a:p>
          <a:p>
            <a:pPr marL="971550" lvl="1" indent="-514350" algn="r" rtl="1">
              <a:buFont typeface="+mj-lt"/>
              <a:buAutoNum type="arabicPeriod"/>
            </a:pPr>
            <a:endParaRPr lang="ar-SA" dirty="0"/>
          </a:p>
        </p:txBody>
      </p:sp>
    </p:spTree>
    <p:extLst>
      <p:ext uri="{BB962C8B-B14F-4D97-AF65-F5344CB8AC3E}">
        <p14:creationId xmlns:p14="http://schemas.microsoft.com/office/powerpoint/2010/main" val="423236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E39B-5EBD-0244-B65B-48A4B9DDA89E}"/>
              </a:ext>
            </a:extLst>
          </p:cNvPr>
          <p:cNvSpPr>
            <a:spLocks noGrp="1"/>
          </p:cNvSpPr>
          <p:nvPr>
            <p:ph type="ctrTitle"/>
          </p:nvPr>
        </p:nvSpPr>
        <p:spPr/>
        <p:txBody>
          <a:bodyPr/>
          <a:lstStyle/>
          <a:p>
            <a:pPr algn="r" rtl="1"/>
            <a:r>
              <a:rPr lang="ar-SA" dirty="0"/>
              <a:t>1. ما هو التوتر العصبي؟</a:t>
            </a:r>
          </a:p>
        </p:txBody>
      </p:sp>
      <p:sp>
        <p:nvSpPr>
          <p:cNvPr id="3" name="Subtitle 2">
            <a:extLst>
              <a:ext uri="{FF2B5EF4-FFF2-40B4-BE49-F238E27FC236}">
                <a16:creationId xmlns:a16="http://schemas.microsoft.com/office/drawing/2014/main" id="{BED8DC83-2C10-DD4F-BB36-CEC815436DF2}"/>
              </a:ext>
            </a:extLst>
          </p:cNvPr>
          <p:cNvSpPr>
            <a:spLocks noGrp="1"/>
          </p:cNvSpPr>
          <p:nvPr>
            <p:ph type="subTitle" idx="1"/>
          </p:nvPr>
        </p:nvSpPr>
        <p:spPr/>
        <p:txBody>
          <a:bodyPr/>
          <a:lstStyle/>
          <a:p>
            <a:pPr algn="r" rtl="1"/>
            <a:endParaRPr lang="ar-SA" dirty="0"/>
          </a:p>
        </p:txBody>
      </p:sp>
      <p:pic>
        <p:nvPicPr>
          <p:cNvPr id="5" name="Picture 4">
            <a:extLst>
              <a:ext uri="{FF2B5EF4-FFF2-40B4-BE49-F238E27FC236}">
                <a16:creationId xmlns:a16="http://schemas.microsoft.com/office/drawing/2014/main" id="{8064BF48-97F6-E447-BDD4-6BBBA046C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9390" y="86265"/>
            <a:ext cx="1301152" cy="1301152"/>
          </a:xfrm>
          <a:prstGeom prst="rect">
            <a:avLst/>
          </a:prstGeom>
        </p:spPr>
      </p:pic>
    </p:spTree>
    <p:extLst>
      <p:ext uri="{BB962C8B-B14F-4D97-AF65-F5344CB8AC3E}">
        <p14:creationId xmlns:p14="http://schemas.microsoft.com/office/powerpoint/2010/main" val="72898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450B-3644-4F4D-AAEF-D640CDDEB9E1}"/>
              </a:ext>
            </a:extLst>
          </p:cNvPr>
          <p:cNvSpPr>
            <a:spLocks noGrp="1"/>
          </p:cNvSpPr>
          <p:nvPr>
            <p:ph type="title"/>
          </p:nvPr>
        </p:nvSpPr>
        <p:spPr>
          <a:xfrm>
            <a:off x="171450" y="127734"/>
            <a:ext cx="8814288" cy="611619"/>
          </a:xfrm>
        </p:spPr>
        <p:txBody>
          <a:bodyPr/>
          <a:lstStyle/>
          <a:p>
            <a:pPr algn="r" rtl="1"/>
            <a:r>
              <a:rPr lang="ar-SA" dirty="0"/>
              <a:t>التوتر الكلي العصبي مقابل التوتر العصبي الجزئي</a:t>
            </a:r>
          </a:p>
        </p:txBody>
      </p:sp>
      <p:sp>
        <p:nvSpPr>
          <p:cNvPr id="3" name="Text Placeholder 2">
            <a:extLst>
              <a:ext uri="{FF2B5EF4-FFF2-40B4-BE49-F238E27FC236}">
                <a16:creationId xmlns:a16="http://schemas.microsoft.com/office/drawing/2014/main" id="{65547815-A9A1-8141-85F8-172EDACDBDE5}"/>
              </a:ext>
            </a:extLst>
          </p:cNvPr>
          <p:cNvSpPr>
            <a:spLocks noGrp="1"/>
          </p:cNvSpPr>
          <p:nvPr>
            <p:ph type="body" sz="quarter" idx="10"/>
          </p:nvPr>
        </p:nvSpPr>
        <p:spPr>
          <a:xfrm>
            <a:off x="2087563" y="1146175"/>
            <a:ext cx="6271346" cy="4768850"/>
          </a:xfrm>
        </p:spPr>
        <p:txBody>
          <a:bodyPr/>
          <a:lstStyle/>
          <a:p>
            <a:pPr algn="r" rtl="1">
              <a:spcBef>
                <a:spcPts val="600"/>
              </a:spcBef>
              <a:spcAft>
                <a:spcPts val="600"/>
              </a:spcAft>
            </a:pPr>
            <a:r>
              <a:rPr lang="ar-SA" b="1" dirty="0"/>
              <a:t>التوتر العصبي الكلي </a:t>
            </a:r>
            <a:r>
              <a:rPr lang="ar-SA" dirty="0"/>
              <a:t>= "ضربات" موجعة من التوتر العصبي تحدث بشكل متقطع.</a:t>
            </a:r>
          </a:p>
          <a:p>
            <a:pPr lvl="1" algn="r" rtl="1">
              <a:spcBef>
                <a:spcPts val="600"/>
              </a:spcBef>
              <a:spcAft>
                <a:spcPts val="600"/>
              </a:spcAft>
            </a:pPr>
            <a:r>
              <a:rPr lang="ar-SA" dirty="0"/>
              <a:t>على سبيل المثال، الحوادث، الاعتداءات، فقدان الأحباب، انهيار العلاقات، إلخ.</a:t>
            </a:r>
          </a:p>
          <a:p>
            <a:pPr marL="457200" lvl="1" indent="0" algn="r" rtl="1">
              <a:spcBef>
                <a:spcPts val="600"/>
              </a:spcBef>
              <a:spcAft>
                <a:spcPts val="600"/>
              </a:spcAft>
              <a:buNone/>
            </a:pPr>
            <a:endParaRPr lang="ar-SA" dirty="0"/>
          </a:p>
          <a:p>
            <a:pPr algn="r" rtl="1">
              <a:spcBef>
                <a:spcPts val="600"/>
              </a:spcBef>
              <a:spcAft>
                <a:spcPts val="600"/>
              </a:spcAft>
            </a:pPr>
            <a:r>
              <a:rPr lang="ar-SA" b="1" dirty="0"/>
              <a:t>التوتر العصبي الجزئي </a:t>
            </a:r>
            <a:r>
              <a:rPr lang="ar-SA" dirty="0"/>
              <a:t>= مقادير قليلة من التوتر العصبي يمكننا التعامل معها بفعالية بشكل منفصل.</a:t>
            </a:r>
          </a:p>
          <a:p>
            <a:pPr lvl="1" algn="r" rtl="1">
              <a:spcBef>
                <a:spcPts val="600"/>
              </a:spcBef>
              <a:spcAft>
                <a:spcPts val="600"/>
              </a:spcAft>
            </a:pPr>
            <a:r>
              <a:rPr lang="ar-SA" dirty="0"/>
              <a:t>على سبيل المثال، المواعيد النهائية، الأولويات المتنافسة، الخلافات، خيبات الأمل، الكثير من أكواب القهوة، إلخ.</a:t>
            </a:r>
          </a:p>
        </p:txBody>
      </p:sp>
      <p:pic>
        <p:nvPicPr>
          <p:cNvPr id="6" name="Picture 1">
            <a:hlinkClick r:id="rId3"/>
            <a:extLst>
              <a:ext uri="{FF2B5EF4-FFF2-40B4-BE49-F238E27FC236}">
                <a16:creationId xmlns:a16="http://schemas.microsoft.com/office/drawing/2014/main" id="{62FEC44C-9503-A740-8053-58FDDA5CF1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1473" y="1146175"/>
            <a:ext cx="1413624" cy="215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88739FC-519A-8047-816D-A088A37F20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flipH="1">
            <a:off x="351473" y="3530600"/>
            <a:ext cx="1348455" cy="232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51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9"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178D7-D608-A043-806A-1919DFDDFAF0}"/>
              </a:ext>
            </a:extLst>
          </p:cNvPr>
          <p:cNvSpPr>
            <a:spLocks noGrp="1"/>
          </p:cNvSpPr>
          <p:nvPr>
            <p:ph type="title"/>
          </p:nvPr>
        </p:nvSpPr>
        <p:spPr>
          <a:xfrm>
            <a:off x="171449" y="136526"/>
            <a:ext cx="8752743" cy="611619"/>
          </a:xfrm>
        </p:spPr>
        <p:txBody>
          <a:bodyPr/>
          <a:lstStyle/>
          <a:p>
            <a:pPr algn="r" rtl="1"/>
            <a:r>
              <a:rPr lang="ar-SA" dirty="0"/>
              <a:t>الحد الشخصي للتوتر العصبي لدينا	</a:t>
            </a:r>
          </a:p>
        </p:txBody>
      </p:sp>
      <p:sp>
        <p:nvSpPr>
          <p:cNvPr id="3" name="Text Placeholder 2">
            <a:extLst>
              <a:ext uri="{FF2B5EF4-FFF2-40B4-BE49-F238E27FC236}">
                <a16:creationId xmlns:a16="http://schemas.microsoft.com/office/drawing/2014/main" id="{FB40C0C1-0801-4B4E-A9D5-71412A24F9EA}"/>
              </a:ext>
            </a:extLst>
          </p:cNvPr>
          <p:cNvSpPr>
            <a:spLocks noGrp="1"/>
          </p:cNvSpPr>
          <p:nvPr>
            <p:ph type="body" sz="quarter" idx="10"/>
          </p:nvPr>
        </p:nvSpPr>
        <p:spPr>
          <a:xfrm>
            <a:off x="461963" y="1146175"/>
            <a:ext cx="8172083" cy="4697413"/>
          </a:xfrm>
        </p:spPr>
        <p:txBody>
          <a:bodyPr/>
          <a:lstStyle/>
          <a:p>
            <a:pPr algn="r" rtl="1"/>
            <a:r>
              <a:rPr lang="ar-SA" sz="2400" dirty="0"/>
              <a:t>لدينا جميعًا حدود شخصية للتوتر العصبي، وتتغير تلك الحدود بمرور الوقت.</a:t>
            </a:r>
          </a:p>
          <a:p>
            <a:pPr algn="r" rtl="1"/>
            <a:r>
              <a:rPr lang="ar-SA" sz="2400" dirty="0"/>
              <a:t>عندما تكون الأمور قد بدأت ألا تسير على ما يرام نكون بذلك وصلنا إلى الحد الخاص بنا.</a:t>
            </a:r>
          </a:p>
          <a:p>
            <a:pPr algn="r" rtl="1"/>
            <a:r>
              <a:rPr lang="ar-SA" sz="2400" dirty="0"/>
              <a:t>عادةً ما يكون تراكم مقادير التوتر العصبي الجزئي (MSDs) هو الذي يضعنا عند/ما وراء حدنا.</a:t>
            </a:r>
          </a:p>
        </p:txBody>
      </p:sp>
      <p:pic>
        <p:nvPicPr>
          <p:cNvPr id="5" name="Picture 4">
            <a:extLst>
              <a:ext uri="{FF2B5EF4-FFF2-40B4-BE49-F238E27FC236}">
                <a16:creationId xmlns:a16="http://schemas.microsoft.com/office/drawing/2014/main" id="{C41F12E4-01A2-9543-AA59-02AA7FFB7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3310" y="3392204"/>
            <a:ext cx="3114884" cy="3114884"/>
          </a:xfrm>
          <a:prstGeom prst="rect">
            <a:avLst/>
          </a:prstGeom>
        </p:spPr>
      </p:pic>
    </p:spTree>
    <p:extLst>
      <p:ext uri="{BB962C8B-B14F-4D97-AF65-F5344CB8AC3E}">
        <p14:creationId xmlns:p14="http://schemas.microsoft.com/office/powerpoint/2010/main" val="391501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dissolv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CB1B7-BB61-6440-AFCA-B2CF51F20B75}"/>
              </a:ext>
            </a:extLst>
          </p:cNvPr>
          <p:cNvSpPr>
            <a:spLocks noGrp="1"/>
          </p:cNvSpPr>
          <p:nvPr>
            <p:ph type="title"/>
          </p:nvPr>
        </p:nvSpPr>
        <p:spPr>
          <a:xfrm>
            <a:off x="171450" y="136526"/>
            <a:ext cx="8787912" cy="611619"/>
          </a:xfrm>
        </p:spPr>
        <p:txBody>
          <a:bodyPr/>
          <a:lstStyle/>
          <a:p>
            <a:pPr algn="r" rtl="1"/>
            <a:r>
              <a:rPr lang="ar-SA" dirty="0"/>
              <a:t>منحنى أداء التوتر العصبي</a:t>
            </a:r>
          </a:p>
        </p:txBody>
      </p:sp>
      <p:pic>
        <p:nvPicPr>
          <p:cNvPr id="25" name="Picture 24">
            <a:extLst>
              <a:ext uri="{FF2B5EF4-FFF2-40B4-BE49-F238E27FC236}">
                <a16:creationId xmlns:a16="http://schemas.microsoft.com/office/drawing/2014/main" id="{73107E6F-610C-9945-ADED-A860C7F3F64F}"/>
              </a:ext>
            </a:extLst>
          </p:cNvPr>
          <p:cNvPicPr>
            <a:picLocks noChangeAspect="1"/>
          </p:cNvPicPr>
          <p:nvPr/>
        </p:nvPicPr>
        <p:blipFill rotWithShape="1">
          <a:blip r:embed="rId3"/>
          <a:srcRect l="45971"/>
          <a:stretch/>
        </p:blipFill>
        <p:spPr>
          <a:xfrm>
            <a:off x="4371357" y="2284392"/>
            <a:ext cx="3533775" cy="3162300"/>
          </a:xfrm>
          <a:prstGeom prst="rect">
            <a:avLst/>
          </a:prstGeom>
        </p:spPr>
      </p:pic>
      <p:pic>
        <p:nvPicPr>
          <p:cNvPr id="35" name="Picture 34">
            <a:extLst>
              <a:ext uri="{FF2B5EF4-FFF2-40B4-BE49-F238E27FC236}">
                <a16:creationId xmlns:a16="http://schemas.microsoft.com/office/drawing/2014/main" id="{30AAAE64-788A-454D-AF0A-F70E874EE149}"/>
              </a:ext>
            </a:extLst>
          </p:cNvPr>
          <p:cNvPicPr>
            <a:picLocks noChangeAspect="1"/>
          </p:cNvPicPr>
          <p:nvPr/>
        </p:nvPicPr>
        <p:blipFill rotWithShape="1">
          <a:blip r:embed="rId4"/>
          <a:srcRect r="51525"/>
          <a:stretch/>
        </p:blipFill>
        <p:spPr>
          <a:xfrm>
            <a:off x="1364633" y="2284392"/>
            <a:ext cx="3170464" cy="3162300"/>
          </a:xfrm>
          <a:prstGeom prst="rect">
            <a:avLst/>
          </a:prstGeom>
        </p:spPr>
      </p:pic>
      <p:sp>
        <p:nvSpPr>
          <p:cNvPr id="36" name="TextBox 35">
            <a:extLst>
              <a:ext uri="{FF2B5EF4-FFF2-40B4-BE49-F238E27FC236}">
                <a16:creationId xmlns:a16="http://schemas.microsoft.com/office/drawing/2014/main" id="{08D6E5AA-66D8-414A-9859-5F31857BFA88}"/>
              </a:ext>
            </a:extLst>
          </p:cNvPr>
          <p:cNvSpPr txBox="1"/>
          <p:nvPr/>
        </p:nvSpPr>
        <p:spPr>
          <a:xfrm>
            <a:off x="4854124" y="2896390"/>
            <a:ext cx="1614906" cy="369332"/>
          </a:xfrm>
          <a:prstGeom prst="rect">
            <a:avLst/>
          </a:prstGeom>
          <a:noFill/>
        </p:spPr>
        <p:txBody>
          <a:bodyPr wrap="square" rtlCol="0">
            <a:spAutoFit/>
          </a:bodyPr>
          <a:lstStyle/>
          <a:p>
            <a:pPr algn="r" rtl="1"/>
            <a:r>
              <a:rPr lang="ar-SA" dirty="0">
                <a:solidFill>
                  <a:schemeClr val="bg1">
                    <a:lumMod val="95000"/>
                  </a:schemeClr>
                </a:solidFill>
              </a:rPr>
              <a:t>اختلال التوازن</a:t>
            </a:r>
          </a:p>
        </p:txBody>
      </p:sp>
      <p:sp>
        <p:nvSpPr>
          <p:cNvPr id="37" name="TextBox 36">
            <a:extLst>
              <a:ext uri="{FF2B5EF4-FFF2-40B4-BE49-F238E27FC236}">
                <a16:creationId xmlns:a16="http://schemas.microsoft.com/office/drawing/2014/main" id="{F97880D4-1FCA-5C49-844F-1A23EEC71E5A}"/>
              </a:ext>
            </a:extLst>
          </p:cNvPr>
          <p:cNvSpPr txBox="1"/>
          <p:nvPr/>
        </p:nvSpPr>
        <p:spPr>
          <a:xfrm>
            <a:off x="5701396" y="4092971"/>
            <a:ext cx="1614906" cy="369332"/>
          </a:xfrm>
          <a:prstGeom prst="rect">
            <a:avLst/>
          </a:prstGeom>
          <a:noFill/>
        </p:spPr>
        <p:txBody>
          <a:bodyPr wrap="square" rtlCol="0">
            <a:spAutoFit/>
          </a:bodyPr>
          <a:lstStyle/>
          <a:p>
            <a:pPr algn="r" rtl="1"/>
            <a:r>
              <a:rPr lang="ar-SA" dirty="0">
                <a:solidFill>
                  <a:schemeClr val="bg1">
                    <a:lumMod val="95000"/>
                  </a:schemeClr>
                </a:solidFill>
              </a:rPr>
              <a:t>الإرهاق</a:t>
            </a:r>
          </a:p>
        </p:txBody>
      </p:sp>
      <p:sp>
        <p:nvSpPr>
          <p:cNvPr id="38" name="TextBox 37">
            <a:extLst>
              <a:ext uri="{FF2B5EF4-FFF2-40B4-BE49-F238E27FC236}">
                <a16:creationId xmlns:a16="http://schemas.microsoft.com/office/drawing/2014/main" id="{2A2C32E5-485D-8F4C-A9F5-4CD00591D0D0}"/>
              </a:ext>
            </a:extLst>
          </p:cNvPr>
          <p:cNvSpPr txBox="1"/>
          <p:nvPr/>
        </p:nvSpPr>
        <p:spPr>
          <a:xfrm>
            <a:off x="5944650" y="4713854"/>
            <a:ext cx="1614906" cy="369332"/>
          </a:xfrm>
          <a:prstGeom prst="rect">
            <a:avLst/>
          </a:prstGeom>
          <a:noFill/>
        </p:spPr>
        <p:txBody>
          <a:bodyPr wrap="square" rtlCol="0">
            <a:spAutoFit/>
          </a:bodyPr>
          <a:lstStyle/>
          <a:p>
            <a:pPr algn="r" rtl="1"/>
            <a:r>
              <a:rPr lang="ar-SA" dirty="0">
                <a:solidFill>
                  <a:schemeClr val="bg1">
                    <a:lumMod val="95000"/>
                  </a:schemeClr>
                </a:solidFill>
              </a:rPr>
              <a:t>الإنهاك</a:t>
            </a:r>
          </a:p>
        </p:txBody>
      </p:sp>
      <p:sp>
        <p:nvSpPr>
          <p:cNvPr id="39" name="TextBox 38">
            <a:extLst>
              <a:ext uri="{FF2B5EF4-FFF2-40B4-BE49-F238E27FC236}">
                <a16:creationId xmlns:a16="http://schemas.microsoft.com/office/drawing/2014/main" id="{DA154812-5F6A-1A4A-8934-F6341D0D6549}"/>
              </a:ext>
            </a:extLst>
          </p:cNvPr>
          <p:cNvSpPr txBox="1"/>
          <p:nvPr/>
        </p:nvSpPr>
        <p:spPr>
          <a:xfrm>
            <a:off x="1857657" y="3898806"/>
            <a:ext cx="1104147" cy="646331"/>
          </a:xfrm>
          <a:prstGeom prst="rect">
            <a:avLst/>
          </a:prstGeom>
          <a:noFill/>
        </p:spPr>
        <p:txBody>
          <a:bodyPr wrap="square" rtlCol="0">
            <a:spAutoFit/>
          </a:bodyPr>
          <a:lstStyle/>
          <a:p>
            <a:pPr algn="r" rtl="1"/>
            <a:r>
              <a:rPr lang="ar-SA" dirty="0">
                <a:solidFill>
                  <a:schemeClr val="bg1">
                    <a:lumMod val="95000"/>
                  </a:schemeClr>
                </a:solidFill>
              </a:rPr>
              <a:t>التوتر الصحي</a:t>
            </a:r>
          </a:p>
        </p:txBody>
      </p:sp>
      <p:sp>
        <p:nvSpPr>
          <p:cNvPr id="40" name="TextBox 39">
            <a:extLst>
              <a:ext uri="{FF2B5EF4-FFF2-40B4-BE49-F238E27FC236}">
                <a16:creationId xmlns:a16="http://schemas.microsoft.com/office/drawing/2014/main" id="{097CA9DE-0E55-0743-89BA-5D81F8279006}"/>
              </a:ext>
            </a:extLst>
          </p:cNvPr>
          <p:cNvSpPr txBox="1"/>
          <p:nvPr/>
        </p:nvSpPr>
        <p:spPr>
          <a:xfrm>
            <a:off x="2722833" y="2664300"/>
            <a:ext cx="1580544" cy="369332"/>
          </a:xfrm>
          <a:prstGeom prst="rect">
            <a:avLst/>
          </a:prstGeom>
          <a:noFill/>
        </p:spPr>
        <p:txBody>
          <a:bodyPr wrap="square" rtlCol="0">
            <a:spAutoFit/>
          </a:bodyPr>
          <a:lstStyle/>
          <a:p>
            <a:pPr algn="r" rtl="1"/>
            <a:r>
              <a:rPr lang="ar-SA" dirty="0">
                <a:solidFill>
                  <a:schemeClr val="bg1">
                    <a:lumMod val="95000"/>
                  </a:schemeClr>
                </a:solidFill>
              </a:rPr>
              <a:t>الأداء الأقصى</a:t>
            </a:r>
          </a:p>
        </p:txBody>
      </p:sp>
      <p:sp>
        <p:nvSpPr>
          <p:cNvPr id="41" name="Oval 40">
            <a:extLst>
              <a:ext uri="{FF2B5EF4-FFF2-40B4-BE49-F238E27FC236}">
                <a16:creationId xmlns:a16="http://schemas.microsoft.com/office/drawing/2014/main" id="{BFD78667-8BF8-DB43-8B9A-CC1E9324EFCE}"/>
              </a:ext>
            </a:extLst>
          </p:cNvPr>
          <p:cNvSpPr/>
          <p:nvPr/>
        </p:nvSpPr>
        <p:spPr>
          <a:xfrm>
            <a:off x="3569125" y="2347960"/>
            <a:ext cx="196850" cy="19685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rtl="1"/>
            <a:endParaRPr lang="ar-SA" dirty="0"/>
          </a:p>
        </p:txBody>
      </p:sp>
      <p:grpSp>
        <p:nvGrpSpPr>
          <p:cNvPr id="42" name="Group 41">
            <a:extLst>
              <a:ext uri="{FF2B5EF4-FFF2-40B4-BE49-F238E27FC236}">
                <a16:creationId xmlns:a16="http://schemas.microsoft.com/office/drawing/2014/main" id="{9841CAE3-E669-9146-9219-699B336F115A}"/>
              </a:ext>
            </a:extLst>
          </p:cNvPr>
          <p:cNvGrpSpPr/>
          <p:nvPr/>
        </p:nvGrpSpPr>
        <p:grpSpPr>
          <a:xfrm>
            <a:off x="842428" y="925637"/>
            <a:ext cx="7215722" cy="5359217"/>
            <a:chOff x="798140" y="1464553"/>
            <a:chExt cx="7215722" cy="5359217"/>
          </a:xfrm>
        </p:grpSpPr>
        <p:grpSp>
          <p:nvGrpSpPr>
            <p:cNvPr id="43" name="Group 42">
              <a:extLst>
                <a:ext uri="{FF2B5EF4-FFF2-40B4-BE49-F238E27FC236}">
                  <a16:creationId xmlns:a16="http://schemas.microsoft.com/office/drawing/2014/main" id="{E966F859-5C43-1E4C-A04B-03BA33D3020A}"/>
                </a:ext>
              </a:extLst>
            </p:cNvPr>
            <p:cNvGrpSpPr/>
            <p:nvPr/>
          </p:nvGrpSpPr>
          <p:grpSpPr>
            <a:xfrm>
              <a:off x="1266936" y="2061985"/>
              <a:ext cx="6597188" cy="3921125"/>
              <a:chOff x="1266936" y="2061985"/>
              <a:chExt cx="6597188" cy="3921125"/>
            </a:xfrm>
          </p:grpSpPr>
          <p:cxnSp>
            <p:nvCxnSpPr>
              <p:cNvPr id="49" name="Straight Connector 48">
                <a:extLst>
                  <a:ext uri="{FF2B5EF4-FFF2-40B4-BE49-F238E27FC236}">
                    <a16:creationId xmlns:a16="http://schemas.microsoft.com/office/drawing/2014/main" id="{D8FFAFC8-91C0-0045-B589-DEA33C5851F4}"/>
                  </a:ext>
                </a:extLst>
              </p:cNvPr>
              <p:cNvCxnSpPr/>
              <p:nvPr/>
            </p:nvCxnSpPr>
            <p:spPr>
              <a:xfrm>
                <a:off x="1266936" y="5979891"/>
                <a:ext cx="6597188" cy="321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C04EBA8-2766-F14A-94F1-51F3E72E26CD}"/>
                  </a:ext>
                </a:extLst>
              </p:cNvPr>
              <p:cNvCxnSpPr/>
              <p:nvPr/>
            </p:nvCxnSpPr>
            <p:spPr>
              <a:xfrm>
                <a:off x="1305036" y="2061985"/>
                <a:ext cx="0" cy="39211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E793D664-0AE3-DB4E-8C75-0CA7A48ABAF0}"/>
                </a:ext>
              </a:extLst>
            </p:cNvPr>
            <p:cNvGrpSpPr/>
            <p:nvPr/>
          </p:nvGrpSpPr>
          <p:grpSpPr>
            <a:xfrm>
              <a:off x="1409862" y="5992773"/>
              <a:ext cx="6604000" cy="830997"/>
              <a:chOff x="1530174" y="6166557"/>
              <a:chExt cx="6604000" cy="830997"/>
            </a:xfrm>
          </p:grpSpPr>
          <p:sp>
            <p:nvSpPr>
              <p:cNvPr id="46" name="TextBox 45">
                <a:extLst>
                  <a:ext uri="{FF2B5EF4-FFF2-40B4-BE49-F238E27FC236}">
                    <a16:creationId xmlns:a16="http://schemas.microsoft.com/office/drawing/2014/main" id="{B01EAB9C-6B43-A145-A2B6-4D3A440F7E62}"/>
                  </a:ext>
                </a:extLst>
              </p:cNvPr>
              <p:cNvSpPr txBox="1"/>
              <p:nvPr/>
            </p:nvSpPr>
            <p:spPr>
              <a:xfrm>
                <a:off x="1530174" y="6212723"/>
                <a:ext cx="846667" cy="369332"/>
              </a:xfrm>
              <a:prstGeom prst="rect">
                <a:avLst/>
              </a:prstGeom>
              <a:noFill/>
            </p:spPr>
            <p:txBody>
              <a:bodyPr wrap="square" rtlCol="0">
                <a:spAutoFit/>
              </a:bodyPr>
              <a:lstStyle/>
              <a:p>
                <a:pPr algn="r" rtl="1"/>
                <a:r>
                  <a:rPr lang="ar-SA" dirty="0"/>
                  <a:t>منخفضة</a:t>
                </a:r>
              </a:p>
            </p:txBody>
          </p:sp>
          <p:sp>
            <p:nvSpPr>
              <p:cNvPr id="47" name="TextBox 46">
                <a:extLst>
                  <a:ext uri="{FF2B5EF4-FFF2-40B4-BE49-F238E27FC236}">
                    <a16:creationId xmlns:a16="http://schemas.microsoft.com/office/drawing/2014/main" id="{8B6452C2-7C22-5740-83CD-71D9677AE780}"/>
                  </a:ext>
                </a:extLst>
              </p:cNvPr>
              <p:cNvSpPr txBox="1"/>
              <p:nvPr/>
            </p:nvSpPr>
            <p:spPr>
              <a:xfrm>
                <a:off x="7287507" y="6212723"/>
                <a:ext cx="846667" cy="369332"/>
              </a:xfrm>
              <a:prstGeom prst="rect">
                <a:avLst/>
              </a:prstGeom>
              <a:noFill/>
            </p:spPr>
            <p:txBody>
              <a:bodyPr wrap="square" rtlCol="0">
                <a:spAutoFit/>
              </a:bodyPr>
              <a:lstStyle/>
              <a:p>
                <a:pPr algn="r" rtl="1"/>
                <a:r>
                  <a:rPr lang="ar-SA" dirty="0"/>
                  <a:t>عالية</a:t>
                </a:r>
              </a:p>
            </p:txBody>
          </p:sp>
          <p:sp>
            <p:nvSpPr>
              <p:cNvPr id="48" name="TextBox 47">
                <a:extLst>
                  <a:ext uri="{FF2B5EF4-FFF2-40B4-BE49-F238E27FC236}">
                    <a16:creationId xmlns:a16="http://schemas.microsoft.com/office/drawing/2014/main" id="{DFC580BA-BAA7-EF4B-AA23-1B4F1A6EA74C}"/>
                  </a:ext>
                </a:extLst>
              </p:cNvPr>
              <p:cNvSpPr txBox="1"/>
              <p:nvPr/>
            </p:nvSpPr>
            <p:spPr>
              <a:xfrm>
                <a:off x="3293497" y="6166557"/>
                <a:ext cx="2569706" cy="830997"/>
              </a:xfrm>
              <a:prstGeom prst="rect">
                <a:avLst/>
              </a:prstGeom>
              <a:noFill/>
            </p:spPr>
            <p:txBody>
              <a:bodyPr wrap="square" rtlCol="0">
                <a:spAutoFit/>
              </a:bodyPr>
              <a:lstStyle/>
              <a:p>
                <a:pPr algn="r" rtl="1"/>
                <a:r>
                  <a:rPr lang="ar-SA" sz="2400" dirty="0"/>
                  <a:t>مستوى التوتر العصبي</a:t>
                </a:r>
              </a:p>
            </p:txBody>
          </p:sp>
        </p:grpSp>
        <p:sp>
          <p:nvSpPr>
            <p:cNvPr id="45" name="TextBox 44">
              <a:extLst>
                <a:ext uri="{FF2B5EF4-FFF2-40B4-BE49-F238E27FC236}">
                  <a16:creationId xmlns:a16="http://schemas.microsoft.com/office/drawing/2014/main" id="{4D799382-CE42-124B-95F7-D369D8D6A38E}"/>
                </a:ext>
              </a:extLst>
            </p:cNvPr>
            <p:cNvSpPr txBox="1"/>
            <p:nvPr/>
          </p:nvSpPr>
          <p:spPr>
            <a:xfrm rot="16200000">
              <a:off x="-1169475" y="3432168"/>
              <a:ext cx="4396896" cy="461665"/>
            </a:xfrm>
            <a:prstGeom prst="rect">
              <a:avLst/>
            </a:prstGeom>
            <a:noFill/>
          </p:spPr>
          <p:txBody>
            <a:bodyPr wrap="square" rtlCol="0">
              <a:spAutoFit/>
            </a:bodyPr>
            <a:lstStyle/>
            <a:p>
              <a:pPr algn="r" rtl="1"/>
              <a:r>
                <a:rPr lang="ar-SA" sz="2400" dirty="0"/>
                <a:t>الأداء </a:t>
              </a:r>
              <a:r>
                <a:rPr lang="ar-SA" dirty="0"/>
                <a:t> (البدني والنفسي)  </a:t>
              </a:r>
            </a:p>
          </p:txBody>
        </p:sp>
      </p:grpSp>
      <p:sp>
        <p:nvSpPr>
          <p:cNvPr id="51" name="TextBox 50">
            <a:extLst>
              <a:ext uri="{FF2B5EF4-FFF2-40B4-BE49-F238E27FC236}">
                <a16:creationId xmlns:a16="http://schemas.microsoft.com/office/drawing/2014/main" id="{E6F9C9DE-D046-5540-8400-6F2845AAA6A1}"/>
              </a:ext>
            </a:extLst>
          </p:cNvPr>
          <p:cNvSpPr txBox="1"/>
          <p:nvPr/>
        </p:nvSpPr>
        <p:spPr>
          <a:xfrm>
            <a:off x="5330791" y="3497116"/>
            <a:ext cx="1614906" cy="369332"/>
          </a:xfrm>
          <a:prstGeom prst="rect">
            <a:avLst/>
          </a:prstGeom>
          <a:noFill/>
        </p:spPr>
        <p:txBody>
          <a:bodyPr wrap="square" rtlCol="0">
            <a:spAutoFit/>
          </a:bodyPr>
          <a:lstStyle/>
          <a:p>
            <a:pPr algn="r" rtl="1"/>
            <a:r>
              <a:rPr lang="ar-SA" dirty="0">
                <a:solidFill>
                  <a:schemeClr val="bg1">
                    <a:lumMod val="95000"/>
                  </a:schemeClr>
                </a:solidFill>
              </a:rPr>
              <a:t>التهيج</a:t>
            </a:r>
          </a:p>
        </p:txBody>
      </p:sp>
    </p:spTree>
    <p:extLst>
      <p:ext uri="{BB962C8B-B14F-4D97-AF65-F5344CB8AC3E}">
        <p14:creationId xmlns:p14="http://schemas.microsoft.com/office/powerpoint/2010/main" val="166933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0"/>
                                        <p:tgtEl>
                                          <p:spTgt spid="35"/>
                                        </p:tgtEl>
                                      </p:cBhvr>
                                    </p:animEffect>
                                  </p:childTnLst>
                                </p:cTn>
                              </p:par>
                            </p:childTnLst>
                          </p:cTn>
                        </p:par>
                        <p:par>
                          <p:cTn id="8" fill="hold">
                            <p:stCondLst>
                              <p:cond delay="50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2000"/>
                                        <p:tgtEl>
                                          <p:spTgt spid="41"/>
                                        </p:tgtEl>
                                      </p:cBhvr>
                                    </p:animEffect>
                                    <p:anim calcmode="lin" valueType="num">
                                      <p:cBhvr>
                                        <p:cTn id="17" dur="2000" fill="hold"/>
                                        <p:tgtEl>
                                          <p:spTgt spid="41"/>
                                        </p:tgtEl>
                                        <p:attrNameLst>
                                          <p:attrName>ppt_w</p:attrName>
                                        </p:attrNameLst>
                                      </p:cBhvr>
                                      <p:tavLst>
                                        <p:tav tm="0" fmla="#ppt_w*sin(2.5*pi*$)">
                                          <p:val>
                                            <p:fltVal val="0"/>
                                          </p:val>
                                        </p:tav>
                                        <p:tav tm="100000">
                                          <p:val>
                                            <p:fltVal val="1"/>
                                          </p:val>
                                        </p:tav>
                                      </p:tavLst>
                                    </p:anim>
                                    <p:anim calcmode="lin" valueType="num">
                                      <p:cBhvr>
                                        <p:cTn id="18" dur="20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E39B-5EBD-0244-B65B-48A4B9DDA89E}"/>
              </a:ext>
            </a:extLst>
          </p:cNvPr>
          <p:cNvSpPr>
            <a:spLocks noGrp="1"/>
          </p:cNvSpPr>
          <p:nvPr>
            <p:ph type="ctrTitle"/>
          </p:nvPr>
        </p:nvSpPr>
        <p:spPr/>
        <p:txBody>
          <a:bodyPr/>
          <a:lstStyle/>
          <a:p>
            <a:pPr algn="r" rtl="1"/>
            <a:r>
              <a:rPr lang="ar-SA" dirty="0"/>
              <a:t>2. كيف يؤثر التوتر العصبي علينا؟</a:t>
            </a:r>
          </a:p>
        </p:txBody>
      </p:sp>
      <p:sp>
        <p:nvSpPr>
          <p:cNvPr id="3" name="Subtitle 2">
            <a:extLst>
              <a:ext uri="{FF2B5EF4-FFF2-40B4-BE49-F238E27FC236}">
                <a16:creationId xmlns:a16="http://schemas.microsoft.com/office/drawing/2014/main" id="{BED8DC83-2C10-DD4F-BB36-CEC815436DF2}"/>
              </a:ext>
            </a:extLst>
          </p:cNvPr>
          <p:cNvSpPr>
            <a:spLocks noGrp="1"/>
          </p:cNvSpPr>
          <p:nvPr>
            <p:ph type="subTitle" idx="1"/>
          </p:nvPr>
        </p:nvSpPr>
        <p:spPr/>
        <p:txBody>
          <a:bodyPr/>
          <a:lstStyle/>
          <a:p>
            <a:pPr algn="r" rtl="1"/>
            <a:endParaRPr lang="ar-SA" dirty="0"/>
          </a:p>
        </p:txBody>
      </p:sp>
      <p:pic>
        <p:nvPicPr>
          <p:cNvPr id="5" name="Picture 4">
            <a:extLst>
              <a:ext uri="{FF2B5EF4-FFF2-40B4-BE49-F238E27FC236}">
                <a16:creationId xmlns:a16="http://schemas.microsoft.com/office/drawing/2014/main" id="{8064BF48-97F6-E447-BDD4-6BBBA046C3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92424" y="86265"/>
            <a:ext cx="1301152" cy="1301152"/>
          </a:xfrm>
          <a:prstGeom prst="rect">
            <a:avLst/>
          </a:prstGeom>
        </p:spPr>
      </p:pic>
    </p:spTree>
    <p:extLst>
      <p:ext uri="{BB962C8B-B14F-4D97-AF65-F5344CB8AC3E}">
        <p14:creationId xmlns:p14="http://schemas.microsoft.com/office/powerpoint/2010/main" val="1185115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9856B-B66E-6C4D-B44A-593AE4F0DF17}"/>
              </a:ext>
            </a:extLst>
          </p:cNvPr>
          <p:cNvSpPr>
            <a:spLocks noGrp="1"/>
          </p:cNvSpPr>
          <p:nvPr>
            <p:ph type="title"/>
          </p:nvPr>
        </p:nvSpPr>
        <p:spPr>
          <a:xfrm>
            <a:off x="171450" y="136526"/>
            <a:ext cx="8691196" cy="611619"/>
          </a:xfrm>
        </p:spPr>
        <p:txBody>
          <a:bodyPr/>
          <a:lstStyle/>
          <a:p>
            <a:pPr algn="r" rtl="1"/>
            <a:r>
              <a:rPr lang="ar-SA" dirty="0"/>
              <a:t>الاستجابة للتوتر العصبي</a:t>
            </a:r>
          </a:p>
        </p:txBody>
      </p:sp>
      <p:sp>
        <p:nvSpPr>
          <p:cNvPr id="4" name="Text Placeholder 3">
            <a:extLst>
              <a:ext uri="{FF2B5EF4-FFF2-40B4-BE49-F238E27FC236}">
                <a16:creationId xmlns:a16="http://schemas.microsoft.com/office/drawing/2014/main" id="{EA63B279-E714-4B43-8DA3-746A67A9548E}"/>
              </a:ext>
            </a:extLst>
          </p:cNvPr>
          <p:cNvSpPr>
            <a:spLocks noGrp="1"/>
          </p:cNvSpPr>
          <p:nvPr>
            <p:ph type="body" sz="quarter" idx="10"/>
          </p:nvPr>
        </p:nvSpPr>
        <p:spPr>
          <a:xfrm>
            <a:off x="3123884" y="1146174"/>
            <a:ext cx="5467350" cy="5711825"/>
          </a:xfrm>
        </p:spPr>
        <p:txBody>
          <a:bodyPr/>
          <a:lstStyle/>
          <a:p>
            <a:pPr algn="r" rtl="1">
              <a:spcAft>
                <a:spcPts val="1000"/>
              </a:spcAft>
            </a:pPr>
            <a:r>
              <a:rPr lang="ar-SA" dirty="0"/>
              <a:t>عندما ندخل في حالة التأهب القصوى، يطلق جسمنا موادًا كيميائية وهرمونات مصممة لمساعدتنا في التعامل مع التهديدات.</a:t>
            </a:r>
          </a:p>
          <a:p>
            <a:pPr algn="r" rtl="1">
              <a:spcAft>
                <a:spcPts val="1000"/>
              </a:spcAft>
            </a:pPr>
            <a:r>
              <a:rPr lang="ar-SA" dirty="0"/>
              <a:t>تؤدي هذه المواد الكيميائية الناتجة عن التوتر العصبي إلى تفاعلات مفيدة جدًا في مساعدتنا على التعامل مع الخطر.</a:t>
            </a:r>
          </a:p>
        </p:txBody>
      </p:sp>
      <p:pic>
        <p:nvPicPr>
          <p:cNvPr id="7" name="Picture 6">
            <a:extLst>
              <a:ext uri="{FF2B5EF4-FFF2-40B4-BE49-F238E27FC236}">
                <a16:creationId xmlns:a16="http://schemas.microsoft.com/office/drawing/2014/main" id="{4332FEAD-ED11-C144-9416-CCE321521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2505" y="1000209"/>
            <a:ext cx="2401379" cy="5055534"/>
          </a:xfrm>
          <a:prstGeom prst="rect">
            <a:avLst/>
          </a:prstGeom>
        </p:spPr>
      </p:pic>
    </p:spTree>
    <p:extLst>
      <p:ext uri="{BB962C8B-B14F-4D97-AF65-F5344CB8AC3E}">
        <p14:creationId xmlns:p14="http://schemas.microsoft.com/office/powerpoint/2010/main" val="95968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9856B-B66E-6C4D-B44A-593AE4F0DF17}"/>
              </a:ext>
            </a:extLst>
          </p:cNvPr>
          <p:cNvSpPr>
            <a:spLocks noGrp="1"/>
          </p:cNvSpPr>
          <p:nvPr>
            <p:ph type="title"/>
          </p:nvPr>
        </p:nvSpPr>
        <p:spPr>
          <a:xfrm>
            <a:off x="171449" y="136526"/>
            <a:ext cx="8779119" cy="611619"/>
          </a:xfrm>
        </p:spPr>
        <p:txBody>
          <a:bodyPr/>
          <a:lstStyle/>
          <a:p>
            <a:pPr algn="r" rtl="1"/>
            <a:r>
              <a:rPr lang="ar-SA" dirty="0"/>
              <a:t>آثار الاستجابة للتوتر العصبي</a:t>
            </a:r>
          </a:p>
        </p:txBody>
      </p:sp>
      <p:sp>
        <p:nvSpPr>
          <p:cNvPr id="4" name="Text Placeholder 3">
            <a:extLst>
              <a:ext uri="{FF2B5EF4-FFF2-40B4-BE49-F238E27FC236}">
                <a16:creationId xmlns:a16="http://schemas.microsoft.com/office/drawing/2014/main" id="{EA63B279-E714-4B43-8DA3-746A67A9548E}"/>
              </a:ext>
            </a:extLst>
          </p:cNvPr>
          <p:cNvSpPr>
            <a:spLocks noGrp="1"/>
          </p:cNvSpPr>
          <p:nvPr>
            <p:ph type="body" sz="quarter" idx="10"/>
          </p:nvPr>
        </p:nvSpPr>
        <p:spPr>
          <a:xfrm>
            <a:off x="319088" y="946149"/>
            <a:ext cx="8553450" cy="5711825"/>
          </a:xfrm>
        </p:spPr>
        <p:txBody>
          <a:bodyPr/>
          <a:lstStyle/>
          <a:p>
            <a:pPr algn="r" rtl="1">
              <a:spcBef>
                <a:spcPts val="400"/>
              </a:spcBef>
              <a:spcAft>
                <a:spcPts val="400"/>
              </a:spcAft>
            </a:pPr>
            <a:r>
              <a:rPr lang="ar-SA" sz="2400" dirty="0"/>
              <a:t>ارتفاع السكر في الدم فجأة</a:t>
            </a:r>
          </a:p>
          <a:p>
            <a:pPr lvl="1" algn="r" rtl="1">
              <a:spcBef>
                <a:spcPts val="400"/>
              </a:spcBef>
              <a:spcAft>
                <a:spcPts val="400"/>
              </a:spcAft>
            </a:pPr>
            <a:r>
              <a:rPr lang="ar-SA" dirty="0">
                <a:solidFill>
                  <a:schemeClr val="accent6">
                    <a:lumMod val="75000"/>
                  </a:schemeClr>
                </a:solidFill>
              </a:rPr>
              <a:t>لذلك يمكن أن يصل الجلوكوز إلى دماغك وعضلاتك</a:t>
            </a:r>
          </a:p>
          <a:p>
            <a:pPr algn="r" rtl="1">
              <a:spcBef>
                <a:spcPts val="400"/>
              </a:spcBef>
              <a:spcAft>
                <a:spcPts val="400"/>
              </a:spcAft>
            </a:pPr>
            <a:r>
              <a:rPr lang="ar-SA" sz="2400" dirty="0"/>
              <a:t>ارتفاع ضغط الدم</a:t>
            </a:r>
          </a:p>
          <a:p>
            <a:pPr lvl="1" algn="r" rtl="1">
              <a:spcBef>
                <a:spcPts val="400"/>
              </a:spcBef>
              <a:spcAft>
                <a:spcPts val="400"/>
              </a:spcAft>
            </a:pPr>
            <a:r>
              <a:rPr lang="ar-SA" dirty="0">
                <a:solidFill>
                  <a:schemeClr val="accent6">
                    <a:lumMod val="75000"/>
                  </a:schemeClr>
                </a:solidFill>
              </a:rPr>
              <a:t>لذلك يمكن أن يصل المزيد من الأكسجين إلى دماغك وعضلاتك</a:t>
            </a:r>
          </a:p>
          <a:p>
            <a:pPr algn="r" rtl="1">
              <a:spcBef>
                <a:spcPts val="400"/>
              </a:spcBef>
              <a:spcAft>
                <a:spcPts val="400"/>
              </a:spcAft>
            </a:pPr>
            <a:r>
              <a:rPr lang="ar-SA" sz="2400" dirty="0"/>
              <a:t>زيادة معدل ضربات القلب والتنفس</a:t>
            </a:r>
          </a:p>
          <a:p>
            <a:pPr lvl="1" algn="r" rtl="1">
              <a:spcBef>
                <a:spcPts val="400"/>
              </a:spcBef>
              <a:spcAft>
                <a:spcPts val="400"/>
              </a:spcAft>
            </a:pPr>
            <a:r>
              <a:rPr lang="ar-SA" dirty="0">
                <a:solidFill>
                  <a:schemeClr val="accent6">
                    <a:lumMod val="75000"/>
                  </a:schemeClr>
                </a:solidFill>
              </a:rPr>
              <a:t>لذلك تستنشق وترسل المزيد من الأكسجين في جميع أنحاء الجسم</a:t>
            </a:r>
          </a:p>
          <a:p>
            <a:pPr algn="r" rtl="1">
              <a:spcBef>
                <a:spcPts val="400"/>
              </a:spcBef>
              <a:spcAft>
                <a:spcPts val="400"/>
              </a:spcAft>
            </a:pPr>
            <a:r>
              <a:rPr lang="ar-SA" sz="2400" dirty="0"/>
              <a:t>دخول اللوزة المخية في حالة تأهب قصوى</a:t>
            </a:r>
          </a:p>
          <a:p>
            <a:pPr lvl="1" algn="r" rtl="1">
              <a:spcBef>
                <a:spcPts val="400"/>
              </a:spcBef>
              <a:spcAft>
                <a:spcPts val="400"/>
              </a:spcAft>
            </a:pPr>
            <a:r>
              <a:rPr lang="ar-SA" dirty="0">
                <a:solidFill>
                  <a:schemeClr val="accent6">
                    <a:lumMod val="75000"/>
                  </a:schemeClr>
                </a:solidFill>
              </a:rPr>
              <a:t>حتى تتمكن من اكتشاف أي تهديدات إضافية وطرق هروب محتملة</a:t>
            </a:r>
          </a:p>
          <a:p>
            <a:pPr algn="r" rtl="1">
              <a:spcBef>
                <a:spcPts val="400"/>
              </a:spcBef>
              <a:spcAft>
                <a:spcPts val="400"/>
              </a:spcAft>
            </a:pPr>
            <a:r>
              <a:rPr lang="ar-SA" sz="2400" dirty="0"/>
              <a:t>زيادة تعرض الدم للتجلط</a:t>
            </a:r>
          </a:p>
          <a:p>
            <a:pPr lvl="1" algn="r" rtl="1">
              <a:spcBef>
                <a:spcPts val="400"/>
              </a:spcBef>
              <a:spcAft>
                <a:spcPts val="400"/>
              </a:spcAft>
            </a:pPr>
            <a:r>
              <a:rPr lang="ar-SA" dirty="0">
                <a:solidFill>
                  <a:schemeClr val="accent6">
                    <a:lumMod val="75000"/>
                  </a:schemeClr>
                </a:solidFill>
              </a:rPr>
              <a:t>لذلك إذا كنت مصابًا، فقد لا تنزف حتى الموت </a:t>
            </a:r>
          </a:p>
        </p:txBody>
      </p:sp>
    </p:spTree>
    <p:extLst>
      <p:ext uri="{BB962C8B-B14F-4D97-AF65-F5344CB8AC3E}">
        <p14:creationId xmlns:p14="http://schemas.microsoft.com/office/powerpoint/2010/main" val="32347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derstanding Burnout" id="{9F9F561A-3832-4B44-A019-50EB6AB0E3B5}" vid="{FE375CF1-A32D-6A47-9B5C-96D78946E5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2658</TotalTime>
  <Words>6087</Words>
  <Application>Microsoft Office PowerPoint</Application>
  <PresentationFormat>On-screen Show (4:3)</PresentationFormat>
  <Paragraphs>434</Paragraphs>
  <Slides>27</Slides>
  <Notes>27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Wingdings</vt:lpstr>
      <vt:lpstr>Office Theme</vt:lpstr>
      <vt:lpstr>think-cell Slide</vt:lpstr>
      <vt:lpstr>التوتر العصبي وصحتنا</vt:lpstr>
      <vt:lpstr>أسئلة مهمة للإجابة عنها</vt:lpstr>
      <vt:lpstr>1. ما هو التوتر العصبي؟</vt:lpstr>
      <vt:lpstr>التوتر الكلي العصبي مقابل التوتر العصبي الجزئي</vt:lpstr>
      <vt:lpstr>الحد الشخصي للتوتر العصبي لدينا </vt:lpstr>
      <vt:lpstr>منحنى أداء التوتر العصبي</vt:lpstr>
      <vt:lpstr>2. كيف يؤثر التوتر العصبي علينا؟</vt:lpstr>
      <vt:lpstr>الاستجابة للتوتر العصبي</vt:lpstr>
      <vt:lpstr>آثار الاستجابة للتوتر العصبي</vt:lpstr>
      <vt:lpstr>آثار الاستجابة للتوتر العصبي…مع مرور الوقت</vt:lpstr>
      <vt:lpstr>ما هي المصادر الشائعة لمقادير التوتر العصبي الجزئي (MSDs)؟</vt:lpstr>
      <vt:lpstr>العمل الإنساني ومقادير التوتر العصبي الجزئي (MSDs)</vt:lpstr>
      <vt:lpstr>حياتنا ومقادير التوتر العصبي الجزئي (MSDs)</vt:lpstr>
      <vt:lpstr>3. ماذا يمكننا أن نفعل لمساعدة أنفسنا على البقاء في صحة جيدة وتعزيز المرونة؟</vt:lpstr>
      <vt:lpstr>التوتر العصبي والدعم</vt:lpstr>
      <vt:lpstr>ما هي الأشياء التي يمكنك القيام بها لتقليل عبء مقادير التوتر العصبي الجزئي وتحسين المرونة؟</vt:lpstr>
      <vt:lpstr>من أين أبدأ</vt:lpstr>
      <vt:lpstr>المعنى/الهدف</vt:lpstr>
      <vt:lpstr>جرّب هذه الأشياء ...</vt:lpstr>
      <vt:lpstr>العلاقات </vt:lpstr>
      <vt:lpstr>جرِّب هذه الأشياء</vt:lpstr>
      <vt:lpstr>الجسم</vt:lpstr>
      <vt:lpstr>جرّب هذه الأشياء ...</vt:lpstr>
      <vt:lpstr>العقل</vt:lpstr>
      <vt:lpstr>جرّب هذه الأشياء ...</vt:lpstr>
      <vt:lpstr>اختر شيئًا واحدًا تُجرّبه هذا الأسبوع</vt:lpstr>
      <vt:lpstr>موارد لجنة الإنقاذ الدولية للرعاية الذاتية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Tackling Burnout</dc:title>
  <dc:creator>Lisa McKay</dc:creator>
  <cp:lastModifiedBy>Lana</cp:lastModifiedBy>
  <cp:revision>105</cp:revision>
  <cp:lastPrinted>2018-03-21T12:36:13Z</cp:lastPrinted>
  <dcterms:created xsi:type="dcterms:W3CDTF">2019-12-13T02:50:12Z</dcterms:created>
  <dcterms:modified xsi:type="dcterms:W3CDTF">2020-02-23T11:43:04Z</dcterms:modified>
</cp:coreProperties>
</file>