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0"/>
  </p:notesMasterIdLst>
  <p:handoutMasterIdLst>
    <p:handoutMasterId r:id="rId31"/>
  </p:handoutMasterIdLst>
  <p:sldIdLst>
    <p:sldId id="470" r:id="rId2"/>
    <p:sldId id="471" r:id="rId3"/>
    <p:sldId id="472" r:id="rId4"/>
    <p:sldId id="496" r:id="rId5"/>
    <p:sldId id="497" r:id="rId6"/>
    <p:sldId id="498" r:id="rId7"/>
    <p:sldId id="499" r:id="rId8"/>
    <p:sldId id="500" r:id="rId9"/>
    <p:sldId id="501" r:id="rId10"/>
    <p:sldId id="502" r:id="rId11"/>
    <p:sldId id="503" r:id="rId12"/>
    <p:sldId id="504" r:id="rId13"/>
    <p:sldId id="507" r:id="rId14"/>
    <p:sldId id="508" r:id="rId15"/>
    <p:sldId id="509" r:id="rId16"/>
    <p:sldId id="510" r:id="rId17"/>
    <p:sldId id="511" r:id="rId18"/>
    <p:sldId id="512" r:id="rId19"/>
    <p:sldId id="505" r:id="rId20"/>
    <p:sldId id="513" r:id="rId21"/>
    <p:sldId id="514" r:id="rId22"/>
    <p:sldId id="515" r:id="rId23"/>
    <p:sldId id="516" r:id="rId24"/>
    <p:sldId id="518" r:id="rId25"/>
    <p:sldId id="519" r:id="rId26"/>
    <p:sldId id="520" r:id="rId27"/>
    <p:sldId id="475" r:id="rId28"/>
    <p:sldId id="495" r:id="rId2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52" userDrawn="1">
          <p15:clr>
            <a:srgbClr val="A4A3A4"/>
          </p15:clr>
        </p15:guide>
        <p15:guide id="2" pos="504" userDrawn="1">
          <p15:clr>
            <a:srgbClr val="A4A3A4"/>
          </p15:clr>
        </p15:guide>
        <p15:guide id="3" orient="horz" pos="1032"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gan O'Malley" initials="MO" lastIdx="1" clrIdx="0">
    <p:extLst>
      <p:ext uri="{19B8F6BF-5375-455C-9EA6-DF929625EA0E}">
        <p15:presenceInfo xmlns:p15="http://schemas.microsoft.com/office/powerpoint/2012/main" userId="S-1-5-21-1294360644-1464272073-1233803906-132840" providerId="AD"/>
      </p:ext>
    </p:extLst>
  </p:cmAuthor>
  <p:cmAuthor id="2" name="Joanna Alexander" initials="JA" lastIdx="15" clrIdx="1">
    <p:extLst>
      <p:ext uri="{19B8F6BF-5375-455C-9EA6-DF929625EA0E}">
        <p15:presenceInfo xmlns:p15="http://schemas.microsoft.com/office/powerpoint/2012/main" userId="S-1-5-21-1294360644-1464272073-1233803906-142033" providerId="AD"/>
      </p:ext>
    </p:extLst>
  </p:cmAuthor>
  <p:cmAuthor id="3" name="Laura Yu" initials="LY" lastIdx="30" clrIdx="2">
    <p:extLst>
      <p:ext uri="{19B8F6BF-5375-455C-9EA6-DF929625EA0E}">
        <p15:presenceInfo xmlns:p15="http://schemas.microsoft.com/office/powerpoint/2012/main" userId="S-1-5-21-1294360644-1464272073-1233803906-123738" providerId="AD"/>
      </p:ext>
    </p:extLst>
  </p:cmAuthor>
  <p:cmAuthor id="4" name="Samira Mirza" initials="SM" lastIdx="7" clrIdx="3">
    <p:extLst>
      <p:ext uri="{19B8F6BF-5375-455C-9EA6-DF929625EA0E}">
        <p15:presenceInfo xmlns:p15="http://schemas.microsoft.com/office/powerpoint/2012/main" userId="S-1-5-21-1294360644-1464272073-1233803906-141051" providerId="AD"/>
      </p:ext>
    </p:extLst>
  </p:cmAuthor>
  <p:cmAuthor id="5" name="Julia Sheed" initials="JS" lastIdx="7" clrIdx="4">
    <p:extLst>
      <p:ext uri="{19B8F6BF-5375-455C-9EA6-DF929625EA0E}">
        <p15:presenceInfo xmlns:p15="http://schemas.microsoft.com/office/powerpoint/2012/main" userId="S::jsheed@thekonterragroup.onmicrosoft.com::8b35df37-618a-423b-af7b-433a63c4d49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D81E8"/>
    <a:srgbClr val="5482E8"/>
    <a:srgbClr val="327EEB"/>
    <a:srgbClr val="FFFFFF"/>
    <a:srgbClr val="FFF4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365" autoAdjust="0"/>
    <p:restoredTop sz="64297" autoAdjust="0"/>
  </p:normalViewPr>
  <p:slideViewPr>
    <p:cSldViewPr snapToGrid="0">
      <p:cViewPr varScale="1">
        <p:scale>
          <a:sx n="41" d="100"/>
          <a:sy n="41" d="100"/>
        </p:scale>
        <p:origin x="2298" y="48"/>
      </p:cViewPr>
      <p:guideLst>
        <p:guide orient="horz" pos="552"/>
        <p:guide pos="504"/>
        <p:guide orient="horz" pos="1032"/>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106" d="100"/>
          <a:sy n="106" d="100"/>
        </p:scale>
        <p:origin x="1904" y="16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40" y="0"/>
            <a:ext cx="3038475" cy="465138"/>
          </a:xfrm>
          <a:prstGeom prst="rect">
            <a:avLst/>
          </a:prstGeom>
        </p:spPr>
        <p:txBody>
          <a:bodyPr vert="horz" lIns="91440" tIns="45720" rIns="91440" bIns="45720" rtlCol="0"/>
          <a:lstStyle>
            <a:lvl1pPr algn="r">
              <a:defRPr sz="1200"/>
            </a:lvl1pPr>
          </a:lstStyle>
          <a:p>
            <a:fld id="{ED9AAB96-AC59-C64B-9E55-ABEA796467DE}" type="datetimeFigureOut">
              <a:rPr lang="en-US" smtClean="0"/>
              <a:pPr/>
              <a:t>2/23/2020</a:t>
            </a:fld>
            <a:endParaRPr lang="en-US" dirty="0"/>
          </a:p>
        </p:txBody>
      </p:sp>
      <p:sp>
        <p:nvSpPr>
          <p:cNvPr id="4" name="Footer Placeholder 3"/>
          <p:cNvSpPr>
            <a:spLocks noGrp="1"/>
          </p:cNvSpPr>
          <p:nvPr>
            <p:ph type="ftr" sz="quarter" idx="2"/>
          </p:nvPr>
        </p:nvSpPr>
        <p:spPr>
          <a:xfrm>
            <a:off x="2"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40" y="8829675"/>
            <a:ext cx="3038475" cy="465138"/>
          </a:xfrm>
          <a:prstGeom prst="rect">
            <a:avLst/>
          </a:prstGeom>
        </p:spPr>
        <p:txBody>
          <a:bodyPr vert="horz" lIns="91440" tIns="45720" rIns="91440" bIns="45720" rtlCol="0" anchor="b"/>
          <a:lstStyle>
            <a:lvl1pPr algn="r">
              <a:defRPr sz="1200"/>
            </a:lvl1pPr>
          </a:lstStyle>
          <a:p>
            <a:fld id="{D2AB2A55-7D1A-AD44-A118-77A701CE92C0}" type="slidenum">
              <a:rPr lang="en-US" smtClean="0"/>
              <a:pPr/>
              <a:t>‹#›</a:t>
            </a:fld>
            <a:endParaRPr lang="en-US" dirty="0"/>
          </a:p>
        </p:txBody>
      </p:sp>
    </p:spTree>
    <p:extLst>
      <p:ext uri="{BB962C8B-B14F-4D97-AF65-F5344CB8AC3E}">
        <p14:creationId xmlns:p14="http://schemas.microsoft.com/office/powerpoint/2010/main" val="368075878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40" y="0"/>
            <a:ext cx="3038475" cy="465138"/>
          </a:xfrm>
          <a:prstGeom prst="rect">
            <a:avLst/>
          </a:prstGeom>
        </p:spPr>
        <p:txBody>
          <a:bodyPr vert="horz" lIns="91440" tIns="45720" rIns="91440" bIns="45720" rtlCol="0"/>
          <a:lstStyle>
            <a:lvl1pPr algn="r">
              <a:defRPr sz="1200"/>
            </a:lvl1pPr>
          </a:lstStyle>
          <a:p>
            <a:fld id="{4214E3E2-D3B7-4F7D-A4F7-C80E99429A66}" type="datetimeFigureOut">
              <a:rPr lang="en-US" smtClean="0"/>
              <a:pPr/>
              <a:t>2/23/2020</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16426"/>
            <a:ext cx="5607050" cy="41830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40" y="8829675"/>
            <a:ext cx="3038475" cy="465138"/>
          </a:xfrm>
          <a:prstGeom prst="rect">
            <a:avLst/>
          </a:prstGeom>
        </p:spPr>
        <p:txBody>
          <a:bodyPr vert="horz" lIns="91440" tIns="45720" rIns="91440" bIns="45720" rtlCol="0" anchor="b"/>
          <a:lstStyle>
            <a:lvl1pPr algn="r">
              <a:defRPr sz="1200"/>
            </a:lvl1pPr>
          </a:lstStyle>
          <a:p>
            <a:fld id="{D70FF2E4-95BE-49CA-89E1-C2C428ECDA9A}" type="slidenum">
              <a:rPr lang="en-US" smtClean="0"/>
              <a:pPr/>
              <a:t>‹#›</a:t>
            </a:fld>
            <a:endParaRPr lang="en-US" dirty="0"/>
          </a:p>
        </p:txBody>
      </p:sp>
    </p:spTree>
    <p:extLst>
      <p:ext uri="{BB962C8B-B14F-4D97-AF65-F5344CB8AC3E}">
        <p14:creationId xmlns:p14="http://schemas.microsoft.com/office/powerpoint/2010/main" val="274565779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3" Type="http://schemas.openxmlformats.org/officeDocument/2006/relationships/hyperlink" Target="https://doc.rescue.org/access-a-counselor/" TargetMode="External"/><Relationship Id="rId2" Type="http://schemas.openxmlformats.org/officeDocument/2006/relationships/slide" Target="../slides/slide28.xml"/><Relationship Id="rId1" Type="http://schemas.openxmlformats.org/officeDocument/2006/relationships/notesMaster" Target="../notesMasters/notesMaster1.xml"/><Relationship Id="rId6" Type="http://schemas.openxmlformats.org/officeDocument/2006/relationships/hyperlink" Target="https://doc.rescue.org/" TargetMode="External"/><Relationship Id="rId5" Type="http://schemas.openxmlformats.org/officeDocument/2006/relationships/hyperlink" Target="https://doc.rescue.org/cultivate-your-resilience-with-customized-self-care-planning/" TargetMode="External"/><Relationship Id="rId4" Type="http://schemas.openxmlformats.org/officeDocument/2006/relationships/hyperlink" Target="https://doc.rescue.org/request-services-for-your-workplace/#accessManager"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ar-LY" b="1" i="0" noProof="0" dirty="0"/>
              <a:t>قدّم</a:t>
            </a:r>
            <a:r>
              <a:rPr lang="ar-LY" i="0" noProof="0" dirty="0"/>
              <a:t>: قم بتوفير مقدمة مختصرة عن المُيَسِّر</a:t>
            </a:r>
          </a:p>
          <a:p>
            <a:pPr algn="r" rtl="1"/>
            <a:endParaRPr lang="ar-LY" i="0" noProof="0" dirty="0"/>
          </a:p>
          <a:p>
            <a:pPr algn="r" rtl="1"/>
            <a:r>
              <a:rPr lang="ar-LY" b="1" i="0" noProof="0" dirty="0"/>
              <a:t>استعرض: </a:t>
            </a:r>
            <a:r>
              <a:rPr lang="ar-LY" i="0" noProof="0" dirty="0"/>
              <a:t>إذا كان الموظفون قد أجروا بالفعل التقييم الذاتي للإنهاك والخاص بمعهد هيدينغتون (المتاح </a:t>
            </a:r>
            <a:r>
              <a:rPr lang="ar-LY" i="0" baseline="0" noProof="0" dirty="0"/>
              <a:t> في قسم "الرعاية الذاتية" في موقع ويب واجب الرعاية "Duty of Care")</a:t>
            </a:r>
            <a:r>
              <a:rPr lang="ar-LY" i="0" noProof="0" dirty="0"/>
              <a:t>، فراجع النشاط ونتائج المجموعة (إن وجدت).</a:t>
            </a:r>
            <a:endParaRPr lang="ar-LY" b="1" i="0" noProof="0" dirty="0"/>
          </a:p>
        </p:txBody>
      </p:sp>
      <p:sp>
        <p:nvSpPr>
          <p:cNvPr id="4" name="Slide Number Placeholder 3"/>
          <p:cNvSpPr>
            <a:spLocks noGrp="1"/>
          </p:cNvSpPr>
          <p:nvPr>
            <p:ph type="sldNum" sz="quarter" idx="5"/>
          </p:nvPr>
        </p:nvSpPr>
        <p:spPr/>
        <p:txBody>
          <a:bodyPr/>
          <a:lstStyle/>
          <a:p>
            <a:pPr algn="r" rtl="1"/>
            <a:fld id="{D70FF2E4-95BE-49CA-89E1-C2C428ECDA9A}" type="slidenum">
              <a:rPr lang="en-US" smtClean="0"/>
              <a:pPr algn="r" rtl="1"/>
              <a:t>1</a:t>
            </a:fld>
            <a:endParaRPr lang="en-US" dirty="0"/>
          </a:p>
        </p:txBody>
      </p:sp>
    </p:spTree>
    <p:extLst>
      <p:ext uri="{BB962C8B-B14F-4D97-AF65-F5344CB8AC3E}">
        <p14:creationId xmlns:p14="http://schemas.microsoft.com/office/powerpoint/2010/main" val="35626807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algn="r" rtl="1"/>
            <a:fld id="{D70FF2E4-95BE-49CA-89E1-C2C428ECDA9A}" type="slidenum">
              <a:rPr lang="en-US" smtClean="0"/>
              <a:pPr algn="r" rtl="1"/>
              <a:t>10</a:t>
            </a:fld>
            <a:endParaRPr lang="en-US" dirty="0"/>
          </a:p>
        </p:txBody>
      </p:sp>
    </p:spTree>
    <p:extLst>
      <p:ext uri="{BB962C8B-B14F-4D97-AF65-F5344CB8AC3E}">
        <p14:creationId xmlns:p14="http://schemas.microsoft.com/office/powerpoint/2010/main" val="42312666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 sz="1200" b="1" i="0" kern="1200" dirty="0">
                <a:solidFill>
                  <a:schemeClr val="tx1"/>
                </a:solidFill>
                <a:effectLst/>
                <a:latin typeface="+mn-lt"/>
                <a:ea typeface="+mn-ea"/>
                <a:cs typeface="+mn-cs"/>
              </a:rPr>
              <a:t>اشرح</a:t>
            </a:r>
            <a:r>
              <a:rPr lang="" sz="1200" b="1" i="1" kern="1200" dirty="0">
                <a:solidFill>
                  <a:schemeClr val="tx1"/>
                </a:solidFill>
                <a:effectLst/>
                <a:latin typeface="+mn-lt"/>
                <a:ea typeface="+mn-ea"/>
                <a:cs typeface="+mn-cs"/>
              </a:rPr>
              <a:t> </a:t>
            </a:r>
            <a:r>
              <a:rPr lang="" sz="1200" kern="1200" dirty="0">
                <a:solidFill>
                  <a:schemeClr val="tx1"/>
                </a:solidFill>
                <a:effectLst/>
                <a:latin typeface="+mn-lt"/>
                <a:ea typeface="+mn-ea"/>
                <a:cs typeface="+mn-cs"/>
              </a:rPr>
              <a:t>استجابة الجسم للتوتر العصبي.</a:t>
            </a:r>
          </a:p>
          <a:p>
            <a:pPr marL="171450" indent="-171450" algn="r" rtl="1">
              <a:buFont typeface="Arial" panose="020B0604020202020204" pitchFamily="34" charset="0"/>
              <a:buChar char="•"/>
            </a:pPr>
            <a:r>
              <a:rPr lang="" dirty="0">
                <a:effectLst/>
              </a:rPr>
              <a:t>عندما نشعر بالتهديد أو بأننا تحت الضغط، فإن جسمنا يقوم بتنشيط دورة التوتر العصبي.</a:t>
            </a:r>
          </a:p>
          <a:p>
            <a:pPr marL="171450" indent="-171450" algn="r" rtl="1">
              <a:buFont typeface="Arial" panose="020B0604020202020204" pitchFamily="34" charset="0"/>
              <a:buChar char="•"/>
            </a:pPr>
            <a:r>
              <a:rPr lang="" dirty="0">
                <a:effectLst/>
              </a:rPr>
              <a:t>تشارك جميع ردود الفعل المذكورة في هذه الشريحة في دورة التوتر العصبي.</a:t>
            </a:r>
            <a:endParaRPr lang="en-US" dirty="0"/>
          </a:p>
        </p:txBody>
      </p:sp>
      <p:sp>
        <p:nvSpPr>
          <p:cNvPr id="4" name="Slide Number Placeholder 3"/>
          <p:cNvSpPr>
            <a:spLocks noGrp="1"/>
          </p:cNvSpPr>
          <p:nvPr>
            <p:ph type="sldNum" sz="quarter" idx="5"/>
          </p:nvPr>
        </p:nvSpPr>
        <p:spPr/>
        <p:txBody>
          <a:bodyPr/>
          <a:lstStyle/>
          <a:p>
            <a:pPr algn="r" rtl="1"/>
            <a:fld id="{D70FF2E4-95BE-49CA-89E1-C2C428ECDA9A}" type="slidenum">
              <a:rPr lang="en-US" smtClean="0"/>
              <a:pPr algn="r" rtl="1"/>
              <a:t>11</a:t>
            </a:fld>
            <a:endParaRPr lang="en-US" dirty="0"/>
          </a:p>
        </p:txBody>
      </p:sp>
    </p:spTree>
    <p:extLst>
      <p:ext uri="{BB962C8B-B14F-4D97-AF65-F5344CB8AC3E}">
        <p14:creationId xmlns:p14="http://schemas.microsoft.com/office/powerpoint/2010/main" val="32935978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r" rtl="1">
              <a:buFont typeface="Arial" panose="020B0604020202020204" pitchFamily="34" charset="0"/>
              <a:buNone/>
            </a:pPr>
            <a:r>
              <a:rPr lang="ar-JO" sz="1200" b="1" i="0" kern="1200" dirty="0">
                <a:solidFill>
                  <a:schemeClr val="tx1"/>
                </a:solidFill>
                <a:effectLst/>
                <a:latin typeface="+mn-lt"/>
                <a:ea typeface="+mn-ea"/>
                <a:cs typeface="+mn-cs"/>
              </a:rPr>
              <a:t>استعرض</a:t>
            </a:r>
            <a:r>
              <a:rPr lang="ar-JO" sz="1200" kern="1200" dirty="0">
                <a:solidFill>
                  <a:schemeClr val="tx1"/>
                </a:solidFill>
                <a:effectLst/>
                <a:latin typeface="+mn-lt"/>
                <a:ea typeface="+mn-ea"/>
                <a:cs typeface="+mn-cs"/>
              </a:rPr>
              <a:t> النقاط الموجودة على الشريحة.</a:t>
            </a:r>
          </a:p>
          <a:p>
            <a:pPr marL="0" lvl="0" indent="0" algn="r" rtl="1">
              <a:buFont typeface="Arial" panose="020B0604020202020204" pitchFamily="34" charset="0"/>
              <a:buNone/>
            </a:pPr>
            <a:endParaRPr lang="ar-JO" sz="1200" kern="1200" dirty="0">
              <a:solidFill>
                <a:schemeClr val="tx1"/>
              </a:solidFill>
              <a:effectLst/>
              <a:latin typeface="+mn-lt"/>
              <a:ea typeface="+mn-ea"/>
              <a:cs typeface="+mn-cs"/>
            </a:endParaRPr>
          </a:p>
          <a:p>
            <a:pPr lvl="0" algn="r" rtl="1"/>
            <a:r>
              <a:rPr lang="ar-JO" sz="1200" b="1" i="0" kern="1200" dirty="0">
                <a:solidFill>
                  <a:schemeClr val="tx1"/>
                </a:solidFill>
                <a:effectLst/>
                <a:latin typeface="+mn-lt"/>
                <a:ea typeface="+mn-ea"/>
                <a:cs typeface="+mn-cs"/>
              </a:rPr>
              <a:t>اشرح</a:t>
            </a:r>
            <a:r>
              <a:rPr lang="ar-JO" sz="1200" b="1" i="1" kern="1200" dirty="0">
                <a:solidFill>
                  <a:schemeClr val="tx1"/>
                </a:solidFill>
                <a:effectLst/>
                <a:latin typeface="+mn-lt"/>
                <a:ea typeface="+mn-ea"/>
                <a:cs typeface="+mn-cs"/>
              </a:rPr>
              <a:t> </a:t>
            </a:r>
            <a:r>
              <a:rPr lang="ar-JO" sz="1200" kern="1200" dirty="0">
                <a:solidFill>
                  <a:schemeClr val="tx1"/>
                </a:solidFill>
                <a:effectLst/>
                <a:latin typeface="+mn-lt"/>
                <a:ea typeface="+mn-ea"/>
                <a:cs typeface="+mn-cs"/>
              </a:rPr>
              <a:t> لماذا تكون دورة التوتر العصبي مفيدة حقًا في مساعدتنا على التعامل مع التهديدات /الخطر البدني غير المتوقع (على سبيل المثال، النجاة من أسد) ولكنها ليست مفيدة في مساعدتنا في التعامل مع حالات التوتر العصبي الحديثة (على سبيل المثال، عبء ثقيل في العمل، مدير غير منطقى).</a:t>
            </a:r>
          </a:p>
          <a:p>
            <a:pPr marL="171450" lvl="0" indent="-171450" algn="r" rtl="1">
              <a:buFont typeface="Arial" panose="020B0604020202020204" pitchFamily="34" charset="0"/>
              <a:buChar char="•"/>
            </a:pPr>
            <a:r>
              <a:rPr lang="ar-JO" sz="1200" kern="1200" dirty="0">
                <a:solidFill>
                  <a:schemeClr val="tx1"/>
                </a:solidFill>
                <a:effectLst/>
                <a:latin typeface="+mn-lt"/>
                <a:ea typeface="+mn-ea"/>
                <a:cs typeface="+mn-cs"/>
              </a:rPr>
              <a:t>في هذه الحالات، تُحفَّز استجابات دورة التوتر العصبي، ولكنها في الغالب لا تكتمل.</a:t>
            </a:r>
          </a:p>
          <a:p>
            <a:pPr marL="171450" lvl="0" indent="-171450" algn="r" rtl="1">
              <a:buFont typeface="Arial" panose="020B0604020202020204" pitchFamily="34" charset="0"/>
              <a:buChar char="•"/>
            </a:pPr>
            <a:r>
              <a:rPr lang="ar-JO" sz="1200" kern="1200" dirty="0">
                <a:solidFill>
                  <a:schemeClr val="tx1"/>
                </a:solidFill>
                <a:effectLst/>
                <a:latin typeface="+mn-lt"/>
                <a:ea typeface="+mn-ea"/>
                <a:cs typeface="+mn-cs"/>
              </a:rPr>
              <a:t>غالبًا ما نكبت ردود الفعل هذه، ونعلق الاستجابات، ونتجاهل ردود أفعالنا في الوقت الحالي.</a:t>
            </a:r>
          </a:p>
          <a:p>
            <a:pPr marL="171450" lvl="0" indent="-171450" algn="r" rtl="1">
              <a:buFont typeface="Arial" panose="020B0604020202020204" pitchFamily="34" charset="0"/>
              <a:buChar char="•"/>
            </a:pPr>
            <a:r>
              <a:rPr lang="ar-JO" sz="1200" kern="1200" dirty="0">
                <a:solidFill>
                  <a:schemeClr val="tx1"/>
                </a:solidFill>
                <a:effectLst/>
                <a:latin typeface="+mn-lt"/>
                <a:ea typeface="+mn-ea"/>
                <a:cs typeface="+mn-cs"/>
              </a:rPr>
              <a:t>في كثير من الأحيان تكون لدينا استجابة للتوتر العصبي لا تعود أبدًا إلى خط الأساس، وفي مثل هذه الحالة يدفعنا محفز دورة التوتر العصبي التالي لأعلى قليلاً ونتقدم بعيدًا عن خط الأساس، إلخ. نحن أبدًا لا نكمل الدورة حقًا.</a:t>
            </a:r>
          </a:p>
          <a:p>
            <a:pPr marL="171450" lvl="0" indent="-171450" algn="r" rtl="1">
              <a:buFont typeface="Arial" panose="020B0604020202020204" pitchFamily="34" charset="0"/>
              <a:buChar char="•"/>
            </a:pPr>
            <a:r>
              <a:rPr lang="ar-JO" sz="1200" kern="1200" dirty="0">
                <a:solidFill>
                  <a:schemeClr val="tx1"/>
                </a:solidFill>
                <a:effectLst/>
                <a:latin typeface="+mn-lt"/>
                <a:ea typeface="+mn-ea"/>
                <a:cs typeface="+mn-cs"/>
              </a:rPr>
              <a:t>ومع ذلك، لا يعكس هذا تلقائيًا سلسلة التغييرات الهرمونية والعصبية التي تنطوي عليها دورة التوتر العصبي. لا تتبخر هذه </a:t>
            </a:r>
            <a:r>
              <a:rPr lang="ar-JO" sz="1200" kern="1200" noProof="0" dirty="0">
                <a:solidFill>
                  <a:schemeClr val="tx1"/>
                </a:solidFill>
                <a:effectLst/>
                <a:latin typeface="+mn-lt"/>
                <a:ea typeface="+mn-ea"/>
                <a:cs typeface="+mn-cs"/>
              </a:rPr>
              <a:t>التغييرات</a:t>
            </a:r>
            <a:r>
              <a:rPr lang="ar-JO" sz="1200" kern="1200" dirty="0">
                <a:solidFill>
                  <a:schemeClr val="tx1"/>
                </a:solidFill>
                <a:effectLst/>
                <a:latin typeface="+mn-lt"/>
                <a:ea typeface="+mn-ea"/>
                <a:cs typeface="+mn-cs"/>
              </a:rPr>
              <a:t> فقط من أجهزة أجسامنا.</a:t>
            </a:r>
          </a:p>
          <a:p>
            <a:pPr marL="171450" lvl="0" indent="-171450" algn="r" rtl="1">
              <a:buFont typeface="Arial" panose="020B0604020202020204" pitchFamily="34" charset="0"/>
              <a:buChar char="•"/>
            </a:pPr>
            <a:r>
              <a:rPr lang="ar-JO" sz="1200" kern="1200" dirty="0">
                <a:solidFill>
                  <a:schemeClr val="tx1"/>
                </a:solidFill>
                <a:effectLst/>
                <a:latin typeface="+mn-lt"/>
                <a:ea typeface="+mn-ea"/>
                <a:cs typeface="+mn-cs"/>
              </a:rPr>
              <a:t>يترك هذا الميل للبقاء "نشطًا" ومتوترًا على المدى الطويل أجسامنا غارقة في هرمونات التوتر العصبي التي تجعلنا مستعدين لنشاط لا يأتي أبدًا. بمرور الوقت، يغير حِمْل التوتر العصبي المتزايد هذا أجهزتنا البدنية، والعقلية، والوجدانية بأكملها.</a:t>
            </a:r>
          </a:p>
          <a:p>
            <a:pPr algn="r" rtl="1"/>
            <a:endParaRPr lang="ar-JO" dirty="0"/>
          </a:p>
        </p:txBody>
      </p:sp>
      <p:sp>
        <p:nvSpPr>
          <p:cNvPr id="4" name="Slide Number Placeholder 3"/>
          <p:cNvSpPr>
            <a:spLocks noGrp="1"/>
          </p:cNvSpPr>
          <p:nvPr>
            <p:ph type="sldNum" sz="quarter" idx="5"/>
          </p:nvPr>
        </p:nvSpPr>
        <p:spPr/>
        <p:txBody>
          <a:bodyPr/>
          <a:lstStyle/>
          <a:p>
            <a:pPr algn="r" rtl="1"/>
            <a:fld id="{D70FF2E4-95BE-49CA-89E1-C2C428ECDA9A}" type="slidenum">
              <a:rPr lang="en-US" smtClean="0"/>
              <a:pPr algn="r" rtl="1"/>
              <a:t>12</a:t>
            </a:fld>
            <a:endParaRPr lang="en-US" dirty="0"/>
          </a:p>
        </p:txBody>
      </p:sp>
    </p:spTree>
    <p:extLst>
      <p:ext uri="{BB962C8B-B14F-4D97-AF65-F5344CB8AC3E}">
        <p14:creationId xmlns:p14="http://schemas.microsoft.com/office/powerpoint/2010/main" val="39279122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ar-MA" sz="1200" b="1" i="0" kern="1200" noProof="0" dirty="0">
                <a:solidFill>
                  <a:schemeClr val="tx1"/>
                </a:solidFill>
                <a:effectLst/>
                <a:latin typeface="+mn-lt"/>
                <a:ea typeface="+mn-ea"/>
                <a:cs typeface="+mn-cs"/>
              </a:rPr>
              <a:t>اسأل المشاركين</a:t>
            </a:r>
            <a:r>
              <a:rPr lang="ar-MA" sz="1200" b="1" i="1" kern="1200" noProof="0" dirty="0">
                <a:solidFill>
                  <a:schemeClr val="tx1"/>
                </a:solidFill>
                <a:effectLst/>
                <a:latin typeface="+mn-lt"/>
                <a:ea typeface="+mn-ea"/>
                <a:cs typeface="+mn-cs"/>
              </a:rPr>
              <a:t>: </a:t>
            </a:r>
            <a:r>
              <a:rPr lang="ar-MA" sz="1200" kern="1200" noProof="0" dirty="0">
                <a:solidFill>
                  <a:schemeClr val="tx1"/>
                </a:solidFill>
                <a:effectLst/>
                <a:latin typeface="+mn-lt"/>
                <a:ea typeface="+mn-ea"/>
                <a:cs typeface="+mn-cs"/>
              </a:rPr>
              <a:t>ما هي علامات التحذير المبكرة بشأن التوتر العصبي والضغط؟</a:t>
            </a:r>
          </a:p>
          <a:p>
            <a:pPr marL="171450" indent="-171450" algn="r" rtl="1">
              <a:buFont typeface="Arial" panose="020B0604020202020204" pitchFamily="34" charset="0"/>
              <a:buChar char="•"/>
            </a:pPr>
            <a:r>
              <a:rPr lang="ar-MA" sz="1200" kern="1200" noProof="0" dirty="0">
                <a:solidFill>
                  <a:schemeClr val="tx1"/>
                </a:solidFill>
                <a:effectLst/>
                <a:latin typeface="+mn-lt"/>
                <a:ea typeface="+mn-ea"/>
                <a:cs typeface="+mn-cs"/>
              </a:rPr>
              <a:t>يمكنك الرجوع إلى </a:t>
            </a:r>
            <a:r>
              <a:rPr lang="ar-MA" sz="1200" b="1" i="0" kern="1200" noProof="0" dirty="0">
                <a:solidFill>
                  <a:schemeClr val="tx1"/>
                </a:solidFill>
                <a:effectLst/>
                <a:latin typeface="+mn-lt"/>
                <a:ea typeface="+mn-ea"/>
                <a:cs typeface="+mn-cs"/>
              </a:rPr>
              <a:t>التقييم الذاتي للإنهاك والخاص بمعهد هيدينغتون </a:t>
            </a:r>
            <a:r>
              <a:rPr lang="ar-MA" sz="1200" kern="1200" noProof="0" dirty="0">
                <a:solidFill>
                  <a:schemeClr val="tx1"/>
                </a:solidFill>
                <a:effectLst/>
                <a:latin typeface="+mn-lt"/>
                <a:ea typeface="+mn-ea"/>
                <a:cs typeface="+mn-cs"/>
              </a:rPr>
              <a:t>والذي يجب أن يكون الموظفون قد أتموه بالفعل قبل المناقشة.</a:t>
            </a:r>
          </a:p>
          <a:p>
            <a:pPr marL="171450" indent="-171450" algn="r" rtl="1">
              <a:buFont typeface="Arial" panose="020B0604020202020204" pitchFamily="34" charset="0"/>
              <a:buChar char="•"/>
            </a:pPr>
            <a:r>
              <a:rPr lang="ar-MA" sz="1200" kern="1200" noProof="0" dirty="0">
                <a:solidFill>
                  <a:schemeClr val="tx1"/>
                </a:solidFill>
                <a:effectLst/>
                <a:latin typeface="+mn-lt"/>
                <a:ea typeface="+mn-ea"/>
                <a:cs typeface="+mn-cs"/>
              </a:rPr>
              <a:t>إذا لم تكن قد قمت باستعراض هذا بالفعل أثناء مقدمة العرض التقديمي، فلا تطلب من الموظفين مشاركة نتائجهم مع الآخرين. ومع ذلك، فاطلب منهم التفكير في هذا التقييم الذاتي والتأمل في علامات التحذير المبكر الشخصية للتوتر العصبي لديهم؟ ما الذي يظهر في حياتهم كعلامة تحذير عندما يكونون تحت الضغط؟</a:t>
            </a:r>
          </a:p>
          <a:p>
            <a:pPr marL="171450" indent="-171450" algn="r" rtl="1">
              <a:buFont typeface="Arial" panose="020B0604020202020204" pitchFamily="34" charset="0"/>
              <a:buChar char="•"/>
            </a:pPr>
            <a:endParaRPr lang="ar-MA" sz="1200" kern="1200" noProof="0" dirty="0">
              <a:solidFill>
                <a:schemeClr val="tx1"/>
              </a:solidFill>
              <a:effectLst/>
              <a:latin typeface="+mn-lt"/>
              <a:ea typeface="+mn-ea"/>
              <a:cs typeface="+mn-cs"/>
            </a:endParaRPr>
          </a:p>
          <a:p>
            <a:pPr marL="0" indent="0" algn="r" rtl="1">
              <a:buFont typeface="Arial" panose="020B0604020202020204" pitchFamily="34" charset="0"/>
              <a:buNone/>
            </a:pPr>
            <a:r>
              <a:rPr lang="ar-MA" sz="1200" b="1" i="0" kern="1200" noProof="0" dirty="0">
                <a:solidFill>
                  <a:schemeClr val="tx1"/>
                </a:solidFill>
                <a:effectLst/>
                <a:latin typeface="+mn-lt"/>
                <a:ea typeface="+mn-ea"/>
                <a:cs typeface="+mn-cs"/>
              </a:rPr>
              <a:t>اطلب من المتطوعين </a:t>
            </a:r>
            <a:r>
              <a:rPr lang="ar-MA" sz="1200" kern="1200" noProof="0" dirty="0">
                <a:solidFill>
                  <a:schemeClr val="tx1"/>
                </a:solidFill>
                <a:effectLst/>
                <a:latin typeface="+mn-lt"/>
                <a:ea typeface="+mn-ea"/>
                <a:cs typeface="+mn-cs"/>
              </a:rPr>
              <a:t>مشاركة بعض علامات التحذير المبكر للتوتر العصبي.</a:t>
            </a:r>
          </a:p>
          <a:p>
            <a:pPr marL="171450" indent="-171450" algn="r" rtl="1">
              <a:buFont typeface="Arial" panose="020B0604020202020204" pitchFamily="34" charset="0"/>
              <a:buChar char="•"/>
            </a:pPr>
            <a:endParaRPr lang="ar-MA" sz="1200" kern="1200" noProof="0" dirty="0">
              <a:solidFill>
                <a:schemeClr val="tx1"/>
              </a:solidFill>
              <a:effectLst/>
              <a:latin typeface="+mn-lt"/>
              <a:ea typeface="+mn-ea"/>
              <a:cs typeface="+mn-cs"/>
            </a:endParaRPr>
          </a:p>
          <a:p>
            <a:pPr marL="0" indent="0" algn="r" rtl="1">
              <a:buFont typeface="Arial" panose="020B0604020202020204" pitchFamily="34" charset="0"/>
              <a:buNone/>
            </a:pPr>
            <a:r>
              <a:rPr lang="ar-MA" sz="1200" b="1" i="0" kern="1200" noProof="0" dirty="0">
                <a:solidFill>
                  <a:schemeClr val="tx1"/>
                </a:solidFill>
                <a:effectLst/>
                <a:latin typeface="+mn-lt"/>
                <a:ea typeface="+mn-ea"/>
                <a:cs typeface="+mn-cs"/>
              </a:rPr>
              <a:t>ناقش مساهمات المشاركين </a:t>
            </a:r>
            <a:r>
              <a:rPr lang="ar-MA" sz="1200" b="0" i="0" kern="1200" noProof="0" dirty="0">
                <a:solidFill>
                  <a:schemeClr val="tx1"/>
                </a:solidFill>
                <a:effectLst/>
                <a:latin typeface="+mn-lt"/>
                <a:ea typeface="+mn-ea"/>
                <a:cs typeface="+mn-cs"/>
              </a:rPr>
              <a:t>وأشر إلى المدى الذي تكون عليه علامات التوتر العصبي وأعراضه هذه مفهومة وطبيعية في ضوء ردود الفعل التي تنتج أثناء دورة التوتر العصبي في الجسم.</a:t>
            </a:r>
            <a:endParaRPr lang="ar-MA" sz="1200" kern="1200" noProof="0" dirty="0">
              <a:solidFill>
                <a:schemeClr val="tx1"/>
              </a:solidFill>
              <a:effectLst/>
              <a:latin typeface="+mn-lt"/>
              <a:ea typeface="+mn-ea"/>
              <a:cs typeface="+mn-cs"/>
            </a:endParaRPr>
          </a:p>
          <a:p>
            <a:pPr algn="r" rtl="1"/>
            <a:endParaRPr lang="ar-MA" noProof="0" dirty="0"/>
          </a:p>
        </p:txBody>
      </p:sp>
      <p:sp>
        <p:nvSpPr>
          <p:cNvPr id="4" name="Slide Number Placeholder 3"/>
          <p:cNvSpPr>
            <a:spLocks noGrp="1"/>
          </p:cNvSpPr>
          <p:nvPr>
            <p:ph type="sldNum" sz="quarter" idx="5"/>
          </p:nvPr>
        </p:nvSpPr>
        <p:spPr/>
        <p:txBody>
          <a:bodyPr/>
          <a:lstStyle/>
          <a:p>
            <a:pPr algn="r" rtl="1"/>
            <a:fld id="{D70FF2E4-95BE-49CA-89E1-C2C428ECDA9A}" type="slidenum">
              <a:rPr lang="en-US" smtClean="0"/>
              <a:pPr algn="r" rtl="1"/>
              <a:t>13</a:t>
            </a:fld>
            <a:endParaRPr lang="en-US" dirty="0"/>
          </a:p>
        </p:txBody>
      </p:sp>
    </p:spTree>
    <p:extLst>
      <p:ext uri="{BB962C8B-B14F-4D97-AF65-F5344CB8AC3E}">
        <p14:creationId xmlns:p14="http://schemas.microsoft.com/office/powerpoint/2010/main" val="5865781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 b="1" i="0" dirty="0"/>
              <a:t>أخبر المشاركين </a:t>
            </a:r>
            <a:r>
              <a:rPr lang="" b="0" i="0" dirty="0"/>
              <a:t>بأننا سنستعرض الآن علامات التحذير من الإنهاك في العديد من المجالات ...</a:t>
            </a:r>
            <a:endParaRPr lang="en-US" b="1" i="1" dirty="0"/>
          </a:p>
        </p:txBody>
      </p:sp>
      <p:sp>
        <p:nvSpPr>
          <p:cNvPr id="4" name="Slide Number Placeholder 3"/>
          <p:cNvSpPr>
            <a:spLocks noGrp="1"/>
          </p:cNvSpPr>
          <p:nvPr>
            <p:ph type="sldNum" sz="quarter" idx="5"/>
          </p:nvPr>
        </p:nvSpPr>
        <p:spPr/>
        <p:txBody>
          <a:bodyPr/>
          <a:lstStyle/>
          <a:p>
            <a:pPr algn="r" rtl="1"/>
            <a:fld id="{D70FF2E4-95BE-49CA-89E1-C2C428ECDA9A}" type="slidenum">
              <a:rPr lang="en-US" smtClean="0"/>
              <a:pPr algn="r" rtl="1"/>
              <a:t>14</a:t>
            </a:fld>
            <a:endParaRPr lang="en-US" dirty="0"/>
          </a:p>
        </p:txBody>
      </p:sp>
    </p:spTree>
    <p:extLst>
      <p:ext uri="{BB962C8B-B14F-4D97-AF65-F5344CB8AC3E}">
        <p14:creationId xmlns:p14="http://schemas.microsoft.com/office/powerpoint/2010/main" val="37320935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 b="1" i="0" dirty="0"/>
              <a:t>استعرض</a:t>
            </a:r>
            <a:r>
              <a:rPr lang="" b="1" i="1" dirty="0"/>
              <a:t> </a:t>
            </a:r>
            <a:r>
              <a:rPr lang="" b="0" i="0" dirty="0"/>
              <a:t>العلامات البدنية الشائعة للإنهاك.</a:t>
            </a:r>
          </a:p>
          <a:p>
            <a:pPr marL="171450" indent="-171450" algn="r" rtl="1">
              <a:buFont typeface="Arial" panose="020B0604020202020204" pitchFamily="34" charset="0"/>
              <a:buChar char="•"/>
            </a:pPr>
            <a:r>
              <a:rPr lang="" dirty="0"/>
              <a:t>يعد العديد منها علامات شائعة على "التوتر العصبي" العام.</a:t>
            </a:r>
            <a:endParaRPr lang="en-US" b="1" i="1" dirty="0"/>
          </a:p>
        </p:txBody>
      </p:sp>
      <p:sp>
        <p:nvSpPr>
          <p:cNvPr id="4" name="Slide Number Placeholder 3"/>
          <p:cNvSpPr>
            <a:spLocks noGrp="1"/>
          </p:cNvSpPr>
          <p:nvPr>
            <p:ph type="sldNum" sz="quarter" idx="5"/>
          </p:nvPr>
        </p:nvSpPr>
        <p:spPr/>
        <p:txBody>
          <a:bodyPr/>
          <a:lstStyle/>
          <a:p>
            <a:pPr algn="r" rtl="1"/>
            <a:fld id="{D70FF2E4-95BE-49CA-89E1-C2C428ECDA9A}" type="slidenum">
              <a:rPr lang="en-US" smtClean="0"/>
              <a:pPr algn="r" rtl="1"/>
              <a:t>15</a:t>
            </a:fld>
            <a:endParaRPr lang="en-US" dirty="0"/>
          </a:p>
        </p:txBody>
      </p:sp>
    </p:spTree>
    <p:extLst>
      <p:ext uri="{BB962C8B-B14F-4D97-AF65-F5344CB8AC3E}">
        <p14:creationId xmlns:p14="http://schemas.microsoft.com/office/powerpoint/2010/main" val="22310527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LY" b="1" i="0" noProof="0" dirty="0"/>
              <a:t>استعرض </a:t>
            </a:r>
            <a:r>
              <a:rPr lang="ar-LY" b="0" i="0" noProof="0" dirty="0"/>
              <a:t>العلامات الوجدانية والعقلية الشائعة للإنهاك (شريحتان)</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LY" noProof="0" dirty="0"/>
              <a:t>هذا هو المجال الذي تظهر فيه علامات "الإنهاك" (مقابل التوتر العصبي العام) بشكل فريد ومتميز.</a:t>
            </a:r>
            <a:endParaRPr lang="ar-LY" b="1" i="1" noProof="0" dirty="0"/>
          </a:p>
          <a:p>
            <a:pPr algn="r" rtl="1"/>
            <a:endParaRPr lang="ar-LY" noProof="0" dirty="0"/>
          </a:p>
        </p:txBody>
      </p:sp>
      <p:sp>
        <p:nvSpPr>
          <p:cNvPr id="4" name="Slide Number Placeholder 3"/>
          <p:cNvSpPr>
            <a:spLocks noGrp="1"/>
          </p:cNvSpPr>
          <p:nvPr>
            <p:ph type="sldNum" sz="quarter" idx="5"/>
          </p:nvPr>
        </p:nvSpPr>
        <p:spPr/>
        <p:txBody>
          <a:bodyPr/>
          <a:lstStyle/>
          <a:p>
            <a:pPr algn="r" rtl="1"/>
            <a:fld id="{D70FF2E4-95BE-49CA-89E1-C2C428ECDA9A}" type="slidenum">
              <a:rPr lang="en-US" smtClean="0"/>
              <a:pPr algn="r" rtl="1"/>
              <a:t>16</a:t>
            </a:fld>
            <a:endParaRPr lang="en-US" dirty="0"/>
          </a:p>
        </p:txBody>
      </p:sp>
    </p:spTree>
    <p:extLst>
      <p:ext uri="{BB962C8B-B14F-4D97-AF65-F5344CB8AC3E}">
        <p14:creationId xmlns:p14="http://schemas.microsoft.com/office/powerpoint/2010/main" val="38821521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a:p>
        </p:txBody>
      </p:sp>
      <p:sp>
        <p:nvSpPr>
          <p:cNvPr id="4" name="Slide Number Placeholder 3"/>
          <p:cNvSpPr>
            <a:spLocks noGrp="1"/>
          </p:cNvSpPr>
          <p:nvPr>
            <p:ph type="sldNum" sz="quarter" idx="5"/>
          </p:nvPr>
        </p:nvSpPr>
        <p:spPr/>
        <p:txBody>
          <a:bodyPr/>
          <a:lstStyle/>
          <a:p>
            <a:pPr algn="r" rtl="1"/>
            <a:fld id="{D70FF2E4-95BE-49CA-89E1-C2C428ECDA9A}" type="slidenum">
              <a:rPr lang="en-US" smtClean="0"/>
              <a:pPr algn="r" rtl="1"/>
              <a:t>17</a:t>
            </a:fld>
            <a:endParaRPr lang="en-US" dirty="0"/>
          </a:p>
        </p:txBody>
      </p:sp>
    </p:spTree>
    <p:extLst>
      <p:ext uri="{BB962C8B-B14F-4D97-AF65-F5344CB8AC3E}">
        <p14:creationId xmlns:p14="http://schemas.microsoft.com/office/powerpoint/2010/main" val="3810301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 b="1" i="0" dirty="0"/>
              <a:t>استعرض</a:t>
            </a:r>
            <a:r>
              <a:rPr lang="" b="1" i="1" dirty="0"/>
              <a:t> </a:t>
            </a:r>
            <a:r>
              <a:rPr lang="" dirty="0"/>
              <a:t>العلامات الشائعة التي نراها في سلوكنا عندما نعاني من الإنهاك.</a:t>
            </a:r>
          </a:p>
        </p:txBody>
      </p:sp>
      <p:sp>
        <p:nvSpPr>
          <p:cNvPr id="4" name="Slide Number Placeholder 3"/>
          <p:cNvSpPr>
            <a:spLocks noGrp="1"/>
          </p:cNvSpPr>
          <p:nvPr>
            <p:ph type="sldNum" sz="quarter" idx="5"/>
          </p:nvPr>
        </p:nvSpPr>
        <p:spPr/>
        <p:txBody>
          <a:bodyPr/>
          <a:lstStyle/>
          <a:p>
            <a:pPr algn="r" rtl="1"/>
            <a:fld id="{D70FF2E4-95BE-49CA-89E1-C2C428ECDA9A}" type="slidenum">
              <a:rPr lang="en-US" smtClean="0"/>
              <a:pPr algn="r" rtl="1"/>
              <a:t>18</a:t>
            </a:fld>
            <a:endParaRPr lang="en-US" dirty="0"/>
          </a:p>
        </p:txBody>
      </p:sp>
    </p:spTree>
    <p:extLst>
      <p:ext uri="{BB962C8B-B14F-4D97-AF65-F5344CB8AC3E}">
        <p14:creationId xmlns:p14="http://schemas.microsoft.com/office/powerpoint/2010/main" val="34891247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 b="1" i="0" dirty="0"/>
              <a:t>استعرض</a:t>
            </a:r>
            <a:r>
              <a:rPr lang="" dirty="0"/>
              <a:t> منحنى الإنهاك. </a:t>
            </a:r>
          </a:p>
          <a:p>
            <a:pPr marL="171450" indent="-171450" algn="r" rtl="1">
              <a:buFont typeface="Arial" panose="020B0604020202020204" pitchFamily="34" charset="0"/>
              <a:buChar char="•"/>
            </a:pPr>
            <a:r>
              <a:rPr lang="" dirty="0"/>
              <a:t>هذا هو النمط الشائع الذي نراه كثيرًا فيما يتعلق بحدوث الإنهاك.</a:t>
            </a:r>
          </a:p>
          <a:p>
            <a:pPr marL="171450" indent="-171450" algn="r" rtl="1">
              <a:buFont typeface="Arial" panose="020B0604020202020204" pitchFamily="34" charset="0"/>
              <a:buChar char="•"/>
            </a:pPr>
            <a:r>
              <a:rPr lang="" sz="1200" kern="1200" dirty="0">
                <a:solidFill>
                  <a:schemeClr val="tx1"/>
                </a:solidFill>
                <a:effectLst/>
                <a:latin typeface="+mn-lt"/>
                <a:ea typeface="+mn-ea"/>
                <a:cs typeface="+mn-cs"/>
              </a:rPr>
              <a:t>عندما يبدأ الأشخاص الشعور بالإنهاك، فإنهم يبدءون في العمل بجدية أكبر ولأوقات أطول، لكنهم يشعرون بالتعب والإحباط بشكل متزايد ويصبحون أقل كفاءة وإنتاجية.</a:t>
            </a:r>
          </a:p>
          <a:p>
            <a:pPr marL="171450" lvl="0" indent="-171450" algn="r" rtl="1">
              <a:buFont typeface="Arial" panose="020B0604020202020204" pitchFamily="34" charset="0"/>
              <a:buChar char="•"/>
            </a:pPr>
            <a:r>
              <a:rPr lang="" sz="1200" kern="1200" dirty="0">
                <a:solidFill>
                  <a:schemeClr val="tx1"/>
                </a:solidFill>
                <a:effectLst/>
                <a:latin typeface="+mn-lt"/>
                <a:ea typeface="+mn-ea"/>
                <a:cs typeface="+mn-cs"/>
              </a:rPr>
              <a:t>بعد مرحلة معينة - مع زيادة الإنهاك - يقومون "بالهروب" والانسحاب من العمل والعلاقات.</a:t>
            </a:r>
          </a:p>
          <a:p>
            <a:pPr marL="171450" lvl="0" indent="-171450" algn="r" rtl="1">
              <a:buFont typeface="Arial" panose="020B0604020202020204" pitchFamily="34" charset="0"/>
              <a:buChar char="•"/>
            </a:pPr>
            <a:endParaRPr lang="en-US" dirty="0"/>
          </a:p>
          <a:p>
            <a:pPr algn="r" rtl="1"/>
            <a:endParaRPr lang="en-US" dirty="0"/>
          </a:p>
        </p:txBody>
      </p:sp>
      <p:sp>
        <p:nvSpPr>
          <p:cNvPr id="4" name="Slide Number Placeholder 3"/>
          <p:cNvSpPr>
            <a:spLocks noGrp="1"/>
          </p:cNvSpPr>
          <p:nvPr>
            <p:ph type="sldNum" sz="quarter" idx="5"/>
          </p:nvPr>
        </p:nvSpPr>
        <p:spPr/>
        <p:txBody>
          <a:bodyPr/>
          <a:lstStyle/>
          <a:p>
            <a:pPr algn="r" rtl="1"/>
            <a:fld id="{D70FF2E4-95BE-49CA-89E1-C2C428ECDA9A}" type="slidenum">
              <a:rPr lang="en-US" smtClean="0"/>
              <a:pPr algn="r" rtl="1"/>
              <a:t>19</a:t>
            </a:fld>
            <a:endParaRPr lang="en-US" dirty="0"/>
          </a:p>
        </p:txBody>
      </p:sp>
    </p:spTree>
    <p:extLst>
      <p:ext uri="{BB962C8B-B14F-4D97-AF65-F5344CB8AC3E}">
        <p14:creationId xmlns:p14="http://schemas.microsoft.com/office/powerpoint/2010/main" val="4264607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gn="r" rtl="1"/>
            <a:r>
              <a:rPr lang="ar-QA" sz="1200" b="1" i="0" kern="1200" noProof="0" dirty="0">
                <a:solidFill>
                  <a:schemeClr val="tx1"/>
                </a:solidFill>
                <a:effectLst/>
                <a:latin typeface="+mn-lt"/>
                <a:ea typeface="+mn-ea"/>
                <a:cs typeface="+mn-cs"/>
              </a:rPr>
              <a:t>مراجعة</a:t>
            </a:r>
            <a:r>
              <a:rPr lang="ar-QA" sz="1200" kern="1200" noProof="0" dirty="0">
                <a:solidFill>
                  <a:schemeClr val="tx1"/>
                </a:solidFill>
                <a:effectLst/>
                <a:latin typeface="+mn-lt"/>
                <a:ea typeface="+mn-ea"/>
                <a:cs typeface="+mn-cs"/>
              </a:rPr>
              <a:t>: الأسئلة المهمة التي أنت هنا لمناقشتها.</a:t>
            </a:r>
          </a:p>
          <a:p>
            <a:pPr algn="r" rtl="1"/>
            <a:endParaRPr lang="ar-QA" noProof="0" dirty="0"/>
          </a:p>
        </p:txBody>
      </p:sp>
      <p:sp>
        <p:nvSpPr>
          <p:cNvPr id="4" name="Slide Number Placeholder 3"/>
          <p:cNvSpPr>
            <a:spLocks noGrp="1"/>
          </p:cNvSpPr>
          <p:nvPr>
            <p:ph type="sldNum" sz="quarter" idx="5"/>
          </p:nvPr>
        </p:nvSpPr>
        <p:spPr/>
        <p:txBody>
          <a:bodyPr/>
          <a:lstStyle/>
          <a:p>
            <a:pPr algn="r" rtl="1"/>
            <a:fld id="{D70FF2E4-95BE-49CA-89E1-C2C428ECDA9A}" type="slidenum">
              <a:rPr lang="en-US" smtClean="0"/>
              <a:pPr algn="r" rtl="1"/>
              <a:t>2</a:t>
            </a:fld>
            <a:endParaRPr lang="en-US" dirty="0"/>
          </a:p>
        </p:txBody>
      </p:sp>
    </p:spTree>
    <p:extLst>
      <p:ext uri="{BB962C8B-B14F-4D97-AF65-F5344CB8AC3E}">
        <p14:creationId xmlns:p14="http://schemas.microsoft.com/office/powerpoint/2010/main" val="19834383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 sz="1200" b="1" i="0" kern="1200" dirty="0">
                <a:solidFill>
                  <a:schemeClr val="tx1"/>
                </a:solidFill>
                <a:effectLst/>
                <a:latin typeface="+mn-lt"/>
                <a:ea typeface="+mn-ea"/>
                <a:cs typeface="+mn-cs"/>
              </a:rPr>
              <a:t>اسأل المشاركين</a:t>
            </a:r>
            <a:r>
              <a:rPr lang="" sz="1200" b="1" i="1" kern="1200" dirty="0">
                <a:solidFill>
                  <a:schemeClr val="tx1"/>
                </a:solidFill>
                <a:effectLst/>
                <a:latin typeface="+mn-lt"/>
                <a:ea typeface="+mn-ea"/>
                <a:cs typeface="+mn-cs"/>
              </a:rPr>
              <a:t>: </a:t>
            </a:r>
            <a:r>
              <a:rPr lang="" sz="1200" b="0" i="0" kern="1200" dirty="0">
                <a:solidFill>
                  <a:schemeClr val="tx1"/>
                </a:solidFill>
                <a:effectLst/>
                <a:latin typeface="+mn-lt"/>
                <a:ea typeface="+mn-ea"/>
                <a:cs typeface="+mn-cs"/>
              </a:rPr>
              <a:t>ما الذي يساعدك على الوقاية من الإنهاك والتعامل معه؟</a:t>
            </a:r>
          </a:p>
          <a:p>
            <a:pPr algn="r" rtl="1"/>
            <a:endParaRPr lang="en-US" sz="1200" b="0" i="0" kern="1200" dirty="0">
              <a:solidFill>
                <a:schemeClr val="tx1"/>
              </a:solidFill>
              <a:effectLst/>
              <a:latin typeface="+mn-lt"/>
              <a:ea typeface="+mn-ea"/>
              <a:cs typeface="+mn-cs"/>
            </a:endParaRPr>
          </a:p>
          <a:p>
            <a:pPr algn="r" rtl="1"/>
            <a:r>
              <a:rPr lang="" sz="1200" b="1" i="0" kern="1200" dirty="0">
                <a:solidFill>
                  <a:schemeClr val="tx1"/>
                </a:solidFill>
                <a:effectLst/>
                <a:latin typeface="+mn-lt"/>
                <a:ea typeface="+mn-ea"/>
                <a:cs typeface="+mn-cs"/>
              </a:rPr>
              <a:t>ناقش</a:t>
            </a:r>
            <a:r>
              <a:rPr lang="" sz="1200" i="0" kern="1200" dirty="0">
                <a:solidFill>
                  <a:schemeClr val="tx1"/>
                </a:solidFill>
                <a:effectLst/>
                <a:latin typeface="+mn-lt"/>
                <a:ea typeface="+mn-ea"/>
                <a:cs typeface="+mn-cs"/>
              </a:rPr>
              <a:t> </a:t>
            </a:r>
            <a:r>
              <a:rPr lang="" sz="1200" kern="1200" dirty="0">
                <a:solidFill>
                  <a:schemeClr val="tx1"/>
                </a:solidFill>
                <a:effectLst/>
                <a:latin typeface="+mn-lt"/>
                <a:ea typeface="+mn-ea"/>
                <a:cs typeface="+mn-cs"/>
              </a:rPr>
              <a:t>مساهمات المشاركين.</a:t>
            </a:r>
            <a:endParaRPr lang="en-US" sz="1200" b="0" i="0" kern="1200" dirty="0">
              <a:solidFill>
                <a:schemeClr val="tx1"/>
              </a:solidFill>
              <a:effectLst/>
              <a:latin typeface="+mn-lt"/>
              <a:ea typeface="+mn-ea"/>
              <a:cs typeface="+mn-cs"/>
            </a:endParaRPr>
          </a:p>
          <a:p>
            <a:pPr algn="r" rtl="1"/>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algn="r" rtl="1"/>
            <a:fld id="{D70FF2E4-95BE-49CA-89E1-C2C428ECDA9A}" type="slidenum">
              <a:rPr lang="en-US" smtClean="0"/>
              <a:pPr algn="r" rtl="1"/>
              <a:t>20</a:t>
            </a:fld>
            <a:endParaRPr lang="en-US" dirty="0"/>
          </a:p>
        </p:txBody>
      </p:sp>
    </p:spTree>
    <p:extLst>
      <p:ext uri="{BB962C8B-B14F-4D97-AF65-F5344CB8AC3E}">
        <p14:creationId xmlns:p14="http://schemas.microsoft.com/office/powerpoint/2010/main" val="260280716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ar-KW" sz="1200" b="1" i="0" kern="1200" noProof="0" dirty="0">
                <a:solidFill>
                  <a:schemeClr val="tx1"/>
                </a:solidFill>
                <a:effectLst/>
                <a:latin typeface="+mn-lt"/>
                <a:ea typeface="+mn-ea"/>
                <a:cs typeface="+mn-cs"/>
              </a:rPr>
              <a:t>استعرض</a:t>
            </a:r>
            <a:r>
              <a:rPr lang="ar-KW" sz="1200" b="1" i="1" kern="1200" noProof="0" dirty="0">
                <a:solidFill>
                  <a:schemeClr val="tx1"/>
                </a:solidFill>
                <a:effectLst/>
                <a:latin typeface="+mn-lt"/>
                <a:ea typeface="+mn-ea"/>
                <a:cs typeface="+mn-cs"/>
              </a:rPr>
              <a:t> </a:t>
            </a:r>
            <a:r>
              <a:rPr lang="ar-KW" sz="1200" kern="1200" noProof="0" dirty="0">
                <a:solidFill>
                  <a:schemeClr val="tx1"/>
                </a:solidFill>
                <a:effectLst/>
                <a:latin typeface="+mn-lt"/>
                <a:ea typeface="+mn-ea"/>
                <a:cs typeface="+mn-cs"/>
              </a:rPr>
              <a:t>نهج 3-R للتعامل مع الإنهاك:</a:t>
            </a:r>
          </a:p>
          <a:p>
            <a:pPr marL="171450" lvl="0" indent="-171450" algn="r" rtl="1">
              <a:buFont typeface="Arial" panose="020B0604020202020204" pitchFamily="34" charset="0"/>
              <a:buChar char="•"/>
            </a:pPr>
            <a:r>
              <a:rPr lang="ar-KW" sz="1200" b="1" i="0" kern="1200" noProof="0" dirty="0">
                <a:solidFill>
                  <a:schemeClr val="tx1"/>
                </a:solidFill>
                <a:effectLst/>
                <a:latin typeface="+mn-lt"/>
                <a:ea typeface="+mn-ea"/>
                <a:cs typeface="+mn-cs"/>
              </a:rPr>
              <a:t>"التَعَرُّف</a:t>
            </a:r>
            <a:r>
              <a:rPr lang="ar-KW" sz="1200" i="1" kern="1200" noProof="0" dirty="0">
                <a:solidFill>
                  <a:schemeClr val="tx1"/>
                </a:solidFill>
                <a:effectLst/>
                <a:latin typeface="+mn-lt"/>
                <a:ea typeface="+mn-ea"/>
                <a:cs typeface="+mn-cs"/>
              </a:rPr>
              <a:t>" </a:t>
            </a:r>
            <a:r>
              <a:rPr lang="ar-KW" sz="1200" kern="1200" noProof="0" dirty="0">
                <a:solidFill>
                  <a:schemeClr val="tx1"/>
                </a:solidFill>
                <a:effectLst/>
                <a:latin typeface="+mn-lt"/>
                <a:ea typeface="+mn-ea"/>
                <a:cs typeface="+mn-cs"/>
              </a:rPr>
              <a:t>يعني فهم الإنهاك ومراقبة العلامات التحذيرية.</a:t>
            </a:r>
          </a:p>
          <a:p>
            <a:pPr marL="171450" lvl="0" indent="-171450" algn="r" rtl="1">
              <a:buFont typeface="Arial" panose="020B0604020202020204" pitchFamily="34" charset="0"/>
              <a:buChar char="•"/>
            </a:pPr>
            <a:r>
              <a:rPr lang="ar-KW" sz="1200" kern="1200" noProof="0" dirty="0">
                <a:solidFill>
                  <a:schemeClr val="tx1"/>
                </a:solidFill>
                <a:effectLst/>
                <a:latin typeface="+mn-lt"/>
                <a:ea typeface="+mn-ea"/>
                <a:cs typeface="+mn-cs"/>
              </a:rPr>
              <a:t>لقد ناقشنا بالفعل الكثير من الأشياء التي ستساعدك على "التَعَرُّف"، لذلك دعونا ننظر إلى "التصدي" أولاً ...</a:t>
            </a:r>
          </a:p>
          <a:p>
            <a:pPr marL="171450" lvl="0" indent="-171450" algn="r" rtl="1">
              <a:buFont typeface="Arial" panose="020B0604020202020204" pitchFamily="34" charset="0"/>
              <a:buChar char="•"/>
            </a:pPr>
            <a:r>
              <a:rPr lang="ar-KW" sz="1200" b="1" i="0" kern="1200" noProof="0" dirty="0">
                <a:solidFill>
                  <a:schemeClr val="tx1"/>
                </a:solidFill>
                <a:effectLst/>
                <a:latin typeface="+mn-lt"/>
                <a:ea typeface="+mn-ea"/>
                <a:cs typeface="+mn-cs"/>
              </a:rPr>
              <a:t>"التصدي"</a:t>
            </a:r>
            <a:r>
              <a:rPr lang="ar-KW" sz="1200" kern="1200" noProof="0" dirty="0">
                <a:solidFill>
                  <a:schemeClr val="tx1"/>
                </a:solidFill>
                <a:effectLst/>
                <a:latin typeface="+mn-lt"/>
                <a:ea typeface="+mn-ea"/>
                <a:cs typeface="+mn-cs"/>
              </a:rPr>
              <a:t>يعني التخلص من الضرر عن طريق السيطرة على التوتر العصبي، والسعي للحصول على الدعم، وإجراء تغييرات أخرى من شأنها أن </a:t>
            </a:r>
            <a:r>
              <a:rPr lang="ar-KW" sz="1200" b="1" i="0" kern="1200" noProof="0" dirty="0">
                <a:solidFill>
                  <a:schemeClr val="tx1"/>
                </a:solidFill>
                <a:effectLst/>
                <a:latin typeface="+mn-lt"/>
                <a:ea typeface="+mn-ea"/>
                <a:cs typeface="+mn-cs"/>
              </a:rPr>
              <a:t>تبني المرونة</a:t>
            </a:r>
            <a:r>
              <a:rPr lang="ar-KW" sz="1200" kern="1200" noProof="0" dirty="0">
                <a:solidFill>
                  <a:schemeClr val="tx1"/>
                </a:solidFill>
                <a:effectLst/>
                <a:latin typeface="+mn-lt"/>
                <a:ea typeface="+mn-ea"/>
                <a:cs typeface="+mn-cs"/>
              </a:rPr>
              <a:t>.</a:t>
            </a:r>
          </a:p>
          <a:p>
            <a:pPr algn="r" rtl="1"/>
            <a:endParaRPr lang="ar-KW" noProof="0" dirty="0"/>
          </a:p>
        </p:txBody>
      </p:sp>
      <p:sp>
        <p:nvSpPr>
          <p:cNvPr id="4" name="Slide Number Placeholder 3"/>
          <p:cNvSpPr>
            <a:spLocks noGrp="1"/>
          </p:cNvSpPr>
          <p:nvPr>
            <p:ph type="sldNum" sz="quarter" idx="5"/>
          </p:nvPr>
        </p:nvSpPr>
        <p:spPr/>
        <p:txBody>
          <a:bodyPr/>
          <a:lstStyle/>
          <a:p>
            <a:pPr algn="r" rtl="1"/>
            <a:fld id="{D70FF2E4-95BE-49CA-89E1-C2C428ECDA9A}" type="slidenum">
              <a:rPr lang="en-US" smtClean="0"/>
              <a:pPr algn="r" rtl="1"/>
              <a:t>21</a:t>
            </a:fld>
            <a:endParaRPr lang="en-US" dirty="0"/>
          </a:p>
        </p:txBody>
      </p:sp>
    </p:spTree>
    <p:extLst>
      <p:ext uri="{BB962C8B-B14F-4D97-AF65-F5344CB8AC3E}">
        <p14:creationId xmlns:p14="http://schemas.microsoft.com/office/powerpoint/2010/main" val="195858315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ar-KW" sz="1200" b="1" i="0" kern="1200" noProof="0" dirty="0">
                <a:solidFill>
                  <a:schemeClr val="tx1"/>
                </a:solidFill>
                <a:effectLst/>
                <a:latin typeface="+mn-lt"/>
                <a:ea typeface="+mn-ea"/>
                <a:cs typeface="+mn-cs"/>
              </a:rPr>
              <a:t>ناقش </a:t>
            </a:r>
            <a:r>
              <a:rPr lang="ar-KW" sz="1200" kern="1200" noProof="0" dirty="0">
                <a:solidFill>
                  <a:schemeClr val="tx1"/>
                </a:solidFill>
                <a:effectLst/>
                <a:latin typeface="+mn-lt"/>
                <a:ea typeface="+mn-ea"/>
                <a:cs typeface="+mn-cs"/>
              </a:rPr>
              <a:t>من أين تبدأ "التصدي" - من خلال التركيز على الأساسيات.</a:t>
            </a:r>
          </a:p>
          <a:p>
            <a:pPr marL="171450" lvl="0" indent="-171450" algn="r" rtl="1">
              <a:buFont typeface="Arial" panose="020B0604020202020204" pitchFamily="34" charset="0"/>
              <a:buChar char="•"/>
            </a:pPr>
            <a:r>
              <a:rPr lang="ar-KW" sz="1200" kern="1200" noProof="0" dirty="0">
                <a:solidFill>
                  <a:schemeClr val="tx1"/>
                </a:solidFill>
                <a:effectLst/>
                <a:latin typeface="+mn-lt"/>
                <a:ea typeface="+mn-ea"/>
                <a:cs typeface="+mn-cs"/>
              </a:rPr>
              <a:t>تعد ممارسة التمارين الرياضية مهمة جدًا ومفيدة للغاية في حرق المواد الكيميائية الناتجة عن التوتر العصبي والمساعدة في إكمال دورة التوتر العصبي.</a:t>
            </a:r>
          </a:p>
          <a:p>
            <a:pPr marL="171450" lvl="0" indent="-171450" algn="r" rtl="1">
              <a:buFont typeface="Arial" panose="020B0604020202020204" pitchFamily="34" charset="0"/>
              <a:buChar char="•"/>
            </a:pPr>
            <a:r>
              <a:rPr lang="ar-KW" sz="1200" kern="1200" noProof="0" dirty="0">
                <a:solidFill>
                  <a:schemeClr val="tx1"/>
                </a:solidFill>
                <a:effectLst/>
                <a:latin typeface="+mn-lt"/>
                <a:ea typeface="+mn-ea"/>
                <a:cs typeface="+mn-cs"/>
              </a:rPr>
              <a:t>الحصول على قسط كافٍ من النوم، واتباع نظام غذائي صحي، وشرب ما يكفي من الماء ... كل هذه الأشياء الواردة في النقاط 1-4 واضحة، وهي أيضًا كل الأشياء التي نتجاهل بانتظام توفير الوقت لها. وهي طرق قوية للمساعدة في البدء في إعادة ضبط جسمك، وتوفير المزيد من الطاقة في خزانات الطاقة لديك، وبناء المرونة والقدرة على التعامل مع التوتر العصبي. ابدأ هنا.</a:t>
            </a:r>
          </a:p>
          <a:p>
            <a:pPr marL="171450" lvl="0" indent="-171450" algn="r" rtl="1">
              <a:buFont typeface="Arial" panose="020B0604020202020204" pitchFamily="34" charset="0"/>
              <a:buChar char="•"/>
            </a:pPr>
            <a:r>
              <a:rPr lang="ar-KW" sz="1200" kern="1200" noProof="0" dirty="0">
                <a:solidFill>
                  <a:schemeClr val="tx1"/>
                </a:solidFill>
                <a:effectLst/>
                <a:latin typeface="+mn-lt"/>
                <a:ea typeface="+mn-ea"/>
                <a:cs typeface="+mn-cs"/>
              </a:rPr>
              <a:t>أخيرًا، استقطاع بعض الوقت بعيدًا عن العمل</a:t>
            </a:r>
            <a:r>
              <a:rPr lang="ar-KW" noProof="0" dirty="0"/>
              <a:t>: إن الابتعاد</a:t>
            </a:r>
            <a:r>
              <a:rPr lang="ar-KW" sz="1200" kern="1200" noProof="0" dirty="0">
                <a:solidFill>
                  <a:schemeClr val="tx1"/>
                </a:solidFill>
                <a:effectLst/>
                <a:latin typeface="+mn-lt"/>
                <a:ea typeface="+mn-ea"/>
                <a:cs typeface="+mn-cs"/>
              </a:rPr>
              <a:t>عن العمل لفترة قصيرة ليس حلاً سريعًا للإنهاك (خاصةً إذا كنت ستعود مباشرةً إلى نفس الضغوط وحالة العمل) ولكنه </a:t>
            </a:r>
            <a:r>
              <a:rPr lang="ar-KW" sz="1200" b="1" i="0" kern="1200" noProof="0" dirty="0">
                <a:solidFill>
                  <a:schemeClr val="tx1"/>
                </a:solidFill>
                <a:effectLst/>
                <a:latin typeface="+mn-lt"/>
                <a:ea typeface="+mn-ea"/>
                <a:cs typeface="+mn-cs"/>
              </a:rPr>
              <a:t>سيمنحك </a:t>
            </a:r>
            <a:r>
              <a:rPr lang="ar-KW" sz="1200" kern="1200" noProof="0" dirty="0">
                <a:solidFill>
                  <a:schemeClr val="tx1"/>
                </a:solidFill>
                <a:effectLst/>
                <a:latin typeface="+mn-lt"/>
                <a:ea typeface="+mn-ea"/>
                <a:cs typeface="+mn-cs"/>
              </a:rPr>
              <a:t>وقتًا ومساحة لإبداء الاهتمام لبعض هذه الأساسيات والتفكير في النصائح المدرجة في الشرائح التالية ...  </a:t>
            </a:r>
          </a:p>
          <a:p>
            <a:pPr algn="r" rtl="1"/>
            <a:endParaRPr lang="ar-KW" noProof="0" dirty="0"/>
          </a:p>
        </p:txBody>
      </p:sp>
      <p:sp>
        <p:nvSpPr>
          <p:cNvPr id="4" name="Slide Number Placeholder 3"/>
          <p:cNvSpPr>
            <a:spLocks noGrp="1"/>
          </p:cNvSpPr>
          <p:nvPr>
            <p:ph type="sldNum" sz="quarter" idx="5"/>
          </p:nvPr>
        </p:nvSpPr>
        <p:spPr/>
        <p:txBody>
          <a:bodyPr/>
          <a:lstStyle/>
          <a:p>
            <a:pPr algn="r" rtl="1"/>
            <a:fld id="{D70FF2E4-95BE-49CA-89E1-C2C428ECDA9A}" type="slidenum">
              <a:rPr lang="en-US" smtClean="0"/>
              <a:pPr algn="r" rtl="1"/>
              <a:t>22</a:t>
            </a:fld>
            <a:endParaRPr lang="en-US" dirty="0"/>
          </a:p>
        </p:txBody>
      </p:sp>
    </p:spTree>
    <p:extLst>
      <p:ext uri="{BB962C8B-B14F-4D97-AF65-F5344CB8AC3E}">
        <p14:creationId xmlns:p14="http://schemas.microsoft.com/office/powerpoint/2010/main" val="421244567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16426"/>
            <a:ext cx="5607050" cy="4571163"/>
          </a:xfrm>
        </p:spPr>
        <p:txBody>
          <a:bodyPr>
            <a:normAutofit/>
          </a:bodyPr>
          <a:lstStyle/>
          <a:p>
            <a:pPr algn="r" rtl="1"/>
            <a:r>
              <a:rPr lang="ar-BH" sz="1200" b="1" i="0" kern="1200" noProof="0" dirty="0">
                <a:solidFill>
                  <a:schemeClr val="tx1"/>
                </a:solidFill>
                <a:effectLst/>
                <a:latin typeface="+mn-lt"/>
                <a:ea typeface="+mn-ea"/>
                <a:cs typeface="+mn-cs"/>
              </a:rPr>
              <a:t>ناقش</a:t>
            </a:r>
            <a:r>
              <a:rPr lang="ar-BH" sz="1200" b="1" i="1" kern="1200" noProof="0" dirty="0">
                <a:solidFill>
                  <a:schemeClr val="tx1"/>
                </a:solidFill>
                <a:effectLst/>
                <a:latin typeface="+mn-lt"/>
                <a:ea typeface="+mn-ea"/>
                <a:cs typeface="+mn-cs"/>
              </a:rPr>
              <a:t> </a:t>
            </a:r>
            <a:r>
              <a:rPr lang="ar-BH" sz="1200" kern="1200" noProof="0" dirty="0">
                <a:solidFill>
                  <a:schemeClr val="tx1"/>
                </a:solidFill>
                <a:effectLst/>
                <a:latin typeface="+mn-lt"/>
                <a:ea typeface="+mn-ea"/>
                <a:cs typeface="+mn-cs"/>
              </a:rPr>
              <a:t>الجزء 2 من "التصدي" - </a:t>
            </a:r>
            <a:r>
              <a:rPr lang="ar-BH" sz="1200" b="1" i="0" kern="1200" noProof="0" dirty="0">
                <a:solidFill>
                  <a:schemeClr val="tx1"/>
                </a:solidFill>
                <a:effectLst/>
                <a:latin typeface="+mn-lt"/>
                <a:ea typeface="+mn-ea"/>
                <a:cs typeface="+mn-cs"/>
              </a:rPr>
              <a:t>تعرف على "الأسباب</a:t>
            </a:r>
            <a:r>
              <a:rPr lang="ar-BH" sz="1200" b="1" i="1" kern="1200" noProof="0" dirty="0">
                <a:solidFill>
                  <a:schemeClr val="tx1"/>
                </a:solidFill>
                <a:effectLst/>
                <a:latin typeface="+mn-lt"/>
                <a:ea typeface="+mn-ea"/>
                <a:cs typeface="+mn-cs"/>
              </a:rPr>
              <a:t>"</a:t>
            </a:r>
          </a:p>
          <a:p>
            <a:pPr marL="171450" lvl="0" indent="-171450" algn="r" rtl="1">
              <a:buFont typeface="Arial" panose="020B0604020202020204" pitchFamily="34" charset="0"/>
              <a:buChar char="•"/>
            </a:pPr>
            <a:r>
              <a:rPr lang="ar-BH" noProof="0" dirty="0"/>
              <a:t>أولاً،</a:t>
            </a:r>
            <a:r>
              <a:rPr lang="ar-BH" sz="1200" kern="1200" noProof="0" dirty="0">
                <a:solidFill>
                  <a:schemeClr val="tx1"/>
                </a:solidFill>
                <a:effectLst/>
                <a:latin typeface="+mn-lt"/>
                <a:ea typeface="+mn-ea"/>
                <a:cs typeface="+mn-cs"/>
              </a:rPr>
              <a:t> حاول تحديد سبب تعرضك للإنهاك. </a:t>
            </a:r>
            <a:r>
              <a:rPr lang="ar-BH" sz="1200" b="1" i="0" kern="1200" noProof="0" dirty="0">
                <a:solidFill>
                  <a:schemeClr val="tx1"/>
                </a:solidFill>
                <a:effectLst/>
                <a:latin typeface="+mn-lt"/>
                <a:ea typeface="+mn-ea"/>
                <a:cs typeface="+mn-cs"/>
              </a:rPr>
              <a:t>ما هي أكبر العوامل المساهمة في الإنهاك؟ </a:t>
            </a:r>
            <a:r>
              <a:rPr lang="ar-BH" sz="1200" kern="1200" noProof="0" dirty="0">
                <a:solidFill>
                  <a:schemeClr val="tx1"/>
                </a:solidFill>
                <a:effectLst/>
                <a:latin typeface="+mn-lt"/>
                <a:ea typeface="+mn-ea"/>
                <a:cs typeface="+mn-cs"/>
              </a:rPr>
              <a:t>في بعض الحالات، ستكون الأسباب واضحة. في حالات أخرى، سوف يستغرق الأمر وقتًا وتفكيرًا للكشف عن الأسباب.</a:t>
            </a:r>
          </a:p>
          <a:p>
            <a:pPr marL="171450" lvl="0" indent="-171450" algn="r" rtl="1">
              <a:buFont typeface="Arial" panose="020B0604020202020204" pitchFamily="34" charset="0"/>
              <a:buChar char="•"/>
            </a:pPr>
            <a:r>
              <a:rPr lang="ar-BH" sz="1200" kern="1200" noProof="0" dirty="0">
                <a:solidFill>
                  <a:schemeClr val="tx1"/>
                </a:solidFill>
                <a:effectLst/>
                <a:latin typeface="+mn-lt"/>
                <a:ea typeface="+mn-ea"/>
                <a:cs typeface="+mn-cs"/>
              </a:rPr>
              <a:t>إذا كنت تبذل جهودًا مضنية لتحديد الأسباب، فخذ بعين الاعتبار أي استياء تشعر به تجاه عملك. في كثير من الأحيان، تشير مشاعر الاستياء إلى شيء مهم مفقود.</a:t>
            </a:r>
          </a:p>
          <a:p>
            <a:pPr marL="171450" lvl="0" indent="-171450" algn="r" rtl="1">
              <a:buFont typeface="Arial" panose="020B0604020202020204" pitchFamily="34" charset="0"/>
              <a:buChar char="•"/>
            </a:pPr>
            <a:r>
              <a:rPr lang="ar-BH" sz="1200" b="1" i="0" kern="1200" noProof="0" dirty="0">
                <a:solidFill>
                  <a:schemeClr val="tx1"/>
                </a:solidFill>
                <a:effectLst/>
                <a:latin typeface="+mn-lt"/>
                <a:ea typeface="+mn-ea"/>
                <a:cs typeface="+mn-cs"/>
              </a:rPr>
              <a:t>أعطِ مثالاً</a:t>
            </a:r>
            <a:r>
              <a:rPr lang="ar-BH" sz="1200" b="1" i="1" kern="1200" noProof="0" dirty="0">
                <a:solidFill>
                  <a:schemeClr val="tx1"/>
                </a:solidFill>
                <a:effectLst/>
                <a:latin typeface="+mn-lt"/>
                <a:ea typeface="+mn-ea"/>
                <a:cs typeface="+mn-cs"/>
              </a:rPr>
              <a:t>:</a:t>
            </a:r>
            <a:r>
              <a:rPr lang="ar-BH" sz="1200" b="1" kern="1200" noProof="0" dirty="0">
                <a:solidFill>
                  <a:schemeClr val="tx1"/>
                </a:solidFill>
                <a:effectLst/>
                <a:latin typeface="+mn-lt"/>
                <a:ea typeface="+mn-ea"/>
                <a:cs typeface="+mn-cs"/>
              </a:rPr>
              <a:t> </a:t>
            </a:r>
            <a:r>
              <a:rPr lang="ar-BH" sz="1200" kern="1200" noProof="0" dirty="0">
                <a:solidFill>
                  <a:schemeClr val="tx1"/>
                </a:solidFill>
                <a:effectLst/>
                <a:latin typeface="+mn-lt"/>
                <a:ea typeface="+mn-ea"/>
                <a:cs typeface="+mn-cs"/>
              </a:rPr>
              <a:t> يقع المقر الرئيسي لمؤسسة سيمون في منطقة زمنية مختلفة، لذلك غالبًا ما يشتمل يوم عمله على مكالمات ورسائل بريد إلكتروني بعد ساعات العمل. وهو لا يمانع ذلك لأنه يحب فريقه ووظيفته. لكنه يشعر بالاستياء عندما ينسى رئيسه أنه يعمل مبكرًا/متأخرًا ويطلب منه مرارًا أن يبقى لوقت متأخر في المكتب، أو يوضح أنه يتوقع منه أن يكون في مكتبه مبكرًا في الصباح، مما يجعل سيمون يفتقد وقتًا مهمًا مع أسرته.</a:t>
            </a:r>
          </a:p>
          <a:p>
            <a:pPr marL="628650" lvl="1" indent="-171450" algn="r" rtl="1">
              <a:buFont typeface="Arial" panose="020B0604020202020204" pitchFamily="34" charset="0"/>
              <a:buChar char="•"/>
            </a:pPr>
            <a:r>
              <a:rPr lang="ar-BH" kern="1200" noProof="0" dirty="0">
                <a:solidFill>
                  <a:schemeClr val="tx1"/>
                </a:solidFill>
                <a:effectLst/>
                <a:latin typeface="+mn-lt"/>
                <a:ea typeface="+mn-ea"/>
                <a:cs typeface="+mn-cs"/>
              </a:rPr>
              <a:t>في هذا المثال، لا يحدث الإنهاك لأن سيمون يكره وظيفته؛ في الحقيقة، إنه يحب ما يفعله. إنه يعاني من الإنهاك في المقام الأول لأن العمل يكلفه وقت الأسرة الثمين ويمارس ضغوطًا على علاقاته الأكثر أهمية.</a:t>
            </a:r>
          </a:p>
          <a:p>
            <a:pPr lvl="0" algn="r" rtl="1"/>
            <a:endParaRPr lang="ar-BH" sz="1200" i="0" kern="1200" noProof="0" dirty="0">
              <a:solidFill>
                <a:schemeClr val="tx1"/>
              </a:solidFill>
              <a:effectLst/>
              <a:latin typeface="+mn-lt"/>
              <a:ea typeface="+mn-ea"/>
              <a:cs typeface="+mn-cs"/>
            </a:endParaRPr>
          </a:p>
          <a:p>
            <a:pPr lvl="0" algn="r" rtl="1"/>
            <a:r>
              <a:rPr lang="ar-BH" sz="1200" b="1" i="0" kern="1200" noProof="0" dirty="0">
                <a:solidFill>
                  <a:schemeClr val="tx1"/>
                </a:solidFill>
                <a:effectLst/>
                <a:latin typeface="+mn-lt"/>
                <a:ea typeface="+mn-ea"/>
                <a:cs typeface="+mn-cs"/>
              </a:rPr>
              <a:t>هل تواجه صعوبة في معرفة ذلك؟</a:t>
            </a:r>
          </a:p>
          <a:p>
            <a:pPr marL="171450" indent="-171450" algn="r" rtl="1">
              <a:buFont typeface="Arial" panose="020B0604020202020204" pitchFamily="34" charset="0"/>
              <a:buChar char="•"/>
            </a:pPr>
            <a:r>
              <a:rPr lang="ar-BH" kern="1200" noProof="0" dirty="0">
                <a:solidFill>
                  <a:schemeClr val="tx1"/>
                </a:solidFill>
                <a:effectLst/>
                <a:latin typeface="+mn-lt"/>
                <a:ea typeface="+mn-ea"/>
                <a:cs typeface="+mn-cs"/>
              </a:rPr>
              <a:t>استخدم أسلوبًا مثل الأسئلة الخمس التي تبدأ بـ "لماذا" للتعرف على أصل المشكلة </a:t>
            </a:r>
            <a:r>
              <a:rPr lang="ar-BH" noProof="0" dirty="0"/>
              <a:t> </a:t>
            </a:r>
            <a:r>
              <a:rPr lang="ar-BH" kern="1200" noProof="0" dirty="0">
                <a:solidFill>
                  <a:schemeClr val="tx1"/>
                </a:solidFill>
                <a:effectLst/>
                <a:latin typeface="+mn-lt"/>
                <a:ea typeface="+mn-ea"/>
                <a:cs typeface="+mn-cs"/>
              </a:rPr>
              <a:t>(اسأل "لماذا" عن مشكلة خمس مرات متتالية لمساعدتك على اكتشاف السبب الجذري).</a:t>
            </a:r>
          </a:p>
          <a:p>
            <a:pPr marL="171450" indent="-171450" algn="r" rtl="1">
              <a:buFont typeface="Arial" panose="020B0604020202020204" pitchFamily="34" charset="0"/>
              <a:buChar char="•"/>
            </a:pPr>
            <a:r>
              <a:rPr lang="ar-BH" kern="1200" noProof="0" dirty="0">
                <a:solidFill>
                  <a:schemeClr val="tx1"/>
                </a:solidFill>
                <a:effectLst/>
                <a:latin typeface="+mn-lt"/>
                <a:ea typeface="+mn-ea"/>
                <a:cs typeface="+mn-cs"/>
              </a:rPr>
              <a:t>أو احتفظ بمفكرة يوميات خاصة بالتوتر العصبي. كل يوم، اكتب ما الذي يسبب لك التوتر العصبي وسجِّل لماذا سبَّب لك الحدث هذا التوتر العصبي. يمكن أن تكون مفكرة يوميات التوتر العصبي كاشفًة، طالما أنك تواظب على استخدامها لفترة زمنية معقولة.</a:t>
            </a:r>
          </a:p>
          <a:p>
            <a:pPr algn="r" rtl="1"/>
            <a:endParaRPr lang="ar-BH" noProof="0" dirty="0"/>
          </a:p>
          <a:p>
            <a:pPr algn="r" rtl="1"/>
            <a:r>
              <a:rPr lang="ar-BH" b="1" i="0" kern="1200" noProof="0" dirty="0">
                <a:solidFill>
                  <a:schemeClr val="tx1"/>
                </a:solidFill>
                <a:effectLst/>
                <a:latin typeface="+mn-lt"/>
                <a:ea typeface="+mn-ea"/>
                <a:cs typeface="+mn-cs"/>
              </a:rPr>
              <a:t>بمجرد اكتشاف العوامل المساهمة ... </a:t>
            </a:r>
          </a:p>
          <a:p>
            <a:pPr marL="171450" lvl="0" indent="-171450" algn="r" rtl="1">
              <a:buFont typeface="Arial" panose="020B0604020202020204" pitchFamily="34" charset="0"/>
              <a:buChar char="•"/>
            </a:pPr>
            <a:r>
              <a:rPr lang="ar-BH" sz="1200" kern="1200" noProof="0" dirty="0">
                <a:solidFill>
                  <a:schemeClr val="tx1"/>
                </a:solidFill>
                <a:effectLst/>
                <a:latin typeface="+mn-lt"/>
                <a:ea typeface="+mn-ea"/>
                <a:cs typeface="+mn-cs"/>
              </a:rPr>
              <a:t>بمجرد اكتشاف الأسباب الجذرية للإنهاك، فكّر فيما يمكنك فعله لحل هذه المشكلة. لدينا دائمًا خيارات متاحة- قد لا تكون خيارات سهلة، أو اختيارات نحبها، أو اختيارات نشعر بالارتياح تجاهها، لكن لدينا خيارات.</a:t>
            </a:r>
          </a:p>
          <a:p>
            <a:pPr marL="171450" lvl="0" indent="-171450" algn="r" rtl="1">
              <a:buFont typeface="Arial" panose="020B0604020202020204" pitchFamily="34" charset="0"/>
              <a:buChar char="•"/>
            </a:pPr>
            <a:r>
              <a:rPr lang="ar-BH" sz="1200" kern="1200" noProof="0" dirty="0">
                <a:solidFill>
                  <a:schemeClr val="tx1"/>
                </a:solidFill>
                <a:effectLst/>
                <a:latin typeface="+mn-lt"/>
                <a:ea typeface="+mn-ea"/>
                <a:cs typeface="+mn-cs"/>
              </a:rPr>
              <a:t>إذا سمح الوقت، أعطِ أمثلة وناقش ذلك بشكل موسع.</a:t>
            </a:r>
          </a:p>
          <a:p>
            <a:pPr algn="r" rtl="1"/>
            <a:endParaRPr lang="ar-BH" noProof="0" dirty="0"/>
          </a:p>
        </p:txBody>
      </p:sp>
      <p:sp>
        <p:nvSpPr>
          <p:cNvPr id="4" name="Slide Number Placeholder 3"/>
          <p:cNvSpPr>
            <a:spLocks noGrp="1"/>
          </p:cNvSpPr>
          <p:nvPr>
            <p:ph type="sldNum" sz="quarter" idx="5"/>
          </p:nvPr>
        </p:nvSpPr>
        <p:spPr/>
        <p:txBody>
          <a:bodyPr/>
          <a:lstStyle/>
          <a:p>
            <a:pPr algn="r" rtl="1"/>
            <a:fld id="{D70FF2E4-95BE-49CA-89E1-C2C428ECDA9A}" type="slidenum">
              <a:rPr lang="en-US" smtClean="0"/>
              <a:pPr algn="r" rtl="1"/>
              <a:t>23</a:t>
            </a:fld>
            <a:endParaRPr lang="en-US" dirty="0"/>
          </a:p>
        </p:txBody>
      </p:sp>
    </p:spTree>
    <p:extLst>
      <p:ext uri="{BB962C8B-B14F-4D97-AF65-F5344CB8AC3E}">
        <p14:creationId xmlns:p14="http://schemas.microsoft.com/office/powerpoint/2010/main" val="336740009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r" rtl="1">
              <a:buFont typeface="Arial" panose="020B0604020202020204" pitchFamily="34" charset="0"/>
              <a:buNone/>
            </a:pPr>
            <a:r>
              <a:rPr lang="ar-LY" sz="1200" b="1" i="0" kern="1200" noProof="0" dirty="0">
                <a:solidFill>
                  <a:schemeClr val="tx1"/>
                </a:solidFill>
                <a:effectLst/>
                <a:latin typeface="+mn-lt"/>
                <a:ea typeface="+mn-ea"/>
                <a:cs typeface="+mn-cs"/>
              </a:rPr>
              <a:t>اشرح ما يلي كمقدمة لمحتوى الشريحة ...</a:t>
            </a:r>
          </a:p>
          <a:p>
            <a:pPr marL="171450" lvl="0" indent="-171450" algn="r" rtl="1">
              <a:buFont typeface="Arial" panose="020B0604020202020204" pitchFamily="34" charset="0"/>
              <a:buChar char="•"/>
            </a:pPr>
            <a:r>
              <a:rPr lang="ar-LY" sz="1200" kern="1200" noProof="0" dirty="0">
                <a:solidFill>
                  <a:schemeClr val="tx1"/>
                </a:solidFill>
                <a:effectLst/>
                <a:latin typeface="+mn-lt"/>
                <a:ea typeface="+mn-ea"/>
                <a:cs typeface="+mn-cs"/>
              </a:rPr>
              <a:t>واحدة من السمات المميزة للإنهاك هي التفكير السلبي - الغضب، والسخرية، والشعور بالعجز، والشعور باليأس، والشعور باللامبالاة.</a:t>
            </a:r>
          </a:p>
          <a:p>
            <a:pPr marL="171450" lvl="0" indent="-171450" algn="r" rtl="1">
              <a:buFont typeface="Arial" panose="020B0604020202020204" pitchFamily="34" charset="0"/>
              <a:buChar char="•"/>
            </a:pPr>
            <a:r>
              <a:rPr lang="ar-LY" sz="1200" kern="1200" noProof="0" dirty="0">
                <a:solidFill>
                  <a:schemeClr val="tx1"/>
                </a:solidFill>
                <a:effectLst/>
                <a:latin typeface="+mn-lt"/>
                <a:ea typeface="+mn-ea"/>
                <a:cs typeface="+mn-cs"/>
              </a:rPr>
              <a:t>هذا التفكير السلبي غالبًا ما يزداد سوءًا مع مرور الوقت.</a:t>
            </a:r>
          </a:p>
          <a:p>
            <a:pPr marL="171450" lvl="0" indent="-171450" algn="r" rtl="1">
              <a:buFont typeface="Arial" panose="020B0604020202020204" pitchFamily="34" charset="0"/>
              <a:buChar char="•"/>
            </a:pPr>
            <a:r>
              <a:rPr lang="ar-LY" sz="1200" kern="1200" noProof="0" dirty="0">
                <a:solidFill>
                  <a:schemeClr val="tx1"/>
                </a:solidFill>
                <a:effectLst/>
                <a:latin typeface="+mn-lt"/>
                <a:ea typeface="+mn-ea"/>
                <a:cs typeface="+mn-cs"/>
              </a:rPr>
              <a:t>هذه الأفكار تخبرك بأشياء مهمة - أن هناك شيئًا خاطئًا ولا يتوازن معك. ولن يكون تجاهلها أو سحقها أمرًا مفيدًا جيدًا. ومع ذلك، فهي ليست القصة بأكملها، يمكنك التحدث معها وتذكيرها بأنها لا تخبرك القصة بأكملها ...</a:t>
            </a:r>
          </a:p>
          <a:p>
            <a:pPr marL="171450" lvl="0" indent="-171450" algn="r" rtl="1">
              <a:buFont typeface="Arial" panose="020B0604020202020204" pitchFamily="34" charset="0"/>
              <a:buChar char="•"/>
            </a:pPr>
            <a:r>
              <a:rPr lang="ar-LY" sz="1200" kern="1200" noProof="0" dirty="0">
                <a:solidFill>
                  <a:schemeClr val="tx1"/>
                </a:solidFill>
                <a:effectLst/>
                <a:latin typeface="+mn-lt"/>
                <a:ea typeface="+mn-ea"/>
                <a:cs typeface="+mn-cs"/>
              </a:rPr>
              <a:t>لهذا السبب قد يكون من المفيد حقًا التركيز عن قصد على ما تفكر فيه، وتقديم بعض الأفكار الإيجابية في هذا المزيج.</a:t>
            </a:r>
          </a:p>
          <a:p>
            <a:pPr marL="171450" lvl="0" indent="-171450" algn="r" rtl="1">
              <a:buFont typeface="Arial" panose="020B0604020202020204" pitchFamily="34" charset="0"/>
              <a:buChar char="•"/>
            </a:pPr>
            <a:r>
              <a:rPr lang="ar-LY" sz="1200" i="0" kern="1200" noProof="0" dirty="0">
                <a:solidFill>
                  <a:schemeClr val="tx1"/>
                </a:solidFill>
                <a:effectLst/>
                <a:latin typeface="+mn-lt"/>
                <a:ea typeface="+mn-ea"/>
                <a:cs typeface="+mn-cs"/>
              </a:rPr>
              <a:t>جرِّب بعض الإجراءات التالية ... </a:t>
            </a:r>
            <a:r>
              <a:rPr lang="ar-LY" sz="1200" b="1" i="0" kern="1200" noProof="0" dirty="0">
                <a:solidFill>
                  <a:schemeClr val="tx1"/>
                </a:solidFill>
                <a:effectLst/>
                <a:latin typeface="+mn-lt"/>
                <a:ea typeface="+mn-ea"/>
                <a:cs typeface="+mn-cs"/>
              </a:rPr>
              <a:t>(استعرض المعلومات الموجودة على الشريحة مع إعطاء أمثلة كلما سمح الوقت بذلك)</a:t>
            </a:r>
          </a:p>
        </p:txBody>
      </p:sp>
      <p:sp>
        <p:nvSpPr>
          <p:cNvPr id="4" name="Slide Number Placeholder 3"/>
          <p:cNvSpPr>
            <a:spLocks noGrp="1"/>
          </p:cNvSpPr>
          <p:nvPr>
            <p:ph type="sldNum" sz="quarter" idx="5"/>
          </p:nvPr>
        </p:nvSpPr>
        <p:spPr/>
        <p:txBody>
          <a:bodyPr/>
          <a:lstStyle/>
          <a:p>
            <a:pPr algn="r" rtl="1"/>
            <a:fld id="{D70FF2E4-95BE-49CA-89E1-C2C428ECDA9A}" type="slidenum">
              <a:rPr lang="en-US" smtClean="0"/>
              <a:pPr algn="r" rtl="1"/>
              <a:t>24</a:t>
            </a:fld>
            <a:endParaRPr lang="en-US" dirty="0"/>
          </a:p>
        </p:txBody>
      </p:sp>
    </p:spTree>
    <p:extLst>
      <p:ext uri="{BB962C8B-B14F-4D97-AF65-F5344CB8AC3E}">
        <p14:creationId xmlns:p14="http://schemas.microsoft.com/office/powerpoint/2010/main" val="14267087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pPr algn="r" rtl="1">
              <a:defRPr/>
            </a:pPr>
            <a:r>
              <a:rPr lang="ar-JO" b="1" i="0" noProof="0" dirty="0"/>
              <a:t>اشرح ما يلي كمقدمة لمحتوى الشريحة ...</a:t>
            </a:r>
            <a:endParaRPr lang="ar-JO" sz="1200" i="0" kern="1200" noProof="0" dirty="0">
              <a:solidFill>
                <a:schemeClr val="tx1"/>
              </a:solidFill>
              <a:effectLst/>
              <a:latin typeface="+mn-lt"/>
              <a:ea typeface="+mn-ea"/>
              <a:cs typeface="+mn-cs"/>
            </a:endParaRP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JO" sz="1200" kern="1200" noProof="0" dirty="0">
                <a:solidFill>
                  <a:schemeClr val="tx1"/>
                </a:solidFill>
                <a:effectLst/>
                <a:latin typeface="+mn-lt"/>
                <a:ea typeface="+mn-ea"/>
                <a:cs typeface="+mn-cs"/>
              </a:rPr>
              <a:t>كريستينا ماسلاش هي عالمة نفس اجتماعية، وقد قادت عقودًا من الأبحاث حول الإنهاك المهني. على طول الطريق، حددت ستة حالات "عدم تطابق" بين الشخص والوظيفة تجعل الشخص أكثر عرضة للإنهاك.</a:t>
            </a:r>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endParaRPr lang="ar-JO" b="1" i="1" noProof="0" dirty="0"/>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ar-JO" b="1" i="0" noProof="0" dirty="0"/>
              <a:t>اشرح حالات عدم التطابق</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JO" sz="1200" b="1" i="1" kern="1200" noProof="0" dirty="0">
                <a:solidFill>
                  <a:schemeClr val="tx1"/>
                </a:solidFill>
                <a:effectLst/>
                <a:latin typeface="+mn-lt"/>
                <a:ea typeface="+mn-ea"/>
                <a:cs typeface="+mn-cs"/>
              </a:rPr>
              <a:t>1. </a:t>
            </a:r>
            <a:r>
              <a:rPr lang="ar-JO" sz="1200" kern="1200" noProof="0" dirty="0">
                <a:solidFill>
                  <a:schemeClr val="tx1"/>
                </a:solidFill>
                <a:effectLst/>
                <a:latin typeface="+mn-lt"/>
                <a:ea typeface="+mn-ea"/>
                <a:cs typeface="+mn-cs"/>
              </a:rPr>
              <a:t> </a:t>
            </a:r>
            <a:r>
              <a:rPr lang="ar-JO" sz="1200" b="1" i="0" kern="1200" noProof="0" dirty="0">
                <a:solidFill>
                  <a:schemeClr val="tx1"/>
                </a:solidFill>
                <a:effectLst/>
                <a:latin typeface="+mn-lt"/>
                <a:ea typeface="+mn-ea"/>
                <a:cs typeface="+mn-cs"/>
              </a:rPr>
              <a:t>غياب السيطرة</a:t>
            </a:r>
            <a:r>
              <a:rPr lang="ar-JO" sz="1200" b="1" i="1" kern="1200" noProof="0" dirty="0">
                <a:solidFill>
                  <a:schemeClr val="tx1"/>
                </a:solidFill>
                <a:effectLst/>
                <a:latin typeface="+mn-lt"/>
                <a:ea typeface="+mn-ea"/>
                <a:cs typeface="+mn-cs"/>
              </a:rPr>
              <a:t>: </a:t>
            </a:r>
            <a:r>
              <a:rPr lang="ar-JO" sz="1200" kern="1200" noProof="0" dirty="0">
                <a:solidFill>
                  <a:schemeClr val="tx1"/>
                </a:solidFill>
                <a:effectLst/>
                <a:latin typeface="+mn-lt"/>
                <a:ea typeface="+mn-ea"/>
                <a:cs typeface="+mn-cs"/>
              </a:rPr>
              <a:t>من أجل الشعور بالرضا والكفاءة في وظائفهم، يحتاج الموظفون لديك إلى الشعور بأنهم يتحكمون في مهامهم وفي النتائج. بمعنى آخر، يجب أن يشعروا أنه قد تم منحهم مستوى مناسب من المسؤولية، وأن لهم رأيًا في القرارات، وأن لديهم إمكانية الوصول إلى الموارد، وأنهم بحاجة إلى أداء وظائفهم بشكل جيد. على حد تعبير ماسلاش، إذا لم يكن لديهم هذه الأشياء، فمن المرجح أن يبدءوا في الشعور "بأن الظروف أو الأشخاص الأقوياء داخل المنظمة يتعنتون معهم".</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JO" sz="1200" b="1" i="1" kern="1200" noProof="0" dirty="0">
                <a:solidFill>
                  <a:schemeClr val="tx1"/>
                </a:solidFill>
                <a:effectLst/>
                <a:latin typeface="+mn-lt"/>
                <a:ea typeface="+mn-ea"/>
                <a:cs typeface="+mn-cs"/>
              </a:rPr>
              <a:t>2. </a:t>
            </a:r>
            <a:r>
              <a:rPr lang="ar-JO" sz="1200" b="1" i="0" kern="1200" noProof="0" dirty="0">
                <a:solidFill>
                  <a:schemeClr val="tx1"/>
                </a:solidFill>
                <a:effectLst/>
                <a:latin typeface="+mn-lt"/>
                <a:ea typeface="+mn-ea"/>
                <a:cs typeface="+mn-cs"/>
              </a:rPr>
              <a:t>عدم كفاية المكافآت</a:t>
            </a:r>
            <a:r>
              <a:rPr lang="ar-JO" sz="1200" kern="1200" noProof="0" dirty="0">
                <a:solidFill>
                  <a:schemeClr val="tx1"/>
                </a:solidFill>
                <a:effectLst/>
                <a:latin typeface="+mn-lt"/>
                <a:ea typeface="+mn-ea"/>
                <a:cs typeface="+mn-cs"/>
              </a:rPr>
              <a:t>: إذا كانت المكافآت العرَضية والجوهرية لعملهم لا تتناسب مع مقدار الجهد والوقت الذي يبذله الموظفون، فمن المحتمل أن يشعروا أن الاستثمار لا يستحق العائد. ومع ذلك، لا تنسَ أن هناك "مكافآت" متعلقة بالعمل أكثر بكثير من الراتب. في جوهرها، تنطوي المكافآت في مكان العمل على أي شيء يجعل العمل مُرضيًا. يمكن أن تكون هذه المكافآت مالية بالتأكيد، ولكنها قد تكون اجتماعية أيضًا (مثل التقدير)، وتتعلق بالأشياء التي يقدّرها الموظفون لديك (مثل المرونة)، والجوهرية (الشعور بأنهم يقومون بعمل جيد في عمل ذي معنى).</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JO" sz="1200" b="1" i="1" kern="1200" noProof="0" dirty="0">
                <a:solidFill>
                  <a:schemeClr val="tx1"/>
                </a:solidFill>
                <a:effectLst/>
                <a:latin typeface="+mn-lt"/>
                <a:ea typeface="+mn-ea"/>
                <a:cs typeface="+mn-cs"/>
              </a:rPr>
              <a:t>3. </a:t>
            </a:r>
            <a:r>
              <a:rPr lang="ar-JO" sz="1200" b="1" i="0" kern="1200" noProof="0" dirty="0">
                <a:solidFill>
                  <a:schemeClr val="tx1"/>
                </a:solidFill>
                <a:effectLst/>
                <a:latin typeface="+mn-lt"/>
                <a:ea typeface="+mn-ea"/>
                <a:cs typeface="+mn-cs"/>
              </a:rPr>
              <a:t>غياب المجتمع</a:t>
            </a:r>
            <a:r>
              <a:rPr lang="ar-JO" sz="1200" b="1" i="1" kern="1200" noProof="0" dirty="0">
                <a:solidFill>
                  <a:schemeClr val="tx1"/>
                </a:solidFill>
                <a:effectLst/>
                <a:latin typeface="+mn-lt"/>
                <a:ea typeface="+mn-ea"/>
                <a:cs typeface="+mn-cs"/>
              </a:rPr>
              <a:t>: </a:t>
            </a:r>
            <a:r>
              <a:rPr lang="ar-JO" sz="1200" kern="1200" noProof="0" dirty="0">
                <a:solidFill>
                  <a:schemeClr val="tx1"/>
                </a:solidFill>
                <a:effectLst/>
                <a:latin typeface="+mn-lt"/>
                <a:ea typeface="+mn-ea"/>
                <a:cs typeface="+mn-cs"/>
              </a:rPr>
              <a:t>إن وجود مجتمع صحي في العمل - يتميز بالعمل الجماعي الجيد، ومستويات منخفضة من الصراع، والتفاعلات الإيجابية - يمثل حاجزًا كبيرًا ضد التوتر العصبي. إنه يخلق تبادلًا اجتماعيًا إيجابيًا (على سبيل المثال، الثناء والفكاهة)، والمساعدة، ويساعد الموظفين على الشعور بأنهم ينتمون إلى "فريق" لديه شعور مشترك بالقيم.</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JO" sz="1200" b="1" i="1" kern="1200" noProof="0" dirty="0">
                <a:solidFill>
                  <a:schemeClr val="tx1"/>
                </a:solidFill>
                <a:effectLst/>
                <a:latin typeface="+mn-lt"/>
                <a:ea typeface="+mn-ea"/>
                <a:cs typeface="+mn-cs"/>
              </a:rPr>
              <a:t>4. </a:t>
            </a:r>
            <a:r>
              <a:rPr lang="ar-JO" sz="1200" b="1" i="0" kern="1200" noProof="0" dirty="0">
                <a:solidFill>
                  <a:schemeClr val="tx1"/>
                </a:solidFill>
                <a:effectLst/>
                <a:latin typeface="+mn-lt"/>
                <a:ea typeface="+mn-ea"/>
                <a:cs typeface="+mn-cs"/>
              </a:rPr>
              <a:t>غياب العدالة: </a:t>
            </a:r>
            <a:r>
              <a:rPr lang="ar-JO" sz="1200" kern="1200" noProof="0" dirty="0">
                <a:solidFill>
                  <a:schemeClr val="tx1"/>
                </a:solidFill>
                <a:effectLst/>
                <a:latin typeface="+mn-lt"/>
                <a:ea typeface="+mn-ea"/>
                <a:cs typeface="+mn-cs"/>
              </a:rPr>
              <a:t>عندما لا يشعر الموظفون أنهم عوملوا بطريقة عادلة، فغالبًا ما يؤدي ذلك إلى الشعور بعدم الاحترام أو العجز. تشمل المواقف التي تتسبب عادةً في شعور الموظفين بمعاملة غير عادلة عدم المساواة في عبء العمل أو الأجور، والتعامل غير المناسب مع التقييمات أو الترقيات، والممارسات السيئة لحل المنازعات. ومن المثير للاهتمام، أن الموظفين يهتمون بشكل عام بالشعور بأن مديريهم يبذلون قصارى جهدهم لتوفير بيئة عمل عادلة ومنصفة باستمرار أكثر مما إذا كان كل قرار منفرد يحقق نتيجة عادلة. وبعبارة أخرى، </a:t>
            </a:r>
            <a:r>
              <a:rPr lang="ar-JO" sz="1200" i="1" kern="1200" noProof="0" dirty="0">
                <a:solidFill>
                  <a:schemeClr val="tx1"/>
                </a:solidFill>
                <a:effectLst/>
                <a:latin typeface="+mn-lt"/>
                <a:ea typeface="+mn-ea"/>
                <a:cs typeface="+mn-cs"/>
              </a:rPr>
              <a:t>فإن محاولة أن نكون منصفين </a:t>
            </a:r>
            <a:r>
              <a:rPr lang="ar-JO" sz="1200" kern="1200" noProof="0" dirty="0">
                <a:solidFill>
                  <a:schemeClr val="tx1"/>
                </a:solidFill>
                <a:effectLst/>
                <a:latin typeface="+mn-lt"/>
                <a:ea typeface="+mn-ea"/>
                <a:cs typeface="+mn-cs"/>
              </a:rPr>
              <a:t>(وأن تكون تلك المحاولات مرئية من قِبل الآخرين) تقطع شوطًا طويلاً هنا.</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JO" sz="1200" b="1" i="1" kern="1200" noProof="0" dirty="0">
                <a:solidFill>
                  <a:schemeClr val="tx1"/>
                </a:solidFill>
                <a:effectLst/>
                <a:latin typeface="+mn-lt"/>
                <a:ea typeface="+mn-ea"/>
                <a:cs typeface="+mn-cs"/>
              </a:rPr>
              <a:t>5. </a:t>
            </a:r>
            <a:r>
              <a:rPr lang="ar-JO" sz="1200" b="1" i="0" kern="1200" noProof="0" dirty="0">
                <a:solidFill>
                  <a:schemeClr val="tx1"/>
                </a:solidFill>
                <a:effectLst/>
                <a:latin typeface="+mn-lt"/>
                <a:ea typeface="+mn-ea"/>
                <a:cs typeface="+mn-cs"/>
              </a:rPr>
              <a:t>تعارض القيم</a:t>
            </a:r>
            <a:r>
              <a:rPr lang="ar-JO" sz="1200" b="1" i="1" kern="1200" noProof="0" dirty="0">
                <a:solidFill>
                  <a:schemeClr val="tx1"/>
                </a:solidFill>
                <a:effectLst/>
                <a:latin typeface="+mn-lt"/>
                <a:ea typeface="+mn-ea"/>
                <a:cs typeface="+mn-cs"/>
              </a:rPr>
              <a:t>: </a:t>
            </a:r>
            <a:r>
              <a:rPr lang="ar-JO" sz="1200" kern="1200" noProof="0" dirty="0">
                <a:solidFill>
                  <a:schemeClr val="tx1"/>
                </a:solidFill>
                <a:effectLst/>
                <a:latin typeface="+mn-lt"/>
                <a:ea typeface="+mn-ea"/>
                <a:cs typeface="+mn-cs"/>
              </a:rPr>
              <a:t>يتعرض الموظفون لخطر عدم التطابق هنا عندما لا تتفق قيمهم وأهدافهم الشخصية مع المنظمات. المساهمة في هدف شخصي ذي مغزى هو مصدر تحفيز قوي للغاية. عندما يكون ذلك مفقودًا، بالمثل ستكون الطاقة التي تتوافق مع ذلك مفقودة.</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JO" sz="1200" b="1" i="1" kern="1200" noProof="0" dirty="0">
                <a:solidFill>
                  <a:schemeClr val="tx1"/>
                </a:solidFill>
                <a:effectLst/>
                <a:latin typeface="+mn-lt"/>
                <a:ea typeface="+mn-ea"/>
                <a:cs typeface="+mn-cs"/>
              </a:rPr>
              <a:t>6. </a:t>
            </a:r>
            <a:r>
              <a:rPr lang="ar-JO" sz="1200" b="1" i="0" kern="1200" noProof="0" dirty="0">
                <a:solidFill>
                  <a:schemeClr val="tx1"/>
                </a:solidFill>
                <a:effectLst/>
                <a:latin typeface="+mn-lt"/>
                <a:ea typeface="+mn-ea"/>
                <a:cs typeface="+mn-cs"/>
              </a:rPr>
              <a:t>زيادة عبء العمل</a:t>
            </a:r>
            <a:r>
              <a:rPr lang="ar-JO" sz="1200" b="1" i="1" kern="1200" noProof="0" dirty="0">
                <a:solidFill>
                  <a:schemeClr val="tx1"/>
                </a:solidFill>
                <a:effectLst/>
                <a:latin typeface="+mn-lt"/>
                <a:ea typeface="+mn-ea"/>
                <a:cs typeface="+mn-cs"/>
              </a:rPr>
              <a:t>: </a:t>
            </a:r>
            <a:r>
              <a:rPr lang="ar-JO" sz="1200" kern="1200" noProof="0" dirty="0">
                <a:solidFill>
                  <a:schemeClr val="tx1"/>
                </a:solidFill>
                <a:effectLst/>
                <a:latin typeface="+mn-lt"/>
                <a:ea typeface="+mn-ea"/>
                <a:cs typeface="+mn-cs"/>
              </a:rPr>
              <a:t>أخيرًا نتعرف على العامل الأكثر شيوعًا المرتبط بالإنهاك - وهو عبء العمل غير المستدام. عندما يكون لدينا عمل يتطابق مع قدرتنا، فيمكننا أن ننجز عملنا بفعالية وتسنح لنا فرص للراحة، والأسرة، والتطوير المهني أو غير ذلك من الاهتمامات. ومع ذلك، عندما نشهد زيادة في أعباء العمل، فلا تسنح هذه الفرص لاستعادة التوازن. تتجاوز كمية العمل مقدار الوقت والموارد المتاحة، أو أن المهمة صعبة للغاية بالنظر إلى مواردك أو قدراتك الحالية. العامل الرئيسي هنا هو المدى الذي تكون عليه هذه الحالة مزمنة. المواعيد النهائية الضيقة أحيانًا والعمل المفرط العرضي لن يؤديا عمومًا إلى الإنهاك إذا كان عبء العمل مستدامًا بشكل عام.</a:t>
            </a:r>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endParaRPr lang="ar-JO" b="1" i="1" noProof="0" dirty="0"/>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JO" b="1" i="0" kern="1200" noProof="0" dirty="0">
                <a:solidFill>
                  <a:schemeClr val="tx1"/>
                </a:solidFill>
                <a:effectLst/>
                <a:latin typeface="+mn-lt"/>
                <a:ea typeface="+mn-ea"/>
                <a:cs typeface="+mn-cs"/>
              </a:rPr>
              <a:t>لاحظ أن </a:t>
            </a:r>
            <a:r>
              <a:rPr lang="ar-JO" b="1" i="0" noProof="0" dirty="0"/>
              <a:t>واحدة</a:t>
            </a:r>
            <a:r>
              <a:rPr lang="ar-JO" b="1" i="0" kern="1200" noProof="0" dirty="0">
                <a:solidFill>
                  <a:schemeClr val="tx1"/>
                </a:solidFill>
                <a:effectLst/>
                <a:latin typeface="+mn-lt"/>
                <a:ea typeface="+mn-ea"/>
                <a:cs typeface="+mn-cs"/>
              </a:rPr>
              <a:t>فقط من </a:t>
            </a:r>
            <a:r>
              <a:rPr lang="ar-JO" kern="1200" noProof="0" dirty="0">
                <a:solidFill>
                  <a:schemeClr val="tx1"/>
                </a:solidFill>
                <a:effectLst/>
                <a:latin typeface="+mn-lt"/>
                <a:ea typeface="+mn-ea"/>
                <a:cs typeface="+mn-cs"/>
              </a:rPr>
              <a:t>حالات عدم التطابق هذه هي "العمل أكثر من اللازم"، وتعتقد ماسلاش نفسها أنه في كثير من الأحيان ليس هو العامل الأكثر أهمية، لا سيما إذا سارت الأمور بشكل جيد في مجالات أخرى.</a:t>
            </a:r>
          </a:p>
          <a:p>
            <a:pPr algn="r" rtl="1"/>
            <a:endParaRPr lang="ar-JO" noProof="0" dirty="0"/>
          </a:p>
        </p:txBody>
      </p:sp>
      <p:sp>
        <p:nvSpPr>
          <p:cNvPr id="4" name="Slide Number Placeholder 3"/>
          <p:cNvSpPr>
            <a:spLocks noGrp="1"/>
          </p:cNvSpPr>
          <p:nvPr>
            <p:ph type="sldNum" sz="quarter" idx="5"/>
          </p:nvPr>
        </p:nvSpPr>
        <p:spPr/>
        <p:txBody>
          <a:bodyPr/>
          <a:lstStyle/>
          <a:p>
            <a:pPr algn="r" rtl="1"/>
            <a:fld id="{D70FF2E4-95BE-49CA-89E1-C2C428ECDA9A}" type="slidenum">
              <a:rPr lang="en-US" smtClean="0"/>
              <a:pPr algn="r" rtl="1"/>
              <a:t>25</a:t>
            </a:fld>
            <a:endParaRPr lang="en-US" dirty="0"/>
          </a:p>
        </p:txBody>
      </p:sp>
    </p:spTree>
    <p:extLst>
      <p:ext uri="{BB962C8B-B14F-4D97-AF65-F5344CB8AC3E}">
        <p14:creationId xmlns:p14="http://schemas.microsoft.com/office/powerpoint/2010/main" val="180099617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defRPr/>
            </a:pPr>
            <a:r>
              <a:rPr lang="ar-SA" b="1" i="0" noProof="0" dirty="0"/>
              <a:t>اشرح ما يلي كمقدمة لمحتوى الشريحة ...</a:t>
            </a:r>
            <a:endParaRPr lang="ar-SA" i="0" noProof="0" dirty="0"/>
          </a:p>
          <a:p>
            <a:pPr marL="171450" indent="-171450" algn="r" rtl="1">
              <a:buFont typeface="Arial" panose="020B0604020202020204" pitchFamily="34" charset="0"/>
              <a:buChar char="•"/>
            </a:pPr>
            <a:r>
              <a:rPr lang="ar-SA" sz="1200" kern="1200" noProof="0" dirty="0">
                <a:solidFill>
                  <a:schemeClr val="tx1"/>
                </a:solidFill>
                <a:effectLst/>
                <a:latin typeface="+mn-lt"/>
                <a:ea typeface="+mn-ea"/>
                <a:cs typeface="+mn-cs"/>
              </a:rPr>
              <a:t>الموظفون الأفراد لديهم قدرة محدودة على معالجة العديد من هذه القضايا الشاملة. ومع ذلك، فالمديرون لديهم المزيد من القوة للتأثير في هذه المجالات. على هذا النحو، يتحمل المديرون والمؤسسات بعض المسؤولية عن السعي للمساعدة في وقاية الموظفين من الإنهاك.</a:t>
            </a:r>
          </a:p>
          <a:p>
            <a:pPr marL="171450" indent="-171450" algn="r" rtl="1">
              <a:buFont typeface="Arial" panose="020B0604020202020204" pitchFamily="34" charset="0"/>
              <a:buChar char="•"/>
            </a:pPr>
            <a:r>
              <a:rPr lang="ar-SA" sz="1200" kern="1200" noProof="0" dirty="0">
                <a:solidFill>
                  <a:schemeClr val="tx1"/>
                </a:solidFill>
                <a:effectLst/>
                <a:latin typeface="+mn-lt"/>
                <a:ea typeface="+mn-ea"/>
                <a:cs typeface="+mn-cs"/>
              </a:rPr>
              <a:t>ولكن كيف؟ من أين أبدأ</a:t>
            </a:r>
          </a:p>
          <a:p>
            <a:pPr marL="171450" indent="-171450" algn="r" rtl="1">
              <a:buFont typeface="Arial" panose="020B0604020202020204" pitchFamily="34" charset="0"/>
              <a:buChar char="•"/>
            </a:pPr>
            <a:r>
              <a:rPr lang="ar-SA" sz="1200" kern="1200" noProof="0" dirty="0">
                <a:solidFill>
                  <a:schemeClr val="tx1"/>
                </a:solidFill>
                <a:effectLst/>
                <a:latin typeface="+mn-lt"/>
                <a:ea typeface="+mn-ea"/>
                <a:cs typeface="+mn-cs"/>
              </a:rPr>
              <a:t>يمكن البدء من نقطة مهمة وهي أن نتذكر أن الإنهاك لا يعني مجرد التعب. عادةً ما تتطلب المشكلة متعددة الجوانب حلاً متعدد الأوجه. وليس هناك علاج أفضل من الوقاية. لذا فكّر في كل مجال من مجالات عدم التطابق الستة فيما يتعلق بأفراد فريقك، واسأل نفسك عن المكان الذي قد يواجه فيه الموظف المحدد عدم التطابق وما الذي يمكنك القيام به حيال ذلك.</a:t>
            </a:r>
          </a:p>
          <a:p>
            <a:pPr marL="171450" indent="-171450" algn="r" rtl="1">
              <a:buFont typeface="Arial" panose="020B0604020202020204" pitchFamily="34" charset="0"/>
              <a:buChar char="•"/>
            </a:pPr>
            <a:r>
              <a:rPr lang="ar-SA" sz="1200" kern="1200" noProof="0" dirty="0">
                <a:solidFill>
                  <a:schemeClr val="tx1"/>
                </a:solidFill>
                <a:effectLst/>
                <a:latin typeface="+mn-lt"/>
                <a:ea typeface="+mn-ea"/>
                <a:cs typeface="+mn-cs"/>
              </a:rPr>
              <a:t>فيما يتعلق بفريقك ككل، ضع في اعتبارك هذه المجالات الستة لنقاط التأثير الاستراتيجية، وأجب عن الأسئلة المدرجة في الشريحة.</a:t>
            </a:r>
          </a:p>
          <a:p>
            <a:pPr marL="171450" indent="-171450" algn="r" rtl="1">
              <a:buFont typeface="Arial" panose="020B0604020202020204" pitchFamily="34" charset="0"/>
              <a:buChar char="•"/>
            </a:pPr>
            <a:r>
              <a:rPr lang="ar-SA" b="1" i="0" noProof="0" dirty="0"/>
              <a:t>ناقش الأسئلة المدرجة في الشريحة.</a:t>
            </a:r>
            <a:endParaRPr lang="ar-SA" sz="1200" b="1" i="0" kern="1200" noProof="0" dirty="0">
              <a:solidFill>
                <a:schemeClr val="tx1"/>
              </a:solidFill>
              <a:effectLst/>
              <a:latin typeface="+mn-lt"/>
              <a:ea typeface="+mn-ea"/>
              <a:cs typeface="+mn-cs"/>
            </a:endParaRPr>
          </a:p>
          <a:p>
            <a:pPr marL="171450" indent="-171450" algn="r" rtl="1">
              <a:buFont typeface="Arial" panose="020B0604020202020204" pitchFamily="34" charset="0"/>
              <a:buChar char="•"/>
            </a:pPr>
            <a:endParaRPr lang="ar-SA" sz="1200" kern="1200" noProof="0" dirty="0">
              <a:solidFill>
                <a:schemeClr val="tx1"/>
              </a:solidFill>
              <a:effectLst/>
              <a:latin typeface="+mn-lt"/>
              <a:ea typeface="+mn-ea"/>
              <a:cs typeface="+mn-cs"/>
            </a:endParaRPr>
          </a:p>
          <a:p>
            <a:pPr algn="r" rtl="1"/>
            <a:r>
              <a:rPr lang="ar-SA" sz="1200" kern="1200" noProof="0" dirty="0">
                <a:solidFill>
                  <a:schemeClr val="tx1"/>
                </a:solidFill>
                <a:effectLst/>
                <a:latin typeface="+mn-lt"/>
                <a:ea typeface="+mn-ea"/>
                <a:cs typeface="+mn-cs"/>
              </a:rPr>
              <a:t> </a:t>
            </a:r>
          </a:p>
          <a:p>
            <a:pPr algn="r" rtl="1"/>
            <a:endParaRPr lang="ar-SA" noProof="0" dirty="0"/>
          </a:p>
        </p:txBody>
      </p:sp>
      <p:sp>
        <p:nvSpPr>
          <p:cNvPr id="4" name="Slide Number Placeholder 3"/>
          <p:cNvSpPr>
            <a:spLocks noGrp="1"/>
          </p:cNvSpPr>
          <p:nvPr>
            <p:ph type="sldNum" sz="quarter" idx="5"/>
          </p:nvPr>
        </p:nvSpPr>
        <p:spPr/>
        <p:txBody>
          <a:bodyPr/>
          <a:lstStyle/>
          <a:p>
            <a:pPr algn="r" rtl="1"/>
            <a:fld id="{D70FF2E4-95BE-49CA-89E1-C2C428ECDA9A}" type="slidenum">
              <a:rPr lang="en-US" smtClean="0"/>
              <a:pPr algn="r" rtl="1"/>
              <a:t>26</a:t>
            </a:fld>
            <a:endParaRPr lang="en-US" dirty="0"/>
          </a:p>
        </p:txBody>
      </p:sp>
    </p:spTree>
    <p:extLst>
      <p:ext uri="{BB962C8B-B14F-4D97-AF65-F5344CB8AC3E}">
        <p14:creationId xmlns:p14="http://schemas.microsoft.com/office/powerpoint/2010/main" val="214696490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ar-QA" sz="1200" b="1" i="0" kern="1200" noProof="0" dirty="0">
                <a:solidFill>
                  <a:schemeClr val="tx1"/>
                </a:solidFill>
                <a:effectLst/>
                <a:latin typeface="+mn-lt"/>
                <a:ea typeface="+mn-ea"/>
                <a:cs typeface="+mn-cs"/>
              </a:rPr>
              <a:t>إذا كان الوقت يسمح في هذه المرحلة </a:t>
            </a:r>
            <a:r>
              <a:rPr lang="ar-QA" sz="1200" b="1" i="1" kern="1200" noProof="0" dirty="0">
                <a:solidFill>
                  <a:schemeClr val="tx1"/>
                </a:solidFill>
                <a:effectLst/>
                <a:latin typeface="+mn-lt"/>
                <a:ea typeface="+mn-ea"/>
                <a:cs typeface="+mn-cs"/>
              </a:rPr>
              <a:t>... </a:t>
            </a:r>
            <a:r>
              <a:rPr lang="ar-QA" sz="1200" b="0" i="0" kern="1200" noProof="0" dirty="0">
                <a:solidFill>
                  <a:schemeClr val="tx1"/>
                </a:solidFill>
                <a:effectLst/>
                <a:latin typeface="+mn-lt"/>
                <a:ea typeface="+mn-ea"/>
                <a:cs typeface="+mn-cs"/>
              </a:rPr>
              <a:t>قم بقيادة المشاركين في تمرين معني بالتأمل وتحديد الأهداف.</a:t>
            </a:r>
            <a:endParaRPr lang="ar-QA" sz="1200" b="1" i="1" kern="1200" noProof="0" dirty="0">
              <a:solidFill>
                <a:schemeClr val="tx1"/>
              </a:solidFill>
              <a:effectLst/>
              <a:latin typeface="+mn-lt"/>
              <a:ea typeface="+mn-ea"/>
              <a:cs typeface="+mn-cs"/>
            </a:endParaRPr>
          </a:p>
          <a:p>
            <a:pPr marL="171450" indent="-171450" algn="r" rtl="1">
              <a:buFont typeface="Arial" panose="020B0604020202020204" pitchFamily="34" charset="0"/>
              <a:buChar char="•"/>
            </a:pPr>
            <a:r>
              <a:rPr lang="ar-QA" sz="1200" b="1" i="0" kern="1200" noProof="0" dirty="0">
                <a:solidFill>
                  <a:schemeClr val="tx1"/>
                </a:solidFill>
                <a:effectLst/>
                <a:latin typeface="+mn-lt"/>
                <a:ea typeface="+mn-ea"/>
                <a:cs typeface="+mn-cs"/>
              </a:rPr>
              <a:t>اطلب من </a:t>
            </a:r>
            <a:r>
              <a:rPr lang="ar-QA" sz="1200" kern="1200" noProof="0" dirty="0">
                <a:solidFill>
                  <a:schemeClr val="tx1"/>
                </a:solidFill>
                <a:effectLst/>
                <a:latin typeface="+mn-lt"/>
                <a:ea typeface="+mn-ea"/>
                <a:cs typeface="+mn-cs"/>
              </a:rPr>
              <a:t>المشاركين الالتفات إلى الشخص المجاور لهم ومناقشة السؤال التالي:</a:t>
            </a:r>
          </a:p>
          <a:p>
            <a:pPr marL="628650" lvl="1" indent="-171450" algn="r" rtl="1">
              <a:buFont typeface="Arial" panose="020B0604020202020204" pitchFamily="34" charset="0"/>
              <a:buChar char="•"/>
            </a:pPr>
            <a:r>
              <a:rPr lang="ar-QA" b="0" i="0" kern="1200" noProof="0" dirty="0">
                <a:solidFill>
                  <a:schemeClr val="tx1"/>
                </a:solidFill>
                <a:effectLst/>
                <a:latin typeface="+mn-lt"/>
                <a:ea typeface="+mn-ea"/>
                <a:cs typeface="+mn-cs"/>
              </a:rPr>
              <a:t>هل لاحظت أي علامات للإنهاك في نفسك مؤخرًا؟</a:t>
            </a:r>
          </a:p>
          <a:p>
            <a:pPr marL="628650" lvl="1" indent="-171450" algn="r" rtl="1">
              <a:buFont typeface="Arial" panose="020B0604020202020204" pitchFamily="34" charset="0"/>
              <a:buChar char="•"/>
            </a:pPr>
            <a:r>
              <a:rPr lang="ar-QA" b="0" i="0" kern="1200" noProof="0" dirty="0">
                <a:solidFill>
                  <a:schemeClr val="tx1"/>
                </a:solidFill>
                <a:effectLst/>
                <a:latin typeface="+mn-lt"/>
                <a:ea typeface="+mn-ea"/>
                <a:cs typeface="+mn-cs"/>
              </a:rPr>
              <a:t>ما هما الشيئان اللذان يمكنك القيام بهما لبناء مرونتك العامة والمساعدة في الوقاية من الإنهاك أو التعامل معه في الأسبوع القادم؟</a:t>
            </a:r>
          </a:p>
          <a:p>
            <a:pPr marL="171450" indent="-171450" algn="r" rtl="1">
              <a:buFont typeface="Arial" panose="020B0604020202020204" pitchFamily="34" charset="0"/>
              <a:buChar char="•"/>
            </a:pPr>
            <a:r>
              <a:rPr lang="ar-QA" b="1" i="0" noProof="0" dirty="0"/>
              <a:t>اطلب </a:t>
            </a:r>
            <a:r>
              <a:rPr lang="ar-QA" b="1" i="0" kern="1200" noProof="0" dirty="0">
                <a:solidFill>
                  <a:schemeClr val="tx1"/>
                </a:solidFill>
                <a:effectLst/>
                <a:latin typeface="+mn-lt"/>
                <a:ea typeface="+mn-ea"/>
                <a:cs typeface="+mn-cs"/>
              </a:rPr>
              <a:t>من </a:t>
            </a:r>
            <a:r>
              <a:rPr lang="ar-QA" kern="1200" noProof="0" dirty="0">
                <a:solidFill>
                  <a:schemeClr val="tx1"/>
                </a:solidFill>
                <a:effectLst/>
                <a:latin typeface="+mn-lt"/>
                <a:ea typeface="+mn-ea"/>
                <a:cs typeface="+mn-cs"/>
              </a:rPr>
              <a:t>بعض الأشخاص مشاركة ما ناقشوه.</a:t>
            </a:r>
          </a:p>
          <a:p>
            <a:pPr algn="r" rtl="1"/>
            <a:endParaRPr lang="ar-QA" sz="1200" b="1" i="1" kern="1200" noProof="0" dirty="0">
              <a:solidFill>
                <a:schemeClr val="tx1"/>
              </a:solidFill>
              <a:effectLst/>
              <a:latin typeface="+mn-lt"/>
              <a:ea typeface="+mn-ea"/>
              <a:cs typeface="+mn-cs"/>
            </a:endParaRPr>
          </a:p>
          <a:p>
            <a:pPr algn="r" rtl="1"/>
            <a:r>
              <a:rPr lang="ar-QA" sz="1200" b="1" i="0" kern="1200" noProof="0" dirty="0">
                <a:solidFill>
                  <a:schemeClr val="tx1"/>
                </a:solidFill>
                <a:effectLst/>
                <a:latin typeface="+mn-lt"/>
                <a:ea typeface="+mn-ea"/>
                <a:cs typeface="+mn-cs"/>
              </a:rPr>
              <a:t>تعزيز الرسائل الأساسية</a:t>
            </a:r>
            <a:r>
              <a:rPr lang="ar-QA" sz="1200" b="1" i="1" kern="1200" noProof="0" dirty="0">
                <a:solidFill>
                  <a:schemeClr val="tx1"/>
                </a:solidFill>
                <a:effectLst/>
                <a:latin typeface="+mn-lt"/>
                <a:ea typeface="+mn-ea"/>
                <a:cs typeface="+mn-cs"/>
              </a:rPr>
              <a:t>: </a:t>
            </a:r>
            <a:endParaRPr lang="ar-QA" sz="1200" kern="1200" noProof="0" dirty="0">
              <a:solidFill>
                <a:schemeClr val="tx1"/>
              </a:solidFill>
              <a:effectLst/>
              <a:latin typeface="+mn-lt"/>
              <a:ea typeface="+mn-ea"/>
              <a:cs typeface="+mn-cs"/>
            </a:endParaRPr>
          </a:p>
          <a:p>
            <a:pPr marL="171450" lvl="0" indent="-171450" algn="r" rtl="1">
              <a:buFont typeface="Arial" panose="020B0604020202020204" pitchFamily="34" charset="0"/>
              <a:buChar char="•"/>
            </a:pPr>
            <a:r>
              <a:rPr lang="ar-QA" sz="1200" kern="1200" noProof="0" dirty="0">
                <a:solidFill>
                  <a:schemeClr val="tx1"/>
                </a:solidFill>
                <a:effectLst/>
                <a:latin typeface="+mn-lt"/>
                <a:ea typeface="+mn-ea"/>
                <a:cs typeface="+mn-cs"/>
              </a:rPr>
              <a:t>إن النقطة التي يجب أن نبدأ منها عندما نريد تحسين الرعاية الذاتية هي تقييم ما تقوم به بالفعل، والتفكير في مجموعة من العادات التي ترغب في دمجها في حياتك باعتبارها أساسات للرعاية الذاتية الصحية.</a:t>
            </a:r>
          </a:p>
          <a:p>
            <a:pPr marL="171450" lvl="0" indent="-171450" algn="r" rtl="1">
              <a:buFont typeface="Arial" panose="020B0604020202020204" pitchFamily="34" charset="0"/>
              <a:buChar char="•"/>
            </a:pPr>
            <a:r>
              <a:rPr lang="ar-QA" sz="1200" kern="1200" noProof="0" dirty="0">
                <a:solidFill>
                  <a:schemeClr val="tx1"/>
                </a:solidFill>
                <a:effectLst/>
                <a:latin typeface="+mn-lt"/>
                <a:ea typeface="+mn-ea"/>
                <a:cs typeface="+mn-cs"/>
              </a:rPr>
              <a:t>بمجرد الانتهاء من ذلك، فكّر في كيفية تحقيقه.</a:t>
            </a:r>
          </a:p>
          <a:p>
            <a:pPr marL="171450" lvl="0" indent="-171450" algn="r" rtl="1">
              <a:buFont typeface="Arial" panose="020B0604020202020204" pitchFamily="34" charset="0"/>
              <a:buChar char="•"/>
            </a:pPr>
            <a:r>
              <a:rPr lang="ar-QA" sz="1200" kern="1200" noProof="0" dirty="0">
                <a:solidFill>
                  <a:schemeClr val="tx1"/>
                </a:solidFill>
                <a:effectLst/>
                <a:latin typeface="+mn-lt"/>
                <a:ea typeface="+mn-ea"/>
                <a:cs typeface="+mn-cs"/>
              </a:rPr>
              <a:t>لا تخف من طلب المساعدة إذا كنت تعتقد أنك تعاني من الإنهاك. التحدث إلى أحد المستشارين يمكن أن يكون أمرًا مفيدًا للغاية.</a:t>
            </a:r>
          </a:p>
          <a:p>
            <a:pPr marL="171450" lvl="0" indent="-171450" algn="r" rtl="1">
              <a:buFont typeface="Arial" panose="020B0604020202020204" pitchFamily="34" charset="0"/>
              <a:buChar char="•"/>
            </a:pPr>
            <a:r>
              <a:rPr lang="ar-QA" sz="1200" kern="1200" noProof="0" dirty="0">
                <a:solidFill>
                  <a:schemeClr val="tx1"/>
                </a:solidFill>
                <a:effectLst/>
                <a:latin typeface="+mn-lt"/>
                <a:ea typeface="+mn-ea"/>
                <a:cs typeface="+mn-cs"/>
              </a:rPr>
              <a:t>يمكنك مناقشة المساعدة التي يمكن أن تقدمها لجنة الإنقاذ الدولية (الشريحة التالية) ...</a:t>
            </a:r>
          </a:p>
          <a:p>
            <a:pPr algn="r" rtl="1"/>
            <a:endParaRPr lang="ar-QA" noProof="0" dirty="0"/>
          </a:p>
        </p:txBody>
      </p:sp>
      <p:sp>
        <p:nvSpPr>
          <p:cNvPr id="4" name="Slide Number Placeholder 3"/>
          <p:cNvSpPr>
            <a:spLocks noGrp="1"/>
          </p:cNvSpPr>
          <p:nvPr>
            <p:ph type="sldNum" sz="quarter" idx="5"/>
          </p:nvPr>
        </p:nvSpPr>
        <p:spPr/>
        <p:txBody>
          <a:bodyPr/>
          <a:lstStyle/>
          <a:p>
            <a:pPr algn="r" rtl="1"/>
            <a:fld id="{D70FF2E4-95BE-49CA-89E1-C2C428ECDA9A}" type="slidenum">
              <a:rPr lang="en-US" smtClean="0"/>
              <a:pPr algn="r" rtl="1"/>
              <a:t>27</a:t>
            </a:fld>
            <a:endParaRPr lang="en-US" dirty="0"/>
          </a:p>
        </p:txBody>
      </p:sp>
    </p:spTree>
    <p:extLst>
      <p:ext uri="{BB962C8B-B14F-4D97-AF65-F5344CB8AC3E}">
        <p14:creationId xmlns:p14="http://schemas.microsoft.com/office/powerpoint/2010/main" val="178214795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SA" sz="1200" b="1" i="0" kern="1200" noProof="0" dirty="0">
                <a:solidFill>
                  <a:schemeClr val="tx1"/>
                </a:solidFill>
                <a:effectLst/>
                <a:latin typeface="+mn-lt"/>
                <a:ea typeface="+mn-ea"/>
                <a:cs typeface="+mn-cs"/>
              </a:rPr>
              <a:t>وضِّح</a:t>
            </a:r>
            <a:r>
              <a:rPr lang="ar-SA" sz="1200" b="1" i="1" kern="1200" noProof="0" dirty="0">
                <a:solidFill>
                  <a:schemeClr val="tx1"/>
                </a:solidFill>
                <a:effectLst/>
                <a:latin typeface="+mn-lt"/>
                <a:ea typeface="+mn-ea"/>
                <a:cs typeface="+mn-cs"/>
              </a:rPr>
              <a:t> </a:t>
            </a:r>
            <a:r>
              <a:rPr lang="ar-SA" sz="1200" kern="1200" noProof="0" dirty="0">
                <a:solidFill>
                  <a:schemeClr val="tx1"/>
                </a:solidFill>
                <a:effectLst/>
                <a:latin typeface="+mn-lt"/>
                <a:ea typeface="+mn-ea"/>
                <a:cs typeface="+mn-cs"/>
              </a:rPr>
              <a:t>الكيفية التي يمكن بها للموارد والخدمات الخاصة ببرنامج واجب العناية المساعدة في التعامل مع الإنهاك.</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sz="1200" kern="1200" noProof="0" dirty="0">
                <a:solidFill>
                  <a:schemeClr val="tx1"/>
                </a:solidFill>
                <a:effectLst/>
                <a:latin typeface="+mn-lt"/>
                <a:ea typeface="+mn-ea"/>
                <a:cs typeface="+mn-cs"/>
              </a:rPr>
              <a:t>وتشمل هذه خدمات Konterra (</a:t>
            </a:r>
            <a:r>
              <a:rPr lang="ar-SA" sz="1200" u="sng" kern="1200" noProof="0" dirty="0">
                <a:solidFill>
                  <a:schemeClr val="tx1"/>
                </a:solidFill>
                <a:effectLst/>
                <a:latin typeface="+mn-lt"/>
                <a:ea typeface="+mn-ea"/>
                <a:cs typeface="+mn-cs"/>
                <a:hlinkClick r:id="rId3"/>
              </a:rPr>
              <a:t>برنامج توفير المساعدة والمرونة للموظف (EARP)</a:t>
            </a:r>
            <a:r>
              <a:rPr lang="ar-SA" sz="1200" kern="1200" noProof="0" dirty="0">
                <a:solidFill>
                  <a:schemeClr val="tx1"/>
                </a:solidFill>
                <a:effectLst/>
                <a:latin typeface="+mn-lt"/>
                <a:ea typeface="+mn-ea"/>
                <a:cs typeface="+mn-cs"/>
              </a:rPr>
              <a:t>، </a:t>
            </a:r>
            <a:r>
              <a:rPr lang="ar-SA" sz="1200" u="sng" kern="1200" noProof="0" dirty="0">
                <a:solidFill>
                  <a:schemeClr val="tx1"/>
                </a:solidFill>
                <a:effectLst/>
                <a:latin typeface="+mn-lt"/>
                <a:ea typeface="+mn-ea"/>
                <a:cs typeface="+mn-cs"/>
                <a:hlinkClick r:id="rId4"/>
              </a:rPr>
              <a:t>واستشارة مدير</a:t>
            </a:r>
            <a:r>
              <a:rPr lang="ar-SA" sz="1200" kern="1200" noProof="0" dirty="0">
                <a:solidFill>
                  <a:schemeClr val="tx1"/>
                </a:solidFill>
                <a:effectLst/>
                <a:latin typeface="+mn-lt"/>
                <a:ea typeface="+mn-ea"/>
                <a:cs typeface="+mn-cs"/>
              </a:rPr>
              <a:t>، </a:t>
            </a:r>
            <a:r>
              <a:rPr lang="ar-SA" sz="1200" u="sng" kern="1200" noProof="0" dirty="0">
                <a:solidFill>
                  <a:schemeClr val="tx1"/>
                </a:solidFill>
                <a:effectLst/>
                <a:latin typeface="+mn-lt"/>
                <a:ea typeface="+mn-ea"/>
                <a:cs typeface="+mn-cs"/>
                <a:hlinkClick r:id="rId5"/>
              </a:rPr>
              <a:t>وتخطيط المرونة الشخصية</a:t>
            </a:r>
            <a:r>
              <a:rPr lang="ar-SA" sz="1200" kern="1200" noProof="0" dirty="0">
                <a:solidFill>
                  <a:schemeClr val="tx1"/>
                </a:solidFill>
                <a:effectLst/>
                <a:latin typeface="+mn-lt"/>
                <a:ea typeface="+mn-ea"/>
                <a:cs typeface="+mn-cs"/>
              </a:rPr>
              <a:t>)، والموارد التعليمية (</a:t>
            </a:r>
            <a:r>
              <a:rPr lang="ar-SA" sz="1200" u="sng" kern="1200" noProof="0" dirty="0">
                <a:solidFill>
                  <a:schemeClr val="tx1"/>
                </a:solidFill>
                <a:effectLst/>
                <a:latin typeface="+mn-lt"/>
                <a:ea typeface="+mn-ea"/>
                <a:cs typeface="+mn-cs"/>
                <a:hlinkClick r:id="rId6"/>
              </a:rPr>
              <a:t>صفحة ويب واجب العناية</a:t>
            </a:r>
            <a:r>
              <a:rPr lang="ar-SA" sz="1200" kern="1200" noProof="0" dirty="0">
                <a:solidFill>
                  <a:schemeClr val="tx1"/>
                </a:solidFill>
                <a:effectLst/>
                <a:latin typeface="+mn-lt"/>
                <a:ea typeface="+mn-ea"/>
                <a:cs typeface="+mn-cs"/>
              </a:rPr>
              <a:t>).</a:t>
            </a:r>
            <a:endParaRPr lang="ar-SA" sz="1200" b="1" i="1" kern="1200" noProof="0" dirty="0">
              <a:solidFill>
                <a:schemeClr val="tx1"/>
              </a:solidFill>
              <a:effectLst/>
              <a:latin typeface="+mn-lt"/>
              <a:ea typeface="+mn-ea"/>
              <a:cs typeface="+mn-cs"/>
            </a:endParaRPr>
          </a:p>
          <a:p>
            <a:pPr lvl="0" algn="r" rtl="1"/>
            <a:endParaRPr lang="ar-SA" sz="1200" b="1" i="0" kern="1200" noProof="0" dirty="0">
              <a:solidFill>
                <a:schemeClr val="tx1"/>
              </a:solidFill>
              <a:effectLst/>
              <a:latin typeface="+mn-lt"/>
              <a:ea typeface="+mn-ea"/>
              <a:cs typeface="+mn-cs"/>
            </a:endParaRPr>
          </a:p>
          <a:p>
            <a:pPr lvl="0" algn="r" rtl="1"/>
            <a:r>
              <a:rPr lang="ar-SA" sz="1200" b="1" i="0" kern="1200" noProof="0" dirty="0">
                <a:solidFill>
                  <a:schemeClr val="tx1"/>
                </a:solidFill>
                <a:effectLst/>
                <a:latin typeface="+mn-lt"/>
                <a:ea typeface="+mn-ea"/>
                <a:cs typeface="+mn-cs"/>
              </a:rPr>
              <a:t>أسأل</a:t>
            </a:r>
            <a:r>
              <a:rPr lang="ar-SA" sz="1200" i="0" kern="1200" noProof="0" dirty="0">
                <a:solidFill>
                  <a:schemeClr val="tx1"/>
                </a:solidFill>
                <a:effectLst/>
                <a:latin typeface="+mn-lt"/>
                <a:ea typeface="+mn-ea"/>
                <a:cs typeface="+mn-cs"/>
              </a:rPr>
              <a:t> </a:t>
            </a:r>
            <a:r>
              <a:rPr lang="ar-SA" sz="1200" kern="1200" noProof="0" dirty="0">
                <a:solidFill>
                  <a:schemeClr val="tx1"/>
                </a:solidFill>
                <a:effectLst/>
                <a:latin typeface="+mn-lt"/>
                <a:ea typeface="+mn-ea"/>
                <a:cs typeface="+mn-cs"/>
              </a:rPr>
              <a:t>عما إذا كانت هناك أي استفسارات.</a:t>
            </a:r>
          </a:p>
          <a:p>
            <a:pPr lvl="0" algn="r" rtl="1"/>
            <a:endParaRPr lang="ar-SA" sz="1200" b="1" i="1" kern="1200" noProof="0" dirty="0">
              <a:solidFill>
                <a:schemeClr val="tx1"/>
              </a:solidFill>
              <a:effectLst/>
              <a:latin typeface="+mn-lt"/>
              <a:ea typeface="+mn-ea"/>
              <a:cs typeface="+mn-cs"/>
            </a:endParaRPr>
          </a:p>
          <a:p>
            <a:pPr lvl="0" algn="r" rtl="1"/>
            <a:r>
              <a:rPr lang="ar-SA" sz="1200" b="1" i="0" kern="1200" noProof="0" dirty="0">
                <a:solidFill>
                  <a:schemeClr val="tx1"/>
                </a:solidFill>
                <a:effectLst/>
                <a:latin typeface="+mn-lt"/>
                <a:ea typeface="+mn-ea"/>
                <a:cs typeface="+mn-cs"/>
              </a:rPr>
              <a:t>توجه بالشكر </a:t>
            </a:r>
            <a:r>
              <a:rPr lang="ar-SA" sz="1200" kern="1200" noProof="0" dirty="0">
                <a:solidFill>
                  <a:schemeClr val="tx1"/>
                </a:solidFill>
                <a:effectLst/>
                <a:latin typeface="+mn-lt"/>
                <a:ea typeface="+mn-ea"/>
                <a:cs typeface="+mn-cs"/>
              </a:rPr>
              <a:t>إلى المشاركين على الحضور.</a:t>
            </a:r>
          </a:p>
          <a:p>
            <a:pPr lvl="0" algn="r" rtl="1"/>
            <a:endParaRPr lang="ar-SA" sz="1200" b="1" i="1" kern="1200" noProof="0" dirty="0">
              <a:solidFill>
                <a:schemeClr val="tx1"/>
              </a:solidFill>
              <a:effectLst/>
              <a:latin typeface="+mn-lt"/>
              <a:ea typeface="+mn-ea"/>
              <a:cs typeface="+mn-cs"/>
            </a:endParaRPr>
          </a:p>
          <a:p>
            <a:pPr lvl="0" algn="r" rtl="1"/>
            <a:r>
              <a:rPr lang="ar-SA" sz="1200" b="1" i="0" kern="1200" noProof="0" dirty="0">
                <a:solidFill>
                  <a:schemeClr val="tx1"/>
                </a:solidFill>
                <a:effectLst/>
                <a:latin typeface="+mn-lt"/>
                <a:ea typeface="+mn-ea"/>
                <a:cs typeface="+mn-cs"/>
              </a:rPr>
              <a:t>قم بإنهاء </a:t>
            </a:r>
            <a:r>
              <a:rPr lang="ar-SA" sz="1200" kern="1200" noProof="0" dirty="0">
                <a:solidFill>
                  <a:schemeClr val="tx1"/>
                </a:solidFill>
                <a:effectLst/>
                <a:latin typeface="+mn-lt"/>
                <a:ea typeface="+mn-ea"/>
                <a:cs typeface="+mn-cs"/>
              </a:rPr>
              <a:t>الجلسة.</a:t>
            </a:r>
          </a:p>
          <a:p>
            <a:pPr algn="r" rtl="1"/>
            <a:endParaRPr lang="ar-SA" noProof="0" dirty="0"/>
          </a:p>
        </p:txBody>
      </p:sp>
      <p:sp>
        <p:nvSpPr>
          <p:cNvPr id="4" name="Slide Number Placeholder 3"/>
          <p:cNvSpPr>
            <a:spLocks noGrp="1"/>
          </p:cNvSpPr>
          <p:nvPr>
            <p:ph type="sldNum" sz="quarter" idx="5"/>
          </p:nvPr>
        </p:nvSpPr>
        <p:spPr/>
        <p:txBody>
          <a:bodyPr/>
          <a:lstStyle/>
          <a:p>
            <a:pPr algn="r" rtl="1"/>
            <a:fld id="{D70FF2E4-95BE-49CA-89E1-C2C428ECDA9A}" type="slidenum">
              <a:rPr lang="en-US" smtClean="0"/>
              <a:pPr algn="r" rtl="1"/>
              <a:t>28</a:t>
            </a:fld>
            <a:endParaRPr lang="en-US" dirty="0"/>
          </a:p>
        </p:txBody>
      </p:sp>
    </p:spTree>
    <p:extLst>
      <p:ext uri="{BB962C8B-B14F-4D97-AF65-F5344CB8AC3E}">
        <p14:creationId xmlns:p14="http://schemas.microsoft.com/office/powerpoint/2010/main" val="23480204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ar-QA" sz="1200" b="1" i="0" kern="1200" noProof="0" dirty="0">
                <a:solidFill>
                  <a:schemeClr val="tx1"/>
                </a:solidFill>
                <a:effectLst/>
                <a:latin typeface="+mn-lt"/>
                <a:ea typeface="+mn-ea"/>
                <a:cs typeface="+mn-cs"/>
              </a:rPr>
              <a:t>وضّح للمشاركين  </a:t>
            </a:r>
            <a:r>
              <a:rPr lang="ar-QA" sz="1200" i="0" kern="1200" noProof="0" dirty="0">
                <a:solidFill>
                  <a:schemeClr val="tx1"/>
                </a:solidFill>
                <a:effectLst/>
                <a:latin typeface="+mn-lt"/>
                <a:ea typeface="+mn-ea"/>
                <a:cs typeface="+mn-cs"/>
              </a:rPr>
              <a:t>أننا جميعًا لدينا فهمًا غريزيًا لماهية الإنهاك، لذلك دعونا نبدأ من هناك ... </a:t>
            </a:r>
          </a:p>
          <a:p>
            <a:pPr algn="r" rtl="1"/>
            <a:endParaRPr lang="ar-QA" sz="1200" i="0" kern="1200" noProof="0" dirty="0">
              <a:solidFill>
                <a:schemeClr val="tx1"/>
              </a:solidFill>
              <a:effectLst/>
              <a:latin typeface="+mn-lt"/>
              <a:ea typeface="+mn-ea"/>
              <a:cs typeface="+mn-cs"/>
            </a:endParaRPr>
          </a:p>
          <a:p>
            <a:pPr algn="r" rtl="1"/>
            <a:r>
              <a:rPr lang="ar-QA" sz="1200" b="1" i="0" kern="1200" noProof="0" dirty="0">
                <a:solidFill>
                  <a:schemeClr val="tx1"/>
                </a:solidFill>
                <a:effectLst/>
                <a:latin typeface="+mn-lt"/>
                <a:ea typeface="+mn-ea"/>
                <a:cs typeface="+mn-cs"/>
              </a:rPr>
              <a:t>اسأل المشاركين: </a:t>
            </a:r>
            <a:r>
              <a:rPr lang="ar-QA" sz="1200" b="0" i="0" kern="1200" noProof="0" dirty="0">
                <a:solidFill>
                  <a:schemeClr val="tx1"/>
                </a:solidFill>
                <a:effectLst/>
                <a:latin typeface="+mn-lt"/>
                <a:ea typeface="+mn-ea"/>
                <a:cs typeface="+mn-cs"/>
              </a:rPr>
              <a:t>ما الذي يتطرق إلى ذهنك عندما تسمع كلمة الإنهاك؟</a:t>
            </a:r>
          </a:p>
          <a:p>
            <a:pPr algn="r" rtl="1"/>
            <a:endParaRPr lang="ar-QA" sz="1200" b="0" i="0" kern="1200" noProof="0" dirty="0">
              <a:solidFill>
                <a:schemeClr val="tx1"/>
              </a:solidFill>
              <a:effectLst/>
              <a:latin typeface="+mn-lt"/>
              <a:ea typeface="+mn-ea"/>
              <a:cs typeface="+mn-cs"/>
            </a:endParaRPr>
          </a:p>
          <a:p>
            <a:pPr algn="r" rtl="1"/>
            <a:r>
              <a:rPr lang="ar-QA" sz="1200" b="1" i="0" kern="1200" noProof="0" dirty="0">
                <a:solidFill>
                  <a:schemeClr val="tx1"/>
                </a:solidFill>
                <a:effectLst/>
                <a:latin typeface="+mn-lt"/>
                <a:ea typeface="+mn-ea"/>
                <a:cs typeface="+mn-cs"/>
              </a:rPr>
              <a:t>ناقش </a:t>
            </a:r>
            <a:r>
              <a:rPr lang="ar-QA" sz="1200" b="0" i="0" kern="1200" noProof="0" dirty="0">
                <a:solidFill>
                  <a:schemeClr val="tx1"/>
                </a:solidFill>
                <a:effectLst/>
                <a:latin typeface="+mn-lt"/>
                <a:ea typeface="+mn-ea"/>
                <a:cs typeface="+mn-cs"/>
              </a:rPr>
              <a:t>مساهمات المشاركين ودوّن الموضوعات (الموضوعات الشائعة هي الضغط، والإرهاق، والشعور بعدم الجدوى، والشعور بالانفصال، وفقدان الشغف بالعمل، وما إلى ذلك)</a:t>
            </a:r>
            <a:endParaRPr lang="ar-QA" sz="1200" b="1" i="0" kern="1200" noProof="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algn="r" rtl="1"/>
            <a:fld id="{D70FF2E4-95BE-49CA-89E1-C2C428ECDA9A}" type="slidenum">
              <a:rPr lang="en-US" smtClean="0"/>
              <a:pPr algn="r" rtl="1"/>
              <a:t>3</a:t>
            </a:fld>
            <a:endParaRPr lang="en-US" dirty="0"/>
          </a:p>
        </p:txBody>
      </p:sp>
    </p:spTree>
    <p:extLst>
      <p:ext uri="{BB962C8B-B14F-4D97-AF65-F5344CB8AC3E}">
        <p14:creationId xmlns:p14="http://schemas.microsoft.com/office/powerpoint/2010/main" val="40785894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ar-LY" sz="1200" b="1" i="0" kern="1200" noProof="0" dirty="0">
                <a:solidFill>
                  <a:schemeClr val="tx1"/>
                </a:solidFill>
                <a:effectLst/>
                <a:latin typeface="+mn-lt"/>
                <a:ea typeface="+mn-ea"/>
                <a:cs typeface="+mn-cs"/>
              </a:rPr>
              <a:t>ناقش</a:t>
            </a:r>
            <a:r>
              <a:rPr lang="ar-LY" sz="1200" b="0" i="0" kern="1200" noProof="0" dirty="0">
                <a:solidFill>
                  <a:schemeClr val="tx1"/>
                </a:solidFill>
                <a:effectLst/>
                <a:latin typeface="+mn-lt"/>
                <a:ea typeface="+mn-ea"/>
                <a:cs typeface="+mn-cs"/>
              </a:rPr>
              <a:t> </a:t>
            </a:r>
            <a:r>
              <a:rPr lang="ar-LY" sz="1200" kern="1200" noProof="0" dirty="0">
                <a:solidFill>
                  <a:schemeClr val="tx1"/>
                </a:solidFill>
                <a:effectLst/>
                <a:latin typeface="+mn-lt"/>
                <a:ea typeface="+mn-ea"/>
                <a:cs typeface="+mn-cs"/>
              </a:rPr>
              <a:t> المعلومات الموجودة على الشريحة.</a:t>
            </a:r>
          </a:p>
          <a:p>
            <a:pPr algn="r" rtl="1"/>
            <a:endParaRPr lang="ar-LY" sz="1200" kern="1200" noProof="0" dirty="0">
              <a:solidFill>
                <a:schemeClr val="tx1"/>
              </a:solidFill>
              <a:effectLst/>
              <a:latin typeface="+mn-lt"/>
              <a:ea typeface="+mn-ea"/>
              <a:cs typeface="+mn-cs"/>
            </a:endParaRPr>
          </a:p>
          <a:p>
            <a:pPr algn="r" rtl="1"/>
            <a:r>
              <a:rPr lang="ar-LY" b="1" i="0" noProof="0" dirty="0"/>
              <a:t>معلومة اضافية: </a:t>
            </a:r>
            <a:endParaRPr lang="ar-LY" sz="1200" b="1" i="0" kern="1200" noProof="0" dirty="0">
              <a:solidFill>
                <a:schemeClr val="tx1"/>
              </a:solidFill>
              <a:effectLst/>
              <a:latin typeface="+mn-lt"/>
              <a:ea typeface="+mn-ea"/>
              <a:cs typeface="+mn-cs"/>
            </a:endParaRPr>
          </a:p>
          <a:p>
            <a:pPr algn="r" rtl="1"/>
            <a:r>
              <a:rPr lang="ar-LY" sz="1200" kern="1200" noProof="0" dirty="0">
                <a:solidFill>
                  <a:schemeClr val="tx1"/>
                </a:solidFill>
                <a:effectLst/>
                <a:latin typeface="+mn-lt"/>
                <a:ea typeface="+mn-ea"/>
                <a:cs typeface="+mn-cs"/>
              </a:rPr>
              <a:t>الإنهاك هو عملية استنفاد تدريجي تشمل ...</a:t>
            </a:r>
          </a:p>
          <a:p>
            <a:pPr marL="171450" indent="-171450" algn="r" rtl="1">
              <a:buFont typeface="Arial" panose="020B0604020202020204" pitchFamily="34" charset="0"/>
              <a:buChar char="•"/>
            </a:pPr>
            <a:r>
              <a:rPr lang="ar-LY" sz="1200" b="1" i="0" kern="1200" noProof="0" dirty="0">
                <a:solidFill>
                  <a:schemeClr val="tx1"/>
                </a:solidFill>
                <a:effectLst/>
                <a:latin typeface="+mn-lt"/>
                <a:ea typeface="+mn-ea"/>
                <a:cs typeface="+mn-cs"/>
              </a:rPr>
              <a:t>الإرهاق الوجداني</a:t>
            </a:r>
            <a:r>
              <a:rPr lang="ar-LY" sz="1200" i="1" kern="1200" noProof="0" dirty="0">
                <a:solidFill>
                  <a:schemeClr val="tx1"/>
                </a:solidFill>
                <a:effectLst/>
                <a:latin typeface="+mn-lt"/>
                <a:ea typeface="+mn-ea"/>
                <a:cs typeface="+mn-cs"/>
              </a:rPr>
              <a:t>.</a:t>
            </a:r>
            <a:r>
              <a:rPr lang="ar-LY" sz="1200" kern="1200" noProof="0" dirty="0">
                <a:solidFill>
                  <a:schemeClr val="tx1"/>
                </a:solidFill>
                <a:effectLst/>
                <a:latin typeface="+mn-lt"/>
                <a:ea typeface="+mn-ea"/>
                <a:cs typeface="+mn-cs"/>
              </a:rPr>
              <a:t> التعب الذي ينتج عن تحمل الكثير لفترة طويلة جدًا.</a:t>
            </a:r>
          </a:p>
          <a:p>
            <a:pPr marL="171450" indent="-171450" algn="r" rtl="1">
              <a:buFont typeface="Arial" panose="020B0604020202020204" pitchFamily="34" charset="0"/>
              <a:buChar char="•"/>
            </a:pPr>
            <a:r>
              <a:rPr lang="ar-LY" sz="1200" b="1" i="0" kern="1200" noProof="0" dirty="0">
                <a:solidFill>
                  <a:schemeClr val="tx1"/>
                </a:solidFill>
                <a:effectLst/>
                <a:latin typeface="+mn-lt"/>
                <a:ea typeface="+mn-ea"/>
                <a:cs typeface="+mn-cs"/>
              </a:rPr>
              <a:t>تَبَدُّدُ الشَّخْصِيَّة</a:t>
            </a:r>
            <a:r>
              <a:rPr lang="ar-LY" sz="1200" i="1" kern="1200" noProof="0" dirty="0">
                <a:solidFill>
                  <a:schemeClr val="tx1"/>
                </a:solidFill>
                <a:effectLst/>
                <a:latin typeface="+mn-lt"/>
                <a:ea typeface="+mn-ea"/>
                <a:cs typeface="+mn-cs"/>
              </a:rPr>
              <a:t>.</a:t>
            </a:r>
            <a:r>
              <a:rPr lang="ar-LY" sz="1200" kern="1200" noProof="0" dirty="0">
                <a:solidFill>
                  <a:schemeClr val="tx1"/>
                </a:solidFill>
                <a:effectLst/>
                <a:latin typeface="+mn-lt"/>
                <a:ea typeface="+mn-ea"/>
                <a:cs typeface="+mn-cs"/>
              </a:rPr>
              <a:t> استنفاد التعاطف، والعناية، والرحمة.</a:t>
            </a:r>
          </a:p>
          <a:p>
            <a:pPr marL="171450" indent="-171450" algn="r" rtl="1">
              <a:buFont typeface="Arial" panose="020B0604020202020204" pitchFamily="34" charset="0"/>
              <a:buChar char="•"/>
            </a:pPr>
            <a:r>
              <a:rPr lang="ar-LY" sz="1200" b="1" i="0" kern="1200" noProof="0" dirty="0">
                <a:solidFill>
                  <a:schemeClr val="tx1"/>
                </a:solidFill>
                <a:effectLst/>
                <a:latin typeface="+mn-lt"/>
                <a:ea typeface="+mn-ea"/>
                <a:cs typeface="+mn-cs"/>
              </a:rPr>
              <a:t>انخفاض الشعور بالإنجاز</a:t>
            </a:r>
            <a:r>
              <a:rPr lang="ar-LY" sz="1200" i="1" kern="1200" noProof="0" dirty="0">
                <a:solidFill>
                  <a:schemeClr val="tx1"/>
                </a:solidFill>
                <a:effectLst/>
                <a:latin typeface="+mn-lt"/>
                <a:ea typeface="+mn-ea"/>
                <a:cs typeface="+mn-cs"/>
              </a:rPr>
              <a:t>.</a:t>
            </a:r>
            <a:r>
              <a:rPr lang="ar-LY" sz="1200" kern="1200" noProof="0" dirty="0">
                <a:solidFill>
                  <a:schemeClr val="tx1"/>
                </a:solidFill>
                <a:effectLst/>
                <a:latin typeface="+mn-lt"/>
                <a:ea typeface="+mn-ea"/>
                <a:cs typeface="+mn-cs"/>
              </a:rPr>
              <a:t> شعور لا يقهر بعدم الجدوى، والشعور بأن لا شيء تفعله يمثل أي فارق.</a:t>
            </a:r>
          </a:p>
          <a:p>
            <a:pPr marL="171450" indent="-171450" algn="r" rtl="1">
              <a:buFont typeface="Arial" panose="020B0604020202020204" pitchFamily="34" charset="0"/>
              <a:buChar char="•"/>
            </a:pPr>
            <a:endParaRPr lang="ar-LY" sz="1200" i="1" kern="1200" noProof="0" dirty="0">
              <a:solidFill>
                <a:schemeClr val="tx1"/>
              </a:solidFill>
              <a:effectLst/>
              <a:latin typeface="+mn-lt"/>
              <a:ea typeface="+mn-ea"/>
              <a:cs typeface="+mn-cs"/>
            </a:endParaRPr>
          </a:p>
          <a:p>
            <a:pPr marL="0" indent="0" algn="r" rtl="1">
              <a:buFont typeface="Arial" panose="020B0604020202020204" pitchFamily="34" charset="0"/>
              <a:buNone/>
            </a:pPr>
            <a:r>
              <a:rPr lang="ar-LY" sz="1200" b="1" i="0" kern="1200" noProof="0" dirty="0">
                <a:solidFill>
                  <a:schemeClr val="tx1"/>
                </a:solidFill>
                <a:effectLst/>
                <a:latin typeface="+mn-lt"/>
                <a:ea typeface="+mn-ea"/>
                <a:cs typeface="+mn-cs"/>
              </a:rPr>
              <a:t>أصبح الإنهاك رسميًا الآن ظاهرة مهنية (ولكن ليس بعد حالة طبية</a:t>
            </a:r>
            <a:r>
              <a:rPr lang="ar-LY" sz="1200" i="1" kern="1200" noProof="0" dirty="0">
                <a:solidFill>
                  <a:schemeClr val="tx1"/>
                </a:solidFill>
                <a:effectLst/>
                <a:latin typeface="+mn-lt"/>
                <a:ea typeface="+mn-ea"/>
                <a:cs typeface="+mn-cs"/>
              </a:rPr>
              <a:t>) </a:t>
            </a:r>
            <a:r>
              <a:rPr lang="ar-LY" sz="1200" kern="1200" noProof="0" dirty="0">
                <a:solidFill>
                  <a:schemeClr val="tx1"/>
                </a:solidFill>
                <a:effectLst/>
                <a:latin typeface="+mn-lt"/>
                <a:ea typeface="+mn-ea"/>
                <a:cs typeface="+mn-cs"/>
              </a:rPr>
              <a:t>في 28 مايو، أعلن التصنيف الدولي للأمراض (ICD-11)، والذي يُعَدّ بمثابة كتيب لمنظمة الصحة العالمية (WHO) لمساعدة المهنيين الطبيين في علاج الأمراض، أنه سيتم تصنيف الإنهاك ووصفه </a:t>
            </a:r>
            <a:r>
              <a:rPr lang="ar-LY" sz="1200" i="1" kern="1200" noProof="0" dirty="0">
                <a:solidFill>
                  <a:schemeClr val="tx1"/>
                </a:solidFill>
                <a:effectLst/>
                <a:latin typeface="+mn-lt"/>
                <a:ea typeface="+mn-ea"/>
                <a:cs typeface="+mn-cs"/>
              </a:rPr>
              <a:t> </a:t>
            </a:r>
            <a:r>
              <a:rPr lang="ar-LY" sz="1200" kern="1200" noProof="0" dirty="0">
                <a:solidFill>
                  <a:schemeClr val="tx1"/>
                </a:solidFill>
                <a:effectLst/>
                <a:latin typeface="+mn-lt"/>
                <a:ea typeface="+mn-ea"/>
                <a:cs typeface="+mn-cs"/>
              </a:rPr>
              <a:t>تحت عنوان "المشكلات المرتبطة بالعمل أو البطالة". (ذكرت الطبعة السابقة، ICD-10، فقط بإيجاز أن الإنهاك هو "حالة من الإرهاق الحيوي" تحت عنوان "المشاكل المرتبطة بصعوبة إدارة الحياة".)</a:t>
            </a:r>
          </a:p>
          <a:p>
            <a:pPr algn="r" rtl="1"/>
            <a:endParaRPr lang="ar-LY" noProof="0" dirty="0"/>
          </a:p>
        </p:txBody>
      </p:sp>
      <p:sp>
        <p:nvSpPr>
          <p:cNvPr id="4" name="Slide Number Placeholder 3"/>
          <p:cNvSpPr>
            <a:spLocks noGrp="1"/>
          </p:cNvSpPr>
          <p:nvPr>
            <p:ph type="sldNum" sz="quarter" idx="5"/>
          </p:nvPr>
        </p:nvSpPr>
        <p:spPr/>
        <p:txBody>
          <a:bodyPr/>
          <a:lstStyle/>
          <a:p>
            <a:pPr algn="r" rtl="1"/>
            <a:fld id="{D70FF2E4-95BE-49CA-89E1-C2C428ECDA9A}" type="slidenum">
              <a:rPr lang="en-US" smtClean="0"/>
              <a:pPr algn="r" rtl="1"/>
              <a:t>4</a:t>
            </a:fld>
            <a:endParaRPr lang="en-US" dirty="0"/>
          </a:p>
        </p:txBody>
      </p:sp>
    </p:spTree>
    <p:extLst>
      <p:ext uri="{BB962C8B-B14F-4D97-AF65-F5344CB8AC3E}">
        <p14:creationId xmlns:p14="http://schemas.microsoft.com/office/powerpoint/2010/main" val="33136005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 sz="1200" b="1" i="0" kern="1200" dirty="0">
                <a:solidFill>
                  <a:schemeClr val="tx1"/>
                </a:solidFill>
                <a:effectLst/>
                <a:latin typeface="+mn-lt"/>
                <a:ea typeface="+mn-ea"/>
                <a:cs typeface="+mn-cs"/>
              </a:rPr>
              <a:t>اسأل المشاركين</a:t>
            </a:r>
            <a:r>
              <a:rPr lang="" sz="1200" b="1" i="1" kern="1200" dirty="0">
                <a:solidFill>
                  <a:schemeClr val="tx1"/>
                </a:solidFill>
                <a:effectLst/>
                <a:latin typeface="+mn-lt"/>
                <a:ea typeface="+mn-ea"/>
                <a:cs typeface="+mn-cs"/>
              </a:rPr>
              <a:t>: </a:t>
            </a:r>
            <a:r>
              <a:rPr lang="" sz="1200" b="0" i="0" kern="1200" dirty="0">
                <a:solidFill>
                  <a:schemeClr val="tx1"/>
                </a:solidFill>
                <a:effectLst/>
                <a:latin typeface="+mn-lt"/>
                <a:ea typeface="+mn-ea"/>
                <a:cs typeface="+mn-cs"/>
              </a:rPr>
              <a:t>ما الذي يسبب الإنهاك؟</a:t>
            </a:r>
          </a:p>
          <a:p>
            <a:pPr algn="r" rtl="1"/>
            <a:endParaRPr lang="en-US" sz="1200" b="0" i="0" kern="1200" dirty="0">
              <a:solidFill>
                <a:schemeClr val="tx1"/>
              </a:solidFill>
              <a:effectLst/>
              <a:latin typeface="+mn-lt"/>
              <a:ea typeface="+mn-ea"/>
              <a:cs typeface="+mn-cs"/>
            </a:endParaRPr>
          </a:p>
          <a:p>
            <a:pPr algn="r" rtl="1"/>
            <a:r>
              <a:rPr lang="" sz="1200" b="1" i="0" kern="1200" dirty="0">
                <a:solidFill>
                  <a:schemeClr val="tx1"/>
                </a:solidFill>
                <a:effectLst/>
                <a:latin typeface="+mn-lt"/>
                <a:ea typeface="+mn-ea"/>
                <a:cs typeface="+mn-cs"/>
              </a:rPr>
              <a:t>ناقش</a:t>
            </a:r>
            <a:r>
              <a:rPr lang="" sz="1200" i="0" kern="1200" dirty="0">
                <a:solidFill>
                  <a:schemeClr val="tx1"/>
                </a:solidFill>
                <a:effectLst/>
                <a:latin typeface="+mn-lt"/>
                <a:ea typeface="+mn-ea"/>
                <a:cs typeface="+mn-cs"/>
              </a:rPr>
              <a:t> </a:t>
            </a:r>
            <a:r>
              <a:rPr lang="" sz="1200" kern="1200" dirty="0">
                <a:solidFill>
                  <a:schemeClr val="tx1"/>
                </a:solidFill>
                <a:effectLst/>
                <a:latin typeface="+mn-lt"/>
                <a:ea typeface="+mn-ea"/>
                <a:cs typeface="+mn-cs"/>
              </a:rPr>
              <a:t>مساهمات المشاركين.</a:t>
            </a:r>
            <a:endParaRPr lang="en-US" sz="1200" b="0" i="0" kern="1200" dirty="0">
              <a:solidFill>
                <a:schemeClr val="tx1"/>
              </a:solidFill>
              <a:effectLst/>
              <a:latin typeface="+mn-lt"/>
              <a:ea typeface="+mn-ea"/>
              <a:cs typeface="+mn-cs"/>
            </a:endParaRPr>
          </a:p>
          <a:p>
            <a:pPr algn="r" rtl="1"/>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algn="r" rtl="1"/>
            <a:fld id="{D70FF2E4-95BE-49CA-89E1-C2C428ECDA9A}" type="slidenum">
              <a:rPr lang="en-US" smtClean="0"/>
              <a:pPr algn="r" rtl="1"/>
              <a:t>5</a:t>
            </a:fld>
            <a:endParaRPr lang="en-US" dirty="0"/>
          </a:p>
        </p:txBody>
      </p:sp>
    </p:spTree>
    <p:extLst>
      <p:ext uri="{BB962C8B-B14F-4D97-AF65-F5344CB8AC3E}">
        <p14:creationId xmlns:p14="http://schemas.microsoft.com/office/powerpoint/2010/main" val="22891371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 sz="1200" b="1" i="0" kern="1200" dirty="0">
                <a:solidFill>
                  <a:schemeClr val="tx1"/>
                </a:solidFill>
                <a:effectLst/>
                <a:latin typeface="+mn-lt"/>
                <a:ea typeface="+mn-ea"/>
                <a:cs typeface="+mn-cs"/>
              </a:rPr>
              <a:t>قدّم</a:t>
            </a:r>
            <a:r>
              <a:rPr lang="" sz="1200" b="1" i="1" kern="1200" dirty="0">
                <a:solidFill>
                  <a:schemeClr val="tx1"/>
                </a:solidFill>
                <a:effectLst/>
                <a:latin typeface="+mn-lt"/>
                <a:ea typeface="+mn-ea"/>
                <a:cs typeface="+mn-cs"/>
              </a:rPr>
              <a:t> </a:t>
            </a:r>
            <a:r>
              <a:rPr lang="" sz="1200" b="0" i="0" kern="1200" dirty="0">
                <a:solidFill>
                  <a:schemeClr val="tx1"/>
                </a:solidFill>
                <a:effectLst/>
                <a:latin typeface="+mn-lt"/>
                <a:ea typeface="+mn-ea"/>
                <a:cs typeface="+mn-cs"/>
              </a:rPr>
              <a:t>مفهوم</a:t>
            </a:r>
            <a:r>
              <a:rPr lang="" sz="1200" b="1" i="1" kern="1200" dirty="0">
                <a:solidFill>
                  <a:schemeClr val="tx1"/>
                </a:solidFill>
                <a:effectLst/>
                <a:latin typeface="+mn-lt"/>
                <a:ea typeface="+mn-ea"/>
                <a:cs typeface="+mn-cs"/>
              </a:rPr>
              <a:t> </a:t>
            </a:r>
            <a:r>
              <a:rPr lang="" sz="1200" kern="1200" dirty="0">
                <a:solidFill>
                  <a:schemeClr val="tx1"/>
                </a:solidFill>
                <a:effectLst/>
                <a:latin typeface="+mn-lt"/>
                <a:ea typeface="+mn-ea"/>
                <a:cs typeface="+mn-cs"/>
              </a:rPr>
              <a:t>ثلاثة أنواع من العوامل المساهمة في الإنهاك.</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 dirty="0"/>
              <a:t>سيتم استكشاف هذه الأنواع الثلاثة من الأسباب بشكل أكبر في الشرائح التالية.</a:t>
            </a:r>
          </a:p>
          <a:p>
            <a:pPr marL="0" marR="0" lvl="0" indent="0" algn="r" defTabSz="914400" rtl="1"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algn="r" rtl="1"/>
            <a:endParaRPr lang="en-US" dirty="0"/>
          </a:p>
        </p:txBody>
      </p:sp>
      <p:sp>
        <p:nvSpPr>
          <p:cNvPr id="4" name="Slide Number Placeholder 3"/>
          <p:cNvSpPr>
            <a:spLocks noGrp="1"/>
          </p:cNvSpPr>
          <p:nvPr>
            <p:ph type="sldNum" sz="quarter" idx="5"/>
          </p:nvPr>
        </p:nvSpPr>
        <p:spPr/>
        <p:txBody>
          <a:bodyPr/>
          <a:lstStyle/>
          <a:p>
            <a:pPr algn="r" rtl="1"/>
            <a:fld id="{D70FF2E4-95BE-49CA-89E1-C2C428ECDA9A}" type="slidenum">
              <a:rPr lang="en-US" smtClean="0"/>
              <a:pPr algn="r" rtl="1"/>
              <a:t>6</a:t>
            </a:fld>
            <a:endParaRPr lang="en-US" dirty="0"/>
          </a:p>
        </p:txBody>
      </p:sp>
    </p:spTree>
    <p:extLst>
      <p:ext uri="{BB962C8B-B14F-4D97-AF65-F5344CB8AC3E}">
        <p14:creationId xmlns:p14="http://schemas.microsoft.com/office/powerpoint/2010/main" val="32846717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ar-SA" sz="1200" b="1" i="0" kern="1200" noProof="0" dirty="0">
                <a:solidFill>
                  <a:schemeClr val="tx1"/>
                </a:solidFill>
                <a:effectLst/>
                <a:latin typeface="+mn-lt"/>
                <a:ea typeface="+mn-ea"/>
                <a:cs typeface="+mn-cs"/>
              </a:rPr>
              <a:t>اشرح الآتي</a:t>
            </a:r>
            <a:r>
              <a:rPr lang="ar-SA" sz="1200" b="1" i="1" kern="1200" noProof="0" dirty="0">
                <a:solidFill>
                  <a:schemeClr val="tx1"/>
                </a:solidFill>
                <a:effectLst/>
                <a:latin typeface="+mn-lt"/>
                <a:ea typeface="+mn-ea"/>
                <a:cs typeface="+mn-cs"/>
              </a:rPr>
              <a:t>: </a:t>
            </a:r>
            <a:r>
              <a:rPr lang="ar-SA" sz="1200" kern="1200" noProof="0" dirty="0">
                <a:solidFill>
                  <a:schemeClr val="tx1"/>
                </a:solidFill>
                <a:effectLst/>
                <a:latin typeface="+mn-lt"/>
                <a:ea typeface="+mn-ea"/>
                <a:cs typeface="+mn-cs"/>
              </a:rPr>
              <a:t>إن العمل الإنساني عبارة عن صناعة توجد فيها ضغوط بنيوية حقيقية وملموسة للغاية والتي يُعرف عنها أنها تساهم في التوتر العصبي والإنهاك.</a:t>
            </a:r>
            <a:endParaRPr lang="ar-SA" sz="1200" b="1" i="1" kern="1200" noProof="0" dirty="0">
              <a:solidFill>
                <a:schemeClr val="tx1"/>
              </a:solidFill>
              <a:effectLst/>
              <a:latin typeface="+mn-lt"/>
              <a:ea typeface="+mn-ea"/>
              <a:cs typeface="+mn-cs"/>
            </a:endParaRPr>
          </a:p>
          <a:p>
            <a:pPr algn="r" rtl="1"/>
            <a:endParaRPr lang="ar-SA" sz="1200" b="1" i="1" kern="1200" noProof="0" dirty="0">
              <a:solidFill>
                <a:schemeClr val="tx1"/>
              </a:solidFill>
              <a:effectLst/>
              <a:latin typeface="+mn-lt"/>
              <a:ea typeface="+mn-ea"/>
              <a:cs typeface="+mn-cs"/>
            </a:endParaRPr>
          </a:p>
          <a:p>
            <a:pPr algn="r" rtl="1"/>
            <a:r>
              <a:rPr lang="ar-SA" sz="1200" b="1" i="0" kern="1200" noProof="0" dirty="0">
                <a:solidFill>
                  <a:schemeClr val="tx1"/>
                </a:solidFill>
                <a:effectLst/>
                <a:latin typeface="+mn-lt"/>
                <a:ea typeface="+mn-ea"/>
                <a:cs typeface="+mn-cs"/>
              </a:rPr>
              <a:t>استعرض النقاط </a:t>
            </a:r>
            <a:r>
              <a:rPr lang="ar-SA" sz="1200" b="1" i="1" kern="1200" noProof="0" dirty="0">
                <a:solidFill>
                  <a:schemeClr val="tx1"/>
                </a:solidFill>
                <a:effectLst/>
                <a:latin typeface="+mn-lt"/>
                <a:ea typeface="+mn-ea"/>
                <a:cs typeface="+mn-cs"/>
              </a:rPr>
              <a:t>1-6 </a:t>
            </a:r>
            <a:r>
              <a:rPr lang="ar-SA" sz="1200" b="1" i="0" kern="1200" noProof="0" dirty="0">
                <a:solidFill>
                  <a:schemeClr val="tx1"/>
                </a:solidFill>
                <a:effectLst/>
                <a:latin typeface="+mn-lt"/>
                <a:ea typeface="+mn-ea"/>
                <a:cs typeface="+mn-cs"/>
              </a:rPr>
              <a:t>وناقشها</a:t>
            </a:r>
          </a:p>
          <a:p>
            <a:pPr marL="171450" indent="-171450" algn="r" rtl="1">
              <a:buFont typeface="Arial" panose="020B0604020202020204" pitchFamily="34" charset="0"/>
              <a:buChar char="•"/>
            </a:pPr>
            <a:r>
              <a:rPr lang="ar-SA" sz="1200" b="0" i="0" kern="1200" noProof="0" dirty="0">
                <a:solidFill>
                  <a:schemeClr val="tx1"/>
                </a:solidFill>
                <a:effectLst/>
                <a:latin typeface="+mn-lt"/>
                <a:ea typeface="+mn-ea"/>
                <a:cs typeface="+mn-cs"/>
              </a:rPr>
              <a:t>هذه كلها ضغوط بنيوية وملموسة معروفة يشتمل عليها العمل الإنساني.</a:t>
            </a:r>
          </a:p>
          <a:p>
            <a:pPr algn="r" rtl="1"/>
            <a:endParaRPr lang="ar-SA" sz="1200" kern="1200" noProof="0" dirty="0">
              <a:solidFill>
                <a:schemeClr val="tx1"/>
              </a:solidFill>
              <a:effectLst/>
              <a:latin typeface="+mn-lt"/>
              <a:ea typeface="+mn-ea"/>
              <a:cs typeface="+mn-cs"/>
            </a:endParaRPr>
          </a:p>
          <a:p>
            <a:pPr algn="r" rtl="1"/>
            <a:r>
              <a:rPr lang="ar-SA" b="1" i="0" noProof="0" dirty="0"/>
              <a:t>استعرض النقطة </a:t>
            </a:r>
            <a:r>
              <a:rPr lang="ar-SA" b="1" i="1" noProof="0" dirty="0"/>
              <a:t>7</a:t>
            </a:r>
            <a:r>
              <a:rPr lang="ar-SA" b="1" i="0" noProof="0" dirty="0"/>
              <a:t> وناقشها </a:t>
            </a:r>
            <a:endParaRPr lang="ar-SA" sz="1200" i="0" kern="1200" noProof="0" dirty="0">
              <a:solidFill>
                <a:schemeClr val="tx1"/>
              </a:solidFill>
              <a:effectLst/>
              <a:latin typeface="+mn-lt"/>
              <a:ea typeface="+mn-ea"/>
              <a:cs typeface="+mn-cs"/>
            </a:endParaRPr>
          </a:p>
          <a:p>
            <a:pPr marL="171450" lvl="0" indent="-171450" algn="r" rtl="1">
              <a:buFont typeface="Arial" panose="020B0604020202020204" pitchFamily="34" charset="0"/>
              <a:buChar char="•"/>
            </a:pPr>
            <a:r>
              <a:rPr lang="ar-SA" sz="1200" kern="1200" noProof="0" dirty="0">
                <a:solidFill>
                  <a:schemeClr val="tx1"/>
                </a:solidFill>
                <a:effectLst/>
                <a:latin typeface="+mn-lt"/>
                <a:ea typeface="+mn-ea"/>
                <a:cs typeface="+mn-cs"/>
              </a:rPr>
              <a:t>تتحدث النقطة 7 عن عدد من عوامل التوتر العصبي غير الملموسة المرتبطة بالعمل والتي تقترن عادةً بالإنهاك.</a:t>
            </a:r>
          </a:p>
          <a:p>
            <a:pPr algn="r" rtl="1"/>
            <a:endParaRPr lang="ar-SA" noProof="0" dirty="0"/>
          </a:p>
        </p:txBody>
      </p:sp>
      <p:sp>
        <p:nvSpPr>
          <p:cNvPr id="4" name="Slide Number Placeholder 3"/>
          <p:cNvSpPr>
            <a:spLocks noGrp="1"/>
          </p:cNvSpPr>
          <p:nvPr>
            <p:ph type="sldNum" sz="quarter" idx="5"/>
          </p:nvPr>
        </p:nvSpPr>
        <p:spPr/>
        <p:txBody>
          <a:bodyPr/>
          <a:lstStyle/>
          <a:p>
            <a:pPr algn="r" rtl="1"/>
            <a:fld id="{D70FF2E4-95BE-49CA-89E1-C2C428ECDA9A}" type="slidenum">
              <a:rPr lang="en-US" smtClean="0"/>
              <a:pPr algn="r" rtl="1"/>
              <a:t>7</a:t>
            </a:fld>
            <a:endParaRPr lang="en-US" dirty="0"/>
          </a:p>
        </p:txBody>
      </p:sp>
    </p:spTree>
    <p:extLst>
      <p:ext uri="{BB962C8B-B14F-4D97-AF65-F5344CB8AC3E}">
        <p14:creationId xmlns:p14="http://schemas.microsoft.com/office/powerpoint/2010/main" val="36349111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ar-LB" sz="1200" b="1" i="0" kern="1200" noProof="0" dirty="0">
                <a:solidFill>
                  <a:schemeClr val="tx1"/>
                </a:solidFill>
                <a:effectLst/>
                <a:latin typeface="+mn-lt"/>
                <a:ea typeface="+mn-ea"/>
                <a:cs typeface="+mn-cs"/>
              </a:rPr>
              <a:t>استعرض</a:t>
            </a:r>
            <a:r>
              <a:rPr lang="ar-LB" sz="1200" b="1" i="1" kern="1200" noProof="0" dirty="0">
                <a:solidFill>
                  <a:schemeClr val="tx1"/>
                </a:solidFill>
                <a:effectLst/>
                <a:latin typeface="+mn-lt"/>
                <a:ea typeface="+mn-ea"/>
                <a:cs typeface="+mn-cs"/>
              </a:rPr>
              <a:t> </a:t>
            </a:r>
            <a:r>
              <a:rPr lang="ar-LB" sz="1200" kern="1200" noProof="0" dirty="0">
                <a:solidFill>
                  <a:schemeClr val="tx1"/>
                </a:solidFill>
                <a:effectLst/>
                <a:latin typeface="+mn-lt"/>
                <a:ea typeface="+mn-ea"/>
                <a:cs typeface="+mn-cs"/>
              </a:rPr>
              <a:t>عوامل التوتر العصبي المرتبطة بنمط الحياة والتي تساهم عادةً في الإنهاك.</a:t>
            </a:r>
          </a:p>
        </p:txBody>
      </p:sp>
      <p:sp>
        <p:nvSpPr>
          <p:cNvPr id="4" name="Slide Number Placeholder 3"/>
          <p:cNvSpPr>
            <a:spLocks noGrp="1"/>
          </p:cNvSpPr>
          <p:nvPr>
            <p:ph type="sldNum" sz="quarter" idx="5"/>
          </p:nvPr>
        </p:nvSpPr>
        <p:spPr/>
        <p:txBody>
          <a:bodyPr/>
          <a:lstStyle/>
          <a:p>
            <a:pPr algn="r" rtl="1"/>
            <a:fld id="{D70FF2E4-95BE-49CA-89E1-C2C428ECDA9A}" type="slidenum">
              <a:rPr lang="en-US" smtClean="0"/>
              <a:pPr algn="r" rtl="1"/>
              <a:t>8</a:t>
            </a:fld>
            <a:endParaRPr lang="en-US" dirty="0"/>
          </a:p>
        </p:txBody>
      </p:sp>
    </p:spTree>
    <p:extLst>
      <p:ext uri="{BB962C8B-B14F-4D97-AF65-F5344CB8AC3E}">
        <p14:creationId xmlns:p14="http://schemas.microsoft.com/office/powerpoint/2010/main" val="37028927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 sz="1200" b="1" i="0" kern="1200" dirty="0">
                <a:solidFill>
                  <a:schemeClr val="tx1"/>
                </a:solidFill>
                <a:effectLst/>
                <a:latin typeface="+mn-lt"/>
                <a:ea typeface="+mn-ea"/>
                <a:cs typeface="+mn-cs"/>
              </a:rPr>
              <a:t>استعرض</a:t>
            </a:r>
            <a:r>
              <a:rPr lang="" sz="1200" b="1" i="1" kern="1200" dirty="0">
                <a:solidFill>
                  <a:schemeClr val="tx1"/>
                </a:solidFill>
                <a:effectLst/>
                <a:latin typeface="+mn-lt"/>
                <a:ea typeface="+mn-ea"/>
                <a:cs typeface="+mn-cs"/>
              </a:rPr>
              <a:t> </a:t>
            </a:r>
            <a:r>
              <a:rPr lang="" sz="1200" kern="1200" dirty="0">
                <a:solidFill>
                  <a:schemeClr val="tx1"/>
                </a:solidFill>
                <a:effectLst/>
                <a:latin typeface="+mn-lt"/>
                <a:ea typeface="+mn-ea"/>
                <a:cs typeface="+mn-cs"/>
              </a:rPr>
              <a:t>عوامل التوتر العصبي المرتبطة بالشخصية والتي تسهم عادةً في الإنهاك.</a:t>
            </a:r>
          </a:p>
          <a:p>
            <a:pPr algn="r" rtl="1"/>
            <a:endParaRPr lang="en-US" dirty="0"/>
          </a:p>
        </p:txBody>
      </p:sp>
      <p:sp>
        <p:nvSpPr>
          <p:cNvPr id="4" name="Slide Number Placeholder 3"/>
          <p:cNvSpPr>
            <a:spLocks noGrp="1"/>
          </p:cNvSpPr>
          <p:nvPr>
            <p:ph type="sldNum" sz="quarter" idx="5"/>
          </p:nvPr>
        </p:nvSpPr>
        <p:spPr/>
        <p:txBody>
          <a:bodyPr/>
          <a:lstStyle/>
          <a:p>
            <a:pPr algn="r" rtl="1"/>
            <a:fld id="{D70FF2E4-95BE-49CA-89E1-C2C428ECDA9A}" type="slidenum">
              <a:rPr lang="en-US" smtClean="0"/>
              <a:pPr algn="r" rtl="1"/>
              <a:t>9</a:t>
            </a:fld>
            <a:endParaRPr lang="en-US" dirty="0"/>
          </a:p>
        </p:txBody>
      </p:sp>
    </p:spTree>
    <p:extLst>
      <p:ext uri="{BB962C8B-B14F-4D97-AF65-F5344CB8AC3E}">
        <p14:creationId xmlns:p14="http://schemas.microsoft.com/office/powerpoint/2010/main" val="25023512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15547"/>
            <a:ext cx="7772400" cy="1694415"/>
          </a:xfrm>
          <a:prstGeom prst="rect">
            <a:avLst/>
          </a:prstGeom>
        </p:spPr>
        <p:txBody>
          <a:bodyPr anchor="b"/>
          <a:lstStyle>
            <a:lvl1pPr algn="ctr">
              <a:defRPr sz="4400">
                <a:latin typeface="Arial" panose="020B0604020202020204" pitchFamily="34" charset="0"/>
                <a:cs typeface="Arial" panose="020B0604020202020204" pitchFamily="34" charset="0"/>
              </a:defRPr>
            </a:lvl1pPr>
          </a:lstStyle>
          <a:p>
            <a:r>
              <a:rPr lang="ar-SA" dirty="0"/>
              <a:t>Click to edit Master title style</a:t>
            </a:r>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18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dirty="0"/>
              <a:t>Click to edit Master subtitle style</a:t>
            </a:r>
          </a:p>
        </p:txBody>
      </p:sp>
    </p:spTree>
    <p:extLst>
      <p:ext uri="{BB962C8B-B14F-4D97-AF65-F5344CB8AC3E}">
        <p14:creationId xmlns:p14="http://schemas.microsoft.com/office/powerpoint/2010/main" val="1329835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Only">
    <p:bg>
      <p:bgPr>
        <a:solidFill>
          <a:schemeClr val="bg1"/>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nvPr>
        </p:nvGraphicFramePr>
        <p:xfrm>
          <a:off x="1589" y="1596"/>
          <a:ext cx="1587" cy="1587"/>
        </p:xfrm>
        <a:graphic>
          <a:graphicData uri="http://schemas.openxmlformats.org/presentationml/2006/ole">
            <mc:AlternateContent xmlns:mc="http://schemas.openxmlformats.org/markup-compatibility/2006">
              <mc:Choice xmlns:v="urn:schemas-microsoft-com:vml" Requires="v">
                <p:oleObj spid="_x0000_s4267" name="think-cell Slide" r:id="rId4" imgW="270" imgH="270" progId="TCLayout.ActiveDocument.1">
                  <p:embed/>
                </p:oleObj>
              </mc:Choice>
              <mc:Fallback>
                <p:oleObj name="think-cell Slide" r:id="rId4" imgW="270" imgH="270" progId="TCLayout.ActiveDocument.1">
                  <p:embed/>
                  <p:pic>
                    <p:nvPicPr>
                      <p:cNvPr id="3" name="Object 2" hidden="1"/>
                      <p:cNvPicPr/>
                      <p:nvPr/>
                    </p:nvPicPr>
                    <p:blipFill>
                      <a:blip r:embed="rId5"/>
                      <a:stretch>
                        <a:fillRect/>
                      </a:stretch>
                    </p:blipFill>
                    <p:spPr>
                      <a:xfrm>
                        <a:off x="1589" y="1596"/>
                        <a:ext cx="1587" cy="1587"/>
                      </a:xfrm>
                      <a:prstGeom prst="rect">
                        <a:avLst/>
                      </a:prstGeom>
                    </p:spPr>
                  </p:pic>
                </p:oleObj>
              </mc:Fallback>
            </mc:AlternateContent>
          </a:graphicData>
        </a:graphic>
      </p:graphicFrame>
      <p:sp>
        <p:nvSpPr>
          <p:cNvPr id="2" name="Title 1"/>
          <p:cNvSpPr>
            <a:spLocks noGrp="1"/>
          </p:cNvSpPr>
          <p:nvPr>
            <p:ph type="title"/>
          </p:nvPr>
        </p:nvSpPr>
        <p:spPr>
          <a:xfrm>
            <a:off x="171450" y="136526"/>
            <a:ext cx="7886700" cy="611619"/>
          </a:xfrm>
          <a:prstGeom prst="rect">
            <a:avLst/>
          </a:prstGeom>
        </p:spPr>
        <p:txBody>
          <a:bodyPr/>
          <a:lstStyle>
            <a:lvl1pPr>
              <a:defRPr b="0">
                <a:latin typeface="Arial" panose="020B0604020202020204" pitchFamily="34" charset="0"/>
                <a:cs typeface="Arial" panose="020B0604020202020204" pitchFamily="34" charset="0"/>
              </a:defRPr>
            </a:lvl1pPr>
          </a:lstStyle>
          <a:p>
            <a:r>
              <a:rPr lang="ar-SA" dirty="0"/>
              <a:t>Click to edit Master title style</a:t>
            </a:r>
          </a:p>
        </p:txBody>
      </p:sp>
      <p:sp>
        <p:nvSpPr>
          <p:cNvPr id="6" name="Text Placeholder 5">
            <a:extLst>
              <a:ext uri="{FF2B5EF4-FFF2-40B4-BE49-F238E27FC236}">
                <a16:creationId xmlns:a16="http://schemas.microsoft.com/office/drawing/2014/main" id="{F1A0E97C-5F10-6E4F-AB66-305A53036F00}"/>
              </a:ext>
            </a:extLst>
          </p:cNvPr>
          <p:cNvSpPr>
            <a:spLocks noGrp="1"/>
          </p:cNvSpPr>
          <p:nvPr>
            <p:ph type="body" sz="quarter" idx="10"/>
          </p:nvPr>
        </p:nvSpPr>
        <p:spPr>
          <a:xfrm>
            <a:off x="461963" y="1146175"/>
            <a:ext cx="8239125" cy="923925"/>
          </a:xfrm>
          <a:prstGeom prst="rect">
            <a:avLst/>
          </a:prstGeom>
        </p:spPr>
        <p:txBody>
          <a:bodyPr/>
          <a:lstStyle>
            <a:lvl1pPr>
              <a:defRPr sz="2600">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ar-SA" dirty="0"/>
              <a:t>Edit Master text styles</a:t>
            </a:r>
          </a:p>
          <a:p>
            <a:pPr lvl="1"/>
            <a:r>
              <a:rPr lang="ar-SA" dirty="0"/>
              <a:t>Second level</a:t>
            </a:r>
          </a:p>
          <a:p>
            <a:pPr lvl="2"/>
            <a:r>
              <a:rPr lang="ar-SA" dirty="0"/>
              <a:t>Third level</a:t>
            </a:r>
          </a:p>
          <a:p>
            <a:pPr lvl="3"/>
            <a:r>
              <a:rPr lang="ar-SA" dirty="0"/>
              <a:t>Fourth level</a:t>
            </a:r>
          </a:p>
          <a:p>
            <a:pPr lvl="4"/>
            <a:r>
              <a:rPr lang="ar-SA" dirty="0"/>
              <a:t>Fifth level</a:t>
            </a:r>
          </a:p>
        </p:txBody>
      </p:sp>
    </p:spTree>
    <p:extLst>
      <p:ext uri="{BB962C8B-B14F-4D97-AF65-F5344CB8AC3E}">
        <p14:creationId xmlns:p14="http://schemas.microsoft.com/office/powerpoint/2010/main" val="20068218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3"/>
          <p:cNvSpPr>
            <a:spLocks noChangeArrowheads="1"/>
          </p:cNvSpPr>
          <p:nvPr userDrawn="1"/>
        </p:nvSpPr>
        <p:spPr bwMode="auto">
          <a:xfrm>
            <a:off x="123825" y="6166556"/>
            <a:ext cx="8896350" cy="589456"/>
          </a:xfrm>
          <a:prstGeom prst="rect">
            <a:avLst/>
          </a:prstGeom>
          <a:solidFill>
            <a:srgbClr val="FDC82F"/>
          </a:solidFill>
          <a:ln w="9525">
            <a:noFill/>
            <a:miter lim="800000"/>
            <a:headEnd/>
            <a:tailEnd/>
          </a:ln>
        </p:spPr>
        <p:txBody>
          <a:bodyPr wrap="none" anchor="ctr"/>
          <a:lstStyle/>
          <a:p>
            <a:pPr algn="r" rtl="1" fontAlgn="auto">
              <a:spcBef>
                <a:spcPts val="0"/>
              </a:spcBef>
              <a:spcAft>
                <a:spcPts val="0"/>
              </a:spcAft>
              <a:defRPr/>
            </a:pPr>
            <a:endParaRPr lang="en-US" sz="1800" dirty="0">
              <a:solidFill>
                <a:prstClr val="black"/>
              </a:solidFill>
              <a:latin typeface="Arial"/>
            </a:endParaRPr>
          </a:p>
        </p:txBody>
      </p:sp>
      <p:sp>
        <p:nvSpPr>
          <p:cNvPr id="9" name="Text Box 8"/>
          <p:cNvSpPr txBox="1">
            <a:spLocks noChangeArrowheads="1"/>
          </p:cNvSpPr>
          <p:nvPr userDrawn="1"/>
        </p:nvSpPr>
        <p:spPr bwMode="auto">
          <a:xfrm>
            <a:off x="5896841" y="6540114"/>
            <a:ext cx="2971800" cy="138499"/>
          </a:xfrm>
          <a:prstGeom prst="rect">
            <a:avLst/>
          </a:prstGeom>
          <a:noFill/>
          <a:ln>
            <a:noFill/>
          </a:ln>
        </p:spPr>
        <p:txBody>
          <a:bodyPr lIns="0" tIns="0" rIns="0" bIns="0" anchor="b">
            <a:spAutoFit/>
          </a:bodyPr>
          <a:lstStyle>
            <a:lvl1pPr>
              <a:defRPr sz="2400">
                <a:solidFill>
                  <a:schemeClr val="tx1"/>
                </a:solidFill>
                <a:latin typeface="Arial" charset="0"/>
                <a:ea typeface="ヒラギノ角ゴ Pro W3" charset="0"/>
                <a:cs typeface="ヒラギノ角ゴ Pro W3" charset="0"/>
              </a:defRPr>
            </a:lvl1pPr>
            <a:lvl2pPr marL="742950" indent="-285750">
              <a:defRPr sz="2400">
                <a:solidFill>
                  <a:schemeClr val="tx1"/>
                </a:solidFill>
                <a:latin typeface="Arial" charset="0"/>
                <a:ea typeface="ヒラギノ角ゴ Pro W3" charset="0"/>
              </a:defRPr>
            </a:lvl2pPr>
            <a:lvl3pPr marL="1143000" indent="-228600">
              <a:defRPr sz="2400">
                <a:solidFill>
                  <a:schemeClr val="tx1"/>
                </a:solidFill>
                <a:latin typeface="Arial" charset="0"/>
                <a:ea typeface="ヒラギノ角ゴ Pro W3" charset="0"/>
              </a:defRPr>
            </a:lvl3pPr>
            <a:lvl4pPr marL="1600200" indent="-228600">
              <a:defRPr sz="2400">
                <a:solidFill>
                  <a:schemeClr val="tx1"/>
                </a:solidFill>
                <a:latin typeface="Arial" charset="0"/>
                <a:ea typeface="ヒラギノ角ゴ Pro W3" charset="0"/>
              </a:defRPr>
            </a:lvl4pPr>
            <a:lvl5pPr marL="2057400" indent="-228600">
              <a:defRPr sz="2400">
                <a:solidFill>
                  <a:schemeClr val="tx1"/>
                </a:solidFill>
                <a:latin typeface="Arial" charset="0"/>
                <a:ea typeface="ヒラギノ角ゴ Pro W3" charset="0"/>
              </a:defRPr>
            </a:lvl5pPr>
            <a:lvl6pPr marL="2514600" indent="-228600" eaLnBrk="0" fontAlgn="base" hangingPunct="0">
              <a:spcBef>
                <a:spcPct val="0"/>
              </a:spcBef>
              <a:spcAft>
                <a:spcPct val="0"/>
              </a:spcAft>
              <a:defRPr sz="2400">
                <a:solidFill>
                  <a:schemeClr val="tx1"/>
                </a:solidFill>
                <a:latin typeface="Arial" charset="0"/>
                <a:ea typeface="ヒラギノ角ゴ Pro W3" charset="0"/>
              </a:defRPr>
            </a:lvl6pPr>
            <a:lvl7pPr marL="2971800" indent="-228600" eaLnBrk="0" fontAlgn="base" hangingPunct="0">
              <a:spcBef>
                <a:spcPct val="0"/>
              </a:spcBef>
              <a:spcAft>
                <a:spcPct val="0"/>
              </a:spcAft>
              <a:defRPr sz="2400">
                <a:solidFill>
                  <a:schemeClr val="tx1"/>
                </a:solidFill>
                <a:latin typeface="Arial" charset="0"/>
                <a:ea typeface="ヒラギノ角ゴ Pro W3" charset="0"/>
              </a:defRPr>
            </a:lvl7pPr>
            <a:lvl8pPr marL="3429000" indent="-228600" eaLnBrk="0" fontAlgn="base" hangingPunct="0">
              <a:spcBef>
                <a:spcPct val="0"/>
              </a:spcBef>
              <a:spcAft>
                <a:spcPct val="0"/>
              </a:spcAft>
              <a:defRPr sz="2400">
                <a:solidFill>
                  <a:schemeClr val="tx1"/>
                </a:solidFill>
                <a:latin typeface="Arial" charset="0"/>
                <a:ea typeface="ヒラギノ角ゴ Pro W3" charset="0"/>
              </a:defRPr>
            </a:lvl8pPr>
            <a:lvl9pPr marL="3886200" indent="-228600" eaLnBrk="0" fontAlgn="base" hangingPunct="0">
              <a:spcBef>
                <a:spcPct val="0"/>
              </a:spcBef>
              <a:spcAft>
                <a:spcPct val="0"/>
              </a:spcAft>
              <a:defRPr sz="2400">
                <a:solidFill>
                  <a:schemeClr val="tx1"/>
                </a:solidFill>
                <a:latin typeface="Arial" charset="0"/>
                <a:ea typeface="ヒラギノ角ゴ Pro W3" charset="0"/>
              </a:defRPr>
            </a:lvl9pPr>
          </a:lstStyle>
          <a:p>
            <a:pPr algn="r" rtl="1">
              <a:spcBef>
                <a:spcPct val="50000"/>
              </a:spcBef>
              <a:defRPr/>
            </a:pPr>
            <a:r>
              <a:rPr lang="ar-TN" sz="900" b="1" noProof="0" dirty="0">
                <a:cs typeface="Arial" charset="0"/>
              </a:rPr>
              <a:t>من التضرر إلى الإيواء </a:t>
            </a:r>
            <a:r>
              <a:rPr lang="ar-TN" sz="900" noProof="0" dirty="0">
                <a:cs typeface="Arial" charset="0"/>
              </a:rPr>
              <a:t>|</a:t>
            </a:r>
            <a:r>
              <a:rPr lang="ar-TN" sz="900" b="1" noProof="0" dirty="0">
                <a:cs typeface="Arial" charset="0"/>
              </a:rPr>
              <a:t> Rescue.org</a:t>
            </a:r>
            <a:endParaRPr lang="ar-TN" sz="900" noProof="0" dirty="0">
              <a:cs typeface="Arial" charset="0"/>
            </a:endParaRPr>
          </a:p>
        </p:txBody>
      </p:sp>
      <p:pic>
        <p:nvPicPr>
          <p:cNvPr id="8" name="Picture 6" descr="irc_logo_rgb"/>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23825" y="6184900"/>
            <a:ext cx="419100" cy="558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3" name="Rectangle 12"/>
          <p:cNvSpPr/>
          <p:nvPr userDrawn="1"/>
        </p:nvSpPr>
        <p:spPr>
          <a:xfrm>
            <a:off x="2071" y="616828"/>
            <a:ext cx="9143999" cy="21203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endParaRPr lang="en-US" dirty="0"/>
          </a:p>
        </p:txBody>
      </p:sp>
    </p:spTree>
    <p:extLst>
      <p:ext uri="{BB962C8B-B14F-4D97-AF65-F5344CB8AC3E}">
        <p14:creationId xmlns:p14="http://schemas.microsoft.com/office/powerpoint/2010/main" val="2785926661"/>
      </p:ext>
    </p:extLst>
  </p:cSld>
  <p:clrMap bg1="lt1" tx1="dk1" bg2="lt2" tx2="dk2" accent1="accent1" accent2="accent2" accent3="accent3" accent4="accent4" accent5="accent5" accent6="accent6" hlink="hlink" folHlink="folHlink"/>
  <p:sldLayoutIdLst>
    <p:sldLayoutId id="2147483661" r:id="rId1"/>
    <p:sldLayoutId id="2147483678" r:id="rId2"/>
  </p:sldLayoutIdLst>
  <p:hf hdr="0" ftr="0" dt="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14.png"/></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20A22-B766-5244-B2B9-2885DBBD4D00}"/>
              </a:ext>
            </a:extLst>
          </p:cNvPr>
          <p:cNvSpPr>
            <a:spLocks noGrp="1"/>
          </p:cNvSpPr>
          <p:nvPr>
            <p:ph type="ctrTitle"/>
          </p:nvPr>
        </p:nvSpPr>
        <p:spPr>
          <a:xfrm>
            <a:off x="507207" y="1139624"/>
            <a:ext cx="8101012" cy="1694415"/>
          </a:xfrm>
        </p:spPr>
        <p:txBody>
          <a:bodyPr/>
          <a:lstStyle/>
          <a:p>
            <a:pPr rtl="1"/>
            <a:r>
              <a:rPr lang="ar-SA" sz="6000" dirty="0"/>
              <a:t>فهم الإنهاك ومعالجته</a:t>
            </a:r>
          </a:p>
        </p:txBody>
      </p:sp>
      <p:pic>
        <p:nvPicPr>
          <p:cNvPr id="9" name="Picture 8">
            <a:extLst>
              <a:ext uri="{FF2B5EF4-FFF2-40B4-BE49-F238E27FC236}">
                <a16:creationId xmlns:a16="http://schemas.microsoft.com/office/drawing/2014/main" id="{BEC354A2-DCCF-0A4D-A597-6E71F1570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49638" y="2938462"/>
            <a:ext cx="2216150" cy="2958674"/>
          </a:xfrm>
          <a:prstGeom prst="rect">
            <a:avLst/>
          </a:prstGeom>
        </p:spPr>
      </p:pic>
    </p:spTree>
    <p:extLst>
      <p:ext uri="{BB962C8B-B14F-4D97-AF65-F5344CB8AC3E}">
        <p14:creationId xmlns:p14="http://schemas.microsoft.com/office/powerpoint/2010/main" val="32124790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9E39B-5EBD-0244-B65B-48A4B9DDA89E}"/>
              </a:ext>
            </a:extLst>
          </p:cNvPr>
          <p:cNvSpPr>
            <a:spLocks noGrp="1"/>
          </p:cNvSpPr>
          <p:nvPr>
            <p:ph type="ctrTitle"/>
          </p:nvPr>
        </p:nvSpPr>
        <p:spPr>
          <a:xfrm>
            <a:off x="520460" y="1907623"/>
            <a:ext cx="8103080" cy="1694415"/>
          </a:xfrm>
        </p:spPr>
        <p:txBody>
          <a:bodyPr/>
          <a:lstStyle/>
          <a:p>
            <a:pPr rtl="1"/>
            <a:r>
              <a:rPr lang="ar-SA" dirty="0"/>
              <a:t>3. ماذا يفعل الإنهاك بنا؟</a:t>
            </a:r>
          </a:p>
        </p:txBody>
      </p:sp>
      <p:sp>
        <p:nvSpPr>
          <p:cNvPr id="3" name="Subtitle 2">
            <a:extLst>
              <a:ext uri="{FF2B5EF4-FFF2-40B4-BE49-F238E27FC236}">
                <a16:creationId xmlns:a16="http://schemas.microsoft.com/office/drawing/2014/main" id="{BED8DC83-2C10-DD4F-BB36-CEC815436DF2}"/>
              </a:ext>
            </a:extLst>
          </p:cNvPr>
          <p:cNvSpPr>
            <a:spLocks noGrp="1"/>
          </p:cNvSpPr>
          <p:nvPr>
            <p:ph type="subTitle" idx="1"/>
          </p:nvPr>
        </p:nvSpPr>
        <p:spPr/>
        <p:txBody>
          <a:bodyPr/>
          <a:lstStyle/>
          <a:p>
            <a:pPr algn="r" rtl="1"/>
            <a:endParaRPr lang="ar-SA" dirty="0"/>
          </a:p>
        </p:txBody>
      </p:sp>
      <p:pic>
        <p:nvPicPr>
          <p:cNvPr id="5" name="Picture 4">
            <a:extLst>
              <a:ext uri="{FF2B5EF4-FFF2-40B4-BE49-F238E27FC236}">
                <a16:creationId xmlns:a16="http://schemas.microsoft.com/office/drawing/2014/main" id="{8064BF48-97F6-E447-BDD4-6BBBA046C3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520460" y="86265"/>
            <a:ext cx="1301152" cy="1301152"/>
          </a:xfrm>
          <a:prstGeom prst="rect">
            <a:avLst/>
          </a:prstGeom>
        </p:spPr>
      </p:pic>
    </p:spTree>
    <p:extLst>
      <p:ext uri="{BB962C8B-B14F-4D97-AF65-F5344CB8AC3E}">
        <p14:creationId xmlns:p14="http://schemas.microsoft.com/office/powerpoint/2010/main" val="11851156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B10440-FFFD-EC42-A219-46CA768DA17B}"/>
              </a:ext>
            </a:extLst>
          </p:cNvPr>
          <p:cNvSpPr>
            <a:spLocks noGrp="1"/>
          </p:cNvSpPr>
          <p:nvPr>
            <p:ph type="title"/>
          </p:nvPr>
        </p:nvSpPr>
        <p:spPr/>
        <p:txBody>
          <a:bodyPr/>
          <a:lstStyle/>
          <a:p>
            <a:pPr algn="r" rtl="1"/>
            <a:r>
              <a:rPr lang="ar-SA" dirty="0"/>
              <a:t>استجابة الجسم لعوامل التوتر العصبي</a:t>
            </a:r>
          </a:p>
        </p:txBody>
      </p:sp>
      <p:pic>
        <p:nvPicPr>
          <p:cNvPr id="4" name="Picture 3">
            <a:extLst>
              <a:ext uri="{FF2B5EF4-FFF2-40B4-BE49-F238E27FC236}">
                <a16:creationId xmlns:a16="http://schemas.microsoft.com/office/drawing/2014/main" id="{850B0549-6286-2244-AC61-158DF19FB7B9}"/>
              </a:ext>
            </a:extLst>
          </p:cNvPr>
          <p:cNvPicPr>
            <a:picLocks noChangeAspect="1"/>
          </p:cNvPicPr>
          <p:nvPr/>
        </p:nvPicPr>
        <p:blipFill>
          <a:blip r:embed="rId3"/>
          <a:stretch>
            <a:fillRect/>
          </a:stretch>
        </p:blipFill>
        <p:spPr>
          <a:xfrm flipH="1">
            <a:off x="7046736" y="1418515"/>
            <a:ext cx="1695820" cy="4106551"/>
          </a:xfrm>
          <a:prstGeom prst="rect">
            <a:avLst/>
          </a:prstGeom>
        </p:spPr>
      </p:pic>
      <p:sp>
        <p:nvSpPr>
          <p:cNvPr id="5" name="TextBox 4">
            <a:extLst>
              <a:ext uri="{FF2B5EF4-FFF2-40B4-BE49-F238E27FC236}">
                <a16:creationId xmlns:a16="http://schemas.microsoft.com/office/drawing/2014/main" id="{3941C4D4-9F94-7F43-A188-CCF3D2BD52B0}"/>
              </a:ext>
            </a:extLst>
          </p:cNvPr>
          <p:cNvSpPr txBox="1"/>
          <p:nvPr/>
        </p:nvSpPr>
        <p:spPr>
          <a:xfrm>
            <a:off x="282872" y="1418515"/>
            <a:ext cx="5745059" cy="3693319"/>
          </a:xfrm>
          <a:prstGeom prst="rect">
            <a:avLst/>
          </a:prstGeom>
          <a:noFill/>
        </p:spPr>
        <p:txBody>
          <a:bodyPr wrap="square" lIns="0" tIns="0" rIns="0" bIns="0" rtlCol="0">
            <a:spAutoFit/>
          </a:bodyPr>
          <a:lstStyle/>
          <a:p>
            <a:pPr algn="r" rtl="1" eaLnBrk="0" hangingPunct="0">
              <a:spcAft>
                <a:spcPts val="1200"/>
              </a:spcAft>
            </a:pPr>
            <a:r>
              <a:rPr lang="ar-SA" sz="2400" dirty="0">
                <a:latin typeface="Arial" panose="020B0604020202020204" pitchFamily="34" charset="0"/>
                <a:cs typeface="Arial" panose="020B0604020202020204" pitchFamily="34" charset="0"/>
              </a:rPr>
              <a:t>تؤدي زيادة مستويات الأدرينالين، ومستويات الكورتيزول، وهرمونات التوتر الصبي الأخرى إلى:</a:t>
            </a:r>
          </a:p>
          <a:p>
            <a:pPr marL="288925" indent="-288925" algn="r" rtl="1" eaLnBrk="0" hangingPunct="0">
              <a:spcAft>
                <a:spcPts val="600"/>
              </a:spcAft>
              <a:buFont typeface="Arial"/>
              <a:buChar char="•"/>
            </a:pPr>
            <a:r>
              <a:rPr lang="ar-SA" sz="2400" dirty="0">
                <a:latin typeface="Arial" panose="020B0604020202020204" pitchFamily="34" charset="0"/>
                <a:cs typeface="Arial" panose="020B0604020202020204" pitchFamily="34" charset="0"/>
              </a:rPr>
              <a:t>زيادة معدل ضربات القلب وضغط الدم والتنفس</a:t>
            </a:r>
          </a:p>
          <a:p>
            <a:pPr marL="288925" indent="-288925" algn="r" rtl="1" eaLnBrk="0" hangingPunct="0">
              <a:spcAft>
                <a:spcPts val="600"/>
              </a:spcAft>
              <a:buFont typeface="Arial"/>
              <a:buChar char="•"/>
            </a:pPr>
            <a:r>
              <a:rPr lang="ar-SA" sz="2400" dirty="0">
                <a:latin typeface="Arial" panose="020B0604020202020204" pitchFamily="34" charset="0"/>
                <a:cs typeface="Arial" panose="020B0604020202020204" pitchFamily="34" charset="0"/>
              </a:rPr>
              <a:t>زيادة نسبة السكر وانخفاض الأنسولين في الدم </a:t>
            </a:r>
          </a:p>
          <a:p>
            <a:pPr marL="288925" indent="-288925" algn="r" rtl="1" eaLnBrk="0" hangingPunct="0">
              <a:spcAft>
                <a:spcPts val="600"/>
              </a:spcAft>
              <a:buFont typeface="Arial"/>
              <a:buChar char="•"/>
            </a:pPr>
            <a:r>
              <a:rPr lang="ar-SA" sz="2400" dirty="0">
                <a:latin typeface="Arial" panose="020B0604020202020204" pitchFamily="34" charset="0"/>
                <a:cs typeface="Arial" panose="020B0604020202020204" pitchFamily="34" charset="0"/>
              </a:rPr>
              <a:t>مستويات الأندورفين</a:t>
            </a:r>
          </a:p>
          <a:p>
            <a:pPr marL="288925" indent="-288925" algn="r" rtl="1" eaLnBrk="0" hangingPunct="0">
              <a:spcAft>
                <a:spcPts val="600"/>
              </a:spcAft>
              <a:buFont typeface="Arial"/>
              <a:buChar char="•"/>
            </a:pPr>
            <a:endParaRPr lang="ar-SA" sz="2400" dirty="0">
              <a:latin typeface="Arial" panose="020B0604020202020204" pitchFamily="34" charset="0"/>
              <a:cs typeface="Arial" panose="020B0604020202020204" pitchFamily="34" charset="0"/>
            </a:endParaRPr>
          </a:p>
          <a:p>
            <a:pPr marL="288925" indent="-288925" algn="r" rtl="1" eaLnBrk="0" hangingPunct="0">
              <a:spcAft>
                <a:spcPts val="600"/>
              </a:spcAft>
              <a:buFont typeface="Arial"/>
              <a:buChar char="•"/>
            </a:pPr>
            <a:r>
              <a:rPr lang="ar-SA" sz="2400" dirty="0">
                <a:latin typeface="Arial" panose="020B0604020202020204" pitchFamily="34" charset="0"/>
                <a:cs typeface="Arial" panose="020B0604020202020204" pitchFamily="34" charset="0"/>
              </a:rPr>
              <a:t>بطء وظائف الهضم الأخرى غير الضرورية</a:t>
            </a:r>
          </a:p>
          <a:p>
            <a:pPr marL="288925" indent="-288925" algn="r" rtl="1" eaLnBrk="0" hangingPunct="0">
              <a:spcAft>
                <a:spcPts val="600"/>
              </a:spcAft>
              <a:buFont typeface="Arial"/>
              <a:buChar char="•"/>
            </a:pPr>
            <a:r>
              <a:rPr lang="ar-SA" sz="2400" dirty="0">
                <a:latin typeface="Arial" panose="020B0604020202020204" pitchFamily="34" charset="0"/>
                <a:cs typeface="Arial" panose="020B0604020202020204" pitchFamily="34" charset="0"/>
              </a:rPr>
              <a:t>تحول الدم من الأطراف نحو العضلات الرئيسية</a:t>
            </a:r>
          </a:p>
          <a:p>
            <a:pPr algn="r" rtl="1" eaLnBrk="0" hangingPunct="0">
              <a:spcAft>
                <a:spcPts val="600"/>
              </a:spcAft>
            </a:pPr>
            <a:endParaRPr lang="ar-SA" sz="800" dirty="0">
              <a:cs typeface="Arial"/>
            </a:endParaRPr>
          </a:p>
        </p:txBody>
      </p:sp>
      <p:sp>
        <p:nvSpPr>
          <p:cNvPr id="6" name="Up Arrow 5">
            <a:extLst>
              <a:ext uri="{FF2B5EF4-FFF2-40B4-BE49-F238E27FC236}">
                <a16:creationId xmlns:a16="http://schemas.microsoft.com/office/drawing/2014/main" id="{7F1DD2D1-6750-C14B-B228-41BC84817378}"/>
              </a:ext>
            </a:extLst>
          </p:cNvPr>
          <p:cNvSpPr/>
          <p:nvPr/>
        </p:nvSpPr>
        <p:spPr>
          <a:xfrm>
            <a:off x="6335140" y="2493383"/>
            <a:ext cx="484632" cy="978408"/>
          </a:xfrm>
          <a:prstGeom prst="upArrow">
            <a:avLst/>
          </a:prstGeom>
          <a:solidFill>
            <a:schemeClr val="bg1">
              <a:lumMod val="8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r" rtl="1"/>
            <a:endParaRPr lang="ar-SA" dirty="0"/>
          </a:p>
        </p:txBody>
      </p:sp>
      <p:sp>
        <p:nvSpPr>
          <p:cNvPr id="7" name="Up Arrow 6">
            <a:extLst>
              <a:ext uri="{FF2B5EF4-FFF2-40B4-BE49-F238E27FC236}">
                <a16:creationId xmlns:a16="http://schemas.microsoft.com/office/drawing/2014/main" id="{E89F199F-660C-804D-99FD-0AB776F0A02E}"/>
              </a:ext>
            </a:extLst>
          </p:cNvPr>
          <p:cNvSpPr/>
          <p:nvPr/>
        </p:nvSpPr>
        <p:spPr>
          <a:xfrm rot="10800000">
            <a:off x="6335140" y="4203510"/>
            <a:ext cx="484632" cy="978408"/>
          </a:xfrm>
          <a:prstGeom prst="upArrow">
            <a:avLst/>
          </a:prstGeom>
          <a:solidFill>
            <a:schemeClr val="bg1">
              <a:lumMod val="8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r" rtl="1"/>
            <a:endParaRPr lang="ar-SA" dirty="0"/>
          </a:p>
        </p:txBody>
      </p:sp>
    </p:spTree>
    <p:extLst>
      <p:ext uri="{BB962C8B-B14F-4D97-AF65-F5344CB8AC3E}">
        <p14:creationId xmlns:p14="http://schemas.microsoft.com/office/powerpoint/2010/main" val="2315954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fade">
                                      <p:cBhvr>
                                        <p:cTn id="13" dur="500"/>
                                        <p:tgtEl>
                                          <p:spTgt spid="5">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5">
                                            <p:txEl>
                                              <p:pRg st="3" end="3"/>
                                            </p:txEl>
                                          </p:spTgt>
                                        </p:tgtEl>
                                        <p:attrNameLst>
                                          <p:attrName>style.visibility</p:attrName>
                                        </p:attrNameLst>
                                      </p:cBhvr>
                                      <p:to>
                                        <p:strVal val="visible"/>
                                      </p:to>
                                    </p:set>
                                    <p:animEffect transition="in" filter="fade">
                                      <p:cBhvr>
                                        <p:cTn id="16" dur="500"/>
                                        <p:tgtEl>
                                          <p:spTgt spid="5">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5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5">
                                            <p:txEl>
                                              <p:pRg st="5" end="5"/>
                                            </p:txEl>
                                          </p:spTgt>
                                        </p:tgtEl>
                                        <p:attrNameLst>
                                          <p:attrName>style.visibility</p:attrName>
                                        </p:attrNameLst>
                                      </p:cBhvr>
                                      <p:to>
                                        <p:strVal val="visible"/>
                                      </p:to>
                                    </p:set>
                                    <p:animEffect transition="in" filter="fade">
                                      <p:cBhvr>
                                        <p:cTn id="24" dur="500"/>
                                        <p:tgtEl>
                                          <p:spTgt spid="5">
                                            <p:txEl>
                                              <p:pRg st="5" end="5"/>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animEffect transition="in" filter="fade">
                                      <p:cBhvr>
                                        <p:cTn id="27" dur="500"/>
                                        <p:tgtEl>
                                          <p:spTgt spid="5">
                                            <p:txEl>
                                              <p:pRg st="6" end="6"/>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fade">
                                      <p:cBhvr>
                                        <p:cTn id="3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5683-7334-C84D-94E5-76E46E1EF8A2}"/>
              </a:ext>
            </a:extLst>
          </p:cNvPr>
          <p:cNvSpPr>
            <a:spLocks noGrp="1"/>
          </p:cNvSpPr>
          <p:nvPr>
            <p:ph type="title"/>
          </p:nvPr>
        </p:nvSpPr>
        <p:spPr/>
        <p:txBody>
          <a:bodyPr/>
          <a:lstStyle/>
          <a:p>
            <a:pPr algn="r" rtl="1"/>
            <a:r>
              <a:rPr lang="ar-SA" dirty="0"/>
              <a:t>دورة التوتر العصبي</a:t>
            </a:r>
          </a:p>
        </p:txBody>
      </p:sp>
      <p:sp>
        <p:nvSpPr>
          <p:cNvPr id="3" name="Text Placeholder 2">
            <a:extLst>
              <a:ext uri="{FF2B5EF4-FFF2-40B4-BE49-F238E27FC236}">
                <a16:creationId xmlns:a16="http://schemas.microsoft.com/office/drawing/2014/main" id="{18F5107F-0A42-664B-8DE8-DE80CB3D620D}"/>
              </a:ext>
            </a:extLst>
          </p:cNvPr>
          <p:cNvSpPr>
            <a:spLocks noGrp="1"/>
          </p:cNvSpPr>
          <p:nvPr>
            <p:ph type="body" sz="quarter" idx="10"/>
          </p:nvPr>
        </p:nvSpPr>
        <p:spPr>
          <a:xfrm>
            <a:off x="2676526" y="1146175"/>
            <a:ext cx="5671328" cy="4942391"/>
          </a:xfrm>
        </p:spPr>
        <p:txBody>
          <a:bodyPr/>
          <a:lstStyle/>
          <a:p>
            <a:pPr algn="r" rtl="1">
              <a:lnSpc>
                <a:spcPct val="100000"/>
              </a:lnSpc>
            </a:pPr>
            <a:r>
              <a:rPr lang="ar-SA" sz="2400" dirty="0"/>
              <a:t>تؤدي الضغوطات إلى حدوث تغيرات هرمونية وكيميائية داخل أجسامنا.</a:t>
            </a:r>
          </a:p>
          <a:p>
            <a:pPr algn="r" rtl="1">
              <a:lnSpc>
                <a:spcPct val="100000"/>
              </a:lnSpc>
            </a:pPr>
            <a:r>
              <a:rPr lang="ar-SA" sz="2400" dirty="0"/>
              <a:t>هذه التغييرات تلقائية.</a:t>
            </a:r>
          </a:p>
          <a:p>
            <a:pPr algn="r" rtl="1">
              <a:lnSpc>
                <a:spcPct val="100000"/>
              </a:lnSpc>
            </a:pPr>
            <a:r>
              <a:rPr lang="ar-SA" sz="2400" dirty="0"/>
              <a:t>هذا هو نظام "الدفاع" الخاص بجسمنا المصمم لحمايتنا من الخطر (القتال/الفرار/التجمد في المكان).</a:t>
            </a:r>
          </a:p>
          <a:p>
            <a:pPr algn="r" rtl="1">
              <a:lnSpc>
                <a:spcPct val="100000"/>
              </a:lnSpc>
            </a:pPr>
            <a:r>
              <a:rPr lang="ar-SA" sz="2400" dirty="0"/>
              <a:t>تعتبر دورة التوتر العصبي هذه مفيدة حقًا في مساعدتنا على التعامل مع التهديدات غير المتوقعة والخطر الجسدي.</a:t>
            </a:r>
          </a:p>
          <a:p>
            <a:pPr algn="r" rtl="1">
              <a:lnSpc>
                <a:spcPct val="100000"/>
              </a:lnSpc>
            </a:pPr>
            <a:r>
              <a:rPr lang="ar-SA" sz="2400" dirty="0"/>
              <a:t>وهي ليست مفيدة في مساعدتنا على التعامل مع حالات التوتر العصبي المزمن.</a:t>
            </a:r>
          </a:p>
          <a:p>
            <a:pPr algn="r" rtl="1">
              <a:lnSpc>
                <a:spcPct val="100000"/>
              </a:lnSpc>
            </a:pPr>
            <a:endParaRPr lang="ar-SA" dirty="0"/>
          </a:p>
        </p:txBody>
      </p:sp>
      <p:pic>
        <p:nvPicPr>
          <p:cNvPr id="4" name="Picture 3">
            <a:extLst>
              <a:ext uri="{FF2B5EF4-FFF2-40B4-BE49-F238E27FC236}">
                <a16:creationId xmlns:a16="http://schemas.microsoft.com/office/drawing/2014/main" id="{B82D72FD-CAE9-9647-8380-25A29707BDB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171450" y="1000209"/>
            <a:ext cx="2401379" cy="5055534"/>
          </a:xfrm>
          <a:prstGeom prst="rect">
            <a:avLst/>
          </a:prstGeom>
        </p:spPr>
      </p:pic>
    </p:spTree>
    <p:extLst>
      <p:ext uri="{BB962C8B-B14F-4D97-AF65-F5344CB8AC3E}">
        <p14:creationId xmlns:p14="http://schemas.microsoft.com/office/powerpoint/2010/main" val="1330285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36ACE-B0E3-EE4D-AC10-3BAB881A61FD}"/>
              </a:ext>
            </a:extLst>
          </p:cNvPr>
          <p:cNvSpPr>
            <a:spLocks noGrp="1"/>
          </p:cNvSpPr>
          <p:nvPr>
            <p:ph type="ctrTitle"/>
          </p:nvPr>
        </p:nvSpPr>
        <p:spPr>
          <a:xfrm>
            <a:off x="588701" y="1532943"/>
            <a:ext cx="8072218" cy="1694415"/>
          </a:xfrm>
        </p:spPr>
        <p:txBody>
          <a:bodyPr/>
          <a:lstStyle/>
          <a:p>
            <a:pPr rtl="1"/>
            <a:r>
              <a:rPr lang="ar-SA" dirty="0"/>
              <a:t>ما هي علامات التحذير المبكر؟</a:t>
            </a:r>
          </a:p>
        </p:txBody>
      </p:sp>
      <p:pic>
        <p:nvPicPr>
          <p:cNvPr id="8" name="Picture 7">
            <a:extLst>
              <a:ext uri="{FF2B5EF4-FFF2-40B4-BE49-F238E27FC236}">
                <a16:creationId xmlns:a16="http://schemas.microsoft.com/office/drawing/2014/main" id="{F33306B9-891E-3B4F-9A82-5AB53C1E57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509318" y="118460"/>
            <a:ext cx="2042302" cy="1414483"/>
          </a:xfrm>
          <a:prstGeom prst="rect">
            <a:avLst/>
          </a:prstGeom>
        </p:spPr>
      </p:pic>
      <p:pic>
        <p:nvPicPr>
          <p:cNvPr id="4" name="Picture 3">
            <a:extLst>
              <a:ext uri="{FF2B5EF4-FFF2-40B4-BE49-F238E27FC236}">
                <a16:creationId xmlns:a16="http://schemas.microsoft.com/office/drawing/2014/main" id="{D7DCB53C-032D-3E47-9B9D-D5B64992A91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437084" y="3617670"/>
            <a:ext cx="2375452" cy="2375452"/>
          </a:xfrm>
          <a:prstGeom prst="rect">
            <a:avLst/>
          </a:prstGeom>
        </p:spPr>
      </p:pic>
    </p:spTree>
    <p:extLst>
      <p:ext uri="{BB962C8B-B14F-4D97-AF65-F5344CB8AC3E}">
        <p14:creationId xmlns:p14="http://schemas.microsoft.com/office/powerpoint/2010/main" val="14541927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DEDB10-C91F-2145-B262-F52ED4DFF4A3}"/>
              </a:ext>
            </a:extLst>
          </p:cNvPr>
          <p:cNvSpPr>
            <a:spLocks noGrp="1"/>
          </p:cNvSpPr>
          <p:nvPr>
            <p:ph type="title"/>
          </p:nvPr>
        </p:nvSpPr>
        <p:spPr/>
        <p:txBody>
          <a:bodyPr/>
          <a:lstStyle/>
          <a:p>
            <a:pPr algn="r" rtl="1"/>
            <a:r>
              <a:rPr lang="ar-SA" dirty="0"/>
              <a:t>علامات التحذير من الإنهاك</a:t>
            </a:r>
          </a:p>
        </p:txBody>
      </p:sp>
      <p:grpSp>
        <p:nvGrpSpPr>
          <p:cNvPr id="4" name="Group 3">
            <a:extLst>
              <a:ext uri="{FF2B5EF4-FFF2-40B4-BE49-F238E27FC236}">
                <a16:creationId xmlns:a16="http://schemas.microsoft.com/office/drawing/2014/main" id="{0C894D49-B3F0-FE4C-B5F9-385CFADF8474}"/>
              </a:ext>
            </a:extLst>
          </p:cNvPr>
          <p:cNvGrpSpPr/>
          <p:nvPr/>
        </p:nvGrpSpPr>
        <p:grpSpPr>
          <a:xfrm flipH="1">
            <a:off x="1628172" y="1629858"/>
            <a:ext cx="6393243" cy="1011172"/>
            <a:chOff x="1863121" y="193"/>
            <a:chExt cx="6393243" cy="1011172"/>
          </a:xfrm>
        </p:grpSpPr>
        <p:sp>
          <p:nvSpPr>
            <p:cNvPr id="14" name="Pentagon 13">
              <a:extLst>
                <a:ext uri="{FF2B5EF4-FFF2-40B4-BE49-F238E27FC236}">
                  <a16:creationId xmlns:a16="http://schemas.microsoft.com/office/drawing/2014/main" id="{03019746-687A-9A45-8FE4-CB1B56223C40}"/>
                </a:ext>
              </a:extLst>
            </p:cNvPr>
            <p:cNvSpPr/>
            <p:nvPr/>
          </p:nvSpPr>
          <p:spPr>
            <a:xfrm rot="10800000">
              <a:off x="1863121" y="193"/>
              <a:ext cx="6393243" cy="1011172"/>
            </a:xfrm>
            <a:prstGeom prst="homePlat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ar-SA" dirty="0"/>
            </a:p>
          </p:txBody>
        </p:sp>
        <p:sp>
          <p:nvSpPr>
            <p:cNvPr id="15" name="Pentagon 4">
              <a:extLst>
                <a:ext uri="{FF2B5EF4-FFF2-40B4-BE49-F238E27FC236}">
                  <a16:creationId xmlns:a16="http://schemas.microsoft.com/office/drawing/2014/main" id="{B9F583BE-9E9E-804F-8C4F-C9E45BE6C0DD}"/>
                </a:ext>
              </a:extLst>
            </p:cNvPr>
            <p:cNvSpPr txBox="1"/>
            <p:nvPr/>
          </p:nvSpPr>
          <p:spPr>
            <a:xfrm rot="21600000">
              <a:off x="2115914" y="193"/>
              <a:ext cx="6140450" cy="101117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45899" tIns="144780" rIns="270256" bIns="144780" numCol="1" spcCol="1270" anchor="ctr" anchorCtr="0">
              <a:noAutofit/>
            </a:bodyPr>
            <a:lstStyle/>
            <a:p>
              <a:pPr marL="0" lvl="0" indent="0" algn="r" defTabSz="1689100" rtl="1">
                <a:lnSpc>
                  <a:spcPct val="90000"/>
                </a:lnSpc>
                <a:spcBef>
                  <a:spcPct val="0"/>
                </a:spcBef>
                <a:spcAft>
                  <a:spcPct val="35000"/>
                </a:spcAft>
                <a:buNone/>
              </a:pPr>
              <a:r>
                <a:rPr lang="ar-SA" sz="3800" kern="1200" dirty="0"/>
                <a:t>بدنية</a:t>
              </a:r>
            </a:p>
          </p:txBody>
        </p:sp>
      </p:grpSp>
      <p:grpSp>
        <p:nvGrpSpPr>
          <p:cNvPr id="6" name="Group 5">
            <a:extLst>
              <a:ext uri="{FF2B5EF4-FFF2-40B4-BE49-F238E27FC236}">
                <a16:creationId xmlns:a16="http://schemas.microsoft.com/office/drawing/2014/main" id="{8CD15ED1-5B25-9848-B0DC-BF11AC54B743}"/>
              </a:ext>
            </a:extLst>
          </p:cNvPr>
          <p:cNvGrpSpPr/>
          <p:nvPr/>
        </p:nvGrpSpPr>
        <p:grpSpPr>
          <a:xfrm flipH="1">
            <a:off x="1628172" y="2923510"/>
            <a:ext cx="6393243" cy="1011172"/>
            <a:chOff x="1863121" y="1293845"/>
            <a:chExt cx="6393243" cy="1011172"/>
          </a:xfrm>
        </p:grpSpPr>
        <p:sp>
          <p:nvSpPr>
            <p:cNvPr id="12" name="Pentagon 11">
              <a:extLst>
                <a:ext uri="{FF2B5EF4-FFF2-40B4-BE49-F238E27FC236}">
                  <a16:creationId xmlns:a16="http://schemas.microsoft.com/office/drawing/2014/main" id="{4A39F12B-0764-B647-AEFA-57A643FA10E2}"/>
                </a:ext>
              </a:extLst>
            </p:cNvPr>
            <p:cNvSpPr/>
            <p:nvPr/>
          </p:nvSpPr>
          <p:spPr>
            <a:xfrm rot="10800000">
              <a:off x="1863121" y="1293845"/>
              <a:ext cx="6393243" cy="1011172"/>
            </a:xfrm>
            <a:prstGeom prst="homePlat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ar-SA" dirty="0"/>
            </a:p>
          </p:txBody>
        </p:sp>
        <p:sp>
          <p:nvSpPr>
            <p:cNvPr id="13" name="Pentagon 7">
              <a:extLst>
                <a:ext uri="{FF2B5EF4-FFF2-40B4-BE49-F238E27FC236}">
                  <a16:creationId xmlns:a16="http://schemas.microsoft.com/office/drawing/2014/main" id="{CC92BC74-F51F-924D-A2FC-1E2BA2AC2A41}"/>
                </a:ext>
              </a:extLst>
            </p:cNvPr>
            <p:cNvSpPr txBox="1"/>
            <p:nvPr/>
          </p:nvSpPr>
          <p:spPr>
            <a:xfrm rot="21600000">
              <a:off x="2115914" y="1293845"/>
              <a:ext cx="6140450" cy="101117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45899" tIns="144780" rIns="270256" bIns="144780" numCol="1" spcCol="1270" anchor="ctr" anchorCtr="0">
              <a:noAutofit/>
            </a:bodyPr>
            <a:lstStyle/>
            <a:p>
              <a:pPr marL="0" lvl="0" indent="0" algn="r" defTabSz="1689100" rtl="1">
                <a:lnSpc>
                  <a:spcPct val="90000"/>
                </a:lnSpc>
                <a:spcBef>
                  <a:spcPct val="0"/>
                </a:spcBef>
                <a:spcAft>
                  <a:spcPct val="35000"/>
                </a:spcAft>
                <a:buNone/>
              </a:pPr>
              <a:r>
                <a:rPr lang="ar-SA" sz="3800" kern="1200" dirty="0"/>
                <a:t>عقلية/وجدانية</a:t>
              </a:r>
            </a:p>
          </p:txBody>
        </p:sp>
      </p:grpSp>
      <p:grpSp>
        <p:nvGrpSpPr>
          <p:cNvPr id="8" name="Group 7">
            <a:extLst>
              <a:ext uri="{FF2B5EF4-FFF2-40B4-BE49-F238E27FC236}">
                <a16:creationId xmlns:a16="http://schemas.microsoft.com/office/drawing/2014/main" id="{9AFD021F-317D-3C42-A88F-69F5F2B45792}"/>
              </a:ext>
            </a:extLst>
          </p:cNvPr>
          <p:cNvGrpSpPr/>
          <p:nvPr/>
        </p:nvGrpSpPr>
        <p:grpSpPr>
          <a:xfrm flipH="1">
            <a:off x="1628172" y="4217162"/>
            <a:ext cx="6393243" cy="1011172"/>
            <a:chOff x="1863121" y="2587497"/>
            <a:chExt cx="6393243" cy="1011172"/>
          </a:xfrm>
        </p:grpSpPr>
        <p:sp>
          <p:nvSpPr>
            <p:cNvPr id="10" name="Pentagon 9">
              <a:extLst>
                <a:ext uri="{FF2B5EF4-FFF2-40B4-BE49-F238E27FC236}">
                  <a16:creationId xmlns:a16="http://schemas.microsoft.com/office/drawing/2014/main" id="{AF9A9F82-F23E-A54D-9306-E8727CC14CAD}"/>
                </a:ext>
              </a:extLst>
            </p:cNvPr>
            <p:cNvSpPr/>
            <p:nvPr/>
          </p:nvSpPr>
          <p:spPr>
            <a:xfrm rot="10800000">
              <a:off x="1863121" y="2587497"/>
              <a:ext cx="6393243" cy="1011172"/>
            </a:xfrm>
            <a:prstGeom prst="homePlat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ar-SA" dirty="0"/>
            </a:p>
          </p:txBody>
        </p:sp>
        <p:sp>
          <p:nvSpPr>
            <p:cNvPr id="11" name="Pentagon 10">
              <a:extLst>
                <a:ext uri="{FF2B5EF4-FFF2-40B4-BE49-F238E27FC236}">
                  <a16:creationId xmlns:a16="http://schemas.microsoft.com/office/drawing/2014/main" id="{BAEF6802-9974-6F4D-B4AF-09892381769D}"/>
                </a:ext>
              </a:extLst>
            </p:cNvPr>
            <p:cNvSpPr txBox="1"/>
            <p:nvPr/>
          </p:nvSpPr>
          <p:spPr>
            <a:xfrm rot="21600000">
              <a:off x="2115914" y="2587497"/>
              <a:ext cx="6140450" cy="101117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45899" tIns="144780" rIns="270256" bIns="144780" numCol="1" spcCol="1270" anchor="ctr" anchorCtr="0">
              <a:noAutofit/>
            </a:bodyPr>
            <a:lstStyle/>
            <a:p>
              <a:pPr marL="0" lvl="0" indent="0" algn="r" defTabSz="1689100" rtl="1">
                <a:lnSpc>
                  <a:spcPct val="90000"/>
                </a:lnSpc>
                <a:spcBef>
                  <a:spcPct val="0"/>
                </a:spcBef>
                <a:spcAft>
                  <a:spcPct val="35000"/>
                </a:spcAft>
                <a:buNone/>
              </a:pPr>
              <a:r>
                <a:rPr lang="ar-SA" sz="3800" kern="1200" dirty="0"/>
                <a:t>سلوكية</a:t>
              </a:r>
            </a:p>
          </p:txBody>
        </p:sp>
      </p:grpSp>
      <p:pic>
        <p:nvPicPr>
          <p:cNvPr id="16" name="Picture 15">
            <a:extLst>
              <a:ext uri="{FF2B5EF4-FFF2-40B4-BE49-F238E27FC236}">
                <a16:creationId xmlns:a16="http://schemas.microsoft.com/office/drawing/2014/main" id="{0E3DC65A-A127-7541-A6BF-17CB7E2DAD7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26959" y="1629857"/>
            <a:ext cx="1003852" cy="1003852"/>
          </a:xfrm>
          <a:prstGeom prst="rect">
            <a:avLst/>
          </a:prstGeom>
        </p:spPr>
      </p:pic>
      <p:pic>
        <p:nvPicPr>
          <p:cNvPr id="17" name="Picture 16">
            <a:extLst>
              <a:ext uri="{FF2B5EF4-FFF2-40B4-BE49-F238E27FC236}">
                <a16:creationId xmlns:a16="http://schemas.microsoft.com/office/drawing/2014/main" id="{599C46B0-3F60-AA4E-866B-4C136A0D2FB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19489" y="2916188"/>
            <a:ext cx="1003852" cy="1003852"/>
          </a:xfrm>
          <a:prstGeom prst="rect">
            <a:avLst/>
          </a:prstGeom>
        </p:spPr>
      </p:pic>
      <p:pic>
        <p:nvPicPr>
          <p:cNvPr id="18" name="Picture 17">
            <a:extLst>
              <a:ext uri="{FF2B5EF4-FFF2-40B4-BE49-F238E27FC236}">
                <a16:creationId xmlns:a16="http://schemas.microsoft.com/office/drawing/2014/main" id="{EE8235A9-11B5-C842-BDD8-711943E07CD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46837" y="4207757"/>
            <a:ext cx="1003852" cy="1003852"/>
          </a:xfrm>
          <a:prstGeom prst="rect">
            <a:avLst/>
          </a:prstGeom>
        </p:spPr>
      </p:pic>
    </p:spTree>
    <p:extLst>
      <p:ext uri="{BB962C8B-B14F-4D97-AF65-F5344CB8AC3E}">
        <p14:creationId xmlns:p14="http://schemas.microsoft.com/office/powerpoint/2010/main" val="26734516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3AE70-716F-6741-80E1-E4D605280884}"/>
              </a:ext>
            </a:extLst>
          </p:cNvPr>
          <p:cNvSpPr>
            <a:spLocks noGrp="1"/>
          </p:cNvSpPr>
          <p:nvPr>
            <p:ph type="title"/>
          </p:nvPr>
        </p:nvSpPr>
        <p:spPr/>
        <p:txBody>
          <a:bodyPr/>
          <a:lstStyle/>
          <a:p>
            <a:pPr algn="r" rtl="1"/>
            <a:r>
              <a:rPr lang="ar-SA" dirty="0"/>
              <a:t>العلامات السلوكية للإنهاك</a:t>
            </a:r>
          </a:p>
        </p:txBody>
      </p:sp>
      <p:sp>
        <p:nvSpPr>
          <p:cNvPr id="3" name="Text Placeholder 2">
            <a:extLst>
              <a:ext uri="{FF2B5EF4-FFF2-40B4-BE49-F238E27FC236}">
                <a16:creationId xmlns:a16="http://schemas.microsoft.com/office/drawing/2014/main" id="{F4D86810-A8D0-8C49-BB72-6DA4BA708F8C}"/>
              </a:ext>
            </a:extLst>
          </p:cNvPr>
          <p:cNvSpPr>
            <a:spLocks noGrp="1"/>
          </p:cNvSpPr>
          <p:nvPr>
            <p:ph type="body" sz="quarter" idx="10"/>
          </p:nvPr>
        </p:nvSpPr>
        <p:spPr>
          <a:xfrm>
            <a:off x="461963" y="1146175"/>
            <a:ext cx="7966420" cy="4399860"/>
          </a:xfrm>
        </p:spPr>
        <p:txBody>
          <a:bodyPr/>
          <a:lstStyle/>
          <a:p>
            <a:pPr lvl="0" algn="r" rtl="1">
              <a:lnSpc>
                <a:spcPct val="100000"/>
              </a:lnSpc>
            </a:pPr>
            <a:r>
              <a:rPr lang="ar-SA" sz="2800" dirty="0"/>
              <a:t>الشعور بالتعب والكسل والاستنزاف طوال الوقت، حتى عندما يبدو أنك تحصل على قسط كافٍ من النوم.</a:t>
            </a:r>
          </a:p>
          <a:p>
            <a:pPr algn="r" rtl="1">
              <a:lnSpc>
                <a:spcPct val="100000"/>
              </a:lnSpc>
            </a:pPr>
            <a:r>
              <a:rPr lang="ar-SA" sz="2800" dirty="0"/>
              <a:t>انخفاض المناعة، والإصابة بالمرض في كثير من الأحيان.</a:t>
            </a:r>
          </a:p>
          <a:p>
            <a:pPr algn="r" rtl="1">
              <a:lnSpc>
                <a:spcPct val="100000"/>
              </a:lnSpc>
            </a:pPr>
            <a:r>
              <a:rPr lang="ar-SA" sz="2800" dirty="0"/>
              <a:t>الصداع، آلام الظهر، آلام العضلات.</a:t>
            </a:r>
          </a:p>
          <a:p>
            <a:pPr algn="r" rtl="1">
              <a:lnSpc>
                <a:spcPct val="100000"/>
              </a:lnSpc>
            </a:pPr>
            <a:r>
              <a:rPr lang="ar-SA" sz="2800" dirty="0"/>
              <a:t>تغير في الشهية أو عادات النوم.</a:t>
            </a:r>
          </a:p>
          <a:p>
            <a:pPr algn="r" rtl="1">
              <a:lnSpc>
                <a:spcPct val="100000"/>
              </a:lnSpc>
            </a:pPr>
            <a:endParaRPr lang="ar-SA" dirty="0"/>
          </a:p>
        </p:txBody>
      </p:sp>
    </p:spTree>
    <p:extLst>
      <p:ext uri="{BB962C8B-B14F-4D97-AF65-F5344CB8AC3E}">
        <p14:creationId xmlns:p14="http://schemas.microsoft.com/office/powerpoint/2010/main" val="336311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C30A7-08A0-B741-831E-DBE78BBBB9B1}"/>
              </a:ext>
            </a:extLst>
          </p:cNvPr>
          <p:cNvSpPr>
            <a:spLocks noGrp="1"/>
          </p:cNvSpPr>
          <p:nvPr>
            <p:ph type="title"/>
          </p:nvPr>
        </p:nvSpPr>
        <p:spPr/>
        <p:txBody>
          <a:bodyPr/>
          <a:lstStyle/>
          <a:p>
            <a:pPr algn="r" rtl="1"/>
            <a:r>
              <a:rPr lang="ar-SA" dirty="0"/>
              <a:t>العلامات الوجدانية/العقلية للإنهاك (1 من 2)</a:t>
            </a:r>
          </a:p>
        </p:txBody>
      </p:sp>
      <p:sp>
        <p:nvSpPr>
          <p:cNvPr id="3" name="Text Placeholder 2">
            <a:extLst>
              <a:ext uri="{FF2B5EF4-FFF2-40B4-BE49-F238E27FC236}">
                <a16:creationId xmlns:a16="http://schemas.microsoft.com/office/drawing/2014/main" id="{D0A1AC97-2E6D-1440-8FDF-7B28C06FF1D7}"/>
              </a:ext>
            </a:extLst>
          </p:cNvPr>
          <p:cNvSpPr>
            <a:spLocks noGrp="1"/>
          </p:cNvSpPr>
          <p:nvPr>
            <p:ph type="body" sz="quarter" idx="10"/>
          </p:nvPr>
        </p:nvSpPr>
        <p:spPr>
          <a:xfrm>
            <a:off x="395055" y="1056965"/>
            <a:ext cx="8239125" cy="4920088"/>
          </a:xfrm>
        </p:spPr>
        <p:txBody>
          <a:bodyPr/>
          <a:lstStyle/>
          <a:p>
            <a:pPr algn="r" rtl="1">
              <a:lnSpc>
                <a:spcPct val="100000"/>
              </a:lnSpc>
              <a:spcBef>
                <a:spcPts val="600"/>
              </a:spcBef>
              <a:spcAft>
                <a:spcPts val="600"/>
              </a:spcAft>
            </a:pPr>
            <a:r>
              <a:rPr lang="ar-SA" sz="2500" dirty="0"/>
              <a:t>مواجهة صعوبة في التركيز في عملك، والشعور بالاهتمام به، وإكمال المهام.</a:t>
            </a:r>
          </a:p>
          <a:p>
            <a:pPr lvl="0" algn="r" rtl="1">
              <a:lnSpc>
                <a:spcPct val="100000"/>
              </a:lnSpc>
              <a:spcBef>
                <a:spcPts val="600"/>
              </a:spcBef>
              <a:spcAft>
                <a:spcPts val="600"/>
              </a:spcAft>
            </a:pPr>
            <a:r>
              <a:rPr lang="ar-SA" sz="2500" dirty="0"/>
              <a:t>مواجهة صعوبة في اتخاذ القرارات والمضي قُدُمًا.</a:t>
            </a:r>
          </a:p>
          <a:p>
            <a:pPr lvl="0" algn="r" rtl="1">
              <a:lnSpc>
                <a:spcPct val="100000"/>
              </a:lnSpc>
              <a:spcBef>
                <a:spcPts val="600"/>
              </a:spcBef>
              <a:spcAft>
                <a:spcPts val="600"/>
              </a:spcAft>
            </a:pPr>
            <a:r>
              <a:rPr lang="ar-SA" sz="2500" dirty="0"/>
              <a:t>تصبح أكثر شرودًا ونسيانًا، وتفلت المزيد من الأشياء من بين الثنايا.</a:t>
            </a:r>
          </a:p>
          <a:p>
            <a:pPr lvl="0" algn="r" rtl="1">
              <a:lnSpc>
                <a:spcPct val="100000"/>
              </a:lnSpc>
              <a:spcBef>
                <a:spcPts val="600"/>
              </a:spcBef>
              <a:spcAft>
                <a:spcPts val="600"/>
              </a:spcAft>
            </a:pPr>
            <a:r>
              <a:rPr lang="ar-SA" sz="2500" dirty="0"/>
              <a:t>الشعور بالإرهاق من ثقل المسؤوليات والضغوط.</a:t>
            </a:r>
          </a:p>
          <a:p>
            <a:pPr lvl="0" algn="r" rtl="1">
              <a:lnSpc>
                <a:spcPct val="100000"/>
              </a:lnSpc>
              <a:spcBef>
                <a:spcPts val="600"/>
              </a:spcBef>
              <a:spcAft>
                <a:spcPts val="600"/>
              </a:spcAft>
            </a:pPr>
            <a:r>
              <a:rPr lang="ar-SA" sz="2500" dirty="0"/>
              <a:t>الشعور بأنك لا ترقى إلى مستوى التوقعات (توقعاتك وتوقعات الآخرين).</a:t>
            </a:r>
          </a:p>
          <a:p>
            <a:pPr lvl="0" algn="r" rtl="1">
              <a:lnSpc>
                <a:spcPct val="100000"/>
              </a:lnSpc>
              <a:spcBef>
                <a:spcPts val="600"/>
              </a:spcBef>
              <a:spcAft>
                <a:spcPts val="600"/>
              </a:spcAft>
            </a:pPr>
            <a:r>
              <a:rPr lang="ar-SA" sz="2500" dirty="0"/>
              <a:t>الشعور بأن عملك لا يحدث فرقًا فعليًا.</a:t>
            </a:r>
          </a:p>
        </p:txBody>
      </p:sp>
    </p:spTree>
    <p:extLst>
      <p:ext uri="{BB962C8B-B14F-4D97-AF65-F5344CB8AC3E}">
        <p14:creationId xmlns:p14="http://schemas.microsoft.com/office/powerpoint/2010/main" val="574759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A8CA67-C3C1-3041-BDE3-B8B3CBE118C5}"/>
              </a:ext>
            </a:extLst>
          </p:cNvPr>
          <p:cNvSpPr>
            <a:spLocks noGrp="1"/>
          </p:cNvSpPr>
          <p:nvPr>
            <p:ph type="title"/>
          </p:nvPr>
        </p:nvSpPr>
        <p:spPr/>
        <p:txBody>
          <a:bodyPr/>
          <a:lstStyle/>
          <a:p>
            <a:pPr algn="r" rtl="1"/>
            <a:r>
              <a:rPr lang="ar-SA" dirty="0"/>
              <a:t>العلامات الوجدانية/العقلية للإنهاك (2 من 2)</a:t>
            </a:r>
          </a:p>
        </p:txBody>
      </p:sp>
      <p:sp>
        <p:nvSpPr>
          <p:cNvPr id="3" name="Text Placeholder 2">
            <a:extLst>
              <a:ext uri="{FF2B5EF4-FFF2-40B4-BE49-F238E27FC236}">
                <a16:creationId xmlns:a16="http://schemas.microsoft.com/office/drawing/2014/main" id="{439DFF9D-374B-EE47-A4C3-EF00C9B99A5D}"/>
              </a:ext>
            </a:extLst>
          </p:cNvPr>
          <p:cNvSpPr>
            <a:spLocks noGrp="1"/>
          </p:cNvSpPr>
          <p:nvPr>
            <p:ph type="body" sz="quarter" idx="10"/>
          </p:nvPr>
        </p:nvSpPr>
        <p:spPr>
          <a:xfrm>
            <a:off x="461963" y="1103526"/>
            <a:ext cx="7805737" cy="4875484"/>
          </a:xfrm>
        </p:spPr>
        <p:txBody>
          <a:bodyPr/>
          <a:lstStyle/>
          <a:p>
            <a:pPr algn="r" rtl="1">
              <a:lnSpc>
                <a:spcPct val="100000"/>
              </a:lnSpc>
              <a:spcBef>
                <a:spcPts val="600"/>
              </a:spcBef>
              <a:spcAft>
                <a:spcPts val="600"/>
              </a:spcAft>
            </a:pPr>
            <a:r>
              <a:rPr lang="ar-SA" sz="2500" dirty="0"/>
              <a:t>الشعور "بالاستغلال" وبأنك لست موضع تقدير في العمل.</a:t>
            </a:r>
          </a:p>
          <a:p>
            <a:pPr lvl="0" algn="r" rtl="1">
              <a:lnSpc>
                <a:spcPct val="100000"/>
              </a:lnSpc>
              <a:spcBef>
                <a:spcPts val="600"/>
              </a:spcBef>
              <a:spcAft>
                <a:spcPts val="600"/>
              </a:spcAft>
            </a:pPr>
            <a:r>
              <a:rPr lang="ar-SA" sz="2500" dirty="0"/>
              <a:t>الشعور السلبي تجاه زملاء العمل فيما يخص الكفاءة والتفاني </a:t>
            </a:r>
            <a:br>
              <a:rPr lang="en-US" sz="2500" dirty="0"/>
            </a:br>
            <a:r>
              <a:rPr lang="ar-SA" sz="2500" dirty="0"/>
              <a:t>(والمنظمة ككل).</a:t>
            </a:r>
          </a:p>
          <a:p>
            <a:pPr lvl="0" algn="r" rtl="1">
              <a:lnSpc>
                <a:spcPct val="100000"/>
              </a:lnSpc>
              <a:spcBef>
                <a:spcPts val="600"/>
              </a:spcBef>
              <a:spcAft>
                <a:spcPts val="600"/>
              </a:spcAft>
            </a:pPr>
            <a:r>
              <a:rPr lang="ar-SA" sz="2500" dirty="0"/>
              <a:t>الشعور بالانفعال وسرعة الانزعاج.</a:t>
            </a:r>
          </a:p>
          <a:p>
            <a:pPr lvl="0" algn="r" rtl="1">
              <a:lnSpc>
                <a:spcPct val="100000"/>
              </a:lnSpc>
              <a:spcBef>
                <a:spcPts val="600"/>
              </a:spcBef>
              <a:spcAft>
                <a:spcPts val="600"/>
              </a:spcAft>
            </a:pPr>
            <a:r>
              <a:rPr lang="ar-SA" sz="2500" dirty="0"/>
              <a:t>الشعور بالانفصال، ومواجهة صعوبة في الاهتمام بمشاكل واحتياجات الآخرين.</a:t>
            </a:r>
          </a:p>
          <a:p>
            <a:pPr lvl="0" algn="r" rtl="1">
              <a:lnSpc>
                <a:spcPct val="100000"/>
              </a:lnSpc>
              <a:spcBef>
                <a:spcPts val="600"/>
              </a:spcBef>
              <a:spcAft>
                <a:spcPts val="600"/>
              </a:spcAft>
            </a:pPr>
            <a:r>
              <a:rPr lang="ar-SA" sz="2500" dirty="0"/>
              <a:t>الشعور السلبي بشكل غريزي عندما يتبادر العمل إلى الذهن.</a:t>
            </a:r>
          </a:p>
          <a:p>
            <a:pPr lvl="0" algn="r" rtl="1">
              <a:lnSpc>
                <a:spcPct val="100000"/>
              </a:lnSpc>
              <a:spcBef>
                <a:spcPts val="600"/>
              </a:spcBef>
              <a:spcAft>
                <a:spcPts val="600"/>
              </a:spcAft>
            </a:pPr>
            <a:r>
              <a:rPr lang="ar-SA" sz="2500" dirty="0"/>
              <a:t>مواجهة صعوبة في الاهتمام بعملك وبما إذا كنت تفعله جيدًا.</a:t>
            </a:r>
          </a:p>
          <a:p>
            <a:pPr algn="r" rtl="1"/>
            <a:endParaRPr lang="ar-SA" dirty="0"/>
          </a:p>
        </p:txBody>
      </p:sp>
    </p:spTree>
    <p:extLst>
      <p:ext uri="{BB962C8B-B14F-4D97-AF65-F5344CB8AC3E}">
        <p14:creationId xmlns:p14="http://schemas.microsoft.com/office/powerpoint/2010/main" val="854343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8CC05-76F3-6747-B405-0A8BB4A0E594}"/>
              </a:ext>
            </a:extLst>
          </p:cNvPr>
          <p:cNvSpPr>
            <a:spLocks noGrp="1"/>
          </p:cNvSpPr>
          <p:nvPr>
            <p:ph type="title"/>
          </p:nvPr>
        </p:nvSpPr>
        <p:spPr/>
        <p:txBody>
          <a:bodyPr/>
          <a:lstStyle/>
          <a:p>
            <a:pPr algn="r" rtl="1"/>
            <a:r>
              <a:rPr lang="ar-SA" dirty="0"/>
              <a:t>العلامات السلوكية للإنهاك</a:t>
            </a:r>
          </a:p>
        </p:txBody>
      </p:sp>
      <p:sp>
        <p:nvSpPr>
          <p:cNvPr id="3" name="Text Placeholder 2">
            <a:extLst>
              <a:ext uri="{FF2B5EF4-FFF2-40B4-BE49-F238E27FC236}">
                <a16:creationId xmlns:a16="http://schemas.microsoft.com/office/drawing/2014/main" id="{831E3570-2CFF-244C-8416-EAD2DBD48CE7}"/>
              </a:ext>
            </a:extLst>
          </p:cNvPr>
          <p:cNvSpPr>
            <a:spLocks noGrp="1"/>
          </p:cNvSpPr>
          <p:nvPr>
            <p:ph type="body" sz="quarter" idx="10"/>
          </p:nvPr>
        </p:nvSpPr>
        <p:spPr>
          <a:xfrm>
            <a:off x="372754" y="1079268"/>
            <a:ext cx="8514572" cy="5009298"/>
          </a:xfrm>
        </p:spPr>
        <p:txBody>
          <a:bodyPr/>
          <a:lstStyle/>
          <a:p>
            <a:pPr lvl="0" algn="r" rtl="1">
              <a:lnSpc>
                <a:spcPct val="100000"/>
              </a:lnSpc>
              <a:spcBef>
                <a:spcPts val="600"/>
              </a:spcBef>
              <a:spcAft>
                <a:spcPts val="600"/>
              </a:spcAft>
            </a:pPr>
            <a:r>
              <a:rPr lang="ar-SA" dirty="0"/>
              <a:t>المماطلة/وجود مشكلة في البدء في أي شيء.</a:t>
            </a:r>
          </a:p>
          <a:p>
            <a:pPr lvl="0" algn="r" rtl="1">
              <a:lnSpc>
                <a:spcPct val="100000"/>
              </a:lnSpc>
              <a:spcBef>
                <a:spcPts val="600"/>
              </a:spcBef>
              <a:spcAft>
                <a:spcPts val="600"/>
              </a:spcAft>
            </a:pPr>
            <a:r>
              <a:rPr lang="ar-SA" dirty="0"/>
              <a:t>استغراق وقت أطول لإنجاز الأمور.</a:t>
            </a:r>
          </a:p>
          <a:p>
            <a:pPr lvl="0" algn="r" rtl="1">
              <a:lnSpc>
                <a:spcPct val="100000"/>
              </a:lnSpc>
              <a:spcBef>
                <a:spcPts val="600"/>
              </a:spcBef>
              <a:spcAft>
                <a:spcPts val="600"/>
              </a:spcAft>
            </a:pPr>
            <a:r>
              <a:rPr lang="ar-SA" dirty="0"/>
              <a:t>الانسحاب من مسؤولياتك.</a:t>
            </a:r>
          </a:p>
          <a:p>
            <a:pPr lvl="0" algn="r" rtl="1">
              <a:lnSpc>
                <a:spcPct val="100000"/>
              </a:lnSpc>
              <a:spcBef>
                <a:spcPts val="600"/>
              </a:spcBef>
              <a:spcAft>
                <a:spcPts val="600"/>
              </a:spcAft>
            </a:pPr>
            <a:r>
              <a:rPr lang="ar-SA" dirty="0"/>
              <a:t>زيادة في آليات المواجهة غير المفيدة (الأشياء التي لا تنعشك أو تعيد لك الحيوية، ولكن في الغالب تخدرك).</a:t>
            </a:r>
          </a:p>
          <a:p>
            <a:pPr lvl="0" algn="r" rtl="1">
              <a:lnSpc>
                <a:spcPct val="100000"/>
              </a:lnSpc>
              <a:spcBef>
                <a:spcPts val="600"/>
              </a:spcBef>
              <a:spcAft>
                <a:spcPts val="600"/>
              </a:spcAft>
            </a:pPr>
            <a:r>
              <a:rPr lang="ar-SA" dirty="0"/>
              <a:t>إسقاط إحباطاتك على الآخرين.</a:t>
            </a:r>
          </a:p>
          <a:p>
            <a:pPr lvl="0" algn="r" rtl="1">
              <a:lnSpc>
                <a:spcPct val="100000"/>
              </a:lnSpc>
              <a:spcBef>
                <a:spcPts val="600"/>
              </a:spcBef>
              <a:spcAft>
                <a:spcPts val="600"/>
              </a:spcAft>
            </a:pPr>
            <a:r>
              <a:rPr lang="ar-SA" dirty="0"/>
              <a:t>تجنب الناس، ولا حتى الاستمتاع بقضاء بعض الوقت مع الأسرة أو الأصدقاء المقربين.</a:t>
            </a:r>
          </a:p>
          <a:p>
            <a:pPr lvl="0" algn="r" rtl="1">
              <a:lnSpc>
                <a:spcPct val="100000"/>
              </a:lnSpc>
              <a:spcBef>
                <a:spcPts val="600"/>
              </a:spcBef>
              <a:spcAft>
                <a:spcPts val="600"/>
              </a:spcAft>
            </a:pPr>
            <a:r>
              <a:rPr lang="ar-SA" dirty="0"/>
              <a:t>التغيب عن العمل، الحضور متأخرًا، المغادرة مبكرًا.</a:t>
            </a:r>
          </a:p>
        </p:txBody>
      </p:sp>
    </p:spTree>
    <p:extLst>
      <p:ext uri="{BB962C8B-B14F-4D97-AF65-F5344CB8AC3E}">
        <p14:creationId xmlns:p14="http://schemas.microsoft.com/office/powerpoint/2010/main" val="1666496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45968-0EB2-7543-BC94-15C7967622F1}"/>
              </a:ext>
            </a:extLst>
          </p:cNvPr>
          <p:cNvSpPr>
            <a:spLocks noGrp="1"/>
          </p:cNvSpPr>
          <p:nvPr>
            <p:ph type="title"/>
          </p:nvPr>
        </p:nvSpPr>
        <p:spPr/>
        <p:txBody>
          <a:bodyPr/>
          <a:lstStyle/>
          <a:p>
            <a:pPr algn="r" rtl="1"/>
            <a:r>
              <a:rPr lang="ar-SA" dirty="0"/>
              <a:t>منحنى الإنهاك.</a:t>
            </a:r>
          </a:p>
        </p:txBody>
      </p:sp>
      <p:cxnSp>
        <p:nvCxnSpPr>
          <p:cNvPr id="5" name="Straight Connector 4">
            <a:extLst>
              <a:ext uri="{FF2B5EF4-FFF2-40B4-BE49-F238E27FC236}">
                <a16:creationId xmlns:a16="http://schemas.microsoft.com/office/drawing/2014/main" id="{16DE8037-5065-7742-8A43-C02AB1CFA1E4}"/>
              </a:ext>
            </a:extLst>
          </p:cNvPr>
          <p:cNvCxnSpPr>
            <a:cxnSpLocks/>
          </p:cNvCxnSpPr>
          <p:nvPr/>
        </p:nvCxnSpPr>
        <p:spPr>
          <a:xfrm flipH="1">
            <a:off x="262053" y="5845183"/>
            <a:ext cx="8235176" cy="0"/>
          </a:xfrm>
          <a:prstGeom prst="line">
            <a:avLst/>
          </a:prstGeom>
          <a:ln w="28575"/>
        </p:spPr>
        <p:style>
          <a:lnRef idx="1">
            <a:schemeClr val="dk1"/>
          </a:lnRef>
          <a:fillRef idx="0">
            <a:schemeClr val="dk1"/>
          </a:fillRef>
          <a:effectRef idx="0">
            <a:schemeClr val="dk1"/>
          </a:effectRef>
          <a:fontRef idx="minor">
            <a:schemeClr val="tx1"/>
          </a:fontRef>
        </p:style>
      </p:cxnSp>
      <p:grpSp>
        <p:nvGrpSpPr>
          <p:cNvPr id="3" name="Group 2"/>
          <p:cNvGrpSpPr/>
          <p:nvPr/>
        </p:nvGrpSpPr>
        <p:grpSpPr>
          <a:xfrm flipH="1">
            <a:off x="-4939306" y="-2791326"/>
            <a:ext cx="13436535" cy="8636509"/>
            <a:chOff x="262053" y="-2791326"/>
            <a:chExt cx="13436535" cy="8636509"/>
          </a:xfrm>
        </p:grpSpPr>
        <p:cxnSp>
          <p:nvCxnSpPr>
            <p:cNvPr id="4" name="Straight Connector 3">
              <a:extLst>
                <a:ext uri="{FF2B5EF4-FFF2-40B4-BE49-F238E27FC236}">
                  <a16:creationId xmlns:a16="http://schemas.microsoft.com/office/drawing/2014/main" id="{9B384A03-F1AE-1C4C-8F31-96D1802A5A12}"/>
                </a:ext>
              </a:extLst>
            </p:cNvPr>
            <p:cNvCxnSpPr>
              <a:cxnSpLocks/>
            </p:cNvCxnSpPr>
            <p:nvPr/>
          </p:nvCxnSpPr>
          <p:spPr>
            <a:xfrm>
              <a:off x="262053" y="1137424"/>
              <a:ext cx="0" cy="4707759"/>
            </a:xfrm>
            <a:prstGeom prst="line">
              <a:avLst/>
            </a:prstGeom>
            <a:ln w="28575"/>
          </p:spPr>
          <p:style>
            <a:lnRef idx="1">
              <a:schemeClr val="dk1"/>
            </a:lnRef>
            <a:fillRef idx="0">
              <a:schemeClr val="dk1"/>
            </a:fillRef>
            <a:effectRef idx="0">
              <a:schemeClr val="dk1"/>
            </a:effectRef>
            <a:fontRef idx="minor">
              <a:schemeClr val="tx1"/>
            </a:fontRef>
          </p:style>
        </p:cxnSp>
        <p:sp>
          <p:nvSpPr>
            <p:cNvPr id="6" name="Arc 5">
              <a:extLst>
                <a:ext uri="{FF2B5EF4-FFF2-40B4-BE49-F238E27FC236}">
                  <a16:creationId xmlns:a16="http://schemas.microsoft.com/office/drawing/2014/main" id="{52835716-6815-6542-A602-70449E346385}"/>
                </a:ext>
              </a:extLst>
            </p:cNvPr>
            <p:cNvSpPr/>
            <p:nvPr/>
          </p:nvSpPr>
          <p:spPr>
            <a:xfrm rot="10800000">
              <a:off x="401050" y="-2791326"/>
              <a:ext cx="13158542" cy="8508172"/>
            </a:xfrm>
            <a:prstGeom prst="arc">
              <a:avLst/>
            </a:prstGeom>
            <a:ln w="28575"/>
          </p:spPr>
          <p:style>
            <a:lnRef idx="3">
              <a:schemeClr val="accent5"/>
            </a:lnRef>
            <a:fillRef idx="0">
              <a:schemeClr val="accent5"/>
            </a:fillRef>
            <a:effectRef idx="2">
              <a:schemeClr val="accent5"/>
            </a:effectRef>
            <a:fontRef idx="minor">
              <a:schemeClr val="tx1"/>
            </a:fontRef>
          </p:style>
          <p:txBody>
            <a:bodyPr rtlCol="0" anchor="ctr"/>
            <a:lstStyle/>
            <a:p>
              <a:pPr algn="r" rtl="1"/>
              <a:endParaRPr lang="ar-SA" sz="2200" dirty="0">
                <a:solidFill>
                  <a:srgbClr val="FF0000"/>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7DBF153B-3D7C-9740-9DD9-0B59123DCA6D}"/>
                </a:ext>
              </a:extLst>
            </p:cNvPr>
            <p:cNvSpPr txBox="1"/>
            <p:nvPr/>
          </p:nvSpPr>
          <p:spPr>
            <a:xfrm>
              <a:off x="495617" y="1116708"/>
              <a:ext cx="7562533" cy="430887"/>
            </a:xfrm>
            <a:prstGeom prst="rect">
              <a:avLst/>
            </a:prstGeom>
            <a:noFill/>
          </p:spPr>
          <p:txBody>
            <a:bodyPr wrap="square" rtlCol="0">
              <a:spAutoFit/>
            </a:bodyPr>
            <a:lstStyle/>
            <a:p>
              <a:pPr algn="r" rtl="1"/>
              <a:r>
                <a:rPr lang="ar-SA" sz="2200" dirty="0">
                  <a:latin typeface="Arial" panose="020B0604020202020204" pitchFamily="34" charset="0"/>
                  <a:cs typeface="Arial" panose="020B0604020202020204" pitchFamily="34" charset="0"/>
                </a:rPr>
                <a:t>- التوقعات المفرطة والضغوط البنيوية الأخرى</a:t>
              </a:r>
            </a:p>
          </p:txBody>
        </p:sp>
        <p:sp>
          <p:nvSpPr>
            <p:cNvPr id="8" name="TextBox 7">
              <a:extLst>
                <a:ext uri="{FF2B5EF4-FFF2-40B4-BE49-F238E27FC236}">
                  <a16:creationId xmlns:a16="http://schemas.microsoft.com/office/drawing/2014/main" id="{3EEB3648-63D3-404F-9C17-197C5E9FAF4B}"/>
                </a:ext>
              </a:extLst>
            </p:cNvPr>
            <p:cNvSpPr txBox="1"/>
            <p:nvPr/>
          </p:nvSpPr>
          <p:spPr>
            <a:xfrm>
              <a:off x="760925" y="1637343"/>
              <a:ext cx="5624944" cy="430887"/>
            </a:xfrm>
            <a:prstGeom prst="rect">
              <a:avLst/>
            </a:prstGeom>
            <a:noFill/>
          </p:spPr>
          <p:txBody>
            <a:bodyPr wrap="square" rtlCol="0">
              <a:spAutoFit/>
            </a:bodyPr>
            <a:lstStyle/>
            <a:p>
              <a:pPr algn="r" rtl="1"/>
              <a:r>
                <a:rPr lang="ar-SA" sz="2200" dirty="0">
                  <a:latin typeface="Arial" panose="020B0604020202020204" pitchFamily="34" charset="0"/>
                  <a:cs typeface="Arial" panose="020B0604020202020204" pitchFamily="34" charset="0"/>
                </a:rPr>
                <a:t>- العمل الشاق، انخفاض الدعم والمكافأة</a:t>
              </a:r>
            </a:p>
          </p:txBody>
        </p:sp>
        <p:sp>
          <p:nvSpPr>
            <p:cNvPr id="9" name="TextBox 8">
              <a:extLst>
                <a:ext uri="{FF2B5EF4-FFF2-40B4-BE49-F238E27FC236}">
                  <a16:creationId xmlns:a16="http://schemas.microsoft.com/office/drawing/2014/main" id="{57556C6A-41E1-4347-82A4-FA400039ED3C}"/>
                </a:ext>
              </a:extLst>
            </p:cNvPr>
            <p:cNvSpPr txBox="1"/>
            <p:nvPr/>
          </p:nvSpPr>
          <p:spPr>
            <a:xfrm>
              <a:off x="1159558" y="2121462"/>
              <a:ext cx="7337672" cy="769441"/>
            </a:xfrm>
            <a:prstGeom prst="rect">
              <a:avLst/>
            </a:prstGeom>
            <a:noFill/>
          </p:spPr>
          <p:txBody>
            <a:bodyPr wrap="square" rtlCol="0">
              <a:spAutoFit/>
            </a:bodyPr>
            <a:lstStyle/>
            <a:p>
              <a:pPr algn="r" rtl="1"/>
              <a:r>
                <a:rPr lang="ar-SA" sz="2200" dirty="0">
                  <a:latin typeface="Arial" panose="020B0604020202020204" pitchFamily="34" charset="0"/>
                  <a:cs typeface="Arial" panose="020B0604020202020204" pitchFamily="34" charset="0"/>
                </a:rPr>
                <a:t>- زيادة الجهد، القليل من الاعتراف أو الدعم،  </a:t>
              </a:r>
            </a:p>
            <a:p>
              <a:pPr algn="r" rtl="1"/>
              <a:r>
                <a:rPr lang="ar-SA" sz="2200" dirty="0">
                  <a:latin typeface="Arial" panose="020B0604020202020204" pitchFamily="34" charset="0"/>
                  <a:cs typeface="Arial" panose="020B0604020202020204" pitchFamily="34" charset="0"/>
                </a:rPr>
                <a:t>  عدم وجود نتائج / تخفيف عبء العمل   </a:t>
              </a:r>
            </a:p>
          </p:txBody>
        </p:sp>
        <p:sp>
          <p:nvSpPr>
            <p:cNvPr id="10" name="TextBox 9">
              <a:extLst>
                <a:ext uri="{FF2B5EF4-FFF2-40B4-BE49-F238E27FC236}">
                  <a16:creationId xmlns:a16="http://schemas.microsoft.com/office/drawing/2014/main" id="{B27CFBE8-FC4E-6044-A0C4-B371E4C5974D}"/>
                </a:ext>
              </a:extLst>
            </p:cNvPr>
            <p:cNvSpPr txBox="1"/>
            <p:nvPr/>
          </p:nvSpPr>
          <p:spPr>
            <a:xfrm>
              <a:off x="1884004" y="2904556"/>
              <a:ext cx="8021782" cy="430887"/>
            </a:xfrm>
            <a:prstGeom prst="rect">
              <a:avLst/>
            </a:prstGeom>
            <a:noFill/>
          </p:spPr>
          <p:txBody>
            <a:bodyPr wrap="square" rtlCol="0">
              <a:spAutoFit/>
            </a:bodyPr>
            <a:lstStyle/>
            <a:p>
              <a:pPr algn="r" rtl="1"/>
              <a:r>
                <a:rPr lang="ar-SA" sz="2200" dirty="0">
                  <a:latin typeface="Arial" panose="020B0604020202020204" pitchFamily="34" charset="0"/>
                  <a:cs typeface="Arial" panose="020B0604020202020204" pitchFamily="34" charset="0"/>
                </a:rPr>
                <a:t>- لا تغيير/نهاية في الأفق</a:t>
              </a:r>
            </a:p>
          </p:txBody>
        </p:sp>
        <p:sp>
          <p:nvSpPr>
            <p:cNvPr id="11" name="TextBox 10">
              <a:extLst>
                <a:ext uri="{FF2B5EF4-FFF2-40B4-BE49-F238E27FC236}">
                  <a16:creationId xmlns:a16="http://schemas.microsoft.com/office/drawing/2014/main" id="{DF3C2937-EDD9-A149-AADD-6F0FF9B7592F}"/>
                </a:ext>
              </a:extLst>
            </p:cNvPr>
            <p:cNvSpPr txBox="1"/>
            <p:nvPr/>
          </p:nvSpPr>
          <p:spPr>
            <a:xfrm>
              <a:off x="2374978" y="3412934"/>
              <a:ext cx="8021782" cy="430887"/>
            </a:xfrm>
            <a:prstGeom prst="rect">
              <a:avLst/>
            </a:prstGeom>
            <a:noFill/>
          </p:spPr>
          <p:txBody>
            <a:bodyPr wrap="square" rtlCol="0">
              <a:spAutoFit/>
            </a:bodyPr>
            <a:lstStyle/>
            <a:p>
              <a:pPr algn="r" rtl="1"/>
              <a:r>
                <a:rPr lang="ar-SA" sz="2200" dirty="0">
                  <a:latin typeface="Arial" panose="020B0604020202020204" pitchFamily="34" charset="0"/>
                  <a:cs typeface="Arial" panose="020B0604020202020204" pitchFamily="34" charset="0"/>
                </a:rPr>
                <a:t>- الغضب من الآخرين</a:t>
              </a:r>
            </a:p>
          </p:txBody>
        </p:sp>
        <p:sp>
          <p:nvSpPr>
            <p:cNvPr id="12" name="TextBox 11">
              <a:extLst>
                <a:ext uri="{FF2B5EF4-FFF2-40B4-BE49-F238E27FC236}">
                  <a16:creationId xmlns:a16="http://schemas.microsoft.com/office/drawing/2014/main" id="{6EC28B20-44EF-A541-9001-4C4613414E2A}"/>
                </a:ext>
              </a:extLst>
            </p:cNvPr>
            <p:cNvSpPr txBox="1"/>
            <p:nvPr/>
          </p:nvSpPr>
          <p:spPr>
            <a:xfrm>
              <a:off x="3082744" y="3917924"/>
              <a:ext cx="8021782" cy="430887"/>
            </a:xfrm>
            <a:prstGeom prst="rect">
              <a:avLst/>
            </a:prstGeom>
            <a:noFill/>
          </p:spPr>
          <p:txBody>
            <a:bodyPr wrap="square" rtlCol="0">
              <a:spAutoFit/>
            </a:bodyPr>
            <a:lstStyle/>
            <a:p>
              <a:pPr algn="r" rtl="1"/>
              <a:r>
                <a:rPr lang="ar-SA" sz="2200" dirty="0">
                  <a:latin typeface="Arial" panose="020B0604020202020204" pitchFamily="34" charset="0"/>
                  <a:cs typeface="Arial" panose="020B0604020202020204" pitchFamily="34" charset="0"/>
                </a:rPr>
                <a:t>- الإرهاق النفسي/البدني</a:t>
              </a:r>
            </a:p>
          </p:txBody>
        </p:sp>
        <p:sp>
          <p:nvSpPr>
            <p:cNvPr id="13" name="TextBox 12">
              <a:extLst>
                <a:ext uri="{FF2B5EF4-FFF2-40B4-BE49-F238E27FC236}">
                  <a16:creationId xmlns:a16="http://schemas.microsoft.com/office/drawing/2014/main" id="{0E8EE6EB-3BED-5540-B471-34FF3B3EB3B0}"/>
                </a:ext>
              </a:extLst>
            </p:cNvPr>
            <p:cNvSpPr txBox="1"/>
            <p:nvPr/>
          </p:nvSpPr>
          <p:spPr>
            <a:xfrm>
              <a:off x="4847992" y="4847207"/>
              <a:ext cx="8021782" cy="430887"/>
            </a:xfrm>
            <a:prstGeom prst="rect">
              <a:avLst/>
            </a:prstGeom>
            <a:noFill/>
          </p:spPr>
          <p:txBody>
            <a:bodyPr wrap="square" rtlCol="0">
              <a:spAutoFit/>
            </a:bodyPr>
            <a:lstStyle/>
            <a:p>
              <a:pPr algn="r" rtl="1"/>
              <a:r>
                <a:rPr lang="ar-SA" sz="2200" dirty="0">
                  <a:latin typeface="Arial" panose="020B0604020202020204" pitchFamily="34" charset="0"/>
                  <a:cs typeface="Arial" panose="020B0604020202020204" pitchFamily="34" charset="0"/>
                </a:rPr>
                <a:t>- السخرية</a:t>
              </a:r>
            </a:p>
          </p:txBody>
        </p:sp>
        <p:sp>
          <p:nvSpPr>
            <p:cNvPr id="14" name="TextBox 13">
              <a:extLst>
                <a:ext uri="{FF2B5EF4-FFF2-40B4-BE49-F238E27FC236}">
                  <a16:creationId xmlns:a16="http://schemas.microsoft.com/office/drawing/2014/main" id="{476C210F-8076-EE43-A445-E148F9B6C62D}"/>
                </a:ext>
              </a:extLst>
            </p:cNvPr>
            <p:cNvSpPr txBox="1"/>
            <p:nvPr/>
          </p:nvSpPr>
          <p:spPr>
            <a:xfrm>
              <a:off x="5676806" y="5265156"/>
              <a:ext cx="8021782" cy="430887"/>
            </a:xfrm>
            <a:prstGeom prst="rect">
              <a:avLst/>
            </a:prstGeom>
            <a:noFill/>
          </p:spPr>
          <p:txBody>
            <a:bodyPr wrap="square" rtlCol="0">
              <a:spAutoFit/>
            </a:bodyPr>
            <a:lstStyle/>
            <a:p>
              <a:pPr marL="342900" indent="-342900" algn="r" rtl="1">
                <a:buFontTx/>
                <a:buChar char="-"/>
              </a:pPr>
              <a:r>
                <a:rPr lang="ar-SA" sz="2200" dirty="0">
                  <a:latin typeface="Arial" panose="020B0604020202020204" pitchFamily="34" charset="0"/>
                  <a:cs typeface="Arial" panose="020B0604020202020204" pitchFamily="34" charset="0"/>
                </a:rPr>
                <a:t>الشعور باليأس</a:t>
              </a:r>
            </a:p>
          </p:txBody>
        </p:sp>
        <p:sp>
          <p:nvSpPr>
            <p:cNvPr id="15" name="TextBox 14">
              <a:extLst>
                <a:ext uri="{FF2B5EF4-FFF2-40B4-BE49-F238E27FC236}">
                  <a16:creationId xmlns:a16="http://schemas.microsoft.com/office/drawing/2014/main" id="{6ECA3A20-D62B-8D45-AE37-8FCDF687307F}"/>
                </a:ext>
              </a:extLst>
            </p:cNvPr>
            <p:cNvSpPr txBox="1"/>
            <p:nvPr/>
          </p:nvSpPr>
          <p:spPr>
            <a:xfrm>
              <a:off x="3684824" y="4399078"/>
              <a:ext cx="8021782" cy="430887"/>
            </a:xfrm>
            <a:prstGeom prst="rect">
              <a:avLst/>
            </a:prstGeom>
            <a:noFill/>
          </p:spPr>
          <p:txBody>
            <a:bodyPr wrap="square" rtlCol="0">
              <a:spAutoFit/>
            </a:bodyPr>
            <a:lstStyle/>
            <a:p>
              <a:pPr algn="r" rtl="1"/>
              <a:r>
                <a:rPr lang="ar-SA" sz="2200" dirty="0">
                  <a:latin typeface="Arial" panose="020B0604020202020204" pitchFamily="34" charset="0"/>
                  <a:cs typeface="Arial" panose="020B0604020202020204" pitchFamily="34" charset="0"/>
                </a:rPr>
                <a:t>- الشعور بالانفصال وعدم الفعالية</a:t>
              </a:r>
            </a:p>
          </p:txBody>
        </p:sp>
      </p:grpSp>
    </p:spTree>
    <p:extLst>
      <p:ext uri="{BB962C8B-B14F-4D97-AF65-F5344CB8AC3E}">
        <p14:creationId xmlns:p14="http://schemas.microsoft.com/office/powerpoint/2010/main" val="10314601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5060F8-F7AA-454E-8B4C-ADB2610EB424}"/>
              </a:ext>
            </a:extLst>
          </p:cNvPr>
          <p:cNvSpPr>
            <a:spLocks noGrp="1"/>
          </p:cNvSpPr>
          <p:nvPr>
            <p:ph type="title"/>
          </p:nvPr>
        </p:nvSpPr>
        <p:spPr>
          <a:xfrm>
            <a:off x="171450" y="136526"/>
            <a:ext cx="8291180" cy="611619"/>
          </a:xfrm>
        </p:spPr>
        <p:txBody>
          <a:bodyPr/>
          <a:lstStyle/>
          <a:p>
            <a:pPr algn="r" rtl="1"/>
            <a:r>
              <a:rPr lang="ar-SA" dirty="0"/>
              <a:t>أسئلة مهمة للإجابة عنها</a:t>
            </a:r>
          </a:p>
        </p:txBody>
      </p:sp>
      <p:sp>
        <p:nvSpPr>
          <p:cNvPr id="4" name="Text Placeholder 3">
            <a:extLst>
              <a:ext uri="{FF2B5EF4-FFF2-40B4-BE49-F238E27FC236}">
                <a16:creationId xmlns:a16="http://schemas.microsoft.com/office/drawing/2014/main" id="{78BA598B-3E58-EF40-9BCA-0A4B810308F0}"/>
              </a:ext>
            </a:extLst>
          </p:cNvPr>
          <p:cNvSpPr>
            <a:spLocks noGrp="1"/>
          </p:cNvSpPr>
          <p:nvPr>
            <p:ph type="body" sz="quarter" idx="10"/>
          </p:nvPr>
        </p:nvSpPr>
        <p:spPr>
          <a:xfrm>
            <a:off x="3395663" y="1146173"/>
            <a:ext cx="5066967" cy="4446551"/>
          </a:xfrm>
        </p:spPr>
        <p:txBody>
          <a:bodyPr/>
          <a:lstStyle/>
          <a:p>
            <a:pPr marL="514350" indent="-514350" algn="r" rtl="1">
              <a:lnSpc>
                <a:spcPct val="100000"/>
              </a:lnSpc>
              <a:spcBef>
                <a:spcPts val="1200"/>
              </a:spcBef>
              <a:spcAft>
                <a:spcPts val="1200"/>
              </a:spcAft>
              <a:buFont typeface="+mj-lt"/>
              <a:buAutoNum type="arabicPeriod"/>
            </a:pPr>
            <a:r>
              <a:rPr lang="ar-SA" sz="2800" dirty="0"/>
              <a:t>ما هو الإنهاك؟</a:t>
            </a:r>
          </a:p>
          <a:p>
            <a:pPr marL="514350" indent="-514350" algn="r" rtl="1">
              <a:lnSpc>
                <a:spcPct val="100000"/>
              </a:lnSpc>
              <a:spcBef>
                <a:spcPts val="1200"/>
              </a:spcBef>
              <a:spcAft>
                <a:spcPts val="1200"/>
              </a:spcAft>
              <a:buFont typeface="+mj-lt"/>
              <a:buAutoNum type="arabicPeriod"/>
            </a:pPr>
            <a:r>
              <a:rPr lang="ar-SA" sz="2800" dirty="0"/>
              <a:t>ما الذي يسبب الإنهاك؟</a:t>
            </a:r>
          </a:p>
          <a:p>
            <a:pPr marL="514350" indent="-514350" algn="r" rtl="1">
              <a:lnSpc>
                <a:spcPct val="100000"/>
              </a:lnSpc>
              <a:spcBef>
                <a:spcPts val="1200"/>
              </a:spcBef>
              <a:spcAft>
                <a:spcPts val="1200"/>
              </a:spcAft>
              <a:buFont typeface="+mj-lt"/>
              <a:buAutoNum type="arabicPeriod"/>
            </a:pPr>
            <a:r>
              <a:rPr lang="ar-SA" sz="2800" dirty="0"/>
              <a:t>ماذا يفعل الإنهاك بنا؟</a:t>
            </a:r>
          </a:p>
          <a:p>
            <a:pPr marL="514350" indent="-514350" algn="r" rtl="1">
              <a:lnSpc>
                <a:spcPct val="100000"/>
              </a:lnSpc>
              <a:spcBef>
                <a:spcPts val="1200"/>
              </a:spcBef>
              <a:spcAft>
                <a:spcPts val="1200"/>
              </a:spcAft>
              <a:buFont typeface="+mj-lt"/>
              <a:buAutoNum type="arabicPeriod"/>
            </a:pPr>
            <a:r>
              <a:rPr lang="ar-SA" sz="2800" dirty="0"/>
              <a:t>ما الذي يمكن أن يساعد على الوقاية من الإنهاك والتعامل معه؟</a:t>
            </a:r>
          </a:p>
          <a:p>
            <a:pPr marL="514350" indent="-514350" algn="r" rtl="1">
              <a:lnSpc>
                <a:spcPct val="100000"/>
              </a:lnSpc>
              <a:spcBef>
                <a:spcPts val="1200"/>
              </a:spcBef>
              <a:spcAft>
                <a:spcPts val="1200"/>
              </a:spcAft>
              <a:buFont typeface="+mj-lt"/>
              <a:buAutoNum type="arabicPeriod"/>
            </a:pPr>
            <a:r>
              <a:rPr lang="ar-SA" sz="2800" dirty="0"/>
              <a:t>ما المساعدة التي يمكن أن تقدمها لجنة الإنقاذ الدولية؟</a:t>
            </a:r>
          </a:p>
        </p:txBody>
      </p:sp>
      <p:pic>
        <p:nvPicPr>
          <p:cNvPr id="6" name="Picture 5">
            <a:extLst>
              <a:ext uri="{FF2B5EF4-FFF2-40B4-BE49-F238E27FC236}">
                <a16:creationId xmlns:a16="http://schemas.microsoft.com/office/drawing/2014/main" id="{B418DC27-8892-EC4F-BCAE-F75E1A90C05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461963" y="1656537"/>
            <a:ext cx="3425825" cy="3425825"/>
          </a:xfrm>
          <a:prstGeom prst="rect">
            <a:avLst/>
          </a:prstGeom>
        </p:spPr>
      </p:pic>
    </p:spTree>
    <p:extLst>
      <p:ext uri="{BB962C8B-B14F-4D97-AF65-F5344CB8AC3E}">
        <p14:creationId xmlns:p14="http://schemas.microsoft.com/office/powerpoint/2010/main" val="941568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9E39B-5EBD-0244-B65B-48A4B9DDA89E}"/>
              </a:ext>
            </a:extLst>
          </p:cNvPr>
          <p:cNvSpPr>
            <a:spLocks noGrp="1"/>
          </p:cNvSpPr>
          <p:nvPr>
            <p:ph type="ctrTitle"/>
          </p:nvPr>
        </p:nvSpPr>
        <p:spPr/>
        <p:txBody>
          <a:bodyPr/>
          <a:lstStyle/>
          <a:p>
            <a:pPr rtl="1"/>
            <a:r>
              <a:rPr lang="ar-SA" dirty="0"/>
              <a:t>4. ما الذي يساعدك على الوقاية من الإنهاك والتعامل معه؟</a:t>
            </a:r>
          </a:p>
        </p:txBody>
      </p:sp>
      <p:sp>
        <p:nvSpPr>
          <p:cNvPr id="3" name="Subtitle 2">
            <a:extLst>
              <a:ext uri="{FF2B5EF4-FFF2-40B4-BE49-F238E27FC236}">
                <a16:creationId xmlns:a16="http://schemas.microsoft.com/office/drawing/2014/main" id="{BED8DC83-2C10-DD4F-BB36-CEC815436DF2}"/>
              </a:ext>
            </a:extLst>
          </p:cNvPr>
          <p:cNvSpPr>
            <a:spLocks noGrp="1"/>
          </p:cNvSpPr>
          <p:nvPr>
            <p:ph type="subTitle" idx="1"/>
          </p:nvPr>
        </p:nvSpPr>
        <p:spPr/>
        <p:txBody>
          <a:bodyPr/>
          <a:lstStyle/>
          <a:p>
            <a:pPr algn="r" rtl="1"/>
            <a:endParaRPr lang="ar-SA" dirty="0"/>
          </a:p>
        </p:txBody>
      </p:sp>
      <p:pic>
        <p:nvPicPr>
          <p:cNvPr id="5" name="Picture 4">
            <a:extLst>
              <a:ext uri="{FF2B5EF4-FFF2-40B4-BE49-F238E27FC236}">
                <a16:creationId xmlns:a16="http://schemas.microsoft.com/office/drawing/2014/main" id="{8064BF48-97F6-E447-BDD4-6BBBA046C3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5800" y="86265"/>
            <a:ext cx="1301152" cy="1301152"/>
          </a:xfrm>
          <a:prstGeom prst="rect">
            <a:avLst/>
          </a:prstGeom>
        </p:spPr>
      </p:pic>
    </p:spTree>
    <p:extLst>
      <p:ext uri="{BB962C8B-B14F-4D97-AF65-F5344CB8AC3E}">
        <p14:creationId xmlns:p14="http://schemas.microsoft.com/office/powerpoint/2010/main" val="36901487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AB687-3FCD-5242-B485-BE09AD344C47}"/>
              </a:ext>
            </a:extLst>
          </p:cNvPr>
          <p:cNvSpPr>
            <a:spLocks noGrp="1"/>
          </p:cNvSpPr>
          <p:nvPr>
            <p:ph type="title"/>
          </p:nvPr>
        </p:nvSpPr>
        <p:spPr/>
        <p:txBody>
          <a:bodyPr/>
          <a:lstStyle/>
          <a:p>
            <a:pPr algn="r" rtl="1"/>
            <a:r>
              <a:rPr lang="ar-SA" dirty="0"/>
              <a:t>نهج 3-R للتعامل مع الإنهاك</a:t>
            </a:r>
          </a:p>
        </p:txBody>
      </p:sp>
      <p:grpSp>
        <p:nvGrpSpPr>
          <p:cNvPr id="3" name="Group 2"/>
          <p:cNvGrpSpPr/>
          <p:nvPr/>
        </p:nvGrpSpPr>
        <p:grpSpPr>
          <a:xfrm flipH="1">
            <a:off x="1122586" y="1629762"/>
            <a:ext cx="6898829" cy="3598476"/>
            <a:chOff x="1122586" y="1629762"/>
            <a:chExt cx="6898829" cy="3598476"/>
          </a:xfrm>
        </p:grpSpPr>
        <p:grpSp>
          <p:nvGrpSpPr>
            <p:cNvPr id="4" name="Group 3">
              <a:extLst>
                <a:ext uri="{FF2B5EF4-FFF2-40B4-BE49-F238E27FC236}">
                  <a16:creationId xmlns:a16="http://schemas.microsoft.com/office/drawing/2014/main" id="{6068E2B2-9CE6-1645-BEE7-0BED3C06706D}"/>
                </a:ext>
              </a:extLst>
            </p:cNvPr>
            <p:cNvGrpSpPr/>
            <p:nvPr/>
          </p:nvGrpSpPr>
          <p:grpSpPr>
            <a:xfrm>
              <a:off x="1628172" y="1629762"/>
              <a:ext cx="6393243" cy="1011172"/>
              <a:chOff x="1863121" y="193"/>
              <a:chExt cx="6393243" cy="1011172"/>
            </a:xfrm>
          </p:grpSpPr>
          <p:sp>
            <p:nvSpPr>
              <p:cNvPr id="14" name="Pentagon 13">
                <a:extLst>
                  <a:ext uri="{FF2B5EF4-FFF2-40B4-BE49-F238E27FC236}">
                    <a16:creationId xmlns:a16="http://schemas.microsoft.com/office/drawing/2014/main" id="{70FBB461-BC13-1644-9A59-AB712348D47F}"/>
                  </a:ext>
                </a:extLst>
              </p:cNvPr>
              <p:cNvSpPr/>
              <p:nvPr/>
            </p:nvSpPr>
            <p:spPr>
              <a:xfrm rot="10800000">
                <a:off x="1863121" y="193"/>
                <a:ext cx="6393243" cy="1011172"/>
              </a:xfrm>
              <a:prstGeom prst="homePlat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ar-SA" dirty="0"/>
              </a:p>
            </p:txBody>
          </p:sp>
          <p:sp>
            <p:nvSpPr>
              <p:cNvPr id="15" name="Pentagon 4">
                <a:extLst>
                  <a:ext uri="{FF2B5EF4-FFF2-40B4-BE49-F238E27FC236}">
                    <a16:creationId xmlns:a16="http://schemas.microsoft.com/office/drawing/2014/main" id="{038FCF77-6574-B148-895F-BF5316AA06C2}"/>
                  </a:ext>
                </a:extLst>
              </p:cNvPr>
              <p:cNvSpPr txBox="1"/>
              <p:nvPr/>
            </p:nvSpPr>
            <p:spPr>
              <a:xfrm rot="21600000">
                <a:off x="2115914" y="193"/>
                <a:ext cx="6140450" cy="101117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45899" tIns="182880" rIns="341376" bIns="182880" numCol="1" spcCol="1270" anchor="ctr" anchorCtr="0">
                <a:noAutofit/>
              </a:bodyPr>
              <a:lstStyle/>
              <a:p>
                <a:pPr marL="0" lvl="0" indent="0" algn="r" defTabSz="2133600" rtl="1">
                  <a:lnSpc>
                    <a:spcPct val="90000"/>
                  </a:lnSpc>
                  <a:spcBef>
                    <a:spcPct val="0"/>
                  </a:spcBef>
                  <a:spcAft>
                    <a:spcPct val="35000"/>
                  </a:spcAft>
                  <a:buNone/>
                </a:pPr>
                <a:r>
                  <a:rPr lang="ar-SA" sz="4800" kern="1200" dirty="0"/>
                  <a:t>الإدراك</a:t>
                </a:r>
              </a:p>
            </p:txBody>
          </p:sp>
        </p:grpSp>
        <p:sp>
          <p:nvSpPr>
            <p:cNvPr id="5" name="Oval 4">
              <a:extLst>
                <a:ext uri="{FF2B5EF4-FFF2-40B4-BE49-F238E27FC236}">
                  <a16:creationId xmlns:a16="http://schemas.microsoft.com/office/drawing/2014/main" id="{FED862FB-27C4-CE47-A7AB-451067DE2A6C}"/>
                </a:ext>
              </a:extLst>
            </p:cNvPr>
            <p:cNvSpPr/>
            <p:nvPr/>
          </p:nvSpPr>
          <p:spPr>
            <a:xfrm>
              <a:off x="1122586" y="1629762"/>
              <a:ext cx="1011172" cy="1011172"/>
            </a:xfrm>
            <a:prstGeom prst="ellipse">
              <a:avLst/>
            </a:prstGeom>
            <a:blipFill>
              <a:blip r:embed="rId3" cstate="print">
                <a:extLst>
                  <a:ext uri="{28A0092B-C50C-407E-A947-70E740481C1C}">
                    <a14:useLocalDpi xmlns:a14="http://schemas.microsoft.com/office/drawing/2010/main" val="0"/>
                  </a:ext>
                </a:extLst>
              </a:blip>
              <a:srcRect/>
              <a:stretch>
                <a:fillRect l="-4000" r="-4000"/>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ar-SA" dirty="0"/>
            </a:p>
          </p:txBody>
        </p:sp>
        <p:grpSp>
          <p:nvGrpSpPr>
            <p:cNvPr id="6" name="Group 5">
              <a:extLst>
                <a:ext uri="{FF2B5EF4-FFF2-40B4-BE49-F238E27FC236}">
                  <a16:creationId xmlns:a16="http://schemas.microsoft.com/office/drawing/2014/main" id="{3F636400-9108-7B45-8C5E-08D2F1C7EE27}"/>
                </a:ext>
              </a:extLst>
            </p:cNvPr>
            <p:cNvGrpSpPr/>
            <p:nvPr/>
          </p:nvGrpSpPr>
          <p:grpSpPr>
            <a:xfrm>
              <a:off x="1628172" y="2923414"/>
              <a:ext cx="6393243" cy="1011172"/>
              <a:chOff x="1863121" y="1293845"/>
              <a:chExt cx="6393243" cy="1011172"/>
            </a:xfrm>
          </p:grpSpPr>
          <p:sp>
            <p:nvSpPr>
              <p:cNvPr id="12" name="Pentagon 11">
                <a:extLst>
                  <a:ext uri="{FF2B5EF4-FFF2-40B4-BE49-F238E27FC236}">
                    <a16:creationId xmlns:a16="http://schemas.microsoft.com/office/drawing/2014/main" id="{DDF8A0C5-BDCB-8A46-9953-A4602ECE4495}"/>
                  </a:ext>
                </a:extLst>
              </p:cNvPr>
              <p:cNvSpPr/>
              <p:nvPr/>
            </p:nvSpPr>
            <p:spPr>
              <a:xfrm rot="10800000">
                <a:off x="1863121" y="1293845"/>
                <a:ext cx="6393243" cy="1011172"/>
              </a:xfrm>
              <a:prstGeom prst="homePlat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ar-SA" dirty="0"/>
              </a:p>
            </p:txBody>
          </p:sp>
          <p:sp>
            <p:nvSpPr>
              <p:cNvPr id="13" name="Pentagon 7">
                <a:extLst>
                  <a:ext uri="{FF2B5EF4-FFF2-40B4-BE49-F238E27FC236}">
                    <a16:creationId xmlns:a16="http://schemas.microsoft.com/office/drawing/2014/main" id="{2D7D4A47-A955-E241-B88C-D6AAF6F0B8DD}"/>
                  </a:ext>
                </a:extLst>
              </p:cNvPr>
              <p:cNvSpPr txBox="1"/>
              <p:nvPr/>
            </p:nvSpPr>
            <p:spPr>
              <a:xfrm rot="21600000">
                <a:off x="2115914" y="1293845"/>
                <a:ext cx="6140450" cy="101117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45899" tIns="182880" rIns="341376" bIns="182880" numCol="1" spcCol="1270" anchor="ctr" anchorCtr="0">
                <a:noAutofit/>
              </a:bodyPr>
              <a:lstStyle/>
              <a:p>
                <a:pPr marL="0" lvl="0" indent="0" algn="r" defTabSz="2133600" rtl="1">
                  <a:lnSpc>
                    <a:spcPct val="90000"/>
                  </a:lnSpc>
                  <a:spcBef>
                    <a:spcPct val="0"/>
                  </a:spcBef>
                  <a:spcAft>
                    <a:spcPct val="35000"/>
                  </a:spcAft>
                  <a:buNone/>
                </a:pPr>
                <a:r>
                  <a:rPr lang="ar-SA" sz="4800" kern="1200" dirty="0"/>
                  <a:t>التصدي</a:t>
                </a:r>
              </a:p>
            </p:txBody>
          </p:sp>
        </p:grpSp>
        <p:sp>
          <p:nvSpPr>
            <p:cNvPr id="7" name="Oval 6">
              <a:extLst>
                <a:ext uri="{FF2B5EF4-FFF2-40B4-BE49-F238E27FC236}">
                  <a16:creationId xmlns:a16="http://schemas.microsoft.com/office/drawing/2014/main" id="{1B1B93CB-7A4D-5B4D-9A22-F971DBFAA451}"/>
                </a:ext>
              </a:extLst>
            </p:cNvPr>
            <p:cNvSpPr/>
            <p:nvPr/>
          </p:nvSpPr>
          <p:spPr>
            <a:xfrm>
              <a:off x="1122586" y="2923414"/>
              <a:ext cx="1011172" cy="1011172"/>
            </a:xfrm>
            <a:prstGeom prst="ellipse">
              <a:avLst/>
            </a:prstGeom>
            <a:blipFill>
              <a:blip r:embed="rId3" cstate="print">
                <a:extLst>
                  <a:ext uri="{28A0092B-C50C-407E-A947-70E740481C1C}">
                    <a14:useLocalDpi xmlns:a14="http://schemas.microsoft.com/office/drawing/2010/main" val="0"/>
                  </a:ext>
                </a:extLst>
              </a:blip>
              <a:srcRect/>
              <a:stretch>
                <a:fillRect l="-4000" r="-4000"/>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ar-SA" dirty="0"/>
            </a:p>
          </p:txBody>
        </p:sp>
        <p:grpSp>
          <p:nvGrpSpPr>
            <p:cNvPr id="8" name="Group 7">
              <a:extLst>
                <a:ext uri="{FF2B5EF4-FFF2-40B4-BE49-F238E27FC236}">
                  <a16:creationId xmlns:a16="http://schemas.microsoft.com/office/drawing/2014/main" id="{DB94DB2E-20D8-2943-9FC4-60CDCAC96D44}"/>
                </a:ext>
              </a:extLst>
            </p:cNvPr>
            <p:cNvGrpSpPr/>
            <p:nvPr/>
          </p:nvGrpSpPr>
          <p:grpSpPr>
            <a:xfrm>
              <a:off x="1628172" y="4217066"/>
              <a:ext cx="6393243" cy="1011172"/>
              <a:chOff x="1863121" y="2587497"/>
              <a:chExt cx="6393243" cy="1011172"/>
            </a:xfrm>
          </p:grpSpPr>
          <p:sp>
            <p:nvSpPr>
              <p:cNvPr id="10" name="Pentagon 9">
                <a:extLst>
                  <a:ext uri="{FF2B5EF4-FFF2-40B4-BE49-F238E27FC236}">
                    <a16:creationId xmlns:a16="http://schemas.microsoft.com/office/drawing/2014/main" id="{42BF6EE2-0C1D-054E-8E78-597A16874994}"/>
                  </a:ext>
                </a:extLst>
              </p:cNvPr>
              <p:cNvSpPr/>
              <p:nvPr/>
            </p:nvSpPr>
            <p:spPr>
              <a:xfrm rot="10800000">
                <a:off x="1863121" y="2587497"/>
                <a:ext cx="6393243" cy="1011172"/>
              </a:xfrm>
              <a:prstGeom prst="homePlat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ar-SA" dirty="0"/>
              </a:p>
            </p:txBody>
          </p:sp>
          <p:sp>
            <p:nvSpPr>
              <p:cNvPr id="11" name="Pentagon 10">
                <a:extLst>
                  <a:ext uri="{FF2B5EF4-FFF2-40B4-BE49-F238E27FC236}">
                    <a16:creationId xmlns:a16="http://schemas.microsoft.com/office/drawing/2014/main" id="{3263D0FC-135E-0442-9F35-2AFD02D37264}"/>
                  </a:ext>
                </a:extLst>
              </p:cNvPr>
              <p:cNvSpPr txBox="1"/>
              <p:nvPr/>
            </p:nvSpPr>
            <p:spPr>
              <a:xfrm rot="21600000">
                <a:off x="2115914" y="2587497"/>
                <a:ext cx="6140450" cy="101117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45899" tIns="182880" rIns="341376" bIns="182880" numCol="1" spcCol="1270" anchor="ctr" anchorCtr="0">
                <a:noAutofit/>
              </a:bodyPr>
              <a:lstStyle/>
              <a:p>
                <a:pPr marL="0" lvl="0" indent="0" algn="r" defTabSz="2133600" rtl="1">
                  <a:lnSpc>
                    <a:spcPct val="90000"/>
                  </a:lnSpc>
                  <a:spcBef>
                    <a:spcPct val="0"/>
                  </a:spcBef>
                  <a:spcAft>
                    <a:spcPct val="35000"/>
                  </a:spcAft>
                  <a:buNone/>
                </a:pPr>
                <a:r>
                  <a:rPr lang="ar-SA" sz="4800" kern="1200" dirty="0"/>
                  <a:t>بناء المرونة</a:t>
                </a:r>
              </a:p>
            </p:txBody>
          </p:sp>
        </p:grpSp>
        <p:sp>
          <p:nvSpPr>
            <p:cNvPr id="9" name="Oval 8">
              <a:extLst>
                <a:ext uri="{FF2B5EF4-FFF2-40B4-BE49-F238E27FC236}">
                  <a16:creationId xmlns:a16="http://schemas.microsoft.com/office/drawing/2014/main" id="{C1F0AF96-F629-A94C-8FA7-6227FFA7898F}"/>
                </a:ext>
              </a:extLst>
            </p:cNvPr>
            <p:cNvSpPr/>
            <p:nvPr/>
          </p:nvSpPr>
          <p:spPr>
            <a:xfrm>
              <a:off x="1122586" y="4217066"/>
              <a:ext cx="1011172" cy="1011172"/>
            </a:xfrm>
            <a:prstGeom prst="ellipse">
              <a:avLst/>
            </a:prstGeom>
            <a:blipFill>
              <a:blip r:embed="rId3" cstate="print">
                <a:extLst>
                  <a:ext uri="{28A0092B-C50C-407E-A947-70E740481C1C}">
                    <a14:useLocalDpi xmlns:a14="http://schemas.microsoft.com/office/drawing/2010/main" val="0"/>
                  </a:ext>
                </a:extLst>
              </a:blip>
              <a:srcRect/>
              <a:stretch>
                <a:fillRect l="-4000" r="-4000"/>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ar-SA" dirty="0"/>
            </a:p>
          </p:txBody>
        </p:sp>
      </p:grpSp>
    </p:spTree>
    <p:extLst>
      <p:ext uri="{BB962C8B-B14F-4D97-AF65-F5344CB8AC3E}">
        <p14:creationId xmlns:p14="http://schemas.microsoft.com/office/powerpoint/2010/main" val="31113874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06ECC-DCC2-9F4E-A727-0A83F7801F3F}"/>
              </a:ext>
            </a:extLst>
          </p:cNvPr>
          <p:cNvSpPr>
            <a:spLocks noGrp="1"/>
          </p:cNvSpPr>
          <p:nvPr>
            <p:ph type="title"/>
          </p:nvPr>
        </p:nvSpPr>
        <p:spPr/>
        <p:txBody>
          <a:bodyPr/>
          <a:lstStyle/>
          <a:p>
            <a:pPr algn="r" rtl="1"/>
            <a:r>
              <a:rPr lang="ar-SA" dirty="0"/>
              <a:t>التصدي: التركيز على الأساسيات</a:t>
            </a:r>
          </a:p>
        </p:txBody>
      </p:sp>
      <p:sp>
        <p:nvSpPr>
          <p:cNvPr id="3" name="Text Placeholder 2">
            <a:extLst>
              <a:ext uri="{FF2B5EF4-FFF2-40B4-BE49-F238E27FC236}">
                <a16:creationId xmlns:a16="http://schemas.microsoft.com/office/drawing/2014/main" id="{2AD11B37-5337-3247-A610-EE149D01B0C7}"/>
              </a:ext>
            </a:extLst>
          </p:cNvPr>
          <p:cNvSpPr>
            <a:spLocks noGrp="1"/>
          </p:cNvSpPr>
          <p:nvPr>
            <p:ph type="body" sz="quarter" idx="10"/>
          </p:nvPr>
        </p:nvSpPr>
        <p:spPr>
          <a:xfrm>
            <a:off x="3776664" y="1274512"/>
            <a:ext cx="4771774" cy="4083551"/>
          </a:xfrm>
        </p:spPr>
        <p:txBody>
          <a:bodyPr/>
          <a:lstStyle/>
          <a:p>
            <a:pPr marL="457200" lvl="0" indent="-457200" algn="r" rtl="1">
              <a:lnSpc>
                <a:spcPct val="100000"/>
              </a:lnSpc>
              <a:spcBef>
                <a:spcPts val="600"/>
              </a:spcBef>
              <a:spcAft>
                <a:spcPts val="600"/>
              </a:spcAft>
              <a:buFont typeface="+mj-lt"/>
              <a:buAutoNum type="arabicPeriod"/>
            </a:pPr>
            <a:r>
              <a:rPr lang="ar-SA" dirty="0"/>
              <a:t>ممارسة التمارين بانتظام.</a:t>
            </a:r>
          </a:p>
          <a:p>
            <a:pPr marL="457200" indent="-457200" algn="r" rtl="1">
              <a:lnSpc>
                <a:spcPct val="100000"/>
              </a:lnSpc>
              <a:spcBef>
                <a:spcPts val="600"/>
              </a:spcBef>
              <a:spcAft>
                <a:spcPts val="600"/>
              </a:spcAft>
              <a:buFont typeface="+mj-lt"/>
              <a:buAutoNum type="arabicPeriod"/>
            </a:pPr>
            <a:r>
              <a:rPr lang="ar-SA" dirty="0"/>
              <a:t>أخذ قسط كافٍ من النوم.</a:t>
            </a:r>
          </a:p>
          <a:p>
            <a:pPr marL="457200" lvl="0" indent="-457200" algn="r" rtl="1">
              <a:lnSpc>
                <a:spcPct val="100000"/>
              </a:lnSpc>
              <a:spcBef>
                <a:spcPts val="600"/>
              </a:spcBef>
              <a:spcAft>
                <a:spcPts val="600"/>
              </a:spcAft>
              <a:buFont typeface="+mj-lt"/>
              <a:buAutoNum type="arabicPeriod"/>
            </a:pPr>
            <a:r>
              <a:rPr lang="ar-SA" dirty="0"/>
              <a:t>اتباع نظام غذائي صحي والحد من تعاطي/إساءة استخدام المواد الضارة.</a:t>
            </a:r>
          </a:p>
          <a:p>
            <a:pPr marL="457200" lvl="0" indent="-457200" algn="r" rtl="1">
              <a:lnSpc>
                <a:spcPct val="100000"/>
              </a:lnSpc>
              <a:spcBef>
                <a:spcPts val="600"/>
              </a:spcBef>
              <a:spcAft>
                <a:spcPts val="600"/>
              </a:spcAft>
              <a:buFont typeface="+mj-lt"/>
              <a:buAutoNum type="arabicPeriod"/>
            </a:pPr>
            <a:r>
              <a:rPr lang="ar-SA" dirty="0"/>
              <a:t>قضاء وقت ممتع مع الآخرين.</a:t>
            </a:r>
          </a:p>
          <a:p>
            <a:pPr marL="457200" lvl="0" indent="-457200" algn="r" rtl="1">
              <a:lnSpc>
                <a:spcPct val="100000"/>
              </a:lnSpc>
              <a:spcBef>
                <a:spcPts val="600"/>
              </a:spcBef>
              <a:spcAft>
                <a:spcPts val="600"/>
              </a:spcAft>
              <a:buFont typeface="+mj-lt"/>
              <a:buAutoNum type="arabicPeriod"/>
            </a:pPr>
            <a:r>
              <a:rPr lang="ar-SA" dirty="0"/>
              <a:t>قضاء بعض الوقت بعيدًا عن العمل للحصول على بعض الحرية/الراحة.</a:t>
            </a:r>
          </a:p>
          <a:p>
            <a:pPr algn="r" rtl="1"/>
            <a:endParaRPr lang="ar-SA" dirty="0"/>
          </a:p>
        </p:txBody>
      </p:sp>
      <p:pic>
        <p:nvPicPr>
          <p:cNvPr id="5" name="Picture 4">
            <a:extLst>
              <a:ext uri="{FF2B5EF4-FFF2-40B4-BE49-F238E27FC236}">
                <a16:creationId xmlns:a16="http://schemas.microsoft.com/office/drawing/2014/main" id="{9B965C40-F7B1-6B46-9A9F-DD52BEA63FD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647449" y="1454274"/>
            <a:ext cx="3467351" cy="3467351"/>
          </a:xfrm>
          <a:prstGeom prst="rect">
            <a:avLst/>
          </a:prstGeom>
        </p:spPr>
      </p:pic>
    </p:spTree>
    <p:extLst>
      <p:ext uri="{BB962C8B-B14F-4D97-AF65-F5344CB8AC3E}">
        <p14:creationId xmlns:p14="http://schemas.microsoft.com/office/powerpoint/2010/main" val="3437806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B4697-31F8-894D-B9BF-F3CF2DED9030}"/>
              </a:ext>
            </a:extLst>
          </p:cNvPr>
          <p:cNvSpPr>
            <a:spLocks noGrp="1"/>
          </p:cNvSpPr>
          <p:nvPr>
            <p:ph type="title"/>
          </p:nvPr>
        </p:nvSpPr>
        <p:spPr/>
        <p:txBody>
          <a:bodyPr/>
          <a:lstStyle/>
          <a:p>
            <a:pPr algn="r" rtl="1"/>
            <a:r>
              <a:rPr lang="ar-SA" dirty="0"/>
              <a:t>التصدي: تعرف على "ألاسباب"؟</a:t>
            </a:r>
          </a:p>
        </p:txBody>
      </p:sp>
      <p:sp>
        <p:nvSpPr>
          <p:cNvPr id="3" name="Text Placeholder 2">
            <a:extLst>
              <a:ext uri="{FF2B5EF4-FFF2-40B4-BE49-F238E27FC236}">
                <a16:creationId xmlns:a16="http://schemas.microsoft.com/office/drawing/2014/main" id="{D7CB48A5-4826-5E44-8A9F-2D5D3110CD4C}"/>
              </a:ext>
            </a:extLst>
          </p:cNvPr>
          <p:cNvSpPr>
            <a:spLocks noGrp="1"/>
          </p:cNvSpPr>
          <p:nvPr>
            <p:ph type="body" sz="quarter" idx="10"/>
          </p:nvPr>
        </p:nvSpPr>
        <p:spPr>
          <a:xfrm>
            <a:off x="2943225" y="1146175"/>
            <a:ext cx="5619750" cy="4821488"/>
          </a:xfrm>
        </p:spPr>
        <p:txBody>
          <a:bodyPr/>
          <a:lstStyle/>
          <a:p>
            <a:pPr algn="r" rtl="1"/>
            <a:r>
              <a:rPr lang="ar-SA" dirty="0"/>
              <a:t>ما هي أكبر العوامل المساهمة في الإنهاك؟</a:t>
            </a:r>
          </a:p>
          <a:p>
            <a:pPr algn="r" rtl="1"/>
            <a:r>
              <a:rPr lang="ar-SA" dirty="0"/>
              <a:t>أين تشعر بالاستياء؟</a:t>
            </a:r>
          </a:p>
          <a:p>
            <a:pPr lvl="1" algn="r" rtl="1"/>
            <a:r>
              <a:rPr lang="ar-SA" dirty="0"/>
              <a:t>استخدم الأسئلة الخمس التي تبدأ بـ "لماذا"</a:t>
            </a:r>
          </a:p>
          <a:p>
            <a:pPr lvl="1" algn="r" rtl="1"/>
            <a:r>
              <a:rPr lang="ar-SA" dirty="0"/>
              <a:t>احتفظ بمفكرة يوميات خاصة بالتوتر العصبي</a:t>
            </a:r>
          </a:p>
          <a:p>
            <a:pPr algn="r" rtl="1"/>
            <a:r>
              <a:rPr lang="ar-SA" dirty="0"/>
              <a:t>اكتب الطرق التي يمكنك من خلالها التعامل مع/التخلص من مصدر التوتر هذا.</a:t>
            </a:r>
          </a:p>
          <a:p>
            <a:pPr lvl="1" algn="r" rtl="1"/>
            <a:r>
              <a:rPr lang="ar-SA" dirty="0"/>
              <a:t>قم بتعيين حدود شخصية حول ساعات العمل، والاستجابة للطلبات</a:t>
            </a:r>
          </a:p>
          <a:p>
            <a:pPr lvl="1" algn="r" rtl="1"/>
            <a:r>
              <a:rPr lang="ar-SA" dirty="0"/>
              <a:t>قل "لا" أكثر</a:t>
            </a:r>
          </a:p>
          <a:p>
            <a:pPr lvl="1" algn="r" rtl="1"/>
            <a:r>
              <a:rPr lang="ar-SA" dirty="0"/>
              <a:t>قم بالمزيد من تفويض الآخرين، أو اطلب المساعدة في تحديد الأولويات والحدود</a:t>
            </a:r>
          </a:p>
        </p:txBody>
      </p:sp>
      <p:pic>
        <p:nvPicPr>
          <p:cNvPr id="5" name="Picture 4">
            <a:extLst>
              <a:ext uri="{FF2B5EF4-FFF2-40B4-BE49-F238E27FC236}">
                <a16:creationId xmlns:a16="http://schemas.microsoft.com/office/drawing/2014/main" id="{C42B8BE6-CB68-DD42-8BEA-508DD8B6F31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349669" y="1945107"/>
            <a:ext cx="2482516" cy="2482516"/>
          </a:xfrm>
          <a:prstGeom prst="rect">
            <a:avLst/>
          </a:prstGeom>
        </p:spPr>
      </p:pic>
    </p:spTree>
    <p:extLst>
      <p:ext uri="{BB962C8B-B14F-4D97-AF65-F5344CB8AC3E}">
        <p14:creationId xmlns:p14="http://schemas.microsoft.com/office/powerpoint/2010/main" val="271870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A24088-9636-B24D-8C9B-E576A28FC311}"/>
              </a:ext>
            </a:extLst>
          </p:cNvPr>
          <p:cNvSpPr>
            <a:spLocks noGrp="1"/>
          </p:cNvSpPr>
          <p:nvPr>
            <p:ph type="title"/>
          </p:nvPr>
        </p:nvSpPr>
        <p:spPr/>
        <p:txBody>
          <a:bodyPr/>
          <a:lstStyle/>
          <a:p>
            <a:pPr algn="r" rtl="1"/>
            <a:r>
              <a:rPr lang="ar-SA" dirty="0"/>
              <a:t>التصدي: إعادة العلاقات وإعادة الهيكلة</a:t>
            </a:r>
          </a:p>
        </p:txBody>
      </p:sp>
      <p:sp>
        <p:nvSpPr>
          <p:cNvPr id="3" name="Text Placeholder 2">
            <a:extLst>
              <a:ext uri="{FF2B5EF4-FFF2-40B4-BE49-F238E27FC236}">
                <a16:creationId xmlns:a16="http://schemas.microsoft.com/office/drawing/2014/main" id="{C7AB1B27-80E9-FE4B-982A-69543E87E14C}"/>
              </a:ext>
            </a:extLst>
          </p:cNvPr>
          <p:cNvSpPr>
            <a:spLocks noGrp="1"/>
          </p:cNvSpPr>
          <p:nvPr>
            <p:ph type="body" sz="quarter" idx="10"/>
          </p:nvPr>
        </p:nvSpPr>
        <p:spPr>
          <a:xfrm>
            <a:off x="419433" y="880648"/>
            <a:ext cx="8239125" cy="5275890"/>
          </a:xfrm>
        </p:spPr>
        <p:txBody>
          <a:bodyPr/>
          <a:lstStyle/>
          <a:p>
            <a:pPr algn="r" rtl="1">
              <a:lnSpc>
                <a:spcPct val="100000"/>
              </a:lnSpc>
              <a:spcBef>
                <a:spcPts val="600"/>
              </a:spcBef>
              <a:spcAft>
                <a:spcPts val="600"/>
              </a:spcAft>
            </a:pPr>
            <a:r>
              <a:rPr lang="ar-SA" sz="2400" dirty="0"/>
              <a:t>ذكّر نفسك بالكيفية التي تتوافق بها هذه الوظيفة مع أكثر الأشياء التي تُقَدِّرها.</a:t>
            </a:r>
          </a:p>
          <a:p>
            <a:pPr algn="r" rtl="1">
              <a:lnSpc>
                <a:spcPct val="100000"/>
              </a:lnSpc>
              <a:spcBef>
                <a:spcPts val="600"/>
              </a:spcBef>
              <a:spcAft>
                <a:spcPts val="600"/>
              </a:spcAft>
            </a:pPr>
            <a:r>
              <a:rPr lang="ar-SA" sz="2400" dirty="0"/>
              <a:t>مارس الامتنان.</a:t>
            </a:r>
          </a:p>
          <a:p>
            <a:pPr algn="r" rtl="1">
              <a:lnSpc>
                <a:spcPct val="100000"/>
              </a:lnSpc>
              <a:spcBef>
                <a:spcPts val="600"/>
              </a:spcBef>
              <a:spcAft>
                <a:spcPts val="600"/>
              </a:spcAft>
            </a:pPr>
            <a:r>
              <a:rPr lang="ar-SA" sz="2400" dirty="0"/>
              <a:t>تمرين "شيئين جيدين": كل يوم، اكتب ...</a:t>
            </a:r>
          </a:p>
          <a:p>
            <a:pPr lvl="1" algn="r" rtl="1">
              <a:lnSpc>
                <a:spcPct val="100000"/>
              </a:lnSpc>
              <a:spcBef>
                <a:spcPts val="300"/>
              </a:spcBef>
              <a:spcAft>
                <a:spcPts val="300"/>
              </a:spcAft>
            </a:pPr>
            <a:r>
              <a:rPr lang="ar-SA" sz="2000" dirty="0"/>
              <a:t>شيء واحد جيد قمت به في العمل اليوم</a:t>
            </a:r>
          </a:p>
          <a:p>
            <a:pPr lvl="1" algn="r" rtl="1">
              <a:lnSpc>
                <a:spcPct val="100000"/>
              </a:lnSpc>
              <a:spcBef>
                <a:spcPts val="300"/>
              </a:spcBef>
              <a:spcAft>
                <a:spcPts val="300"/>
              </a:spcAft>
            </a:pPr>
            <a:r>
              <a:rPr lang="ar-SA" sz="2000" dirty="0"/>
              <a:t>شيء ما جيد حدث في العمل</a:t>
            </a:r>
          </a:p>
          <a:p>
            <a:pPr algn="r" rtl="1">
              <a:lnSpc>
                <a:spcPct val="100000"/>
              </a:lnSpc>
              <a:spcBef>
                <a:spcPts val="600"/>
              </a:spcBef>
              <a:spcAft>
                <a:spcPts val="600"/>
              </a:spcAft>
            </a:pPr>
            <a:r>
              <a:rPr lang="ar-SA" sz="2400" dirty="0"/>
              <a:t>تواصل/تواصل من جديد مع إحساس أكبر بالمعنى والغرض المرتبط بعملك.</a:t>
            </a:r>
          </a:p>
          <a:p>
            <a:pPr algn="r" rtl="1">
              <a:lnSpc>
                <a:spcPct val="100000"/>
              </a:lnSpc>
              <a:spcBef>
                <a:spcPts val="600"/>
              </a:spcBef>
              <a:spcAft>
                <a:spcPts val="600"/>
              </a:spcAft>
            </a:pPr>
            <a:r>
              <a:rPr lang="ar-SA" sz="2400" dirty="0"/>
              <a:t>قضاء بعض الوقت المريح/الودي مع الزملاء.</a:t>
            </a:r>
          </a:p>
          <a:p>
            <a:pPr algn="r" rtl="1">
              <a:lnSpc>
                <a:spcPct val="100000"/>
              </a:lnSpc>
              <a:spcBef>
                <a:spcPts val="600"/>
              </a:spcBef>
              <a:spcAft>
                <a:spcPts val="600"/>
              </a:spcAft>
            </a:pPr>
            <a:r>
              <a:rPr lang="ar-SA" sz="2400" dirty="0"/>
              <a:t>قم بـ"تنويع" مشاعرك بحيث يكون لديك ما تهتم به في حياتك - ما يجلب لك الفرح والطاقة - أكثر من مجرد العمل.</a:t>
            </a:r>
          </a:p>
          <a:p>
            <a:pPr algn="r" rtl="1"/>
            <a:endParaRPr lang="ar-SA" dirty="0"/>
          </a:p>
          <a:p>
            <a:pPr algn="r" rtl="1"/>
            <a:endParaRPr lang="ar-SA" dirty="0"/>
          </a:p>
        </p:txBody>
      </p:sp>
      <p:pic>
        <p:nvPicPr>
          <p:cNvPr id="4" name="Picture 3">
            <a:extLst>
              <a:ext uri="{FF2B5EF4-FFF2-40B4-BE49-F238E27FC236}">
                <a16:creationId xmlns:a16="http://schemas.microsoft.com/office/drawing/2014/main" id="{9CE1366A-DE17-2842-86FA-9390919D533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171450" y="72358"/>
            <a:ext cx="857250" cy="857250"/>
          </a:xfrm>
          <a:prstGeom prst="rect">
            <a:avLst/>
          </a:prstGeom>
        </p:spPr>
      </p:pic>
    </p:spTree>
    <p:extLst>
      <p:ext uri="{BB962C8B-B14F-4D97-AF65-F5344CB8AC3E}">
        <p14:creationId xmlns:p14="http://schemas.microsoft.com/office/powerpoint/2010/main" val="4032074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3D4AB-13B9-9445-A587-12EC009F9982}"/>
              </a:ext>
            </a:extLst>
          </p:cNvPr>
          <p:cNvSpPr>
            <a:spLocks noGrp="1"/>
          </p:cNvSpPr>
          <p:nvPr>
            <p:ph type="title"/>
          </p:nvPr>
        </p:nvSpPr>
        <p:spPr/>
        <p:txBody>
          <a:bodyPr/>
          <a:lstStyle/>
          <a:p>
            <a:pPr algn="r" rtl="1"/>
            <a:r>
              <a:rPr lang="ar-SA" dirty="0"/>
              <a:t>كيف يمكن للمدراء مساعدة موظفيهم (1 من 2)</a:t>
            </a:r>
          </a:p>
        </p:txBody>
      </p:sp>
      <p:sp>
        <p:nvSpPr>
          <p:cNvPr id="3" name="Text Placeholder 2">
            <a:extLst>
              <a:ext uri="{FF2B5EF4-FFF2-40B4-BE49-F238E27FC236}">
                <a16:creationId xmlns:a16="http://schemas.microsoft.com/office/drawing/2014/main" id="{1548599B-AC88-EC46-AECB-D7BD09F7A298}"/>
              </a:ext>
            </a:extLst>
          </p:cNvPr>
          <p:cNvSpPr>
            <a:spLocks noGrp="1"/>
          </p:cNvSpPr>
          <p:nvPr>
            <p:ph type="body" sz="quarter" idx="10"/>
          </p:nvPr>
        </p:nvSpPr>
        <p:spPr>
          <a:xfrm>
            <a:off x="445921" y="1032109"/>
            <a:ext cx="8239125" cy="4722997"/>
          </a:xfrm>
        </p:spPr>
        <p:txBody>
          <a:bodyPr/>
          <a:lstStyle/>
          <a:p>
            <a:pPr marL="0" indent="0" algn="r" rtl="1">
              <a:lnSpc>
                <a:spcPct val="100000"/>
              </a:lnSpc>
              <a:spcBef>
                <a:spcPts val="600"/>
              </a:spcBef>
              <a:spcAft>
                <a:spcPts val="600"/>
              </a:spcAft>
              <a:buNone/>
            </a:pPr>
            <a:r>
              <a:rPr lang="ar-SA" dirty="0"/>
              <a:t>هناك ستة "حالات عدم تطابق" بين الشخص ووظيفته تجعل الشخص أكثر عرضة للإنهاك. وتلك هي ...</a:t>
            </a:r>
          </a:p>
          <a:p>
            <a:pPr marL="514350" indent="-514350" algn="r" rtl="1">
              <a:lnSpc>
                <a:spcPct val="100000"/>
              </a:lnSpc>
              <a:spcBef>
                <a:spcPts val="600"/>
              </a:spcBef>
              <a:spcAft>
                <a:spcPts val="600"/>
              </a:spcAft>
              <a:buFont typeface="+mj-lt"/>
              <a:buAutoNum type="arabicPeriod"/>
            </a:pPr>
            <a:r>
              <a:rPr lang="ar-SA" dirty="0"/>
              <a:t>غياب السيطرة</a:t>
            </a:r>
          </a:p>
          <a:p>
            <a:pPr marL="514350" indent="-514350" algn="r" rtl="1">
              <a:lnSpc>
                <a:spcPct val="100000"/>
              </a:lnSpc>
              <a:spcBef>
                <a:spcPts val="600"/>
              </a:spcBef>
              <a:spcAft>
                <a:spcPts val="600"/>
              </a:spcAft>
              <a:buFont typeface="+mj-lt"/>
              <a:buAutoNum type="arabicPeriod"/>
            </a:pPr>
            <a:r>
              <a:rPr lang="ar-SA" dirty="0"/>
              <a:t>عدم كفاية المكافأة</a:t>
            </a:r>
          </a:p>
          <a:p>
            <a:pPr marL="514350" indent="-514350" algn="r" rtl="1">
              <a:lnSpc>
                <a:spcPct val="100000"/>
              </a:lnSpc>
              <a:spcBef>
                <a:spcPts val="600"/>
              </a:spcBef>
              <a:spcAft>
                <a:spcPts val="600"/>
              </a:spcAft>
              <a:buFont typeface="+mj-lt"/>
              <a:buAutoNum type="arabicPeriod"/>
            </a:pPr>
            <a:r>
              <a:rPr lang="ar-SA" dirty="0"/>
              <a:t>غياب المجتمع</a:t>
            </a:r>
          </a:p>
          <a:p>
            <a:pPr marL="514350" indent="-514350" algn="r" rtl="1">
              <a:lnSpc>
                <a:spcPct val="100000"/>
              </a:lnSpc>
              <a:spcBef>
                <a:spcPts val="600"/>
              </a:spcBef>
              <a:spcAft>
                <a:spcPts val="600"/>
              </a:spcAft>
              <a:buFont typeface="+mj-lt"/>
              <a:buAutoNum type="arabicPeriod"/>
            </a:pPr>
            <a:r>
              <a:rPr lang="ar-SA" dirty="0"/>
              <a:t>غياب العدالة</a:t>
            </a:r>
          </a:p>
          <a:p>
            <a:pPr marL="514350" indent="-514350" algn="r" rtl="1">
              <a:lnSpc>
                <a:spcPct val="100000"/>
              </a:lnSpc>
              <a:spcBef>
                <a:spcPts val="600"/>
              </a:spcBef>
              <a:spcAft>
                <a:spcPts val="600"/>
              </a:spcAft>
              <a:buFont typeface="+mj-lt"/>
              <a:buAutoNum type="arabicPeriod"/>
            </a:pPr>
            <a:r>
              <a:rPr lang="ar-SA" dirty="0"/>
              <a:t>صراع القيم</a:t>
            </a:r>
          </a:p>
          <a:p>
            <a:pPr marL="514350" indent="-514350" algn="r" rtl="1">
              <a:lnSpc>
                <a:spcPct val="100000"/>
              </a:lnSpc>
              <a:spcBef>
                <a:spcPts val="600"/>
              </a:spcBef>
              <a:spcAft>
                <a:spcPts val="600"/>
              </a:spcAft>
              <a:buFont typeface="+mj-lt"/>
              <a:buAutoNum type="arabicPeriod"/>
            </a:pPr>
            <a:r>
              <a:rPr lang="ar-SA" dirty="0"/>
              <a:t>زيادة عبء العمل</a:t>
            </a:r>
          </a:p>
        </p:txBody>
      </p:sp>
      <p:pic>
        <p:nvPicPr>
          <p:cNvPr id="5" name="Picture 4">
            <a:extLst>
              <a:ext uri="{FF2B5EF4-FFF2-40B4-BE49-F238E27FC236}">
                <a16:creationId xmlns:a16="http://schemas.microsoft.com/office/drawing/2014/main" id="{CDB25A77-597F-654F-953C-087C310E9D1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0234" y="2117559"/>
            <a:ext cx="3637547" cy="3637547"/>
          </a:xfrm>
          <a:prstGeom prst="rect">
            <a:avLst/>
          </a:prstGeom>
        </p:spPr>
      </p:pic>
    </p:spTree>
    <p:extLst>
      <p:ext uri="{BB962C8B-B14F-4D97-AF65-F5344CB8AC3E}">
        <p14:creationId xmlns:p14="http://schemas.microsoft.com/office/powerpoint/2010/main" val="3003617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3D4AB-13B9-9445-A587-12EC009F9982}"/>
              </a:ext>
            </a:extLst>
          </p:cNvPr>
          <p:cNvSpPr>
            <a:spLocks noGrp="1"/>
          </p:cNvSpPr>
          <p:nvPr>
            <p:ph type="title"/>
          </p:nvPr>
        </p:nvSpPr>
        <p:spPr/>
        <p:txBody>
          <a:bodyPr/>
          <a:lstStyle/>
          <a:p>
            <a:pPr algn="r" rtl="1"/>
            <a:r>
              <a:rPr lang="ar-SA" dirty="0"/>
              <a:t>كيف يمكن للمدراء مساعدة موظفيهم (1 من 2)</a:t>
            </a:r>
          </a:p>
        </p:txBody>
      </p:sp>
      <p:sp>
        <p:nvSpPr>
          <p:cNvPr id="3" name="Text Placeholder 2">
            <a:extLst>
              <a:ext uri="{FF2B5EF4-FFF2-40B4-BE49-F238E27FC236}">
                <a16:creationId xmlns:a16="http://schemas.microsoft.com/office/drawing/2014/main" id="{1548599B-AC88-EC46-AECB-D7BD09F7A298}"/>
              </a:ext>
            </a:extLst>
          </p:cNvPr>
          <p:cNvSpPr>
            <a:spLocks noGrp="1"/>
          </p:cNvSpPr>
          <p:nvPr>
            <p:ph type="body" sz="quarter" idx="10"/>
          </p:nvPr>
        </p:nvSpPr>
        <p:spPr>
          <a:xfrm>
            <a:off x="494047" y="1065965"/>
            <a:ext cx="8239125" cy="5527340"/>
          </a:xfrm>
        </p:spPr>
        <p:txBody>
          <a:bodyPr/>
          <a:lstStyle/>
          <a:p>
            <a:pPr marL="0" indent="0" algn="r" rtl="1">
              <a:lnSpc>
                <a:spcPct val="100000"/>
              </a:lnSpc>
              <a:spcBef>
                <a:spcPts val="600"/>
              </a:spcBef>
              <a:spcAft>
                <a:spcPts val="600"/>
              </a:spcAft>
              <a:buNone/>
            </a:pPr>
            <a:r>
              <a:rPr lang="ar-SA" dirty="0"/>
              <a:t>التفكير في هذه المجالات الرئيسية الستة، واسأل نفسك الأسئلة التالية ...</a:t>
            </a:r>
          </a:p>
          <a:p>
            <a:pPr marL="514350" indent="-514350" algn="r" rtl="1">
              <a:lnSpc>
                <a:spcPct val="100000"/>
              </a:lnSpc>
              <a:spcBef>
                <a:spcPts val="600"/>
              </a:spcBef>
              <a:spcAft>
                <a:spcPts val="600"/>
              </a:spcAft>
              <a:buFont typeface="+mj-lt"/>
              <a:buAutoNum type="arabicPeriod"/>
            </a:pPr>
            <a:r>
              <a:rPr lang="ar-SA" sz="2400" dirty="0"/>
              <a:t>كيف يمكنني المساعدة في حماية الموظفين لديّ من الشعور بالإنهاك؟</a:t>
            </a:r>
          </a:p>
          <a:p>
            <a:pPr marL="514350" indent="-514350" algn="r" rtl="1">
              <a:lnSpc>
                <a:spcPct val="100000"/>
              </a:lnSpc>
              <a:spcBef>
                <a:spcPts val="600"/>
              </a:spcBef>
              <a:spcAft>
                <a:spcPts val="600"/>
              </a:spcAft>
              <a:buFont typeface="+mj-lt"/>
              <a:buAutoNum type="arabicPeriod"/>
            </a:pPr>
            <a:r>
              <a:rPr lang="ar-SA" sz="2400" dirty="0"/>
              <a:t>كيف يمكنني زيادة المكافآت للموظفين لديّ؟</a:t>
            </a:r>
          </a:p>
          <a:p>
            <a:pPr marL="514350" indent="-514350" algn="r" rtl="1">
              <a:lnSpc>
                <a:spcPct val="100000"/>
              </a:lnSpc>
              <a:spcBef>
                <a:spcPts val="600"/>
              </a:spcBef>
              <a:spcAft>
                <a:spcPts val="600"/>
              </a:spcAft>
              <a:buFont typeface="+mj-lt"/>
              <a:buAutoNum type="arabicPeriod"/>
            </a:pPr>
            <a:r>
              <a:rPr lang="ar-SA" sz="2400" dirty="0"/>
              <a:t>كيف يمكنني تذكير الموظفين لديّ بأهمية عملهم؟</a:t>
            </a:r>
          </a:p>
          <a:p>
            <a:pPr marL="514350" indent="-514350" algn="r" rtl="1">
              <a:lnSpc>
                <a:spcPct val="100000"/>
              </a:lnSpc>
              <a:spcBef>
                <a:spcPts val="600"/>
              </a:spcBef>
              <a:spcAft>
                <a:spcPts val="600"/>
              </a:spcAft>
              <a:buFont typeface="+mj-lt"/>
              <a:buAutoNum type="arabicPeriod"/>
            </a:pPr>
            <a:r>
              <a:rPr lang="ar-SA" sz="2400" dirty="0"/>
              <a:t>كيف يمكنني أن أحاول جاهدًا أن أكون منصفًا، وأن أوصل للآخرين أن هذا ما أفعله؟</a:t>
            </a:r>
          </a:p>
          <a:p>
            <a:pPr marL="514350" indent="-514350" algn="r" rtl="1">
              <a:lnSpc>
                <a:spcPct val="100000"/>
              </a:lnSpc>
              <a:spcBef>
                <a:spcPts val="600"/>
              </a:spcBef>
              <a:spcAft>
                <a:spcPts val="600"/>
              </a:spcAft>
              <a:buFont typeface="+mj-lt"/>
              <a:buAutoNum type="arabicPeriod"/>
            </a:pPr>
            <a:r>
              <a:rPr lang="ar-SA" sz="2400" dirty="0"/>
              <a:t>كيف يمكنني تشجيع وبناء الحس المجتمعي لدى الموظفين؟</a:t>
            </a:r>
          </a:p>
        </p:txBody>
      </p:sp>
      <p:pic>
        <p:nvPicPr>
          <p:cNvPr id="4" name="Picture 3">
            <a:extLst>
              <a:ext uri="{FF2B5EF4-FFF2-40B4-BE49-F238E27FC236}">
                <a16:creationId xmlns:a16="http://schemas.microsoft.com/office/drawing/2014/main" id="{633FB5AC-12DE-124B-825F-ED554518224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4047" y="136526"/>
            <a:ext cx="1082674" cy="1082674"/>
          </a:xfrm>
          <a:prstGeom prst="rect">
            <a:avLst/>
          </a:prstGeom>
        </p:spPr>
      </p:pic>
    </p:spTree>
    <p:extLst>
      <p:ext uri="{BB962C8B-B14F-4D97-AF65-F5344CB8AC3E}">
        <p14:creationId xmlns:p14="http://schemas.microsoft.com/office/powerpoint/2010/main" val="534647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6553E4-A423-7642-89B6-86585F743328}"/>
              </a:ext>
            </a:extLst>
          </p:cNvPr>
          <p:cNvSpPr>
            <a:spLocks noGrp="1"/>
          </p:cNvSpPr>
          <p:nvPr>
            <p:ph type="ctrTitle"/>
          </p:nvPr>
        </p:nvSpPr>
        <p:spPr/>
        <p:txBody>
          <a:bodyPr/>
          <a:lstStyle/>
          <a:p>
            <a:pPr rtl="1"/>
            <a:r>
              <a:rPr lang="ar-SA" dirty="0"/>
              <a:t>4. ما المساعدة التي يمكن أن تقدمها لجنة الإنقاذ الدولية؟</a:t>
            </a:r>
          </a:p>
        </p:txBody>
      </p:sp>
      <p:sp>
        <p:nvSpPr>
          <p:cNvPr id="3" name="Subtitle 2">
            <a:extLst>
              <a:ext uri="{FF2B5EF4-FFF2-40B4-BE49-F238E27FC236}">
                <a16:creationId xmlns:a16="http://schemas.microsoft.com/office/drawing/2014/main" id="{92E618F2-0547-4041-8557-CF8519E7B335}"/>
              </a:ext>
            </a:extLst>
          </p:cNvPr>
          <p:cNvSpPr>
            <a:spLocks noGrp="1"/>
          </p:cNvSpPr>
          <p:nvPr>
            <p:ph type="subTitle" idx="1"/>
          </p:nvPr>
        </p:nvSpPr>
        <p:spPr/>
        <p:txBody>
          <a:bodyPr/>
          <a:lstStyle/>
          <a:p>
            <a:pPr algn="r" rtl="1"/>
            <a:endParaRPr lang="ar-SA" dirty="0"/>
          </a:p>
        </p:txBody>
      </p:sp>
      <p:pic>
        <p:nvPicPr>
          <p:cNvPr id="5" name="Picture 4">
            <a:extLst>
              <a:ext uri="{FF2B5EF4-FFF2-40B4-BE49-F238E27FC236}">
                <a16:creationId xmlns:a16="http://schemas.microsoft.com/office/drawing/2014/main" id="{FE0E0658-1A17-B54D-89B0-FE568B90457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685800" y="86265"/>
            <a:ext cx="1301152" cy="1301152"/>
          </a:xfrm>
          <a:prstGeom prst="rect">
            <a:avLst/>
          </a:prstGeom>
        </p:spPr>
      </p:pic>
    </p:spTree>
    <p:extLst>
      <p:ext uri="{BB962C8B-B14F-4D97-AF65-F5344CB8AC3E}">
        <p14:creationId xmlns:p14="http://schemas.microsoft.com/office/powerpoint/2010/main" val="23971401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87ACF-7F2E-E548-B89E-251F8F30003B}"/>
              </a:ext>
            </a:extLst>
          </p:cNvPr>
          <p:cNvSpPr>
            <a:spLocks noGrp="1"/>
          </p:cNvSpPr>
          <p:nvPr>
            <p:ph type="title"/>
          </p:nvPr>
        </p:nvSpPr>
        <p:spPr>
          <a:xfrm>
            <a:off x="171450" y="136526"/>
            <a:ext cx="8823694" cy="611619"/>
          </a:xfrm>
        </p:spPr>
        <p:txBody>
          <a:bodyPr/>
          <a:lstStyle/>
          <a:p>
            <a:pPr algn="r" rtl="1"/>
            <a:r>
              <a:rPr lang="ar-SA" dirty="0"/>
              <a:t>موارد لجنة الإنقاذ الدولية لمساعدتك</a:t>
            </a:r>
          </a:p>
        </p:txBody>
      </p:sp>
      <p:sp>
        <p:nvSpPr>
          <p:cNvPr id="4" name="Text Placeholder 3">
            <a:extLst>
              <a:ext uri="{FF2B5EF4-FFF2-40B4-BE49-F238E27FC236}">
                <a16:creationId xmlns:a16="http://schemas.microsoft.com/office/drawing/2014/main" id="{4FD3EB6C-E10F-B24F-A539-94B531A98C42}"/>
              </a:ext>
            </a:extLst>
          </p:cNvPr>
          <p:cNvSpPr>
            <a:spLocks noGrp="1"/>
          </p:cNvSpPr>
          <p:nvPr>
            <p:ph type="body" sz="quarter" idx="10"/>
          </p:nvPr>
        </p:nvSpPr>
        <p:spPr>
          <a:xfrm>
            <a:off x="461963" y="1146175"/>
            <a:ext cx="8239125" cy="4674054"/>
          </a:xfrm>
        </p:spPr>
        <p:txBody>
          <a:bodyPr/>
          <a:lstStyle/>
          <a:p>
            <a:pPr marL="514350" indent="-514350" algn="r" rtl="1">
              <a:lnSpc>
                <a:spcPct val="100000"/>
              </a:lnSpc>
              <a:spcBef>
                <a:spcPts val="600"/>
              </a:spcBef>
              <a:spcAft>
                <a:spcPts val="600"/>
              </a:spcAft>
              <a:buFont typeface="+mj-lt"/>
              <a:buAutoNum type="arabicPeriod"/>
            </a:pPr>
            <a:r>
              <a:rPr lang="ar-SA" dirty="0"/>
              <a:t>برنامج توفير المساعدة والمرونة للموظف (EARP)</a:t>
            </a:r>
          </a:p>
          <a:p>
            <a:pPr lvl="1" algn="r" rtl="1">
              <a:lnSpc>
                <a:spcPct val="100000"/>
              </a:lnSpc>
              <a:spcBef>
                <a:spcPts val="600"/>
              </a:spcBef>
              <a:spcAft>
                <a:spcPts val="600"/>
              </a:spcAft>
              <a:buFontTx/>
              <a:buChar char="-"/>
            </a:pPr>
            <a:r>
              <a:rPr lang="ar-SA" dirty="0"/>
              <a:t>استشارات المدير</a:t>
            </a:r>
          </a:p>
          <a:p>
            <a:pPr lvl="1" algn="r" rtl="1">
              <a:lnSpc>
                <a:spcPct val="100000"/>
              </a:lnSpc>
              <a:spcBef>
                <a:spcPts val="600"/>
              </a:spcBef>
              <a:spcAft>
                <a:spcPts val="600"/>
              </a:spcAft>
              <a:buFontTx/>
              <a:buChar char="-"/>
            </a:pPr>
            <a:r>
              <a:rPr lang="ar-SA" dirty="0"/>
              <a:t>المرونة الشخصية وتخطيط الرعاية الذاتية</a:t>
            </a:r>
          </a:p>
          <a:p>
            <a:pPr lvl="1" algn="r" rtl="1">
              <a:lnSpc>
                <a:spcPct val="100000"/>
              </a:lnSpc>
              <a:spcBef>
                <a:spcPts val="600"/>
              </a:spcBef>
              <a:spcAft>
                <a:spcPts val="600"/>
              </a:spcAft>
              <a:buFontTx/>
              <a:buChar char="-"/>
            </a:pPr>
            <a:r>
              <a:rPr lang="ar-SA" dirty="0"/>
              <a:t>تقديم المشورة</a:t>
            </a:r>
          </a:p>
          <a:p>
            <a:pPr marL="514350" indent="-514350" algn="r" rtl="1">
              <a:lnSpc>
                <a:spcPct val="100000"/>
              </a:lnSpc>
              <a:spcBef>
                <a:spcPts val="600"/>
              </a:spcBef>
              <a:spcAft>
                <a:spcPts val="600"/>
              </a:spcAft>
              <a:buFont typeface="+mj-lt"/>
              <a:buAutoNum type="arabicPeriod"/>
            </a:pPr>
            <a:r>
              <a:rPr lang="ar-SA" dirty="0"/>
              <a:t>الموارد التعليمية</a:t>
            </a:r>
          </a:p>
          <a:p>
            <a:pPr lvl="1" algn="r" rtl="1">
              <a:lnSpc>
                <a:spcPct val="100000"/>
              </a:lnSpc>
              <a:spcBef>
                <a:spcPts val="600"/>
              </a:spcBef>
              <a:spcAft>
                <a:spcPts val="600"/>
              </a:spcAft>
              <a:buFontTx/>
              <a:buChar char="-"/>
            </a:pPr>
            <a:r>
              <a:rPr lang="ar-SA" dirty="0"/>
              <a:t>صفحة ويب واجب العناية</a:t>
            </a:r>
          </a:p>
          <a:p>
            <a:pPr lvl="1" algn="r" rtl="1">
              <a:lnSpc>
                <a:spcPct val="100000"/>
              </a:lnSpc>
              <a:spcBef>
                <a:spcPts val="600"/>
              </a:spcBef>
              <a:spcAft>
                <a:spcPts val="600"/>
              </a:spcAft>
              <a:buFontTx/>
              <a:buChar char="-"/>
            </a:pPr>
            <a:r>
              <a:rPr lang="ar-SA" dirty="0"/>
              <a:t>دورات لجنة الإنقاذ الدولية للتعليم الإلكتروني على Kaya Connect</a:t>
            </a:r>
          </a:p>
          <a:p>
            <a:pPr marL="457200" lvl="1" indent="0" algn="r" rtl="1">
              <a:buNone/>
            </a:pPr>
            <a:endParaRPr lang="ar-SA" dirty="0"/>
          </a:p>
          <a:p>
            <a:pPr lvl="1" algn="r" rtl="1">
              <a:buFontTx/>
              <a:buChar char="-"/>
            </a:pPr>
            <a:endParaRPr lang="ar-SA" dirty="0"/>
          </a:p>
          <a:p>
            <a:pPr marL="971550" lvl="1" indent="-514350" algn="r" rtl="1">
              <a:buFont typeface="+mj-lt"/>
              <a:buAutoNum type="arabicPeriod"/>
            </a:pPr>
            <a:endParaRPr lang="ar-SA" dirty="0"/>
          </a:p>
        </p:txBody>
      </p:sp>
    </p:spTree>
    <p:extLst>
      <p:ext uri="{BB962C8B-B14F-4D97-AF65-F5344CB8AC3E}">
        <p14:creationId xmlns:p14="http://schemas.microsoft.com/office/powerpoint/2010/main" val="18823116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9E39B-5EBD-0244-B65B-48A4B9DDA89E}"/>
              </a:ext>
            </a:extLst>
          </p:cNvPr>
          <p:cNvSpPr>
            <a:spLocks noGrp="1"/>
          </p:cNvSpPr>
          <p:nvPr>
            <p:ph type="ctrTitle"/>
          </p:nvPr>
        </p:nvSpPr>
        <p:spPr/>
        <p:txBody>
          <a:bodyPr/>
          <a:lstStyle/>
          <a:p>
            <a:pPr rtl="1"/>
            <a:r>
              <a:rPr lang="ar-SA" dirty="0"/>
              <a:t>1. ما هو الإنهاك؟</a:t>
            </a:r>
          </a:p>
        </p:txBody>
      </p:sp>
      <p:sp>
        <p:nvSpPr>
          <p:cNvPr id="3" name="Subtitle 2">
            <a:extLst>
              <a:ext uri="{FF2B5EF4-FFF2-40B4-BE49-F238E27FC236}">
                <a16:creationId xmlns:a16="http://schemas.microsoft.com/office/drawing/2014/main" id="{BED8DC83-2C10-DD4F-BB36-CEC815436DF2}"/>
              </a:ext>
            </a:extLst>
          </p:cNvPr>
          <p:cNvSpPr>
            <a:spLocks noGrp="1"/>
          </p:cNvSpPr>
          <p:nvPr>
            <p:ph type="subTitle" idx="1"/>
          </p:nvPr>
        </p:nvSpPr>
        <p:spPr/>
        <p:txBody>
          <a:bodyPr/>
          <a:lstStyle/>
          <a:p>
            <a:pPr algn="r" rtl="1"/>
            <a:endParaRPr lang="ar-SA" dirty="0"/>
          </a:p>
        </p:txBody>
      </p:sp>
      <p:pic>
        <p:nvPicPr>
          <p:cNvPr id="5" name="Picture 4">
            <a:extLst>
              <a:ext uri="{FF2B5EF4-FFF2-40B4-BE49-F238E27FC236}">
                <a16:creationId xmlns:a16="http://schemas.microsoft.com/office/drawing/2014/main" id="{8064BF48-97F6-E447-BDD4-6BBBA046C3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685800" y="86265"/>
            <a:ext cx="1301152" cy="1301152"/>
          </a:xfrm>
          <a:prstGeom prst="rect">
            <a:avLst/>
          </a:prstGeom>
        </p:spPr>
      </p:pic>
    </p:spTree>
    <p:extLst>
      <p:ext uri="{BB962C8B-B14F-4D97-AF65-F5344CB8AC3E}">
        <p14:creationId xmlns:p14="http://schemas.microsoft.com/office/powerpoint/2010/main" val="7289810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93EF336-21D6-B14C-98DB-C7D3EB373BA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43200" y="4227007"/>
            <a:ext cx="2887579" cy="1925052"/>
          </a:xfrm>
          <a:prstGeom prst="rect">
            <a:avLst/>
          </a:prstGeom>
        </p:spPr>
      </p:pic>
      <p:sp>
        <p:nvSpPr>
          <p:cNvPr id="2" name="Title 1">
            <a:extLst>
              <a:ext uri="{FF2B5EF4-FFF2-40B4-BE49-F238E27FC236}">
                <a16:creationId xmlns:a16="http://schemas.microsoft.com/office/drawing/2014/main" id="{C7392D75-A1B6-EC4B-BC83-38A93D90C4B6}"/>
              </a:ext>
            </a:extLst>
          </p:cNvPr>
          <p:cNvSpPr>
            <a:spLocks noGrp="1"/>
          </p:cNvSpPr>
          <p:nvPr>
            <p:ph type="title"/>
          </p:nvPr>
        </p:nvSpPr>
        <p:spPr/>
        <p:txBody>
          <a:bodyPr/>
          <a:lstStyle/>
          <a:p>
            <a:pPr algn="r" rtl="1"/>
            <a:r>
              <a:rPr lang="ar-SA" dirty="0"/>
              <a:t>الإنهاك هو…</a:t>
            </a:r>
          </a:p>
        </p:txBody>
      </p:sp>
      <p:sp>
        <p:nvSpPr>
          <p:cNvPr id="3" name="Text Placeholder 2">
            <a:extLst>
              <a:ext uri="{FF2B5EF4-FFF2-40B4-BE49-F238E27FC236}">
                <a16:creationId xmlns:a16="http://schemas.microsoft.com/office/drawing/2014/main" id="{AFCEEB7E-2F60-0447-9365-42E9B8362250}"/>
              </a:ext>
            </a:extLst>
          </p:cNvPr>
          <p:cNvSpPr>
            <a:spLocks noGrp="1"/>
          </p:cNvSpPr>
          <p:nvPr>
            <p:ph type="body" sz="quarter" idx="10"/>
          </p:nvPr>
        </p:nvSpPr>
        <p:spPr>
          <a:xfrm>
            <a:off x="461963" y="1146175"/>
            <a:ext cx="8280984" cy="4607854"/>
          </a:xfrm>
        </p:spPr>
        <p:txBody>
          <a:bodyPr/>
          <a:lstStyle/>
          <a:p>
            <a:pPr algn="r" rtl="1">
              <a:spcBef>
                <a:spcPts val="600"/>
              </a:spcBef>
              <a:spcAft>
                <a:spcPts val="600"/>
              </a:spcAft>
            </a:pPr>
            <a:r>
              <a:rPr lang="ar-SA" sz="2400" dirty="0"/>
              <a:t>نوع خاص من التوتر العصبي المرتبط بالعمل.</a:t>
            </a:r>
          </a:p>
          <a:p>
            <a:pPr algn="r" rtl="1">
              <a:spcBef>
                <a:spcPts val="600"/>
              </a:spcBef>
              <a:spcAft>
                <a:spcPts val="600"/>
              </a:spcAft>
            </a:pPr>
            <a:r>
              <a:rPr lang="ar-SA" sz="2400" dirty="0"/>
              <a:t>عملية، وليس "حدثًا". إنه استنزاف تدريجي يتضمن:</a:t>
            </a:r>
          </a:p>
          <a:p>
            <a:pPr lvl="1" algn="r" rtl="1">
              <a:spcBef>
                <a:spcPts val="600"/>
              </a:spcBef>
              <a:spcAft>
                <a:spcPts val="600"/>
              </a:spcAft>
              <a:buFont typeface="Wingdings" panose="05000000000000000000" pitchFamily="2" charset="2"/>
              <a:buChar char="×"/>
            </a:pPr>
            <a:r>
              <a:rPr lang="ar-SA" dirty="0"/>
              <a:t> الإرهاق البدني والوجداني</a:t>
            </a:r>
          </a:p>
          <a:p>
            <a:pPr lvl="1" algn="r" rtl="1">
              <a:lnSpc>
                <a:spcPct val="100000"/>
              </a:lnSpc>
              <a:spcBef>
                <a:spcPts val="600"/>
              </a:spcBef>
              <a:spcAft>
                <a:spcPts val="600"/>
              </a:spcAft>
              <a:buFont typeface="Wingdings" panose="05000000000000000000" pitchFamily="2" charset="2"/>
              <a:buChar char="×"/>
            </a:pPr>
            <a:r>
              <a:rPr lang="ar-SA" dirty="0"/>
              <a:t> تَبَدُّدُ الشَّخْصِيَّة (استنفاد التعاطف، والعناية، والشفقة)</a:t>
            </a:r>
          </a:p>
          <a:p>
            <a:pPr lvl="1" algn="r" rtl="1">
              <a:lnSpc>
                <a:spcPct val="100000"/>
              </a:lnSpc>
              <a:spcBef>
                <a:spcPts val="600"/>
              </a:spcBef>
              <a:spcAft>
                <a:spcPts val="600"/>
              </a:spcAft>
              <a:buFont typeface="Wingdings" panose="05000000000000000000" pitchFamily="2" charset="2"/>
              <a:buChar char="×"/>
            </a:pPr>
            <a:r>
              <a:rPr lang="ar-SA" dirty="0"/>
              <a:t> انخفاض الشعور بالإنجاز والغرض</a:t>
            </a:r>
          </a:p>
        </p:txBody>
      </p:sp>
    </p:spTree>
    <p:extLst>
      <p:ext uri="{BB962C8B-B14F-4D97-AF65-F5344CB8AC3E}">
        <p14:creationId xmlns:p14="http://schemas.microsoft.com/office/powerpoint/2010/main" val="1700218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9E39B-5EBD-0244-B65B-48A4B9DDA89E}"/>
              </a:ext>
            </a:extLst>
          </p:cNvPr>
          <p:cNvSpPr>
            <a:spLocks noGrp="1"/>
          </p:cNvSpPr>
          <p:nvPr>
            <p:ph type="ctrTitle"/>
          </p:nvPr>
        </p:nvSpPr>
        <p:spPr/>
        <p:txBody>
          <a:bodyPr/>
          <a:lstStyle/>
          <a:p>
            <a:pPr rtl="1"/>
            <a:r>
              <a:rPr lang="ar-SA" dirty="0"/>
              <a:t>2. ما الذي يسبب الإنهاك؟</a:t>
            </a:r>
          </a:p>
        </p:txBody>
      </p:sp>
      <p:sp>
        <p:nvSpPr>
          <p:cNvPr id="3" name="Subtitle 2">
            <a:extLst>
              <a:ext uri="{FF2B5EF4-FFF2-40B4-BE49-F238E27FC236}">
                <a16:creationId xmlns:a16="http://schemas.microsoft.com/office/drawing/2014/main" id="{BED8DC83-2C10-DD4F-BB36-CEC815436DF2}"/>
              </a:ext>
            </a:extLst>
          </p:cNvPr>
          <p:cNvSpPr>
            <a:spLocks noGrp="1"/>
          </p:cNvSpPr>
          <p:nvPr>
            <p:ph type="subTitle" idx="1"/>
          </p:nvPr>
        </p:nvSpPr>
        <p:spPr/>
        <p:txBody>
          <a:bodyPr/>
          <a:lstStyle/>
          <a:p>
            <a:pPr algn="r" rtl="1"/>
            <a:endParaRPr lang="ar-SA" dirty="0"/>
          </a:p>
        </p:txBody>
      </p:sp>
      <p:pic>
        <p:nvPicPr>
          <p:cNvPr id="5" name="Picture 4">
            <a:extLst>
              <a:ext uri="{FF2B5EF4-FFF2-40B4-BE49-F238E27FC236}">
                <a16:creationId xmlns:a16="http://schemas.microsoft.com/office/drawing/2014/main" id="{8064BF48-97F6-E447-BDD4-6BBBA046C3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685800" y="86265"/>
            <a:ext cx="1301152" cy="1301152"/>
          </a:xfrm>
          <a:prstGeom prst="rect">
            <a:avLst/>
          </a:prstGeom>
        </p:spPr>
      </p:pic>
    </p:spTree>
    <p:extLst>
      <p:ext uri="{BB962C8B-B14F-4D97-AF65-F5344CB8AC3E}">
        <p14:creationId xmlns:p14="http://schemas.microsoft.com/office/powerpoint/2010/main" val="2250132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531AD-7039-D741-8107-F1CAF484E85F}"/>
              </a:ext>
            </a:extLst>
          </p:cNvPr>
          <p:cNvSpPr>
            <a:spLocks noGrp="1"/>
          </p:cNvSpPr>
          <p:nvPr>
            <p:ph type="title"/>
          </p:nvPr>
        </p:nvSpPr>
        <p:spPr/>
        <p:txBody>
          <a:bodyPr/>
          <a:lstStyle/>
          <a:p>
            <a:pPr algn="r" rtl="1"/>
            <a:r>
              <a:rPr lang="ar-SA" dirty="0"/>
              <a:t>هناك 3 أنواع من العوامل المساهمة في الإنهاك</a:t>
            </a:r>
          </a:p>
        </p:txBody>
      </p:sp>
      <p:grpSp>
        <p:nvGrpSpPr>
          <p:cNvPr id="4" name="Group 3">
            <a:extLst>
              <a:ext uri="{FF2B5EF4-FFF2-40B4-BE49-F238E27FC236}">
                <a16:creationId xmlns:a16="http://schemas.microsoft.com/office/drawing/2014/main" id="{B3FE6028-B047-9F4B-8CC5-9E2686D3B9BC}"/>
              </a:ext>
            </a:extLst>
          </p:cNvPr>
          <p:cNvGrpSpPr/>
          <p:nvPr/>
        </p:nvGrpSpPr>
        <p:grpSpPr>
          <a:xfrm flipH="1">
            <a:off x="1628172" y="1629762"/>
            <a:ext cx="6393243" cy="1011172"/>
            <a:chOff x="1863121" y="193"/>
            <a:chExt cx="6393243" cy="1011172"/>
          </a:xfrm>
        </p:grpSpPr>
        <p:sp>
          <p:nvSpPr>
            <p:cNvPr id="14" name="Pentagon 13">
              <a:extLst>
                <a:ext uri="{FF2B5EF4-FFF2-40B4-BE49-F238E27FC236}">
                  <a16:creationId xmlns:a16="http://schemas.microsoft.com/office/drawing/2014/main" id="{AD093408-690B-4F47-B7E7-92215961937B}"/>
                </a:ext>
              </a:extLst>
            </p:cNvPr>
            <p:cNvSpPr/>
            <p:nvPr/>
          </p:nvSpPr>
          <p:spPr>
            <a:xfrm rot="10800000">
              <a:off x="1863121" y="193"/>
              <a:ext cx="6393243" cy="1011172"/>
            </a:xfrm>
            <a:prstGeom prst="homePlat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ar-SA" dirty="0"/>
            </a:p>
          </p:txBody>
        </p:sp>
        <p:sp>
          <p:nvSpPr>
            <p:cNvPr id="15" name="Pentagon 4">
              <a:extLst>
                <a:ext uri="{FF2B5EF4-FFF2-40B4-BE49-F238E27FC236}">
                  <a16:creationId xmlns:a16="http://schemas.microsoft.com/office/drawing/2014/main" id="{D8ED2409-4557-F84F-982D-5DBA5B387837}"/>
                </a:ext>
              </a:extLst>
            </p:cNvPr>
            <p:cNvSpPr txBox="1"/>
            <p:nvPr/>
          </p:nvSpPr>
          <p:spPr>
            <a:xfrm>
              <a:off x="2621500" y="193"/>
              <a:ext cx="5634864" cy="101117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45899" tIns="182880" rIns="341376" bIns="182880" numCol="1" spcCol="1270" anchor="ctr" anchorCtr="0">
              <a:noAutofit/>
            </a:bodyPr>
            <a:lstStyle/>
            <a:p>
              <a:pPr marL="0" lvl="0" indent="0" algn="r" defTabSz="2133600" rtl="1">
                <a:lnSpc>
                  <a:spcPct val="90000"/>
                </a:lnSpc>
                <a:spcBef>
                  <a:spcPct val="0"/>
                </a:spcBef>
                <a:spcAft>
                  <a:spcPct val="35000"/>
                </a:spcAft>
                <a:buNone/>
              </a:pPr>
              <a:r>
                <a:rPr lang="ar-SA" sz="4800" kern="1200" dirty="0"/>
                <a:t>مرتبطة بالعمل</a:t>
              </a:r>
            </a:p>
          </p:txBody>
        </p:sp>
      </p:grpSp>
      <p:sp>
        <p:nvSpPr>
          <p:cNvPr id="5" name="Oval 4">
            <a:extLst>
              <a:ext uri="{FF2B5EF4-FFF2-40B4-BE49-F238E27FC236}">
                <a16:creationId xmlns:a16="http://schemas.microsoft.com/office/drawing/2014/main" id="{C30A6418-3C7A-CB40-A5B3-49F6165B24B5}"/>
              </a:ext>
            </a:extLst>
          </p:cNvPr>
          <p:cNvSpPr/>
          <p:nvPr/>
        </p:nvSpPr>
        <p:spPr>
          <a:xfrm>
            <a:off x="7263036" y="1629762"/>
            <a:ext cx="1011172" cy="1011172"/>
          </a:xfrm>
          <a:prstGeom prst="ellipse">
            <a:avLst/>
          </a:prstGeom>
          <a:blipFill>
            <a:blip r:embed="rId3" cstate="print">
              <a:extLst>
                <a:ext uri="{28A0092B-C50C-407E-A947-70E740481C1C}">
                  <a14:useLocalDpi xmlns:a14="http://schemas.microsoft.com/office/drawing/2010/main" val="0"/>
                </a:ext>
              </a:extLst>
            </a:blip>
            <a:srcRect/>
            <a:stretch>
              <a:fillRect/>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ar-SA" dirty="0"/>
          </a:p>
        </p:txBody>
      </p:sp>
      <p:grpSp>
        <p:nvGrpSpPr>
          <p:cNvPr id="6" name="Group 5">
            <a:extLst>
              <a:ext uri="{FF2B5EF4-FFF2-40B4-BE49-F238E27FC236}">
                <a16:creationId xmlns:a16="http://schemas.microsoft.com/office/drawing/2014/main" id="{D55AA2A2-B236-F94B-81B8-FEA6561A399B}"/>
              </a:ext>
            </a:extLst>
          </p:cNvPr>
          <p:cNvGrpSpPr/>
          <p:nvPr/>
        </p:nvGrpSpPr>
        <p:grpSpPr>
          <a:xfrm flipH="1">
            <a:off x="1628172" y="2923414"/>
            <a:ext cx="6393243" cy="1011172"/>
            <a:chOff x="1863121" y="1293845"/>
            <a:chExt cx="6393243" cy="1011172"/>
          </a:xfrm>
        </p:grpSpPr>
        <p:sp>
          <p:nvSpPr>
            <p:cNvPr id="12" name="Pentagon 11">
              <a:extLst>
                <a:ext uri="{FF2B5EF4-FFF2-40B4-BE49-F238E27FC236}">
                  <a16:creationId xmlns:a16="http://schemas.microsoft.com/office/drawing/2014/main" id="{EE29770F-E39E-0241-9EA7-6571D30B8F64}"/>
                </a:ext>
              </a:extLst>
            </p:cNvPr>
            <p:cNvSpPr/>
            <p:nvPr/>
          </p:nvSpPr>
          <p:spPr>
            <a:xfrm rot="10800000">
              <a:off x="1863121" y="1293845"/>
              <a:ext cx="6393243" cy="1011172"/>
            </a:xfrm>
            <a:prstGeom prst="homePlat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ar-SA" dirty="0"/>
            </a:p>
          </p:txBody>
        </p:sp>
        <p:sp>
          <p:nvSpPr>
            <p:cNvPr id="13" name="Pentagon 7">
              <a:extLst>
                <a:ext uri="{FF2B5EF4-FFF2-40B4-BE49-F238E27FC236}">
                  <a16:creationId xmlns:a16="http://schemas.microsoft.com/office/drawing/2014/main" id="{806EE6A1-0890-3D46-9BD9-78B34FA8A982}"/>
                </a:ext>
              </a:extLst>
            </p:cNvPr>
            <p:cNvSpPr txBox="1"/>
            <p:nvPr/>
          </p:nvSpPr>
          <p:spPr>
            <a:xfrm>
              <a:off x="2621500" y="1293845"/>
              <a:ext cx="5634864" cy="101117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45899" tIns="182880" rIns="341376" bIns="182880" numCol="1" spcCol="1270" anchor="ctr" anchorCtr="0">
              <a:noAutofit/>
            </a:bodyPr>
            <a:lstStyle/>
            <a:p>
              <a:pPr marL="0" lvl="0" indent="0" algn="r" defTabSz="2133600" rtl="1">
                <a:lnSpc>
                  <a:spcPct val="90000"/>
                </a:lnSpc>
                <a:spcBef>
                  <a:spcPct val="0"/>
                </a:spcBef>
                <a:spcAft>
                  <a:spcPct val="35000"/>
                </a:spcAft>
                <a:buNone/>
              </a:pPr>
              <a:r>
                <a:rPr lang="ar-SA" sz="4800" kern="1200" dirty="0"/>
                <a:t>مرتبطة بنمط الحياة</a:t>
              </a:r>
            </a:p>
          </p:txBody>
        </p:sp>
      </p:grpSp>
      <p:sp>
        <p:nvSpPr>
          <p:cNvPr id="7" name="Oval 6">
            <a:extLst>
              <a:ext uri="{FF2B5EF4-FFF2-40B4-BE49-F238E27FC236}">
                <a16:creationId xmlns:a16="http://schemas.microsoft.com/office/drawing/2014/main" id="{A0B9633B-9C15-CA44-B360-70583C5F9BD9}"/>
              </a:ext>
            </a:extLst>
          </p:cNvPr>
          <p:cNvSpPr/>
          <p:nvPr/>
        </p:nvSpPr>
        <p:spPr>
          <a:xfrm>
            <a:off x="7263036" y="2923414"/>
            <a:ext cx="1011172" cy="1011172"/>
          </a:xfrm>
          <a:prstGeom prst="ellipse">
            <a:avLst/>
          </a:prstGeom>
          <a:blipFill>
            <a:blip r:embed="rId4">
              <a:extLst>
                <a:ext uri="{28A0092B-C50C-407E-A947-70E740481C1C}">
                  <a14:useLocalDpi xmlns:a14="http://schemas.microsoft.com/office/drawing/2010/main" val="0"/>
                </a:ext>
              </a:extLst>
            </a:blip>
            <a:srcRect/>
            <a:stretch>
              <a:fillRect/>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ar-SA" dirty="0"/>
          </a:p>
        </p:txBody>
      </p:sp>
      <p:grpSp>
        <p:nvGrpSpPr>
          <p:cNvPr id="8" name="Group 7">
            <a:extLst>
              <a:ext uri="{FF2B5EF4-FFF2-40B4-BE49-F238E27FC236}">
                <a16:creationId xmlns:a16="http://schemas.microsoft.com/office/drawing/2014/main" id="{777E7006-2684-1048-873D-8B18E72CE5E2}"/>
              </a:ext>
            </a:extLst>
          </p:cNvPr>
          <p:cNvGrpSpPr/>
          <p:nvPr/>
        </p:nvGrpSpPr>
        <p:grpSpPr>
          <a:xfrm flipH="1">
            <a:off x="1628172" y="4217066"/>
            <a:ext cx="6393243" cy="1011172"/>
            <a:chOff x="1863121" y="2587497"/>
            <a:chExt cx="6393243" cy="1011172"/>
          </a:xfrm>
        </p:grpSpPr>
        <p:sp>
          <p:nvSpPr>
            <p:cNvPr id="10" name="Pentagon 9">
              <a:extLst>
                <a:ext uri="{FF2B5EF4-FFF2-40B4-BE49-F238E27FC236}">
                  <a16:creationId xmlns:a16="http://schemas.microsoft.com/office/drawing/2014/main" id="{65EAC372-E383-D14D-92A9-B71CFD2AB629}"/>
                </a:ext>
              </a:extLst>
            </p:cNvPr>
            <p:cNvSpPr/>
            <p:nvPr/>
          </p:nvSpPr>
          <p:spPr>
            <a:xfrm rot="10800000">
              <a:off x="1863121" y="2587497"/>
              <a:ext cx="6393243" cy="1011172"/>
            </a:xfrm>
            <a:prstGeom prst="homePlat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ar-SA" dirty="0"/>
            </a:p>
          </p:txBody>
        </p:sp>
        <p:sp>
          <p:nvSpPr>
            <p:cNvPr id="11" name="Pentagon 10">
              <a:extLst>
                <a:ext uri="{FF2B5EF4-FFF2-40B4-BE49-F238E27FC236}">
                  <a16:creationId xmlns:a16="http://schemas.microsoft.com/office/drawing/2014/main" id="{EF0404F0-1885-E449-85E8-EA1B12754186}"/>
                </a:ext>
              </a:extLst>
            </p:cNvPr>
            <p:cNvSpPr txBox="1"/>
            <p:nvPr/>
          </p:nvSpPr>
          <p:spPr>
            <a:xfrm>
              <a:off x="2621500" y="2587497"/>
              <a:ext cx="5634864" cy="101117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45899" tIns="182880" rIns="341376" bIns="182880" numCol="1" spcCol="1270" anchor="ctr" anchorCtr="0">
              <a:noAutofit/>
            </a:bodyPr>
            <a:lstStyle/>
            <a:p>
              <a:pPr marL="0" lvl="0" indent="0" algn="r" defTabSz="2133600" rtl="1">
                <a:lnSpc>
                  <a:spcPct val="90000"/>
                </a:lnSpc>
                <a:spcBef>
                  <a:spcPct val="0"/>
                </a:spcBef>
                <a:spcAft>
                  <a:spcPct val="35000"/>
                </a:spcAft>
                <a:buNone/>
              </a:pPr>
              <a:r>
                <a:rPr lang="ar-SA" sz="4800" kern="1200" dirty="0"/>
                <a:t>مرتبطة بالشخصية</a:t>
              </a:r>
            </a:p>
          </p:txBody>
        </p:sp>
      </p:grpSp>
      <p:sp>
        <p:nvSpPr>
          <p:cNvPr id="9" name="Oval 8">
            <a:extLst>
              <a:ext uri="{FF2B5EF4-FFF2-40B4-BE49-F238E27FC236}">
                <a16:creationId xmlns:a16="http://schemas.microsoft.com/office/drawing/2014/main" id="{A17B3F59-9CFE-6447-9C72-C04FBA958EDE}"/>
              </a:ext>
            </a:extLst>
          </p:cNvPr>
          <p:cNvSpPr/>
          <p:nvPr/>
        </p:nvSpPr>
        <p:spPr>
          <a:xfrm>
            <a:off x="7263036" y="4217066"/>
            <a:ext cx="1011172" cy="1011172"/>
          </a:xfrm>
          <a:prstGeom prst="ellipse">
            <a:avLst/>
          </a:prstGeom>
          <a:blipFill>
            <a:blip r:embed="rId5">
              <a:extLst>
                <a:ext uri="{28A0092B-C50C-407E-A947-70E740481C1C}">
                  <a14:useLocalDpi xmlns:a14="http://schemas.microsoft.com/office/drawing/2010/main" val="0"/>
                </a:ext>
              </a:extLst>
            </a:blip>
            <a:srcRect/>
            <a:stretch>
              <a:fillRect/>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ar-SA" dirty="0"/>
          </a:p>
        </p:txBody>
      </p:sp>
    </p:spTree>
    <p:extLst>
      <p:ext uri="{BB962C8B-B14F-4D97-AF65-F5344CB8AC3E}">
        <p14:creationId xmlns:p14="http://schemas.microsoft.com/office/powerpoint/2010/main" val="40098190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FA884-6668-6944-B650-1CFF5EBF1544}"/>
              </a:ext>
            </a:extLst>
          </p:cNvPr>
          <p:cNvSpPr>
            <a:spLocks noGrp="1"/>
          </p:cNvSpPr>
          <p:nvPr>
            <p:ph type="title"/>
          </p:nvPr>
        </p:nvSpPr>
        <p:spPr/>
        <p:txBody>
          <a:bodyPr/>
          <a:lstStyle/>
          <a:p>
            <a:pPr algn="r" rtl="1"/>
            <a:r>
              <a:rPr lang="ar-SA" dirty="0"/>
              <a:t>العوامل الشائعة المرتبطة بالعمل المساهمة في الإنهاك</a:t>
            </a:r>
          </a:p>
        </p:txBody>
      </p:sp>
      <p:sp>
        <p:nvSpPr>
          <p:cNvPr id="3" name="Text Placeholder 2">
            <a:extLst>
              <a:ext uri="{FF2B5EF4-FFF2-40B4-BE49-F238E27FC236}">
                <a16:creationId xmlns:a16="http://schemas.microsoft.com/office/drawing/2014/main" id="{B055666A-71C1-C345-B20B-2A605DE5F397}"/>
              </a:ext>
            </a:extLst>
          </p:cNvPr>
          <p:cNvSpPr>
            <a:spLocks noGrp="1"/>
          </p:cNvSpPr>
          <p:nvPr>
            <p:ph type="body" sz="quarter" idx="10"/>
          </p:nvPr>
        </p:nvSpPr>
        <p:spPr>
          <a:xfrm>
            <a:off x="171451" y="965018"/>
            <a:ext cx="8749526" cy="5147024"/>
          </a:xfrm>
        </p:spPr>
        <p:txBody>
          <a:bodyPr/>
          <a:lstStyle/>
          <a:p>
            <a:pPr marL="457200" indent="-457200" algn="r" rtl="1">
              <a:lnSpc>
                <a:spcPct val="100000"/>
              </a:lnSpc>
              <a:spcBef>
                <a:spcPts val="600"/>
              </a:spcBef>
              <a:buFont typeface="+mj-lt"/>
              <a:buAutoNum type="arabicPeriod"/>
            </a:pPr>
            <a:r>
              <a:rPr lang="ar-SA" sz="2400" dirty="0"/>
              <a:t>أعباء العمل الثقيلة وساعات العمل الطويلة</a:t>
            </a:r>
          </a:p>
          <a:p>
            <a:pPr marL="457200" indent="-457200" algn="r" rtl="1">
              <a:lnSpc>
                <a:spcPct val="100000"/>
              </a:lnSpc>
              <a:spcBef>
                <a:spcPts val="600"/>
              </a:spcBef>
              <a:buFont typeface="+mj-lt"/>
              <a:buAutoNum type="arabicPeriod"/>
            </a:pPr>
            <a:r>
              <a:rPr lang="ar-SA" sz="2400" dirty="0"/>
              <a:t>عدم كفاية الموارد (المالية والموظفين).</a:t>
            </a:r>
          </a:p>
          <a:p>
            <a:pPr marL="457200" indent="-457200" algn="r" rtl="1">
              <a:lnSpc>
                <a:spcPct val="100000"/>
              </a:lnSpc>
              <a:spcBef>
                <a:spcPts val="600"/>
              </a:spcBef>
              <a:buFont typeface="+mj-lt"/>
              <a:buAutoNum type="arabicPeriod"/>
            </a:pPr>
            <a:r>
              <a:rPr lang="ar-SA" sz="2400" dirty="0"/>
              <a:t>مستويات الحاجة العالية التي تنطوي على المعاناة البشرية.</a:t>
            </a:r>
          </a:p>
          <a:p>
            <a:pPr marL="457200" indent="-457200" algn="r" rtl="1">
              <a:lnSpc>
                <a:spcPct val="100000"/>
              </a:lnSpc>
              <a:spcBef>
                <a:spcPts val="600"/>
              </a:spcBef>
              <a:buFont typeface="+mj-lt"/>
              <a:buAutoNum type="arabicPeriod"/>
            </a:pPr>
            <a:r>
              <a:rPr lang="ar-SA" sz="2400" dirty="0"/>
              <a:t>انعدام الأمن الوظيفي المتعلق بعدم الاستقرار في التمويل.</a:t>
            </a:r>
          </a:p>
          <a:p>
            <a:pPr marL="457200" indent="-457200" algn="r" rtl="1">
              <a:lnSpc>
                <a:spcPct val="100000"/>
              </a:lnSpc>
              <a:spcBef>
                <a:spcPts val="600"/>
              </a:spcBef>
              <a:buFont typeface="+mj-lt"/>
              <a:buAutoNum type="arabicPeriod"/>
            </a:pPr>
            <a:r>
              <a:rPr lang="ar-SA" sz="2400" dirty="0"/>
              <a:t>المواعيد النهائية والضغوط والمتطلبات الخارجية المتعلقة بالتمويل، ورفع التقارير، وتلبية المطالب التنظيمية.</a:t>
            </a:r>
          </a:p>
          <a:p>
            <a:pPr marL="457200" indent="-457200" algn="r" rtl="1">
              <a:lnSpc>
                <a:spcPct val="100000"/>
              </a:lnSpc>
              <a:spcBef>
                <a:spcPts val="600"/>
              </a:spcBef>
              <a:buFont typeface="+mj-lt"/>
              <a:buAutoNum type="arabicPeriod"/>
            </a:pPr>
            <a:r>
              <a:rPr lang="ar-SA" sz="2400" dirty="0"/>
              <a:t>البيئات التي تبعث على التوتر العصبي الشديد والتي تنطوي على الصراع، والعنف، والمخاطر الشخصية.</a:t>
            </a:r>
          </a:p>
          <a:p>
            <a:pPr marL="457200" indent="-457200" algn="r" rtl="1">
              <a:lnSpc>
                <a:spcPct val="100000"/>
              </a:lnSpc>
              <a:spcBef>
                <a:spcPts val="600"/>
              </a:spcBef>
              <a:buFont typeface="+mj-lt"/>
              <a:buAutoNum type="arabicPeriod"/>
            </a:pPr>
            <a:r>
              <a:rPr lang="ar-SA" sz="2400" dirty="0"/>
              <a:t>عوامل التوتر العصبي غير الملموسة:</a:t>
            </a:r>
          </a:p>
          <a:p>
            <a:pPr lvl="1" algn="r" rtl="1">
              <a:lnSpc>
                <a:spcPct val="100000"/>
              </a:lnSpc>
              <a:spcBef>
                <a:spcPts val="600"/>
              </a:spcBef>
            </a:pPr>
            <a:r>
              <a:rPr lang="ar-SA" sz="2000" dirty="0"/>
              <a:t>هل تشعر بالتقدير، والاحترام، والدعم</a:t>
            </a:r>
          </a:p>
          <a:p>
            <a:pPr lvl="1" algn="r" rtl="1">
              <a:lnSpc>
                <a:spcPct val="100000"/>
              </a:lnSpc>
              <a:spcBef>
                <a:spcPts val="600"/>
              </a:spcBef>
            </a:pPr>
            <a:r>
              <a:rPr lang="ar-SA" sz="2000" dirty="0"/>
              <a:t>ما مدى شعورك بالمشاكل التي تعمل على حلها</a:t>
            </a:r>
          </a:p>
          <a:p>
            <a:pPr lvl="1" algn="r" rtl="1">
              <a:lnSpc>
                <a:spcPct val="100000"/>
              </a:lnSpc>
              <a:spcBef>
                <a:spcPts val="600"/>
              </a:spcBef>
            </a:pPr>
            <a:r>
              <a:rPr lang="ar-SA" sz="2000" dirty="0"/>
              <a:t>هل تشعر وكأن عملك يحدث فرقًا قيِّمًا</a:t>
            </a:r>
          </a:p>
        </p:txBody>
      </p:sp>
    </p:spTree>
    <p:extLst>
      <p:ext uri="{BB962C8B-B14F-4D97-AF65-F5344CB8AC3E}">
        <p14:creationId xmlns:p14="http://schemas.microsoft.com/office/powerpoint/2010/main" val="4279531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3F432-EFA5-604B-9F7C-BF9AE93F59F0}"/>
              </a:ext>
            </a:extLst>
          </p:cNvPr>
          <p:cNvSpPr>
            <a:spLocks noGrp="1"/>
          </p:cNvSpPr>
          <p:nvPr>
            <p:ph type="title"/>
          </p:nvPr>
        </p:nvSpPr>
        <p:spPr/>
        <p:txBody>
          <a:bodyPr/>
          <a:lstStyle/>
          <a:p>
            <a:pPr algn="r" rtl="1"/>
            <a:r>
              <a:rPr lang="ar-SA" dirty="0"/>
              <a:t>العوامل الشائعة المرتبطة بنمط الحياة</a:t>
            </a:r>
          </a:p>
        </p:txBody>
      </p:sp>
      <p:sp>
        <p:nvSpPr>
          <p:cNvPr id="3" name="Text Placeholder 2">
            <a:extLst>
              <a:ext uri="{FF2B5EF4-FFF2-40B4-BE49-F238E27FC236}">
                <a16:creationId xmlns:a16="http://schemas.microsoft.com/office/drawing/2014/main" id="{085793E2-C331-204B-85D7-4D524D967582}"/>
              </a:ext>
            </a:extLst>
          </p:cNvPr>
          <p:cNvSpPr>
            <a:spLocks noGrp="1"/>
          </p:cNvSpPr>
          <p:nvPr>
            <p:ph type="body" sz="quarter" idx="10"/>
          </p:nvPr>
        </p:nvSpPr>
        <p:spPr>
          <a:xfrm>
            <a:off x="461964" y="1146175"/>
            <a:ext cx="7928058" cy="4817745"/>
          </a:xfrm>
        </p:spPr>
        <p:txBody>
          <a:bodyPr/>
          <a:lstStyle/>
          <a:p>
            <a:pPr marL="457200" indent="-457200" algn="r" rtl="1">
              <a:lnSpc>
                <a:spcPct val="100000"/>
              </a:lnSpc>
              <a:buFont typeface="+mj-lt"/>
              <a:buAutoNum type="arabicPeriod"/>
            </a:pPr>
            <a:r>
              <a:rPr lang="ar-SA" sz="2400" dirty="0"/>
              <a:t>تعمل ساعات العمل الطويلة (والعمل على مدار اليوم) على مزاحمة وقت الاسترخاء، والتواصل الاجتماعي، والاستثمار في اهتمامات أخرى.</a:t>
            </a:r>
          </a:p>
          <a:p>
            <a:pPr marL="457200" indent="-457200" algn="r" rtl="1">
              <a:lnSpc>
                <a:spcPct val="100000"/>
              </a:lnSpc>
              <a:buFont typeface="+mj-lt"/>
              <a:buAutoNum type="arabicPeriod"/>
            </a:pPr>
            <a:r>
              <a:rPr lang="ar-SA" sz="2400" dirty="0"/>
              <a:t>عدم الحصول على قسط كافٍ من النوم، أو ممارسة الرياضة، أو التغذية المتوازنة.</a:t>
            </a:r>
          </a:p>
          <a:p>
            <a:pPr marL="457200" indent="-457200" algn="r" rtl="1">
              <a:lnSpc>
                <a:spcPct val="100000"/>
              </a:lnSpc>
              <a:buFont typeface="+mj-lt"/>
              <a:buAutoNum type="arabicPeriod"/>
            </a:pPr>
            <a:r>
              <a:rPr lang="ar-SA" sz="2400" dirty="0"/>
              <a:t>عدم وجود علاقات وثيقة وداعمة.</a:t>
            </a:r>
          </a:p>
          <a:p>
            <a:pPr algn="r" rtl="1"/>
            <a:endParaRPr lang="ar-SA" dirty="0"/>
          </a:p>
        </p:txBody>
      </p:sp>
      <p:pic>
        <p:nvPicPr>
          <p:cNvPr id="5" name="Picture 4">
            <a:extLst>
              <a:ext uri="{FF2B5EF4-FFF2-40B4-BE49-F238E27FC236}">
                <a16:creationId xmlns:a16="http://schemas.microsoft.com/office/drawing/2014/main" id="{0664A471-703A-4C46-9E0B-496C3C41F1B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41040" y="3753770"/>
            <a:ext cx="2389739" cy="2389739"/>
          </a:xfrm>
          <a:prstGeom prst="rect">
            <a:avLst/>
          </a:prstGeom>
        </p:spPr>
      </p:pic>
    </p:spTree>
    <p:extLst>
      <p:ext uri="{BB962C8B-B14F-4D97-AF65-F5344CB8AC3E}">
        <p14:creationId xmlns:p14="http://schemas.microsoft.com/office/powerpoint/2010/main" val="1431783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9C5DD-8AA3-8B4C-B394-0AD0156A483E}"/>
              </a:ext>
            </a:extLst>
          </p:cNvPr>
          <p:cNvSpPr>
            <a:spLocks noGrp="1"/>
          </p:cNvSpPr>
          <p:nvPr>
            <p:ph type="title"/>
          </p:nvPr>
        </p:nvSpPr>
        <p:spPr/>
        <p:txBody>
          <a:bodyPr/>
          <a:lstStyle/>
          <a:p>
            <a:pPr algn="r" rtl="1"/>
            <a:r>
              <a:rPr lang="ar-SA" dirty="0"/>
              <a:t>الأسباب المتعلقة بالشخصية والتوقعات</a:t>
            </a:r>
          </a:p>
        </p:txBody>
      </p:sp>
      <p:sp>
        <p:nvSpPr>
          <p:cNvPr id="3" name="Text Placeholder 2">
            <a:extLst>
              <a:ext uri="{FF2B5EF4-FFF2-40B4-BE49-F238E27FC236}">
                <a16:creationId xmlns:a16="http://schemas.microsoft.com/office/drawing/2014/main" id="{B589EA55-DB39-594A-931F-C60E2699F5ED}"/>
              </a:ext>
            </a:extLst>
          </p:cNvPr>
          <p:cNvSpPr>
            <a:spLocks noGrp="1"/>
          </p:cNvSpPr>
          <p:nvPr>
            <p:ph type="body" sz="quarter" idx="10"/>
          </p:nvPr>
        </p:nvSpPr>
        <p:spPr>
          <a:xfrm>
            <a:off x="461963" y="1034415"/>
            <a:ext cx="8239125" cy="4630157"/>
          </a:xfrm>
        </p:spPr>
        <p:txBody>
          <a:bodyPr/>
          <a:lstStyle/>
          <a:p>
            <a:pPr marL="457200" indent="-457200" algn="r" rtl="1">
              <a:lnSpc>
                <a:spcPct val="100000"/>
              </a:lnSpc>
              <a:spcBef>
                <a:spcPts val="600"/>
              </a:spcBef>
              <a:spcAft>
                <a:spcPts val="600"/>
              </a:spcAft>
              <a:buFont typeface="+mj-lt"/>
              <a:buAutoNum type="arabicPeriod"/>
            </a:pPr>
            <a:r>
              <a:rPr lang="ar-SA" sz="2400" dirty="0"/>
              <a:t>الميل للكمال - لا يوجد شيء جيد بما فيه الكفاية/ينتهى بالكامل.</a:t>
            </a:r>
          </a:p>
          <a:p>
            <a:pPr marL="457200" indent="-457200" algn="r" rtl="1">
              <a:lnSpc>
                <a:spcPct val="100000"/>
              </a:lnSpc>
              <a:spcBef>
                <a:spcPts val="600"/>
              </a:spcBef>
              <a:spcAft>
                <a:spcPts val="600"/>
              </a:spcAft>
              <a:buFont typeface="+mj-lt"/>
              <a:buAutoNum type="arabicPeriod"/>
            </a:pPr>
            <a:r>
              <a:rPr lang="ar-SA" sz="2400" dirty="0"/>
              <a:t>الحاجة المُلِحَّة لأن تكون مسيطرًا (مما يؤدي في كثير من الأحيان إلى الإحجام عن تفويض الآخرين، أو طلب المساعدة، أو الاعتراف بأنك تعاني).</a:t>
            </a:r>
          </a:p>
          <a:p>
            <a:pPr marL="457200" indent="-457200" algn="r" rtl="1">
              <a:lnSpc>
                <a:spcPct val="100000"/>
              </a:lnSpc>
              <a:spcBef>
                <a:spcPts val="600"/>
              </a:spcBef>
              <a:spcAft>
                <a:spcPts val="600"/>
              </a:spcAft>
              <a:buFont typeface="+mj-lt"/>
              <a:buAutoNum type="arabicPeriod"/>
            </a:pPr>
            <a:r>
              <a:rPr lang="ar-SA" sz="2400" dirty="0"/>
              <a:t>شخصية عالية الإنجاز، متحفزة، من النمط أ.</a:t>
            </a:r>
          </a:p>
          <a:p>
            <a:pPr marL="457200" indent="-457200" algn="r" rtl="1">
              <a:lnSpc>
                <a:spcPct val="100000"/>
              </a:lnSpc>
              <a:spcBef>
                <a:spcPts val="600"/>
              </a:spcBef>
              <a:spcAft>
                <a:spcPts val="600"/>
              </a:spcAft>
              <a:buFont typeface="+mj-lt"/>
              <a:buAutoNum type="arabicPeriod"/>
            </a:pPr>
            <a:r>
              <a:rPr lang="ar-SA" sz="2400" dirty="0"/>
              <a:t>الميل إلى تحمل الكثير من المسؤوليات، أو المهام التي لا تشعر بأنك مؤهل جيدًا للقيام بها (خاصةً عندما لا يكون هناك وقت/موارد كافية للتوجيه/الإشراف/بناء القدرات).</a:t>
            </a:r>
          </a:p>
          <a:p>
            <a:pPr marL="457200" indent="-457200" algn="r" rtl="1">
              <a:lnSpc>
                <a:spcPct val="100000"/>
              </a:lnSpc>
              <a:spcBef>
                <a:spcPts val="600"/>
              </a:spcBef>
              <a:spcAft>
                <a:spcPts val="600"/>
              </a:spcAft>
              <a:buFont typeface="+mj-lt"/>
              <a:buAutoNum type="arabicPeriod"/>
            </a:pPr>
            <a:r>
              <a:rPr lang="ar-SA" sz="2400" dirty="0"/>
              <a:t>نظرة أكثر تشاؤمية لنفسك وللعالم.</a:t>
            </a:r>
          </a:p>
        </p:txBody>
      </p:sp>
    </p:spTree>
    <p:extLst>
      <p:ext uri="{BB962C8B-B14F-4D97-AF65-F5344CB8AC3E}">
        <p14:creationId xmlns:p14="http://schemas.microsoft.com/office/powerpoint/2010/main" val="919927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derstanding Burnout" id="{9F9F561A-3832-4B44-A019-50EB6AB0E3B5}" vid="{FE375CF1-A32D-6A47-9B5C-96D78946E5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239</TotalTime>
  <Words>3819</Words>
  <Application>Microsoft Office PowerPoint</Application>
  <PresentationFormat>On-screen Show (4:3)</PresentationFormat>
  <Paragraphs>309</Paragraphs>
  <Slides>28</Slides>
  <Notes>28</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28</vt:i4>
      </vt:variant>
    </vt:vector>
  </HeadingPairs>
  <TitlesOfParts>
    <vt:vector size="33" baseType="lpstr">
      <vt:lpstr>Arial</vt:lpstr>
      <vt:lpstr>Calibri</vt:lpstr>
      <vt:lpstr>Wingdings</vt:lpstr>
      <vt:lpstr>Office Theme</vt:lpstr>
      <vt:lpstr>think-cell Slide</vt:lpstr>
      <vt:lpstr>فهم الإنهاك ومعالجته</vt:lpstr>
      <vt:lpstr>أسئلة مهمة للإجابة عنها</vt:lpstr>
      <vt:lpstr>1. ما هو الإنهاك؟</vt:lpstr>
      <vt:lpstr>الإنهاك هو…</vt:lpstr>
      <vt:lpstr>2. ما الذي يسبب الإنهاك؟</vt:lpstr>
      <vt:lpstr>هناك 3 أنواع من العوامل المساهمة في الإنهاك</vt:lpstr>
      <vt:lpstr>العوامل الشائعة المرتبطة بالعمل المساهمة في الإنهاك</vt:lpstr>
      <vt:lpstr>العوامل الشائعة المرتبطة بنمط الحياة</vt:lpstr>
      <vt:lpstr>الأسباب المتعلقة بالشخصية والتوقعات</vt:lpstr>
      <vt:lpstr>3. ماذا يفعل الإنهاك بنا؟</vt:lpstr>
      <vt:lpstr>استجابة الجسم لعوامل التوتر العصبي</vt:lpstr>
      <vt:lpstr>دورة التوتر العصبي</vt:lpstr>
      <vt:lpstr>ما هي علامات التحذير المبكر؟</vt:lpstr>
      <vt:lpstr>علامات التحذير من الإنهاك</vt:lpstr>
      <vt:lpstr>العلامات السلوكية للإنهاك</vt:lpstr>
      <vt:lpstr>العلامات الوجدانية/العقلية للإنهاك (1 من 2)</vt:lpstr>
      <vt:lpstr>العلامات الوجدانية/العقلية للإنهاك (2 من 2)</vt:lpstr>
      <vt:lpstr>العلامات السلوكية للإنهاك</vt:lpstr>
      <vt:lpstr>منحنى الإنهاك.</vt:lpstr>
      <vt:lpstr>4. ما الذي يساعدك على الوقاية من الإنهاك والتعامل معه؟</vt:lpstr>
      <vt:lpstr>نهج 3-R للتعامل مع الإنهاك</vt:lpstr>
      <vt:lpstr>التصدي: التركيز على الأساسيات</vt:lpstr>
      <vt:lpstr>التصدي: تعرف على "ألاسباب"؟</vt:lpstr>
      <vt:lpstr>التصدي: إعادة العلاقات وإعادة الهيكلة</vt:lpstr>
      <vt:lpstr>كيف يمكن للمدراء مساعدة موظفيهم (1 من 2)</vt:lpstr>
      <vt:lpstr>كيف يمكن للمدراء مساعدة موظفيهم (1 من 2)</vt:lpstr>
      <vt:lpstr>4. ما المساعدة التي يمكن أن تقدمها لجنة الإنقاذ الدولية؟</vt:lpstr>
      <vt:lpstr>موارد لجنة الإنقاذ الدولية لمساعدتك</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and Tackling Burnout</dc:title>
  <dc:creator>Lisa McKay</dc:creator>
  <cp:lastModifiedBy>Lana</cp:lastModifiedBy>
  <cp:revision>28</cp:revision>
  <cp:lastPrinted>2018-03-21T12:36:13Z</cp:lastPrinted>
  <dcterms:created xsi:type="dcterms:W3CDTF">2019-12-13T02:50:12Z</dcterms:created>
  <dcterms:modified xsi:type="dcterms:W3CDTF">2020-02-23T11:49:40Z</dcterms:modified>
</cp:coreProperties>
</file>