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470" r:id="rId2"/>
    <p:sldId id="471" r:id="rId3"/>
    <p:sldId id="472" r:id="rId4"/>
    <p:sldId id="497" r:id="rId5"/>
    <p:sldId id="501" r:id="rId6"/>
    <p:sldId id="473" r:id="rId7"/>
    <p:sldId id="500" r:id="rId8"/>
    <p:sldId id="499" r:id="rId9"/>
    <p:sldId id="515" r:id="rId10"/>
    <p:sldId id="516" r:id="rId11"/>
    <p:sldId id="474" r:id="rId12"/>
    <p:sldId id="517" r:id="rId13"/>
    <p:sldId id="518" r:id="rId14"/>
    <p:sldId id="502" r:id="rId15"/>
    <p:sldId id="520" r:id="rId16"/>
    <p:sldId id="521" r:id="rId17"/>
    <p:sldId id="475" r:id="rId18"/>
    <p:sldId id="506" r:id="rId19"/>
    <p:sldId id="508" r:id="rId20"/>
    <p:sldId id="522" r:id="rId21"/>
    <p:sldId id="523" r:id="rId22"/>
    <p:sldId id="498" r:id="rId23"/>
    <p:sldId id="512" r:id="rId24"/>
    <p:sldId id="513" r:id="rId25"/>
    <p:sldId id="514" r:id="rId26"/>
    <p:sldId id="524" r:id="rId27"/>
    <p:sldId id="49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2" userDrawn="1">
          <p15:clr>
            <a:srgbClr val="A4A3A4"/>
          </p15:clr>
        </p15:guide>
        <p15:guide id="2" pos="504" userDrawn="1">
          <p15:clr>
            <a:srgbClr val="A4A3A4"/>
          </p15:clr>
        </p15:guide>
        <p15:guide id="3" orient="horz" pos="1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O'Malley" initials="MO" lastIdx="1" clrIdx="0"/>
  <p:cmAuthor id="2" name="Joanna Alexander" initials="JA" lastIdx="15" clrIdx="1"/>
  <p:cmAuthor id="3" name="Laura Yu" initials="LY" lastIdx="30" clrIdx="2"/>
  <p:cmAuthor id="4" name="Samira Mirza" initials="SM" lastIdx="7" clrIdx="3"/>
  <p:cmAuthor id="5" name="Julia Sheed" initials="J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1E8"/>
    <a:srgbClr val="5482E8"/>
    <a:srgbClr val="327EEB"/>
    <a:srgbClr val="FFFFFF"/>
    <a:srgbClr val="FFF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41" autoAdjust="0"/>
    <p:restoredTop sz="56757" autoAdjust="0"/>
  </p:normalViewPr>
  <p:slideViewPr>
    <p:cSldViewPr snapToGrid="0">
      <p:cViewPr varScale="1">
        <p:scale>
          <a:sx n="36" d="100"/>
          <a:sy n="36" d="100"/>
        </p:scale>
        <p:origin x="2052" y="78"/>
      </p:cViewPr>
      <p:guideLst>
        <p:guide orient="horz" pos="552"/>
        <p:guide pos="504"/>
        <p:guide orient="horz" pos="1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ED9AAB96-AC59-C64B-9E55-ABEA796467DE}" type="datetimeFigureOut">
              <a:rPr lang="en-US" smtClean="0"/>
              <a:pPr/>
              <a:t>2/23/2020</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D2AB2A55-7D1A-AD44-A118-77A701CE92C0}" type="slidenum">
              <a:rPr lang="en-US" smtClean="0"/>
              <a:pPr/>
              <a:t>‹#›</a:t>
            </a:fld>
            <a:endParaRPr lang="en-US" dirty="0"/>
          </a:p>
        </p:txBody>
      </p:sp>
    </p:spTree>
    <p:extLst>
      <p:ext uri="{BB962C8B-B14F-4D97-AF65-F5344CB8AC3E}">
        <p14:creationId xmlns:p14="http://schemas.microsoft.com/office/powerpoint/2010/main" val="3680758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40" tIns="45720" rIns="91440" bIns="45720" rtlCol="0"/>
          <a:lstStyle>
            <a:lvl1pPr algn="r">
              <a:defRPr sz="1200"/>
            </a:lvl1pPr>
          </a:lstStyle>
          <a:p>
            <a:fld id="{4214E3E2-D3B7-4F7D-A4F7-C80E99429A66}" type="datetimeFigureOut">
              <a:rPr lang="en-US" smtClean="0"/>
              <a:pPr/>
              <a:t>2/23/2020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40" tIns="45720" rIns="91440" bIns="45720" rtlCol="0" anchor="b"/>
          <a:lstStyle>
            <a:lvl1pPr algn="r">
              <a:defRPr sz="1200"/>
            </a:lvl1pPr>
          </a:lstStyle>
          <a:p>
            <a:fld id="{D70FF2E4-95BE-49CA-89E1-C2C428ECDA9A}" type="slidenum">
              <a:rPr lang="en-US" smtClean="0"/>
              <a:pPr/>
              <a:t>‹#›</a:t>
            </a:fld>
            <a:endParaRPr lang="en-US" dirty="0"/>
          </a:p>
        </p:txBody>
      </p:sp>
    </p:spTree>
    <p:extLst>
      <p:ext uri="{BB962C8B-B14F-4D97-AF65-F5344CB8AC3E}">
        <p14:creationId xmlns:p14="http://schemas.microsoft.com/office/powerpoint/2010/main" val="27456577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rescue.org/staff/"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doc.rescue.org/cultivate-your-resilience-with-customized-self-care-planning/" TargetMode="External"/><Relationship Id="rId5" Type="http://schemas.openxmlformats.org/officeDocument/2006/relationships/hyperlink" Target="https://doc.rescue.org/request-services-for-your-workplace/#accessManager" TargetMode="External"/><Relationship Id="rId4" Type="http://schemas.openxmlformats.org/officeDocument/2006/relationships/hyperlink" Target="https://doc.rescue.org/hr-manag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 sz="1200" b="1" i="0" kern="1200" dirty="0">
                <a:solidFill>
                  <a:schemeClr val="tx1"/>
                </a:solidFill>
                <a:effectLst/>
                <a:latin typeface="+mn-lt"/>
                <a:ea typeface="+mn-ea"/>
                <a:cs typeface="+mn-cs"/>
              </a:rPr>
              <a:t>قدّم</a:t>
            </a:r>
            <a:r>
              <a:rPr lang="" sz="1200" i="0" kern="1200" dirty="0">
                <a:solidFill>
                  <a:schemeClr val="tx1"/>
                </a:solidFill>
                <a:effectLst/>
                <a:latin typeface="+mn-lt"/>
                <a:ea typeface="+mn-ea"/>
                <a:cs typeface="+mn-cs"/>
              </a:rPr>
              <a:t>: </a:t>
            </a:r>
            <a:r>
              <a:rPr lang="" sz="1200" kern="1200" dirty="0">
                <a:solidFill>
                  <a:schemeClr val="tx1"/>
                </a:solidFill>
                <a:effectLst/>
                <a:latin typeface="+mn-lt"/>
                <a:ea typeface="+mn-ea"/>
                <a:cs typeface="+mn-cs"/>
              </a:rPr>
              <a:t>قم بتوفير مقدمة مختصرة عن المُيَسِّر</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b="1" i="0" dirty="0"/>
              <a:t>(</a:t>
            </a:r>
            <a:r>
              <a:rPr lang="" b="1" i="0" dirty="0"/>
              <a:t>أيضًا، إذا كان لديك أكثر من</a:t>
            </a:r>
            <a:r>
              <a:rPr lang="" i="0" dirty="0"/>
              <a:t> </a:t>
            </a:r>
            <a:r>
              <a:rPr lang="" i="1" dirty="0"/>
              <a:t>45 </a:t>
            </a:r>
            <a:r>
              <a:rPr lang="" b="1" i="0" dirty="0"/>
              <a:t>دقيقة متاحة لهذه الجلسة</a:t>
            </a:r>
            <a:r>
              <a:rPr lang="" dirty="0"/>
              <a:t>: فقم بإجراء مقدمات وأنشطة تعارف مع المشاركين</a:t>
            </a:r>
            <a:r>
              <a:rPr lang="ar-JO" dirty="0"/>
              <a:t>).</a:t>
            </a:r>
            <a:endParaRPr lang=""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a:t>
            </a:fld>
            <a:endParaRPr lang="en-US" dirty="0"/>
          </a:p>
        </p:txBody>
      </p:sp>
    </p:spTree>
    <p:extLst>
      <p:ext uri="{BB962C8B-B14F-4D97-AF65-F5344CB8AC3E}">
        <p14:creationId xmlns:p14="http://schemas.microsoft.com/office/powerpoint/2010/main" val="213830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r>
              <a:rPr lang="" b="1" i="0" dirty="0"/>
              <a:t>إذا سمح الوقت: </a:t>
            </a:r>
            <a:r>
              <a:rPr lang="" b="0" i="0" dirty="0"/>
              <a:t>اطلب من المشاركين اللجوء إلى الشخص المجاور لهم ومشاركة أي رد فعل لديهم على القصيدة. تتضمن الأسئلة التي يمكنك استخدامها لإثارة المناقشة:</a:t>
            </a:r>
          </a:p>
          <a:p>
            <a:pPr marL="171450" indent="-171450" algn="r" rtl="1">
              <a:buFont typeface="Arial" panose="020B0604020202020204" pitchFamily="34" charset="0"/>
              <a:buChar char="•"/>
            </a:pPr>
            <a:r>
              <a:rPr lang="" b="0" i="0" dirty="0"/>
              <a:t>كيف شعرت عند قراءة هذه القصيدة؟</a:t>
            </a:r>
          </a:p>
          <a:p>
            <a:pPr marL="171450" indent="-171450" algn="r" rtl="1">
              <a:buFont typeface="Arial" panose="020B0604020202020204" pitchFamily="34" charset="0"/>
              <a:buChar char="•"/>
            </a:pPr>
            <a:r>
              <a:rPr lang="" b="0" i="0" dirty="0"/>
              <a:t>هل كانت هناك أبيات على وجه التحديد تعبر عنك؟</a:t>
            </a:r>
          </a:p>
          <a:p>
            <a:pPr marL="171450" lvl="0" indent="-171450" algn="r" rtl="1">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lgn="r" rtl="1">
              <a:buFont typeface="Arial" panose="020B0604020202020204" pitchFamily="34" charset="0"/>
              <a:buNone/>
            </a:pPr>
            <a:r>
              <a:rPr lang="" sz="1200" b="1" i="0" kern="1200" dirty="0">
                <a:solidFill>
                  <a:schemeClr val="tx1"/>
                </a:solidFill>
                <a:effectLst/>
                <a:latin typeface="+mn-lt"/>
                <a:ea typeface="+mn-ea"/>
                <a:cs typeface="+mn-cs"/>
              </a:rPr>
              <a:t>بعض الأفكار للمشاركة</a:t>
            </a:r>
            <a:r>
              <a:rPr lang="" sz="1200" b="1" i="1" kern="1200" dirty="0">
                <a:solidFill>
                  <a:schemeClr val="tx1"/>
                </a:solidFill>
                <a:effectLst/>
                <a:latin typeface="+mn-lt"/>
                <a:ea typeface="+mn-ea"/>
                <a:cs typeface="+mn-cs"/>
              </a:rPr>
              <a:t>:</a:t>
            </a:r>
          </a:p>
          <a:p>
            <a:pPr marL="171450" lvl="0" indent="-171450" algn="r" rtl="1">
              <a:buFont typeface="Arial" panose="020B0604020202020204" pitchFamily="34" charset="0"/>
              <a:buChar char="•"/>
            </a:pPr>
            <a:r>
              <a:rPr lang="" sz="1200" kern="1200" dirty="0">
                <a:solidFill>
                  <a:schemeClr val="tx1"/>
                </a:solidFill>
                <a:effectLst/>
                <a:latin typeface="+mn-lt"/>
                <a:ea typeface="+mn-ea"/>
                <a:cs typeface="+mn-cs"/>
              </a:rPr>
              <a:t>يشعر الكثير من الناس أنهم قد كبروا ونضجوا نتيجة للأشياء التي رأوها وجرّبوها في دورهم كعاملين في المجال الإنساني. قد تشعر أنك تكتسب منظورًا أوسع وأكثر توازنًا في الحياة وينتهي بك الأمر بشكل أفضل إلى فهم الآخرين والتعاطف معهم.</a:t>
            </a:r>
          </a:p>
          <a:p>
            <a:pPr marL="171450" lvl="0" indent="-171450" algn="r" rtl="1">
              <a:buFont typeface="Arial" panose="020B0604020202020204" pitchFamily="34" charset="0"/>
              <a:buChar char="•"/>
            </a:pPr>
            <a:r>
              <a:rPr lang="" sz="1200" kern="1200" dirty="0">
                <a:solidFill>
                  <a:schemeClr val="tx1"/>
                </a:solidFill>
                <a:effectLst/>
                <a:latin typeface="+mn-lt"/>
                <a:ea typeface="+mn-ea"/>
                <a:cs typeface="+mn-cs"/>
              </a:rPr>
              <a:t>ومع ذلك، فإن مشاهدة الكوارث، والعنف، والمعاناة يمكن أن تشكل تحديًا لك ولتوقعاتك بطرق أقل إيجابية.</a:t>
            </a:r>
          </a:p>
          <a:p>
            <a:pPr marL="628650" lvl="1" indent="-171450" algn="r" rtl="1">
              <a:buFont typeface="Arial" panose="020B0604020202020204" pitchFamily="34" charset="0"/>
              <a:buChar char="•"/>
            </a:pPr>
            <a:r>
              <a:rPr lang="" sz="1200" kern="1200" dirty="0">
                <a:solidFill>
                  <a:schemeClr val="tx1"/>
                </a:solidFill>
                <a:effectLst/>
                <a:latin typeface="+mn-lt"/>
                <a:ea typeface="+mn-ea"/>
                <a:cs typeface="+mn-cs"/>
              </a:rPr>
              <a:t>إن استشارة معتقداتك الأساسية عن الطريقة التي تعمل بها الحياة والكون ليست عملية مريحة.</a:t>
            </a:r>
          </a:p>
          <a:p>
            <a:pPr marL="628650" lvl="1" indent="-171450" algn="r" rtl="1">
              <a:buFont typeface="Arial" panose="020B0604020202020204" pitchFamily="34" charset="0"/>
              <a:buChar char="•"/>
            </a:pPr>
            <a:r>
              <a:rPr lang="" sz="1200" kern="1200" dirty="0">
                <a:solidFill>
                  <a:schemeClr val="tx1"/>
                </a:solidFill>
                <a:effectLst/>
                <a:latin typeface="+mn-lt"/>
                <a:ea typeface="+mn-ea"/>
                <a:cs typeface="+mn-cs"/>
              </a:rPr>
              <a:t>غالبًا ما يستخدم الناس عبارة "القلق الوجودي" للإشارة إلى شعورهم بأنهم دائمًا ما يُطردون من منطقة راحتهم ويضطرون إلى التشكيك في معنى الأحداث (وتصرفاتهم الشخصية وتلك الخاصة بالآخرين).</a:t>
            </a: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10</a:t>
            </a:fld>
            <a:endParaRPr lang="en-US" dirty="0"/>
          </a:p>
        </p:txBody>
      </p:sp>
    </p:spTree>
    <p:extLst>
      <p:ext uri="{BB962C8B-B14F-4D97-AF65-F5344CB8AC3E}">
        <p14:creationId xmlns:p14="http://schemas.microsoft.com/office/powerpoint/2010/main" val="815366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 sz="1200" b="1" i="0" kern="1200" dirty="0">
                <a:solidFill>
                  <a:schemeClr val="tx1"/>
                </a:solidFill>
                <a:effectLst/>
                <a:latin typeface="+mn-lt"/>
                <a:ea typeface="+mn-ea"/>
                <a:cs typeface="+mn-cs"/>
              </a:rPr>
              <a:t>اطلب من </a:t>
            </a:r>
            <a:r>
              <a:rPr lang="" sz="1200" kern="1200" dirty="0">
                <a:solidFill>
                  <a:schemeClr val="tx1"/>
                </a:solidFill>
                <a:effectLst/>
                <a:latin typeface="+mn-lt"/>
                <a:ea typeface="+mn-ea"/>
                <a:cs typeface="+mn-cs"/>
              </a:rPr>
              <a:t>المشاركين مشاركة الأفكار</a:t>
            </a:r>
            <a:r>
              <a:rPr lang="" sz="1200" b="1" i="1" kern="1200" dirty="0">
                <a:solidFill>
                  <a:schemeClr val="tx1"/>
                </a:solidFill>
                <a:effectLst/>
                <a:latin typeface="+mn-lt"/>
                <a:ea typeface="+mn-ea"/>
                <a:cs typeface="+mn-cs"/>
              </a:rPr>
              <a:t> </a:t>
            </a:r>
            <a:r>
              <a:rPr lang="" sz="1200" kern="1200" dirty="0">
                <a:solidFill>
                  <a:schemeClr val="tx1"/>
                </a:solidFill>
                <a:effectLst/>
                <a:latin typeface="+mn-lt"/>
                <a:ea typeface="+mn-ea"/>
                <a:cs typeface="+mn-cs"/>
              </a:rPr>
              <a:t>ردًا على هذا السؤال، قبل الانتقال إلى الشريحة التالية.</a:t>
            </a:r>
          </a:p>
          <a:p>
            <a:pPr marL="171450" lvl="0" indent="-171450" algn="r" rtl="1">
              <a:buFont typeface="Arial" panose="020B0604020202020204" pitchFamily="34" charset="0"/>
              <a:buChar char="•"/>
            </a:pPr>
            <a:r>
              <a:rPr lang="" sz="1200" kern="1200" dirty="0">
                <a:solidFill>
                  <a:schemeClr val="tx1"/>
                </a:solidFill>
                <a:effectLst/>
                <a:latin typeface="+mn-lt"/>
                <a:ea typeface="+mn-ea"/>
                <a:cs typeface="+mn-cs"/>
              </a:rPr>
              <a:t>هناك طريقة أخرى لصياغة هذا السؤال: "كيف تعتقد أن الصدمة غير المباشرة يمكن أن" تظهر "في حياة شخص ما؟"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 sz="1200" b="1" i="0" kern="1200" dirty="0">
                <a:solidFill>
                  <a:schemeClr val="tx1"/>
                </a:solidFill>
                <a:effectLst/>
                <a:latin typeface="+mn-lt"/>
                <a:ea typeface="+mn-ea"/>
                <a:cs typeface="+mn-cs"/>
              </a:rPr>
              <a:t>وضِّح</a:t>
            </a:r>
            <a:r>
              <a:rPr lang="" sz="1200" b="1" i="1" kern="1200" dirty="0">
                <a:solidFill>
                  <a:schemeClr val="tx1"/>
                </a:solidFill>
                <a:effectLst/>
                <a:latin typeface="+mn-lt"/>
                <a:ea typeface="+mn-ea"/>
                <a:cs typeface="+mn-cs"/>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kern="1200" dirty="0">
                <a:solidFill>
                  <a:schemeClr val="tx1"/>
                </a:solidFill>
                <a:effectLst/>
                <a:latin typeface="+mn-lt"/>
                <a:ea typeface="+mn-ea"/>
                <a:cs typeface="+mn-cs"/>
              </a:rPr>
              <a:t>قبل استعراض العلامات الموجودة على الشرائح التالية، وضِّح أن الكلمتين اللتين يجب وضعهما في الاعتبار فيما يتعلق بعلامات الصدمة غير المباشرة هما " </a:t>
            </a:r>
            <a:r>
              <a:rPr lang="" sz="1200" u="sng" kern="1200" dirty="0">
                <a:solidFill>
                  <a:schemeClr val="tx1"/>
                </a:solidFill>
                <a:effectLst/>
                <a:latin typeface="+mn-lt"/>
                <a:ea typeface="+mn-ea"/>
                <a:cs typeface="+mn-cs"/>
              </a:rPr>
              <a:t>التغيير</a:t>
            </a:r>
            <a:r>
              <a:rPr lang="" sz="1200" kern="1200" dirty="0">
                <a:solidFill>
                  <a:schemeClr val="tx1"/>
                </a:solidFill>
                <a:effectLst/>
                <a:latin typeface="+mn-lt"/>
                <a:ea typeface="+mn-ea"/>
                <a:cs typeface="+mn-cs"/>
              </a:rPr>
              <a:t>" و"</a:t>
            </a:r>
            <a:r>
              <a:rPr lang="" sz="1200" u="sng" kern="1200" dirty="0">
                <a:solidFill>
                  <a:schemeClr val="tx1"/>
                </a:solidFill>
                <a:effectLst/>
                <a:latin typeface="+mn-lt"/>
                <a:ea typeface="+mn-ea"/>
                <a:cs typeface="+mn-cs"/>
              </a:rPr>
              <a:t>المطوَّل</a:t>
            </a:r>
            <a:r>
              <a:rPr lang="" sz="1200" kern="1200" dirty="0">
                <a:solidFill>
                  <a:schemeClr val="tx1"/>
                </a:solidFill>
                <a:effectLst/>
                <a:latin typeface="+mn-lt"/>
                <a:ea typeface="+mn-ea"/>
                <a:cs typeface="+mn-cs"/>
              </a:rPr>
              <a:t>". كل شخص تمُر به أيام سيئة وبعض التغييرات تكون عابرة. ولكن إذا كان هناك تغيير كبير أو لاحظت تغييرات مطوَّلة غير مرغوب فيها، فهذا هو الوقت الذي يجب أن تولي فيه المزيد من الاهتمام.</a:t>
            </a:r>
          </a:p>
          <a:p>
            <a:pPr marL="171450" lvl="0" indent="-171450" algn="r" rtl="1">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11</a:t>
            </a:fld>
            <a:endParaRPr lang="en-US" dirty="0"/>
          </a:p>
        </p:txBody>
      </p:sp>
    </p:spTree>
    <p:extLst>
      <p:ext uri="{BB962C8B-B14F-4D97-AF65-F5344CB8AC3E}">
        <p14:creationId xmlns:p14="http://schemas.microsoft.com/office/powerpoint/2010/main" val="1504825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buFont typeface="Arial" panose="020B0604020202020204" pitchFamily="34" charset="0"/>
              <a:buNone/>
            </a:pPr>
            <a:r>
              <a:rPr lang="" sz="1200" b="1" i="0" kern="1200" dirty="0">
                <a:solidFill>
                  <a:schemeClr val="tx1"/>
                </a:solidFill>
                <a:effectLst/>
                <a:latin typeface="+mn-lt"/>
                <a:ea typeface="+mn-ea"/>
                <a:cs typeface="+mn-cs"/>
              </a:rPr>
              <a:t>وضِّح</a:t>
            </a:r>
            <a:r>
              <a:rPr lang="" sz="1200" b="1" i="1" kern="1200" dirty="0">
                <a:solidFill>
                  <a:schemeClr val="tx1"/>
                </a:solidFill>
                <a:effectLst/>
                <a:latin typeface="+mn-lt"/>
                <a:ea typeface="+mn-ea"/>
                <a:cs typeface="+mn-cs"/>
              </a:rPr>
              <a:t> </a:t>
            </a:r>
            <a:r>
              <a:rPr lang="" sz="1200" b="0" i="0" kern="1200" dirty="0">
                <a:solidFill>
                  <a:schemeClr val="tx1"/>
                </a:solidFill>
                <a:effectLst/>
                <a:latin typeface="+mn-lt"/>
                <a:ea typeface="+mn-ea"/>
                <a:cs typeface="+mn-cs"/>
              </a:rPr>
              <a:t>النقاط التالية</a:t>
            </a:r>
            <a:endParaRPr lang="en-US" sz="1200" b="1" i="1"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kern="1200" dirty="0">
                <a:solidFill>
                  <a:schemeClr val="tx1"/>
                </a:solidFill>
                <a:effectLst/>
                <a:latin typeface="+mn-lt"/>
                <a:ea typeface="+mn-ea"/>
                <a:cs typeface="+mn-cs"/>
              </a:rPr>
              <a:t>الصدمة غير المباشرة هي نوع من رد الفعل الناجم عن التوتر العصبي.</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kern="1200" dirty="0">
                <a:solidFill>
                  <a:schemeClr val="tx1"/>
                </a:solidFill>
                <a:effectLst/>
                <a:latin typeface="+mn-lt"/>
                <a:ea typeface="+mn-ea"/>
                <a:cs typeface="+mn-cs"/>
              </a:rPr>
              <a:t>تعد العديد من علامات الصدمة غير المباشرة الشائعة أيضًا علامات على ردود الفعل الناجمة عن التوتر العصبي العام والصدمات.</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1"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 sz="1200" b="1" i="0" kern="1200" dirty="0">
                <a:solidFill>
                  <a:schemeClr val="tx1"/>
                </a:solidFill>
                <a:effectLst/>
                <a:latin typeface="+mn-lt"/>
                <a:ea typeface="+mn-ea"/>
                <a:cs typeface="+mn-cs"/>
              </a:rPr>
              <a:t>قَدِّم</a:t>
            </a:r>
            <a:r>
              <a:rPr lang="" sz="1200" b="1" i="1" kern="1200" dirty="0">
                <a:solidFill>
                  <a:schemeClr val="tx1"/>
                </a:solidFill>
                <a:effectLst/>
                <a:latin typeface="+mn-lt"/>
                <a:ea typeface="+mn-ea"/>
                <a:cs typeface="+mn-cs"/>
              </a:rPr>
              <a:t> </a:t>
            </a:r>
            <a:r>
              <a:rPr lang="" sz="1200" kern="1200" dirty="0">
                <a:solidFill>
                  <a:schemeClr val="tx1"/>
                </a:solidFill>
                <a:effectLst/>
                <a:latin typeface="+mn-lt"/>
                <a:ea typeface="+mn-ea"/>
                <a:cs typeface="+mn-cs"/>
              </a:rPr>
              <a:t> العلامات الشائعة للصدمة غير المباشرة كما هو موضح في هذه الشريحة (والشريحة التالية)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12</a:t>
            </a:fld>
            <a:endParaRPr lang="en-US" dirty="0"/>
          </a:p>
        </p:txBody>
      </p:sp>
    </p:spTree>
    <p:extLst>
      <p:ext uri="{BB962C8B-B14F-4D97-AF65-F5344CB8AC3E}">
        <p14:creationId xmlns:p14="http://schemas.microsoft.com/office/powerpoint/2010/main" val="2041536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13</a:t>
            </a:fld>
            <a:endParaRPr lang="en-US" dirty="0"/>
          </a:p>
        </p:txBody>
      </p:sp>
    </p:spTree>
    <p:extLst>
      <p:ext uri="{BB962C8B-B14F-4D97-AF65-F5344CB8AC3E}">
        <p14:creationId xmlns:p14="http://schemas.microsoft.com/office/powerpoint/2010/main" val="1777169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 sz="1200" b="1" i="0" kern="1200" dirty="0">
                <a:solidFill>
                  <a:schemeClr val="tx1"/>
                </a:solidFill>
                <a:effectLst/>
                <a:latin typeface="+mn-lt"/>
                <a:ea typeface="+mn-ea"/>
                <a:cs typeface="+mn-cs"/>
              </a:rPr>
              <a:t>وضِّح</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b="0" i="0" kern="1200" dirty="0">
                <a:solidFill>
                  <a:schemeClr val="tx1"/>
                </a:solidFill>
                <a:effectLst/>
                <a:latin typeface="+mn-lt"/>
                <a:ea typeface="+mn-ea"/>
                <a:cs typeface="+mn-cs"/>
              </a:rPr>
              <a:t>ترتبط الصدمة غير المباشرة بالتوتر العصبي المتراكم، لكن يُنظر إليها عمومًا على أنها تتجاوز "التوتر العصبي المتراكم" العادي.</a:t>
            </a:r>
            <a:endParaRPr lang="en-US" sz="1200" b="1" i="1"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kern="1200" dirty="0">
                <a:solidFill>
                  <a:schemeClr val="tx1"/>
                </a:solidFill>
                <a:effectLst/>
                <a:latin typeface="+mn-lt"/>
                <a:ea typeface="+mn-ea"/>
                <a:cs typeface="+mn-cs"/>
              </a:rPr>
              <a:t>تشمل العلامات التي تميز الصدمة غير المباشرة بشكل فريد عن التوتر العصبي المتراكم العام أو الإنهاك ما هو وارد في الشريحتين التاليتين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 sz="1200" b="1" i="0" kern="1200" dirty="0">
                <a:solidFill>
                  <a:schemeClr val="tx1"/>
                </a:solidFill>
                <a:effectLst/>
                <a:latin typeface="+mn-lt"/>
                <a:ea typeface="+mn-ea"/>
                <a:cs typeface="+mn-cs"/>
              </a:rPr>
              <a:t>علامات ردود الفعل الناجمة عن الصدمة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kern="1200" dirty="0">
                <a:solidFill>
                  <a:schemeClr val="tx1"/>
                </a:solidFill>
                <a:effectLst/>
                <a:latin typeface="+mn-lt"/>
                <a:ea typeface="+mn-ea"/>
                <a:cs typeface="+mn-cs"/>
              </a:rPr>
              <a:t>تتداخل بعض هذه العلامات مع علامات ردود الفعل الناجمة عن الصدمة (على سبيل المثال، الاستجابة المرتفعة المفاجئة والأفكار المتطفلة، اضطراب النظرة إلى العالم).</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kern="1200" dirty="0">
                <a:solidFill>
                  <a:schemeClr val="tx1"/>
                </a:solidFill>
                <a:effectLst/>
                <a:latin typeface="+mn-lt"/>
                <a:ea typeface="+mn-ea"/>
                <a:cs typeface="+mn-cs"/>
              </a:rPr>
              <a:t>وذلك لأن الصدمة غير المباشرة هي نوع من ردود الفعل الناجمة عن الصدمة. لا يتعين علينا تجريب شيء بأنفسنا لنتأثر به. عندما تفتح عقلك وقلبك على آلام شخص آخر، فيمكن أن تصاب بصدمة شديدة عن طريق تجاربه وتجريب علامات التوتر العصبي في مرحلة ما بعد الصدمة بنفسك.</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1"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 sz="1200" b="1" i="0" kern="1200" dirty="0">
                <a:solidFill>
                  <a:schemeClr val="tx1"/>
                </a:solidFill>
                <a:effectLst/>
                <a:latin typeface="+mn-lt"/>
                <a:ea typeface="+mn-ea"/>
                <a:cs typeface="+mn-cs"/>
              </a:rPr>
              <a:t>تغيرات في الإحساس بالمعنى، والغرض، والروحانية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b="0" i="0" kern="1200" dirty="0">
                <a:solidFill>
                  <a:schemeClr val="tx1"/>
                </a:solidFill>
                <a:effectLst/>
                <a:latin typeface="+mn-lt"/>
                <a:ea typeface="+mn-ea"/>
                <a:cs typeface="+mn-cs"/>
              </a:rPr>
              <a:t>تؤثر</a:t>
            </a:r>
            <a:r>
              <a:rPr lang="" sz="1200" kern="1200" dirty="0">
                <a:solidFill>
                  <a:schemeClr val="tx1"/>
                </a:solidFill>
                <a:effectLst/>
                <a:latin typeface="+mn-lt"/>
                <a:ea typeface="+mn-ea"/>
                <a:cs typeface="+mn-cs"/>
              </a:rPr>
              <a:t> الصدمة غير المباشرة على بعض من أعمق أفكارنا ومشاعرنا ومعتقداتنا الأساسية وافتراضاتنا حول الطريقة التي يعمل بها العالم والحياة.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dirty="0"/>
              <a:t>تتحدى الصدمات غير المباشرة معتقداتك الأساسية ونظرتك للعالم وتغيرها بشأن...</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dirty="0"/>
              <a:t>كيف تسير الحياة والكون</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dirty="0"/>
              <a:t>وجود المعنى، والغرض، والأمل وطبيعة كل منها </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dirty="0"/>
              <a:t>هويتك، وأدوارك، ومسؤولياتك الخاصة في الحياة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b="0" i="0" kern="1200" dirty="0">
                <a:solidFill>
                  <a:schemeClr val="tx1"/>
                </a:solidFill>
                <a:effectLst/>
                <a:latin typeface="+mn-lt"/>
                <a:ea typeface="+mn-ea"/>
                <a:cs typeface="+mn-cs"/>
              </a:rPr>
              <a:t>تشمل المعتقدات الأساسية/الافتراضات التي غالبًا ما يتم الطعن فيها </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dirty="0"/>
              <a:t>الناس في الأساس جيدون وطيبون.</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dirty="0"/>
              <a:t>لا تحدث الأشياء السيئة للناس الطيبين.</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dirty="0"/>
              <a:t>ستسير الأمور نحو الأفضل.</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dirty="0"/>
              <a:t>ستتحقق العدالة.</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dirty="0"/>
              <a:t>سيتم الاعتراف بالجهود ومكافأتها.</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dirty="0"/>
              <a:t>ما نقوم به يستحق العناء.</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b="0" i="0" kern="1200" dirty="0">
                <a:solidFill>
                  <a:schemeClr val="tx1"/>
                </a:solidFill>
                <a:effectLst/>
                <a:latin typeface="+mn-lt"/>
                <a:ea typeface="+mn-ea"/>
                <a:cs typeface="+mn-cs"/>
              </a:rPr>
              <a:t>يمكن أن يسبب التوتر الأخلاقي الكثير من التوتر العصبي - المواقف التي فيها تعمل لحساب منظمات لا تعتقد أنها تقوم بأفضل الممارسات، أو تعتقد أن البرنامج لن يكون فعالًا، أو لا توافق على السياسات الحكومية أو التنظيمية. يدور ذلك حول العجز وفي نفس الوقت الشعور بالمسؤولية تجاه تقديم المساعدة.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14</a:t>
            </a:fld>
            <a:endParaRPr lang="en-US" dirty="0"/>
          </a:p>
        </p:txBody>
      </p:sp>
    </p:spTree>
    <p:extLst>
      <p:ext uri="{BB962C8B-B14F-4D97-AF65-F5344CB8AC3E}">
        <p14:creationId xmlns:p14="http://schemas.microsoft.com/office/powerpoint/2010/main" val="391583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 b="1" i="0" dirty="0"/>
              <a:t>تغيرات في العلاقات</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kern="1200" dirty="0">
                <a:solidFill>
                  <a:schemeClr val="tx1"/>
                </a:solidFill>
                <a:effectLst/>
                <a:latin typeface="+mn-lt"/>
                <a:ea typeface="+mn-ea"/>
                <a:cs typeface="+mn-cs"/>
              </a:rPr>
              <a:t>تغيرات مرتبطة بالعلاقات مع نفسك ومع الآخرين (على سبيل المثال، قدرتك على الشعور بالتعاطف والشفقة، والتواصل مع نفسك، والترابط مع أشخاص مهمين آخرين في حياتك.)</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kern="1200" dirty="0">
                <a:solidFill>
                  <a:schemeClr val="tx1"/>
                </a:solidFill>
                <a:effectLst/>
                <a:latin typeface="+mn-lt"/>
                <a:ea typeface="+mn-ea"/>
                <a:cs typeface="+mn-cs"/>
              </a:rPr>
              <a:t>على هذا النحو، تؤثر الصدمة غير المباشرة أيضًا على الطريقة التي بها تتصرف وتتفاعل مع الأشخاص الذين تحبهم. هذا يؤثر على أسرتك وأصدقائك أيضًا.</a:t>
            </a:r>
          </a:p>
          <a:p>
            <a:pPr algn="r" rtl="1"/>
            <a:endParaRPr lang="en-US" b="1" i="1"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15</a:t>
            </a:fld>
            <a:endParaRPr lang="en-US" dirty="0"/>
          </a:p>
        </p:txBody>
      </p:sp>
    </p:spTree>
    <p:extLst>
      <p:ext uri="{BB962C8B-B14F-4D97-AF65-F5344CB8AC3E}">
        <p14:creationId xmlns:p14="http://schemas.microsoft.com/office/powerpoint/2010/main" val="2635881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 b="1" i="0" dirty="0"/>
              <a:t>وضِّح</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kern="1200" dirty="0">
                <a:solidFill>
                  <a:schemeClr val="tx1"/>
                </a:solidFill>
                <a:effectLst/>
                <a:latin typeface="+mn-lt"/>
                <a:ea typeface="+mn-ea"/>
                <a:cs typeface="+mn-cs"/>
              </a:rPr>
              <a:t>يمكن أن تؤثر الصدمة غير المباشرة سلبًا على ما تشعر به تجاه نفسك وعملك وزملائك وعلى أداء المؤسسة العام وفعاليتها.</a:t>
            </a:r>
          </a:p>
          <a:p>
            <a:pPr marL="171450" indent="-171450" algn="r" rtl="1">
              <a:buFont typeface="Arial" panose="020B0604020202020204" pitchFamily="34" charset="0"/>
              <a:buChar char="•"/>
            </a:pPr>
            <a:r>
              <a:rPr lang="" b="0" i="0" dirty="0"/>
              <a:t>بمرور الوقت، يمكن أن ننجر إلى أنماط تتعلق بكيفية ارتباطنا بالعمل ورد فعلنا تجاهه (وتجاه أفراد المجتمع والمستفيدين الآخرين).</a:t>
            </a:r>
          </a:p>
          <a:p>
            <a:pPr marL="171450" indent="-171450" algn="r" rtl="1">
              <a:buFont typeface="Arial" panose="020B0604020202020204" pitchFamily="34" charset="0"/>
              <a:buChar char="•"/>
            </a:pPr>
            <a:r>
              <a:rPr lang="" b="0" i="0" dirty="0"/>
              <a:t>يمكن أن تكون بعض هذه الأنماط غير مفيدة (لنا وللعمل).</a:t>
            </a:r>
          </a:p>
          <a:p>
            <a:pPr marL="171450" indent="-171450" algn="r" rtl="1">
              <a:buFont typeface="Arial" panose="020B0604020202020204" pitchFamily="34" charset="0"/>
              <a:buChar char="•"/>
            </a:pPr>
            <a:r>
              <a:rPr lang="" b="0" i="0" dirty="0"/>
              <a:t>يحدد هذا الجدول بعض الأنماط الشائعة التي يمكن أن تنشأ تحت تأثير الصدمة غير المباشرة.</a:t>
            </a:r>
          </a:p>
          <a:p>
            <a:pPr marL="171450" indent="-171450" algn="r" rtl="1">
              <a:buFont typeface="Arial" panose="020B0604020202020204" pitchFamily="34" charset="0"/>
              <a:buChar char="•"/>
            </a:pPr>
            <a:endParaRPr lang="en-US" b="0" i="0" dirty="0"/>
          </a:p>
          <a:p>
            <a:pPr marL="0" indent="0" algn="r" rtl="1">
              <a:buFont typeface="Arial" panose="020B0604020202020204" pitchFamily="34" charset="0"/>
              <a:buNone/>
            </a:pPr>
            <a:r>
              <a:rPr lang="" b="1" i="0" dirty="0"/>
              <a:t>ناقش</a:t>
            </a:r>
          </a:p>
          <a:p>
            <a:pPr marL="171450" indent="-171450" algn="r" rtl="1">
              <a:buFont typeface="Arial" panose="020B0604020202020204" pitchFamily="34" charset="0"/>
              <a:buChar char="•"/>
            </a:pPr>
            <a:r>
              <a:rPr lang="" b="0" i="0" dirty="0"/>
              <a:t>أنماط المشاركة الزائدة وقلة المشاركة الموضحة في الجدول الموجود في هذه الشريحة.</a:t>
            </a:r>
          </a:p>
          <a:p>
            <a:pPr marL="171450" indent="-171450" algn="r" rtl="1">
              <a:buFont typeface="Arial" panose="020B0604020202020204" pitchFamily="34" charset="0"/>
              <a:buChar char="•"/>
            </a:pPr>
            <a:r>
              <a:rPr lang="" b="0" i="0" dirty="0"/>
              <a:t>هناك مجموعة مثالية (في الوسط، باللون الأخضر).</a:t>
            </a:r>
          </a:p>
          <a:p>
            <a:pPr marL="171450" indent="-171450" algn="r" rtl="1">
              <a:buFont typeface="Arial" panose="020B0604020202020204" pitchFamily="34" charset="0"/>
              <a:buChar char="•"/>
            </a:pPr>
            <a:r>
              <a:rPr lang="" b="0" i="0" dirty="0"/>
              <a:t>بعد ذلك، توجد أعمدة على كلا الجانبين حيث تصبح علاقتنا وردود فعلنا غير مفيدة (للعمل ولنا).</a:t>
            </a:r>
          </a:p>
          <a:p>
            <a:pPr marL="171450" indent="-171450" algn="r" rtl="1">
              <a:buFont typeface="Arial" panose="020B0604020202020204" pitchFamily="34" charset="0"/>
              <a:buChar char="•"/>
            </a:pPr>
            <a:r>
              <a:rPr lang="" b="0" i="0" dirty="0"/>
              <a:t>من الطبيعي أن تنزلق على طول هذه المتسلسلة مع مرور الوقت حسب السياق. لكن عندما ننزلق ونجد أنفسنا في المناطق البرتقالية، فنحتاج إلى التوقف والتفكير والقيام بشيء حيال ذلك.</a:t>
            </a:r>
          </a:p>
          <a:p>
            <a:pPr marL="171450" indent="-171450" algn="r" rtl="1">
              <a:buFont typeface="Arial" panose="020B0604020202020204" pitchFamily="34" charset="0"/>
              <a:buChar char="•"/>
            </a:pPr>
            <a:endParaRPr lang="en-US" b="0" i="0" dirty="0"/>
          </a:p>
          <a:p>
            <a:pPr marL="0" indent="0" algn="r" rtl="1">
              <a:buFont typeface="Arial" panose="020B0604020202020204" pitchFamily="34" charset="0"/>
              <a:buNone/>
            </a:pPr>
            <a:r>
              <a:rPr lang="" b="1" i="0" dirty="0"/>
              <a:t>الملاحظات المرجعية</a:t>
            </a:r>
          </a:p>
          <a:p>
            <a:pPr marL="171450" indent="-171450" algn="r" rtl="1">
              <a:buFont typeface="Arial" panose="020B0604020202020204" pitchFamily="34" charset="0"/>
              <a:buChar char="•"/>
            </a:pPr>
            <a:r>
              <a:rPr lang="" b="0" i="0" dirty="0"/>
              <a:t>الجدول</a:t>
            </a:r>
            <a:r>
              <a:rPr lang="" b="0" i="1" dirty="0"/>
              <a:t> </a:t>
            </a:r>
            <a:r>
              <a:rPr lang="" b="0" i="0" dirty="0"/>
              <a:t>مقتبس من </a:t>
            </a:r>
            <a:r>
              <a:rPr lang="" b="0" i="1" dirty="0"/>
              <a:t> QPASTT (2016) </a:t>
            </a:r>
            <a:r>
              <a:rPr lang="" b="1" i="0" dirty="0"/>
              <a:t>تعب الشفقة، والإنهاك، والصدمات غير المباشرة</a:t>
            </a:r>
            <a:r>
              <a:rPr lang="" b="0" i="1" dirty="0"/>
              <a:t>. </a:t>
            </a:r>
            <a:r>
              <a:rPr lang="" b="0" i="0" dirty="0"/>
              <a:t> دليل QPASTT لبرنامج كوينزلاند لتقديم المساعدة للناجين من التعذيب والصدمات</a:t>
            </a:r>
            <a:r>
              <a:rPr lang="" b="0" i="1" dirty="0"/>
              <a:t> </a:t>
            </a:r>
            <a:r>
              <a:rPr lang="" b="0" i="0" dirty="0"/>
              <a:t>.</a:t>
            </a: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16</a:t>
            </a:fld>
            <a:endParaRPr lang="en-US" dirty="0"/>
          </a:p>
        </p:txBody>
      </p:sp>
    </p:spTree>
    <p:extLst>
      <p:ext uri="{BB962C8B-B14F-4D97-AF65-F5344CB8AC3E}">
        <p14:creationId xmlns:p14="http://schemas.microsoft.com/office/powerpoint/2010/main" val="3865529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 sz="1200" b="1" i="0" kern="1200" dirty="0">
                <a:solidFill>
                  <a:schemeClr val="tx1"/>
                </a:solidFill>
                <a:effectLst/>
                <a:latin typeface="+mn-lt"/>
                <a:ea typeface="+mn-ea"/>
                <a:cs typeface="+mn-cs"/>
              </a:rPr>
              <a:t>وضِّح</a:t>
            </a:r>
            <a:r>
              <a:rPr lang="" sz="1200" b="1" i="1" kern="1200" dirty="0">
                <a:solidFill>
                  <a:schemeClr val="tx1"/>
                </a:solidFill>
                <a:effectLst/>
                <a:latin typeface="+mn-lt"/>
                <a:ea typeface="+mn-ea"/>
                <a:cs typeface="+mn-cs"/>
              </a:rPr>
              <a:t>: </a:t>
            </a:r>
            <a:r>
              <a:rPr lang="" sz="1200" kern="1200" dirty="0">
                <a:solidFill>
                  <a:schemeClr val="tx1"/>
                </a:solidFill>
                <a:effectLst/>
                <a:latin typeface="+mn-lt"/>
                <a:ea typeface="+mn-ea"/>
                <a:cs typeface="+mn-cs"/>
              </a:rPr>
              <a:t>إن التأثر بالصدمة غير المباشرة هو نتيجة يمكن التنبؤ بها لكونك في وظيفة تركز على مساعدة الآخرين أثناء تجارب الصدمة أو بعدها. إذن، ما الذي تستطيع فعله حيال ذلك؟ يمكنك أن تفكر في عدة خيارات.</a:t>
            </a:r>
          </a:p>
          <a:p>
            <a:pPr marL="171450" lvl="0" indent="-171450" algn="r" rtl="1">
              <a:buFont typeface="Arial" panose="020B0604020202020204" pitchFamily="34" charset="0"/>
              <a:buChar char="•"/>
            </a:pPr>
            <a:r>
              <a:rPr lang="" sz="1200" kern="1200" dirty="0">
                <a:solidFill>
                  <a:schemeClr val="tx1"/>
                </a:solidFill>
                <a:effectLst/>
                <a:latin typeface="+mn-lt"/>
                <a:ea typeface="+mn-ea"/>
                <a:cs typeface="+mn-cs"/>
              </a:rPr>
              <a:t>هل يجب أن تتوقف عن الرعاية بهذا القدر الكبير - تتوقف عن التعاطف مع الأشخاص الذين يؤذون؟</a:t>
            </a:r>
          </a:p>
          <a:p>
            <a:pPr marL="171450" lvl="0" indent="-171450" algn="r" rtl="1">
              <a:buFont typeface="Arial" panose="020B0604020202020204" pitchFamily="34" charset="0"/>
              <a:buChar char="•"/>
            </a:pPr>
            <a:r>
              <a:rPr lang="" sz="1200" kern="1200" dirty="0">
                <a:solidFill>
                  <a:schemeClr val="tx1"/>
                </a:solidFill>
                <a:effectLst/>
                <a:latin typeface="+mn-lt"/>
                <a:ea typeface="+mn-ea"/>
                <a:cs typeface="+mn-cs"/>
              </a:rPr>
              <a:t>هل يجب أن تتوقف عن الشعور بالالتزام والمسؤولية؟</a:t>
            </a:r>
          </a:p>
          <a:p>
            <a:pPr marL="171450" lvl="0" indent="-171450" algn="r" rtl="1">
              <a:buFont typeface="Arial" panose="020B0604020202020204" pitchFamily="34" charset="0"/>
              <a:buChar char="•"/>
            </a:pPr>
            <a:r>
              <a:rPr lang="" sz="1200" kern="1200" dirty="0">
                <a:solidFill>
                  <a:schemeClr val="tx1"/>
                </a:solidFill>
                <a:effectLst/>
                <a:latin typeface="+mn-lt"/>
                <a:ea typeface="+mn-ea"/>
                <a:cs typeface="+mn-cs"/>
              </a:rPr>
              <a:t>هل يجب عليك ترك عملك؟</a:t>
            </a:r>
          </a:p>
          <a:p>
            <a:pPr lvl="0" algn="r" rtl="1"/>
            <a:r>
              <a:rPr lang="" sz="1200" kern="1200" dirty="0">
                <a:solidFill>
                  <a:schemeClr val="tx1"/>
                </a:solidFill>
                <a:effectLst/>
                <a:latin typeface="+mn-lt"/>
                <a:ea typeface="+mn-ea"/>
                <a:cs typeface="+mn-cs"/>
              </a:rPr>
              <a:t>هذه خيارات، لكن هناك خيارات أخرى فعالة أيضًا!</a:t>
            </a:r>
          </a:p>
          <a:p>
            <a:pPr lvl="0" algn="r" rtl="1"/>
            <a:endParaRPr lang="en-US" sz="1200" kern="1200" dirty="0">
              <a:solidFill>
                <a:schemeClr val="tx1"/>
              </a:solidFill>
              <a:effectLst/>
              <a:latin typeface="+mn-lt"/>
              <a:ea typeface="+mn-ea"/>
              <a:cs typeface="+mn-cs"/>
            </a:endParaRPr>
          </a:p>
          <a:p>
            <a:pPr lvl="0" algn="r" rtl="1"/>
            <a:endParaRPr lang="en-US" sz="1200" kern="1200" dirty="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17</a:t>
            </a:fld>
            <a:endParaRPr lang="en-US" dirty="0"/>
          </a:p>
        </p:txBody>
      </p:sp>
    </p:spTree>
    <p:extLst>
      <p:ext uri="{BB962C8B-B14F-4D97-AF65-F5344CB8AC3E}">
        <p14:creationId xmlns:p14="http://schemas.microsoft.com/office/powerpoint/2010/main" val="399799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 b="1" i="0" dirty="0"/>
              <a:t>وضِّح: </a:t>
            </a:r>
          </a:p>
          <a:p>
            <a:pPr marL="171450" indent="-171450" algn="r" rtl="1">
              <a:buFont typeface="Arial" panose="020B0604020202020204" pitchFamily="34" charset="0"/>
              <a:buChar char="•"/>
            </a:pPr>
            <a:r>
              <a:rPr lang="" b="0" i="0" dirty="0"/>
              <a:t>هذا إطار مفيد يمكن أن يساعدنا في تحديد الاستراتيجيات الفعالة عندما يتعلق الأمر بمنع الصدمة غير المباشرة والتعامل مها.</a:t>
            </a:r>
          </a:p>
          <a:p>
            <a:pPr marL="171450" indent="-171450" algn="r" rtl="1">
              <a:buFont typeface="Arial" panose="020B0604020202020204" pitchFamily="34" charset="0"/>
              <a:buChar char="•"/>
            </a:pPr>
            <a:r>
              <a:rPr lang="" b="0" i="0" dirty="0"/>
              <a:t>يمكن أن تساعد هذه المبادئ الثلاثة في توجيه قرارات الرعاية الذاتية والتخطيط (على مستوى الفرد ومستوى الفريق).</a:t>
            </a:r>
          </a:p>
          <a:p>
            <a:pPr algn="r" rtl="1"/>
            <a:endParaRPr lang="en-US" b="0" i="0" dirty="0"/>
          </a:p>
          <a:p>
            <a:pPr algn="r" rtl="1"/>
            <a:endParaRPr lang="en-US" b="0" i="0" dirty="0"/>
          </a:p>
          <a:p>
            <a:pPr algn="r" rtl="1"/>
            <a:r>
              <a:rPr lang="" b="0" i="0" dirty="0"/>
              <a:t> </a:t>
            </a:r>
            <a:endParaRPr lang="en-US" b="1" i="1"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18</a:t>
            </a:fld>
            <a:endParaRPr lang="en-US" dirty="0"/>
          </a:p>
        </p:txBody>
      </p:sp>
    </p:spTree>
    <p:extLst>
      <p:ext uri="{BB962C8B-B14F-4D97-AF65-F5344CB8AC3E}">
        <p14:creationId xmlns:p14="http://schemas.microsoft.com/office/powerpoint/2010/main" val="2094528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r" rtl="1">
              <a:buFont typeface="Arial" panose="020B0604020202020204" pitchFamily="34" charset="0"/>
              <a:buNone/>
            </a:pPr>
            <a:r>
              <a:rPr lang="" sz="1200" b="1" i="0" kern="1200" dirty="0">
                <a:solidFill>
                  <a:schemeClr val="tx1"/>
                </a:solidFill>
                <a:effectLst/>
                <a:latin typeface="+mn-lt"/>
                <a:ea typeface="+mn-ea"/>
                <a:cs typeface="+mn-cs"/>
              </a:rPr>
              <a:t>ناقش</a:t>
            </a:r>
            <a:r>
              <a:rPr lang="" sz="1200" b="1" i="1" kern="1200" dirty="0">
                <a:solidFill>
                  <a:schemeClr val="tx1"/>
                </a:solidFill>
                <a:effectLst/>
                <a:latin typeface="+mn-lt"/>
                <a:ea typeface="+mn-ea"/>
                <a:cs typeface="+mn-cs"/>
              </a:rPr>
              <a:t> </a:t>
            </a:r>
            <a:r>
              <a:rPr lang="" sz="1200" b="0" i="0" kern="1200" dirty="0">
                <a:solidFill>
                  <a:schemeClr val="tx1"/>
                </a:solidFill>
                <a:effectLst/>
                <a:latin typeface="+mn-lt"/>
                <a:ea typeface="+mn-ea"/>
                <a:cs typeface="+mn-cs"/>
              </a:rPr>
              <a:t>الاستراتيجيات الموجودة في هذه الشريحة (والتالية) للمساعدة في الوقاية من الصدمات غير المباشرة والتعامل معها:</a:t>
            </a:r>
            <a:endParaRPr lang="en-US" sz="1200" b="1" i="1"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 sz="1200" b="1" i="0" kern="1200" dirty="0">
                <a:solidFill>
                  <a:schemeClr val="tx1"/>
                </a:solidFill>
                <a:effectLst/>
                <a:latin typeface="+mn-lt"/>
                <a:ea typeface="+mn-ea"/>
                <a:cs typeface="+mn-cs"/>
              </a:rPr>
              <a:t>الوعي</a:t>
            </a:r>
            <a:r>
              <a:rPr lang="" sz="1200" i="1" kern="1200" dirty="0">
                <a:solidFill>
                  <a:schemeClr val="tx1"/>
                </a:solidFill>
                <a:effectLst/>
                <a:latin typeface="+mn-lt"/>
                <a:ea typeface="+mn-ea"/>
                <a:cs typeface="+mn-cs"/>
              </a:rPr>
              <a:t>: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kern="1200" dirty="0">
                <a:solidFill>
                  <a:schemeClr val="tx1"/>
                </a:solidFill>
                <a:effectLst/>
                <a:latin typeface="+mn-lt"/>
                <a:ea typeface="+mn-ea"/>
                <a:cs typeface="+mn-cs"/>
              </a:rPr>
              <a:t>في جوهره، فإن الوعي يدور حول كونك متيقظًا وتأمليًا.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kern="1200" dirty="0">
                <a:solidFill>
                  <a:schemeClr val="tx1"/>
                </a:solidFill>
                <a:effectLst/>
                <a:latin typeface="+mn-lt"/>
                <a:ea typeface="+mn-ea"/>
                <a:cs typeface="+mn-cs"/>
              </a:rPr>
              <a:t>مجرد فهم المزيد عن الصدمة غير المباشرة هو خطوة أولى رائعة. سيساعدك ذلك على مراقبة نفسك بشكل أكثر فاعلية وتحديد ما</a:t>
            </a:r>
            <a:r>
              <a:rPr lang="" sz="1200" i="0" kern="1200" dirty="0">
                <a:solidFill>
                  <a:schemeClr val="tx1"/>
                </a:solidFill>
                <a:effectLst/>
                <a:latin typeface="+mn-lt"/>
                <a:ea typeface="+mn-ea"/>
                <a:cs typeface="+mn-cs"/>
              </a:rPr>
              <a:t> </a:t>
            </a:r>
            <a:r>
              <a:rPr lang="" sz="1200" b="1" i="0" kern="1200" dirty="0">
                <a:solidFill>
                  <a:schemeClr val="tx1"/>
                </a:solidFill>
                <a:effectLst/>
                <a:latin typeface="+mn-lt"/>
                <a:ea typeface="+mn-ea"/>
                <a:cs typeface="+mn-cs"/>
              </a:rPr>
              <a:t>تحتاجه</a:t>
            </a:r>
            <a:r>
              <a:rPr lang="" sz="1200" i="0" kern="1200" dirty="0">
                <a:solidFill>
                  <a:schemeClr val="tx1"/>
                </a:solidFill>
                <a:effectLst/>
                <a:latin typeface="+mn-lt"/>
                <a:ea typeface="+mn-ea"/>
                <a:cs typeface="+mn-cs"/>
              </a:rPr>
              <a:t> </a:t>
            </a:r>
            <a:r>
              <a:rPr lang="" sz="1200" kern="1200" dirty="0">
                <a:solidFill>
                  <a:schemeClr val="tx1"/>
                </a:solidFill>
                <a:effectLst/>
                <a:latin typeface="+mn-lt"/>
                <a:ea typeface="+mn-ea"/>
                <a:cs typeface="+mn-cs"/>
              </a:rPr>
              <a:t>في نقاط مختلفة من أجل منع الصدمة غير المباشرة والتعامل معها بشكل أفضل.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kern="1200" dirty="0">
                <a:solidFill>
                  <a:schemeClr val="tx1"/>
                </a:solidFill>
                <a:effectLst/>
                <a:latin typeface="+mn-lt"/>
                <a:ea typeface="+mn-ea"/>
                <a:cs typeface="+mn-cs"/>
              </a:rPr>
              <a:t>إن تَعَلُّم أن تكون على دراية بالصدمة غير المباشرة والتعامل معها بطريقة مستمرة يقطع شوطًا طويلاً نحو التأكد من عدم تعرضك للإنهاك أو الإحساس بالسحق بسبب الصدمة غير المباشرة، أو إلحاق الأذى بالآخرين عن غير قصد بسبب آثارها.</a:t>
            </a:r>
          </a:p>
          <a:p>
            <a:pPr marL="171450" indent="-171450" algn="r" rtl="1">
              <a:buFont typeface="Arial" panose="020B0604020202020204" pitchFamily="34" charset="0"/>
              <a:buChar char="•"/>
            </a:pPr>
            <a:endParaRPr lang="en-US" i="1" dirty="0"/>
          </a:p>
          <a:p>
            <a:pPr marL="0" indent="0" algn="r" rtl="1">
              <a:buFont typeface="Arial" panose="020B0604020202020204" pitchFamily="34" charset="0"/>
              <a:buNone/>
            </a:pPr>
            <a:r>
              <a:rPr lang="" b="1" i="0" dirty="0"/>
              <a:t>الرصيد</a:t>
            </a:r>
            <a:r>
              <a:rPr lang="" i="0" dirty="0"/>
              <a:t> </a:t>
            </a:r>
          </a:p>
          <a:p>
            <a:pPr marL="171450" indent="-171450" algn="r" rtl="1">
              <a:buFont typeface="Arial" panose="020B0604020202020204" pitchFamily="34" charset="0"/>
              <a:buChar char="•"/>
            </a:pPr>
            <a:r>
              <a:rPr lang="" i="0" dirty="0"/>
              <a:t>لا يتعلق الأمر فقط بتحقيق التوازن بين ما هو شخصي وما هو مهني. بل إنه يتعلق أيضًا بموازنة التوقعات.</a:t>
            </a:r>
          </a:p>
          <a:p>
            <a:pPr marL="171450" indent="-171450" algn="r" rtl="1">
              <a:buFont typeface="Arial" panose="020B0604020202020204" pitchFamily="34" charset="0"/>
              <a:buChar char="•"/>
            </a:pPr>
            <a:r>
              <a:rPr lang="" i="0" dirty="0"/>
              <a:t>يعد اتباع روتين صحي للرعاية الذاتية والحد من التعرض قدر الإمكان جانبين مهمين من "التوازن".</a:t>
            </a:r>
          </a:p>
          <a:p>
            <a:pPr marL="171450" indent="-171450" algn="r" rtl="1">
              <a:buFont typeface="Arial" panose="020B0604020202020204" pitchFamily="34" charset="0"/>
              <a:buChar char="•"/>
            </a:pPr>
            <a:r>
              <a:rPr lang="" i="0" dirty="0"/>
              <a:t>والتوازن مهم لأن قدرتنا على التعامل مع آلام الآخرين ومعاناتهم دون أن تغمرنا ستتذبذب تبعًا لما يحدث في حياتنا (مصادر أخرى للتوتر العصبي نتعامل معها أيضًا). إذا كانت لدينا إجراءات جيدة للرعاية الذاتية ومستويات منخفضة إلى متوسطة من عوامل التوتر العصبي الأخرى، فسنكون في وضع أفضل لإدارة وظيفة مُلحة وجدانيًا.</a:t>
            </a:r>
          </a:p>
          <a:p>
            <a:pPr marL="0" indent="0" algn="r" rtl="1">
              <a:buFont typeface="Arial" panose="020B0604020202020204" pitchFamily="34" charset="0"/>
              <a:buNone/>
            </a:pPr>
            <a:endParaRPr lang="en-US" i="0" dirty="0"/>
          </a:p>
          <a:p>
            <a:pPr marL="0" indent="0" algn="r" rtl="1">
              <a:buFont typeface="Arial" panose="020B0604020202020204" pitchFamily="34" charset="0"/>
              <a:buNone/>
            </a:pPr>
            <a:r>
              <a:rPr lang="" b="1" i="0" dirty="0"/>
              <a:t>الترابط</a:t>
            </a:r>
          </a:p>
          <a:p>
            <a:pPr marL="171450" indent="-171450" algn="r" rtl="1">
              <a:buFont typeface="Arial" panose="020B0604020202020204" pitchFamily="34" charset="0"/>
              <a:buChar char="•"/>
            </a:pPr>
            <a:r>
              <a:rPr lang="" b="0" i="0" dirty="0"/>
              <a:t>يتعلق الترابط بالحفاظ على هذه الروابط الحيوية، واستعادتها عندما تتعرض للانقطاع أو الضرر.</a:t>
            </a:r>
          </a:p>
          <a:p>
            <a:pPr marL="171450" indent="-171450" algn="r" rtl="1">
              <a:buFont typeface="Arial" panose="020B0604020202020204" pitchFamily="34" charset="0"/>
              <a:buChar char="•"/>
            </a:pPr>
            <a:r>
              <a:rPr lang="" b="0" i="0" dirty="0"/>
              <a:t>لا يقتصر الترابط على التواصل مع الآخرين (على الرغم من أهمية ذلك)، بل يتعلق أيضًا بالتواصل بمصادر المعنى، والغرض، والأمل، والانتعاش، والمنظور.</a:t>
            </a: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19</a:t>
            </a:fld>
            <a:endParaRPr lang="en-US" dirty="0"/>
          </a:p>
        </p:txBody>
      </p:sp>
    </p:spTree>
    <p:extLst>
      <p:ext uri="{BB962C8B-B14F-4D97-AF65-F5344CB8AC3E}">
        <p14:creationId xmlns:p14="http://schemas.microsoft.com/office/powerpoint/2010/main" val="178229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buFont typeface="Arial" panose="020B0604020202020204" pitchFamily="34" charset="0"/>
              <a:buNone/>
            </a:pPr>
            <a:r>
              <a:rPr lang="" sz="1200" b="1" i="0" kern="1200" dirty="0">
                <a:solidFill>
                  <a:schemeClr val="tx1"/>
                </a:solidFill>
                <a:effectLst/>
                <a:latin typeface="+mn-lt"/>
                <a:ea typeface="+mn-ea"/>
                <a:cs typeface="+mn-cs"/>
              </a:rPr>
              <a:t>استعرض</a:t>
            </a:r>
            <a:r>
              <a:rPr lang="" sz="1200" kern="1200" dirty="0">
                <a:solidFill>
                  <a:schemeClr val="tx1"/>
                </a:solidFill>
                <a:effectLst/>
                <a:latin typeface="+mn-lt"/>
                <a:ea typeface="+mn-ea"/>
                <a:cs typeface="+mn-cs"/>
              </a:rPr>
              <a:t>: الأسئلة المهمة التي أنت هنا لمناقشتها.</a:t>
            </a: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a:t>
            </a:fld>
            <a:endParaRPr lang="en-US" dirty="0"/>
          </a:p>
        </p:txBody>
      </p:sp>
    </p:spTree>
    <p:extLst>
      <p:ext uri="{BB962C8B-B14F-4D97-AF65-F5344CB8AC3E}">
        <p14:creationId xmlns:p14="http://schemas.microsoft.com/office/powerpoint/2010/main" val="1983438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r>
              <a:rPr lang="" b="1" i="0" dirty="0"/>
              <a:t>اسأل المشاركين</a:t>
            </a:r>
            <a:r>
              <a:rPr lang="" b="0" i="0" dirty="0"/>
              <a:t> ما هي بعض الأشياء المحددة التي يمكننا القيام بها للمساعدة في الوقاية من الصدمات غير المباشرة والتعامل معها؟</a:t>
            </a:r>
          </a:p>
          <a:p>
            <a:pPr marL="171450" indent="-171450" algn="r" rtl="1">
              <a:buFont typeface="Arial" panose="020B0604020202020204" pitchFamily="34" charset="0"/>
              <a:buChar char="•"/>
            </a:pPr>
            <a:r>
              <a:rPr lang="" b="0" i="0" dirty="0"/>
              <a:t>اطلب من المتطوعين مشاركة أفكارهم حول هذا السؤال.</a:t>
            </a:r>
          </a:p>
          <a:p>
            <a:pPr marL="171450" indent="-171450" algn="r" rtl="1">
              <a:buFont typeface="Arial" panose="020B0604020202020204" pitchFamily="34" charset="0"/>
              <a:buChar char="•"/>
            </a:pPr>
            <a:endParaRPr lang="en-US" b="0" i="0" dirty="0"/>
          </a:p>
          <a:p>
            <a:pPr marL="0" indent="0" algn="r" rtl="1">
              <a:buFont typeface="Arial" panose="020B0604020202020204" pitchFamily="34" charset="0"/>
              <a:buNone/>
            </a:pPr>
            <a:r>
              <a:rPr lang="" b="1" i="0" dirty="0"/>
              <a:t>وضِّح</a:t>
            </a:r>
          </a:p>
          <a:p>
            <a:pPr marL="171450" indent="-171450" algn="r" rtl="1">
              <a:buFont typeface="Arial" panose="020B0604020202020204" pitchFamily="34" charset="0"/>
              <a:buChar char="•"/>
            </a:pPr>
            <a:r>
              <a:rPr lang="" b="0" i="0" dirty="0"/>
              <a:t>هذه ليست قائمة شاملة أو مفصلة باستراتيجيات الرعاية الذاتية. بدلاً من ذلك، فهي تشير إلى موضوعات مهمة، بحيث يمكنك استكشاف ما يناسبك والتفكير فيه بعناية.</a:t>
            </a:r>
          </a:p>
          <a:p>
            <a:pPr marL="171450" indent="-171450" algn="r" rtl="1">
              <a:buFont typeface="Arial" panose="020B0604020202020204" pitchFamily="34" charset="0"/>
              <a:buChar char="•"/>
            </a:pPr>
            <a:r>
              <a:rPr lang="" b="0" i="0" dirty="0"/>
              <a:t>الحل الأفضل هو أن تبدو مختلفًا تمامًا لأشخاص مختلفين (على سبيل المثال، يجد بعض العاملين في المجال الإنساني أن مشاهدة الأفلام عن صراعات حقوق الإنسان أمرٌ ملهم ويخلع عليهم خصال التمكين . يجد آخرون أن هذا لا يساعدهم على الإطلاق، بل ينشط الأعباء المرتبطة بالعمل.)</a:t>
            </a:r>
          </a:p>
          <a:p>
            <a:pPr marL="0" indent="0" algn="r" rtl="1">
              <a:buFont typeface="Arial" panose="020B0604020202020204" pitchFamily="34" charset="0"/>
              <a:buNone/>
            </a:pPr>
            <a:endParaRPr lang="en-US" sz="1200" b="0" i="0" u="none" kern="1200" dirty="0">
              <a:solidFill>
                <a:schemeClr val="tx1"/>
              </a:solidFill>
              <a:effectLst/>
              <a:latin typeface="+mn-lt"/>
              <a:ea typeface="+mn-ea"/>
              <a:cs typeface="+mn-cs"/>
            </a:endParaRPr>
          </a:p>
          <a:p>
            <a:pPr marL="0" indent="0" algn="r" rtl="1">
              <a:buFont typeface="Arial" panose="020B0604020202020204" pitchFamily="34" charset="0"/>
              <a:buNone/>
            </a:pPr>
            <a:r>
              <a:rPr lang="" sz="1200" b="1" i="0" u="none" kern="1200" dirty="0">
                <a:solidFill>
                  <a:schemeClr val="tx1"/>
                </a:solidFill>
                <a:effectLst/>
                <a:latin typeface="+mn-lt"/>
                <a:ea typeface="+mn-ea"/>
                <a:cs typeface="+mn-cs"/>
              </a:rPr>
              <a:t>الوعي</a:t>
            </a:r>
            <a:r>
              <a:rPr lang="" sz="1200" b="0" i="1" kern="1200" dirty="0">
                <a:solidFill>
                  <a:schemeClr val="tx1"/>
                </a:solidFill>
                <a:effectLst/>
                <a:latin typeface="+mn-lt"/>
                <a:ea typeface="+mn-ea"/>
                <a:cs typeface="+mn-cs"/>
              </a:rPr>
              <a:t>: </a:t>
            </a:r>
            <a:r>
              <a:rPr lang="" sz="1200" b="0" i="0" kern="1200" dirty="0">
                <a:solidFill>
                  <a:schemeClr val="tx1"/>
                </a:solidFill>
                <a:effectLst/>
                <a:latin typeface="+mn-lt"/>
                <a:ea typeface="+mn-ea"/>
                <a:cs typeface="+mn-cs"/>
              </a:rPr>
              <a:t>كل هذه الأشياء يمكن القيام بها بشكل فردي، أو مع فرق، أو بالتعاون مع مستشار أو مدرب.</a:t>
            </a:r>
            <a:endParaRPr lang="en-US" sz="1200" b="0" i="1"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 sz="1200" b="0" i="0" kern="1200" dirty="0">
                <a:solidFill>
                  <a:schemeClr val="tx1"/>
                </a:solidFill>
                <a:effectLst/>
                <a:latin typeface="+mn-lt"/>
                <a:ea typeface="+mn-ea"/>
                <a:cs typeface="+mn-cs"/>
              </a:rPr>
              <a:t>رصد الإجراءات الروتينية واستعراضها: على سبيل المثال، تحديد تقييم خاص بالرفاهية يتردد صداه.</a:t>
            </a:r>
          </a:p>
          <a:p>
            <a:pPr marL="171450" lvl="0" indent="-171450" algn="r" rtl="1">
              <a:buFont typeface="Arial" panose="020B0604020202020204" pitchFamily="34" charset="0"/>
              <a:buChar char="•"/>
            </a:pPr>
            <a:r>
              <a:rPr lang="" sz="1200" b="0" i="0" kern="1200" dirty="0">
                <a:solidFill>
                  <a:schemeClr val="tx1"/>
                </a:solidFill>
                <a:effectLst/>
                <a:latin typeface="+mn-lt"/>
                <a:ea typeface="+mn-ea"/>
                <a:cs typeface="+mn-cs"/>
              </a:rPr>
              <a:t>التعرف على علامات التحذير المبكر من التوتر العصبي لديك.</a:t>
            </a:r>
          </a:p>
          <a:p>
            <a:pPr marL="171450" lvl="0" indent="-171450" algn="r" rtl="1">
              <a:buFont typeface="Arial" panose="020B0604020202020204" pitchFamily="34" charset="0"/>
              <a:buChar char="•"/>
            </a:pPr>
            <a:r>
              <a:rPr lang="" sz="1200" b="0" i="0" kern="1200" dirty="0">
                <a:solidFill>
                  <a:schemeClr val="tx1"/>
                </a:solidFill>
                <a:effectLst/>
                <a:latin typeface="+mn-lt"/>
                <a:ea typeface="+mn-ea"/>
                <a:cs typeface="+mn-cs"/>
              </a:rPr>
              <a:t>استعن بـ "صديق" يمكنه إبلاغك بالعلامات التي قد لا تكون تنتبه إليها (على سبيل المثال، التهيج، وتغيير عادات الأكل)</a:t>
            </a:r>
            <a:endParaRPr lang="en-US" sz="1200" b="0" i="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 sz="1200" b="0" i="0" kern="1200" dirty="0">
                <a:solidFill>
                  <a:schemeClr val="tx1"/>
                </a:solidFill>
                <a:effectLst/>
                <a:latin typeface="+mn-lt"/>
                <a:ea typeface="+mn-ea"/>
                <a:cs typeface="+mn-cs"/>
              </a:rPr>
              <a:t>ابحث عن خطة وقائمة بالرعاية الذاتية مناسبة لك. هناك العديد من الخيارات المتاحة عبر الإنترنت، لذا ابحث عن دليل أو خيار تخطيط يناسبك. (على سبيل المثال:</a:t>
            </a:r>
            <a:r>
              <a:rPr lang="" sz="1200" b="0" i="0" kern="1200" baseline="0" dirty="0">
                <a:solidFill>
                  <a:schemeClr val="tx1"/>
                </a:solidFill>
                <a:effectLst/>
                <a:latin typeface="+mn-lt"/>
                <a:ea typeface="+mn-ea"/>
                <a:cs typeface="+mn-cs"/>
              </a:rPr>
              <a:t> قائمة هيدينغتون للرعاية الذاتية، والمتوفرة على صفحة ويب واجب العناية "DOC")</a:t>
            </a:r>
            <a:endParaRPr lang="en-US" sz="1200" b="0" i="0" kern="1200" dirty="0">
              <a:solidFill>
                <a:schemeClr val="tx1"/>
              </a:solidFill>
              <a:effectLst/>
              <a:latin typeface="+mn-lt"/>
              <a:ea typeface="+mn-ea"/>
              <a:cs typeface="+mn-cs"/>
            </a:endParaRPr>
          </a:p>
          <a:p>
            <a:pPr marL="171450" lvl="0" indent="-171450" algn="r" rtl="1">
              <a:buFont typeface="Arial" panose="020B0604020202020204" pitchFamily="34" charset="0"/>
              <a:buChar char="•"/>
            </a:pPr>
            <a:endParaRPr lang="en-US" sz="1200" b="1" i="1" kern="1200" dirty="0">
              <a:solidFill>
                <a:schemeClr val="tx1"/>
              </a:solidFill>
              <a:effectLst/>
              <a:latin typeface="+mn-lt"/>
              <a:ea typeface="+mn-ea"/>
              <a:cs typeface="+mn-cs"/>
            </a:endParaRPr>
          </a:p>
          <a:p>
            <a:pPr marL="0" lvl="0" indent="0" algn="r" rtl="1">
              <a:buFont typeface="Arial" panose="020B0604020202020204" pitchFamily="34" charset="0"/>
              <a:buNone/>
            </a:pPr>
            <a:r>
              <a:rPr lang="" sz="1200" b="1" i="0" kern="1200" dirty="0">
                <a:solidFill>
                  <a:schemeClr val="tx1"/>
                </a:solidFill>
                <a:effectLst/>
                <a:latin typeface="+mn-lt"/>
                <a:ea typeface="+mn-ea"/>
                <a:cs typeface="+mn-cs"/>
              </a:rPr>
              <a:t>التوازن</a:t>
            </a:r>
            <a:r>
              <a:rPr lang="" sz="1200" b="1" i="1" kern="1200" dirty="0">
                <a:solidFill>
                  <a:schemeClr val="tx1"/>
                </a:solidFill>
                <a:effectLst/>
                <a:latin typeface="+mn-lt"/>
                <a:ea typeface="+mn-ea"/>
                <a:cs typeface="+mn-cs"/>
              </a:rPr>
              <a:t>: </a:t>
            </a:r>
            <a:r>
              <a:rPr lang="" sz="1200" b="0" i="0" kern="1200" dirty="0">
                <a:solidFill>
                  <a:schemeClr val="tx1"/>
                </a:solidFill>
                <a:effectLst/>
                <a:latin typeface="+mn-lt"/>
                <a:ea typeface="+mn-ea"/>
                <a:cs typeface="+mn-cs"/>
              </a:rPr>
              <a:t>وهذه عبارة عن العديد من الموضوعات الأساسية التي تساعد على تعزيز التوازن والحفاظ عليه.</a:t>
            </a:r>
            <a:endParaRPr lang="en-US" sz="1200" b="1" i="1"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 sz="1200" b="1" i="0" kern="1200" dirty="0">
                <a:solidFill>
                  <a:schemeClr val="tx1"/>
                </a:solidFill>
                <a:effectLst/>
                <a:latin typeface="+mn-lt"/>
                <a:ea typeface="+mn-ea"/>
                <a:cs typeface="+mn-cs"/>
              </a:rPr>
              <a:t>الفرار</a:t>
            </a:r>
            <a:r>
              <a:rPr lang="" sz="1200" b="0" i="1" kern="1200" dirty="0">
                <a:solidFill>
                  <a:schemeClr val="tx1"/>
                </a:solidFill>
                <a:effectLst/>
                <a:latin typeface="+mn-lt"/>
                <a:ea typeface="+mn-ea"/>
                <a:cs typeface="+mn-cs"/>
              </a:rPr>
              <a:t> </a:t>
            </a:r>
            <a:r>
              <a:rPr lang="" sz="1200" b="1" kern="1200" dirty="0">
                <a:solidFill>
                  <a:schemeClr val="tx1"/>
                </a:solidFill>
                <a:effectLst/>
                <a:latin typeface="+mn-lt"/>
                <a:ea typeface="+mn-ea"/>
                <a:cs typeface="+mn-cs"/>
              </a:rPr>
              <a:t>:</a:t>
            </a:r>
            <a:r>
              <a:rPr lang="" sz="1200" kern="1200" dirty="0">
                <a:solidFill>
                  <a:schemeClr val="tx1"/>
                </a:solidFill>
                <a:effectLst/>
                <a:latin typeface="+mn-lt"/>
                <a:ea typeface="+mn-ea"/>
                <a:cs typeface="+mn-cs"/>
              </a:rPr>
              <a:t>الابتعاد عن كل ذلك، بدنيًا أو عقليًا (الكتب أو الأفلام، أو قضاء يوم أو أسبوع عطلة، أو ممارسة ألعاب الفيديو، أو التحدث مع الأصدقاء حول أشياء أخرى غير العمل).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b="1" i="0" kern="1200" dirty="0">
                <a:solidFill>
                  <a:schemeClr val="tx1"/>
                </a:solidFill>
                <a:effectLst/>
                <a:latin typeface="+mn-lt"/>
                <a:ea typeface="+mn-ea"/>
                <a:cs typeface="+mn-cs"/>
              </a:rPr>
              <a:t>اللعب</a:t>
            </a:r>
            <a:r>
              <a:rPr lang="" sz="1200" kern="1200" dirty="0">
                <a:solidFill>
                  <a:schemeClr val="tx1"/>
                </a:solidFill>
                <a:effectLst/>
                <a:latin typeface="+mn-lt"/>
                <a:ea typeface="+mn-ea"/>
                <a:cs typeface="+mn-cs"/>
              </a:rPr>
              <a:t>: الانخراط في الأنشطة التي تستمتع بها أو التي تبعث على الضحك (مشاركة قصص مضحكة مع صديق، واللعب مع طفل، والإبداع، والنشاط البدني).</a:t>
            </a:r>
          </a:p>
          <a:p>
            <a:pPr marL="171450" lvl="0" indent="-171450" algn="r" rtl="1">
              <a:buFont typeface="Arial" panose="020B0604020202020204" pitchFamily="34" charset="0"/>
              <a:buChar char="•"/>
            </a:pPr>
            <a:r>
              <a:rPr lang="" sz="1200" b="1" i="0" kern="1200" dirty="0">
                <a:solidFill>
                  <a:schemeClr val="tx1"/>
                </a:solidFill>
                <a:effectLst/>
                <a:latin typeface="+mn-lt"/>
                <a:ea typeface="+mn-ea"/>
                <a:cs typeface="+mn-cs"/>
              </a:rPr>
              <a:t>الراحة</a:t>
            </a:r>
            <a:r>
              <a:rPr lang="" sz="1200" kern="1200" dirty="0">
                <a:solidFill>
                  <a:schemeClr val="tx1"/>
                </a:solidFill>
                <a:effectLst/>
                <a:latin typeface="+mn-lt"/>
                <a:ea typeface="+mn-ea"/>
                <a:cs typeface="+mn-cs"/>
              </a:rPr>
              <a:t>: عدم وجود هدف أو جدول زمني أو القيام بأشياء تبعث على الاسترخاء. أيضًا، منح عقلك وقت حقيقي للراحة. قضاء وقت خالٍ من الفحوصات، والتأكد من منح مساحة لعقلك لتخفيف الضغوط وأخذ استراحة من استيعاب عدد لا حصر له من المعلومات المتدفقة من خلال العمل ووسائل التواصل الاجتماعي وكل شيء يمكنك الوصول إليه عبر هاتفك الذكي.</a:t>
            </a: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20</a:t>
            </a:fld>
            <a:endParaRPr lang="en-US" dirty="0"/>
          </a:p>
        </p:txBody>
      </p:sp>
    </p:spTree>
    <p:extLst>
      <p:ext uri="{BB962C8B-B14F-4D97-AF65-F5344CB8AC3E}">
        <p14:creationId xmlns:p14="http://schemas.microsoft.com/office/powerpoint/2010/main" val="1269862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gn="r" rtl="1">
              <a:buFont typeface="Arial" panose="020B0604020202020204" pitchFamily="34" charset="0"/>
              <a:buNone/>
            </a:pPr>
            <a:r>
              <a:rPr lang="" sz="1200" b="1" i="0" kern="1200" dirty="0">
                <a:solidFill>
                  <a:schemeClr val="tx1"/>
                </a:solidFill>
                <a:effectLst/>
                <a:latin typeface="+mn-lt"/>
                <a:ea typeface="+mn-ea"/>
                <a:cs typeface="+mn-cs"/>
              </a:rPr>
              <a:t>التوازن (تابع)</a:t>
            </a:r>
          </a:p>
          <a:p>
            <a:pPr marL="171450" lvl="0" indent="-171450" algn="r" rtl="1">
              <a:buFont typeface="Arial" panose="020B0604020202020204" pitchFamily="34" charset="0"/>
              <a:buChar char="•"/>
            </a:pPr>
            <a:r>
              <a:rPr lang="" sz="1200" b="1" i="0" kern="1200" dirty="0">
                <a:solidFill>
                  <a:schemeClr val="tx1"/>
                </a:solidFill>
                <a:effectLst/>
                <a:latin typeface="+mn-lt"/>
                <a:ea typeface="+mn-ea"/>
                <a:cs typeface="+mn-cs"/>
              </a:rPr>
              <a:t>تمرين</a:t>
            </a:r>
            <a:r>
              <a:rPr lang="" sz="1200" kern="1200" dirty="0">
                <a:solidFill>
                  <a:schemeClr val="tx1"/>
                </a:solidFill>
                <a:effectLst/>
                <a:latin typeface="+mn-lt"/>
                <a:ea typeface="+mn-ea"/>
                <a:cs typeface="+mn-cs"/>
              </a:rPr>
              <a:t>: يعد اتباع شكل من أشكال التمرينات الرياضية المنتظمة أمرًا أساسيًا في ممارسة الرعاية الذاتية الصحية.</a:t>
            </a:r>
          </a:p>
          <a:p>
            <a:pPr marL="171450" lvl="0" indent="-171450" algn="r" rtl="1">
              <a:buFont typeface="Arial" panose="020B0604020202020204" pitchFamily="34" charset="0"/>
              <a:buChar char="•"/>
            </a:pPr>
            <a:r>
              <a:rPr lang="" b="1" i="0" dirty="0"/>
              <a:t>الاستراتيجيات المتعلقة بالعمل</a:t>
            </a:r>
          </a:p>
          <a:p>
            <a:pPr marL="628650" lvl="1" indent="-171450" algn="r" rtl="1">
              <a:buFont typeface="Arial" panose="020B0604020202020204" pitchFamily="34" charset="0"/>
              <a:buChar char="•"/>
            </a:pPr>
            <a:r>
              <a:rPr lang="" b="1" i="0" dirty="0"/>
              <a:t>الحد من التعرض</a:t>
            </a:r>
            <a:r>
              <a:rPr lang="" i="1" dirty="0"/>
              <a:t>: </a:t>
            </a:r>
            <a:r>
              <a:rPr lang="" i="0" dirty="0"/>
              <a:t>عندما تكون أحد العاملين في المجال الإنساني، فلا يوجد مفر من تعرضك أحيانًا لمواد مؤدية للصدمة. ومع ذلك، حتى في نطاق دور معين (على سبيل المثال، إجراء مقابلات مع اللاجئين)، لا يزال بإمكاننا اتخاذ بعض الخيارات بشأن التعرض. على سبيل المثال، يمكننا فحص مقدار التعرض الإضافي الذي نواجهه عبر الأخبار التي نسمعها ووسائل الترفيه التي نلجأ إليها، ومن خلال التحدث بشكل غير رسمي مع الزملاء حول حالاتهم المحزنة.</a:t>
            </a:r>
          </a:p>
          <a:p>
            <a:pPr marL="628650" lvl="1" indent="-171450" algn="r" rtl="1">
              <a:buFont typeface="Arial" panose="020B0604020202020204" pitchFamily="34" charset="0"/>
              <a:buChar char="•"/>
            </a:pPr>
            <a:r>
              <a:rPr lang="" b="1" i="0" dirty="0"/>
              <a:t>خذ فترات راحة دورية من العمل عالي الشِدَّة</a:t>
            </a:r>
            <a:r>
              <a:rPr lang="" i="1" dirty="0"/>
              <a:t>: </a:t>
            </a:r>
            <a:r>
              <a:rPr lang="" i="0" dirty="0"/>
              <a:t> الصدمة غير المباشرة هي عملية تراكمية ومستمرة تتكشف بمرور الوقت. ستؤدي عملك بشكل أفضل مع مرور الوقت إذا كنت تأخذ فترات راحة دورية من العمل والوظائف عالية الشِدَّة. مثلما تحتاج الحقول إلى إراحة الأرض، تحتاج عقولنا وقلوبنا إلى استراحة دورية من التعامل مع المواد المؤلمة والمحزنة.</a:t>
            </a:r>
            <a:endParaRPr lang="en-US" i="1" dirty="0"/>
          </a:p>
          <a:p>
            <a:pPr marL="628650" lvl="1" indent="-171450" algn="r" rtl="1">
              <a:buFont typeface="Arial" panose="020B0604020202020204" pitchFamily="34" charset="0"/>
              <a:buChar char="•"/>
            </a:pPr>
            <a:r>
              <a:rPr lang="" b="1" i="0" dirty="0"/>
              <a:t>حساب التكلفة: </a:t>
            </a:r>
            <a:r>
              <a:rPr lang="" i="0" dirty="0"/>
              <a:t>غالبًا ما يعمل العاملون في المجال الإنساني بعقود قصيرة الأجل. يوفر هذا فرصًا دورية لتقييم مدى رغبتك وقدرتك على القيام بأدوار عالية الشِدّة (مثل إجراء مقابلات مع اللاجئين، والبحث في انتهاكات حقوق الإنسان، والعمل مع الشباب المعرضين للخطر، وما إلى ذلك) يمثل إدراكك بأنك تتعرض للتحدي والتغيير بطرق لا تفيدك ورفضك التعرض لموقف إضافي في الوقت الحالي علامة على القوة والقدرة على وضع حدود صحية.</a:t>
            </a:r>
            <a:endParaRPr lang="en-US" i="1" dirty="0"/>
          </a:p>
          <a:p>
            <a:pPr marL="0" indent="0" algn="r" rtl="1">
              <a:buFont typeface="Arial" panose="020B0604020202020204" pitchFamily="34" charset="0"/>
              <a:buNone/>
            </a:pPr>
            <a:endParaRPr lang="en-US" b="1" i="1" dirty="0"/>
          </a:p>
          <a:p>
            <a:pPr marL="0" lvl="0" indent="0" algn="r" rtl="1">
              <a:buFont typeface="Arial" panose="020B0604020202020204" pitchFamily="34" charset="0"/>
              <a:buNone/>
            </a:pPr>
            <a:r>
              <a:rPr lang="" sz="1200" b="1" i="0" kern="1200" dirty="0">
                <a:solidFill>
                  <a:schemeClr val="tx1"/>
                </a:solidFill>
                <a:effectLst/>
                <a:latin typeface="+mn-lt"/>
                <a:ea typeface="+mn-ea"/>
                <a:cs typeface="+mn-cs"/>
              </a:rPr>
              <a:t>الترابط</a:t>
            </a:r>
          </a:p>
          <a:p>
            <a:pPr marL="171450" lvl="0" indent="-171450" algn="r" rtl="1">
              <a:buFont typeface="Arial" panose="020B0604020202020204" pitchFamily="34" charset="0"/>
              <a:buChar char="•"/>
            </a:pPr>
            <a:r>
              <a:rPr lang="" sz="1200" b="1" i="0" kern="1200" dirty="0">
                <a:solidFill>
                  <a:schemeClr val="tx1"/>
                </a:solidFill>
                <a:effectLst/>
                <a:latin typeface="+mn-lt"/>
                <a:ea typeface="+mn-ea"/>
                <a:cs typeface="+mn-cs"/>
              </a:rPr>
              <a:t>التواصل مع الآخرين:  </a:t>
            </a:r>
            <a:r>
              <a:rPr lang="" sz="1200" kern="1200" dirty="0">
                <a:solidFill>
                  <a:schemeClr val="tx1"/>
                </a:solidFill>
                <a:effectLst/>
                <a:latin typeface="+mn-lt"/>
                <a:ea typeface="+mn-ea"/>
                <a:cs typeface="+mn-cs"/>
              </a:rPr>
              <a:t>يعد التواصل مع الأسرة والأصدقاء والزملاء من أفضل الأشياء التي يمكنك القيام بها لنفسك للتعامل مع التوتر العصبي بغض النظر عن المصدر.</a:t>
            </a:r>
          </a:p>
          <a:p>
            <a:pPr marL="171450" lvl="0" indent="-171450" algn="r" rtl="1">
              <a:buFont typeface="Arial" panose="020B0604020202020204" pitchFamily="34" charset="0"/>
              <a:buChar char="•"/>
            </a:pPr>
            <a:r>
              <a:rPr lang="" sz="1200" b="1" i="0" kern="1200" dirty="0">
                <a:solidFill>
                  <a:schemeClr val="tx1"/>
                </a:solidFill>
                <a:effectLst/>
                <a:latin typeface="+mn-lt"/>
                <a:ea typeface="+mn-ea"/>
                <a:cs typeface="+mn-cs"/>
              </a:rPr>
              <a:t>التواصل مع مصادر المعنى والأمل:  </a:t>
            </a:r>
            <a:r>
              <a:rPr lang="" sz="1200" kern="1200" dirty="0">
                <a:solidFill>
                  <a:schemeClr val="tx1"/>
                </a:solidFill>
                <a:effectLst/>
                <a:latin typeface="+mn-lt"/>
                <a:ea typeface="+mn-ea"/>
                <a:cs typeface="+mn-cs"/>
              </a:rPr>
              <a:t>من المحتمل أن تكون لديك مصادر للمعنى، والغرض، والأمل، والمنظور في حياتك. ابحث عن طرق للتواصل (أو إعادة التواصل) بما يلي:</a:t>
            </a:r>
          </a:p>
          <a:p>
            <a:pPr marL="628650" lvl="1" indent="-171450" algn="r" rtl="1">
              <a:buFont typeface="Arial" panose="020B0604020202020204" pitchFamily="34" charset="0"/>
              <a:buChar char="•"/>
            </a:pPr>
            <a:r>
              <a:rPr lang="" sz="1200" kern="1200" dirty="0">
                <a:solidFill>
                  <a:schemeClr val="tx1"/>
                </a:solidFill>
                <a:effectLst/>
                <a:latin typeface="+mn-lt"/>
                <a:ea typeface="+mn-ea"/>
                <a:cs typeface="+mn-cs"/>
              </a:rPr>
              <a:t>ذكّر نفسك بأهمية عملك وقيمته</a:t>
            </a:r>
          </a:p>
          <a:p>
            <a:pPr marL="628650" lvl="1" indent="-171450" algn="r" rtl="1">
              <a:buFont typeface="Arial" panose="020B0604020202020204" pitchFamily="34" charset="0"/>
              <a:buChar char="•"/>
            </a:pPr>
            <a:r>
              <a:rPr lang="" sz="1200" kern="1200" dirty="0">
                <a:solidFill>
                  <a:schemeClr val="tx1"/>
                </a:solidFill>
                <a:effectLst/>
                <a:latin typeface="+mn-lt"/>
                <a:ea typeface="+mn-ea"/>
                <a:cs typeface="+mn-cs"/>
              </a:rPr>
              <a:t>ملاحظة "الأشياء الصغيرة" والانتباه إليها عمدًا - لحظات صغيرة مثل احتساء فنجان من القهوة، أو سماع صوت الريح في الأشجار، أو التواصل بإيجاز مع الآخرين</a:t>
            </a:r>
          </a:p>
          <a:p>
            <a:pPr marL="628650" lvl="1" indent="-171450" algn="r" rtl="1">
              <a:buFont typeface="Arial" panose="020B0604020202020204" pitchFamily="34" charset="0"/>
              <a:buChar char="•"/>
            </a:pPr>
            <a:r>
              <a:rPr lang="" sz="1200" kern="1200" dirty="0">
                <a:solidFill>
                  <a:schemeClr val="tx1"/>
                </a:solidFill>
                <a:effectLst/>
                <a:latin typeface="+mn-lt"/>
                <a:ea typeface="+mn-ea"/>
                <a:cs typeface="+mn-cs"/>
              </a:rPr>
              <a:t>الاحتفال بالأحداث التي تشهد تحولات، والاحتفال بالمناسبات السعيدة، والحداد على الخسائر مع الأشخاص الذين تهتم بهم من خلال التقاليد، أو الطقوس، أو الاحتفالات</a:t>
            </a:r>
          </a:p>
          <a:p>
            <a:pPr marL="628650" lvl="1" indent="-171450" algn="r" rtl="1">
              <a:buFont typeface="Arial" panose="020B0604020202020204" pitchFamily="34" charset="0"/>
              <a:buChar char="•"/>
            </a:pPr>
            <a:r>
              <a:rPr lang="" sz="1200" kern="1200" dirty="0">
                <a:solidFill>
                  <a:schemeClr val="tx1"/>
                </a:solidFill>
                <a:effectLst/>
                <a:latin typeface="+mn-lt"/>
                <a:ea typeface="+mn-ea"/>
                <a:cs typeface="+mn-cs"/>
              </a:rPr>
              <a:t>استغراق بعض الوقت للتفكير (على سبيل المثال، من خلال القراءة، والكتابة، والصلاة، والتأمل)؛</a:t>
            </a:r>
          </a:p>
          <a:p>
            <a:pPr marL="628650" lvl="1" indent="-171450" algn="r" rtl="1">
              <a:buFont typeface="Arial" panose="020B0604020202020204" pitchFamily="34" charset="0"/>
              <a:buChar char="•"/>
            </a:pPr>
            <a:r>
              <a:rPr lang="" sz="1200" kern="1200" dirty="0">
                <a:solidFill>
                  <a:schemeClr val="tx1"/>
                </a:solidFill>
                <a:effectLst/>
                <a:latin typeface="+mn-lt"/>
                <a:ea typeface="+mn-ea"/>
                <a:cs typeface="+mn-cs"/>
              </a:rPr>
              <a:t>تحديد معتقداتك الساخرة الشخصية وتحديها</a:t>
            </a:r>
          </a:p>
          <a:p>
            <a:pPr marL="628650" lvl="1" indent="-171450" algn="r" rtl="1">
              <a:buFont typeface="Arial" panose="020B0604020202020204" pitchFamily="34" charset="0"/>
              <a:buChar char="•"/>
            </a:pPr>
            <a:r>
              <a:rPr lang="" sz="1200" kern="1200" dirty="0">
                <a:solidFill>
                  <a:schemeClr val="tx1"/>
                </a:solidFill>
                <a:effectLst/>
                <a:latin typeface="+mn-lt"/>
                <a:ea typeface="+mn-ea"/>
                <a:cs typeface="+mn-cs"/>
              </a:rPr>
              <a:t>القيام بأنشطة تعزز النمو (التعلم، الكتابة في مجلة، الإبداع والفن).</a:t>
            </a:r>
          </a:p>
          <a:p>
            <a:pPr marL="171450" lvl="0" indent="-171450" algn="r" rtl="1">
              <a:buFont typeface="Arial" panose="020B0604020202020204" pitchFamily="34" charset="0"/>
              <a:buChar char="•"/>
            </a:pPr>
            <a:r>
              <a:rPr lang="" sz="1200" b="1" i="0" kern="1200" dirty="0">
                <a:solidFill>
                  <a:schemeClr val="tx1"/>
                </a:solidFill>
                <a:effectLst/>
                <a:latin typeface="+mn-lt"/>
                <a:ea typeface="+mn-ea"/>
                <a:cs typeface="+mn-cs"/>
              </a:rPr>
              <a:t>التواصل مع الاهتمامات الأخرى التي تستمتع بها: </a:t>
            </a:r>
            <a:r>
              <a:rPr lang="" sz="1200" i="0" kern="1200" dirty="0">
                <a:solidFill>
                  <a:schemeClr val="tx1"/>
                </a:solidFill>
                <a:effectLst/>
                <a:latin typeface="+mn-lt"/>
                <a:ea typeface="+mn-ea"/>
                <a:cs typeface="+mn-cs"/>
              </a:rPr>
              <a:t>يعد التركيز الضيق أحد السمات المميزة للصدمات غير المباشرة. من المهم أن يكون لديك بعض مصادر أخرى للمعنى في حياتك بخلاف تلك المتعلقة بعملك، ومن المهم بشكل خاص القيام بأشياء تستمتع بها بانتظام لمجرد أنك تستمتع بها. إن الاتصال المستمر بمصادر المتعة والعاطفة تلك له تأثير متشعب. فهو يساعد في بناء القدرة على الصمود ويحميك من التوتر العصبي.</a:t>
            </a:r>
            <a:endParaRPr lang="en-US" sz="1200" i="1" kern="1200" dirty="0">
              <a:solidFill>
                <a:schemeClr val="tx1"/>
              </a:solidFill>
              <a:effectLst/>
              <a:latin typeface="+mn-lt"/>
              <a:ea typeface="+mn-ea"/>
              <a:cs typeface="+mn-cs"/>
            </a:endParaRPr>
          </a:p>
          <a:p>
            <a:pPr marL="0" indent="0" algn="r" rtl="1">
              <a:buFont typeface="Arial" panose="020B0604020202020204" pitchFamily="34" charset="0"/>
              <a:buNone/>
            </a:pPr>
            <a:endParaRPr lang="en-US" b="1" i="1" dirty="0"/>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21</a:t>
            </a:fld>
            <a:endParaRPr lang="en-US" dirty="0"/>
          </a:p>
        </p:txBody>
      </p:sp>
    </p:spTree>
    <p:extLst>
      <p:ext uri="{BB962C8B-B14F-4D97-AF65-F5344CB8AC3E}">
        <p14:creationId xmlns:p14="http://schemas.microsoft.com/office/powerpoint/2010/main" val="3872226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 b="1" i="0" dirty="0"/>
              <a:t>وضِّح</a:t>
            </a:r>
            <a:r>
              <a:rPr lang="" b="0" i="0" dirty="0"/>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dirty="0"/>
              <a:t>الرعاية الذاتية في مكان العمل ليست مسؤولية الفرد وحده.</a:t>
            </a:r>
          </a:p>
          <a:p>
            <a:pPr marL="171450" indent="-171450" algn="r" rtl="1">
              <a:buFont typeface="Arial" panose="020B0604020202020204" pitchFamily="34" charset="0"/>
              <a:buChar char="•"/>
            </a:pPr>
            <a:r>
              <a:rPr lang="" b="0" i="0" dirty="0"/>
              <a:t>نظرًا لأن الصدمة غير المباشرة تشكل خطرًا مهنيًا معروفًا للعديد من الأدوار الإنسانية، يتحمل المديرون والمنظمات بعض المسؤولية عن دعم الموظفين لمواجهة (المسؤوليات الفردية، والجماعية، والتنظيمية).</a:t>
            </a:r>
          </a:p>
          <a:p>
            <a:pPr marL="171450" indent="-171450" algn="r" rtl="1">
              <a:buFont typeface="Arial" panose="020B0604020202020204" pitchFamily="34" charset="0"/>
              <a:buChar char="•"/>
            </a:pPr>
            <a:r>
              <a:rPr lang="" b="0" i="0" dirty="0"/>
              <a:t>فيما يلي بعض الاستراتيجيات التي يمكن أن تساعد المديرين في مساعدة موظفيهم/فرقهم على الوقاية من الصدمات غير المباشرة والتعامل معها...</a:t>
            </a: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22</a:t>
            </a:fld>
            <a:endParaRPr lang="en-US" dirty="0"/>
          </a:p>
        </p:txBody>
      </p:sp>
    </p:spTree>
    <p:extLst>
      <p:ext uri="{BB962C8B-B14F-4D97-AF65-F5344CB8AC3E}">
        <p14:creationId xmlns:p14="http://schemas.microsoft.com/office/powerpoint/2010/main" val="3963853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 b="1" i="0" dirty="0"/>
              <a:t>ناقش </a:t>
            </a:r>
            <a:r>
              <a:rPr lang="" b="0" i="0" dirty="0"/>
              <a:t>المعلومات الموجودة على هذه الشريحة.</a:t>
            </a:r>
            <a:endParaRPr lang="en-US" b="1" i="1"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23</a:t>
            </a:fld>
            <a:endParaRPr lang="en-US" dirty="0"/>
          </a:p>
        </p:txBody>
      </p:sp>
    </p:spTree>
    <p:extLst>
      <p:ext uri="{BB962C8B-B14F-4D97-AF65-F5344CB8AC3E}">
        <p14:creationId xmlns:p14="http://schemas.microsoft.com/office/powerpoint/2010/main" val="238100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 b="1" i="0" dirty="0"/>
              <a:t>إذا سمح الوقت</a:t>
            </a:r>
          </a:p>
          <a:p>
            <a:pPr marL="171450" indent="-171450" algn="r" rtl="1">
              <a:buFont typeface="Arial" panose="020B0604020202020204" pitchFamily="34" charset="0"/>
              <a:buChar char="•"/>
            </a:pPr>
            <a:r>
              <a:rPr lang="" b="1" i="0" dirty="0"/>
              <a:t>اطلب من المشاركين </a:t>
            </a:r>
            <a:r>
              <a:rPr lang="" b="0" i="0" dirty="0"/>
              <a:t>الانتقال إلى الشخص المجاور لهم ومناقشة السؤال التالي: </a:t>
            </a:r>
            <a:r>
              <a:rPr lang="" sz="1200" b="1" i="0" kern="1200" dirty="0">
                <a:solidFill>
                  <a:schemeClr val="tx1"/>
                </a:solidFill>
                <a:effectLst/>
                <a:latin typeface="+mn-lt"/>
                <a:ea typeface="+mn-ea"/>
                <a:cs typeface="+mn-cs"/>
              </a:rPr>
              <a:t>ما هي الأشياء التي قد تفعلها أو تقولها كمدير إذا كنت تريد التحدث إلى أحد أعضاء الفريق الذي تشعر بالقلق إزائه؟</a:t>
            </a:r>
          </a:p>
          <a:p>
            <a:pPr marL="171450" indent="-171450" algn="r" rtl="1">
              <a:buFont typeface="Arial" panose="020B0604020202020204" pitchFamily="34" charset="0"/>
              <a:buChar char="•"/>
            </a:pPr>
            <a:r>
              <a:rPr lang="" sz="1200" b="0" i="0" kern="1200" dirty="0">
                <a:solidFill>
                  <a:schemeClr val="tx1"/>
                </a:solidFill>
                <a:effectLst/>
                <a:latin typeface="+mn-lt"/>
                <a:ea typeface="+mn-ea"/>
                <a:cs typeface="+mn-cs"/>
              </a:rPr>
              <a:t>اطلب من المشاركين الراغبين مشاركة بعض الأفكار مع المجموعة.</a:t>
            </a:r>
          </a:p>
          <a:p>
            <a:pPr marL="171450" indent="-171450" algn="r" rtl="1">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lgn="r" rtl="1">
              <a:buFont typeface="Arial" panose="020B0604020202020204" pitchFamily="34" charset="0"/>
              <a:buNone/>
            </a:pPr>
            <a:r>
              <a:rPr lang="" sz="1200" b="1" i="0" kern="1200" dirty="0">
                <a:solidFill>
                  <a:schemeClr val="tx1"/>
                </a:solidFill>
                <a:effectLst/>
                <a:latin typeface="+mn-lt"/>
                <a:ea typeface="+mn-ea"/>
                <a:cs typeface="+mn-cs"/>
              </a:rPr>
              <a:t>ناقش</a:t>
            </a:r>
            <a:r>
              <a:rPr lang="" sz="1200" b="0" i="0" kern="1200" dirty="0">
                <a:solidFill>
                  <a:schemeClr val="tx1"/>
                </a:solidFill>
                <a:effectLst/>
                <a:latin typeface="+mn-lt"/>
                <a:ea typeface="+mn-ea"/>
                <a:cs typeface="+mn-cs"/>
              </a:rPr>
              <a:t> محتوى الشريحة</a:t>
            </a:r>
            <a:r>
              <a:rPr lang="" sz="1200" b="1" i="1" kern="1200" dirty="0">
                <a:solidFill>
                  <a:schemeClr val="tx1"/>
                </a:solidFill>
                <a:effectLst/>
                <a:latin typeface="+mn-lt"/>
                <a:ea typeface="+mn-ea"/>
                <a:cs typeface="+mn-cs"/>
              </a:rPr>
              <a:t>.</a:t>
            </a:r>
            <a:endParaRPr lang="en-US" b="0" i="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24</a:t>
            </a:fld>
            <a:endParaRPr lang="en-US" dirty="0"/>
          </a:p>
        </p:txBody>
      </p:sp>
    </p:spTree>
    <p:extLst>
      <p:ext uri="{BB962C8B-B14F-4D97-AF65-F5344CB8AC3E}">
        <p14:creationId xmlns:p14="http://schemas.microsoft.com/office/powerpoint/2010/main" val="2209901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 b="1" i="0" dirty="0">
                <a:latin typeface="Adobe Arabic" panose="02040503050201020203" pitchFamily="18" charset="-78"/>
                <a:cs typeface="Adobe Arabic" panose="02040503050201020203" pitchFamily="18" charset="-78"/>
              </a:rPr>
              <a:t>إذا سمح الوقت</a:t>
            </a:r>
          </a:p>
          <a:p>
            <a:pPr marL="171450" indent="-171450" algn="r" rtl="1">
              <a:buFont typeface="Arial" panose="020B0604020202020204" pitchFamily="34" charset="0"/>
              <a:buChar char="•"/>
            </a:pPr>
            <a:r>
              <a:rPr lang="" b="1" i="0" dirty="0">
                <a:latin typeface="Adobe Arabic" panose="02040503050201020203" pitchFamily="18" charset="-78"/>
                <a:cs typeface="Adobe Arabic" panose="02040503050201020203" pitchFamily="18" charset="-78"/>
              </a:rPr>
              <a:t>اطلب من المشاركين </a:t>
            </a:r>
            <a:r>
              <a:rPr lang="" b="0" i="0" dirty="0">
                <a:latin typeface="Adobe Arabic" panose="02040503050201020203" pitchFamily="18" charset="-78"/>
                <a:cs typeface="Adobe Arabic" panose="02040503050201020203" pitchFamily="18" charset="-78"/>
              </a:rPr>
              <a:t>اللجوء إلى الشخص المجاور لهم ومناقشة السؤال التالي</a:t>
            </a:r>
            <a:r>
              <a:rPr lang="" b="1" i="0" dirty="0">
                <a:latin typeface="Adobe Arabic" panose="02040503050201020203" pitchFamily="18" charset="-78"/>
                <a:cs typeface="Adobe Arabic" panose="02040503050201020203" pitchFamily="18" charset="-78"/>
              </a:rPr>
              <a:t>: </a:t>
            </a:r>
            <a:r>
              <a:rPr lang="" sz="1200" b="1" i="0" kern="1200" dirty="0">
                <a:solidFill>
                  <a:schemeClr val="tx1"/>
                </a:solidFill>
                <a:effectLst/>
                <a:latin typeface="Adobe Arabic" panose="02040503050201020203" pitchFamily="18" charset="-78"/>
                <a:ea typeface="+mn-ea"/>
                <a:cs typeface="Adobe Arabic" panose="02040503050201020203" pitchFamily="18" charset="-78"/>
              </a:rPr>
              <a:t>ما هي الأشياء التي قد تفعلها أو تقولها كمدير إذا كان الشخص الذي تحدثت إليه يبدو مقاومًا أو مترددًا في مناقشة هذا الأمر أو فعل أي شيء بطريقة مختلفة؟</a:t>
            </a:r>
          </a:p>
          <a:p>
            <a:pPr marL="171450" indent="-171450" algn="r" rtl="1">
              <a:buFont typeface="Arial" panose="020B0604020202020204" pitchFamily="34" charset="0"/>
              <a:buChar char="•"/>
            </a:pPr>
            <a:r>
              <a:rPr lang="" sz="1200" b="0" i="0" kern="1200" dirty="0">
                <a:solidFill>
                  <a:schemeClr val="tx1"/>
                </a:solidFill>
                <a:effectLst/>
                <a:latin typeface="Adobe Arabic" panose="02040503050201020203" pitchFamily="18" charset="-78"/>
                <a:ea typeface="+mn-ea"/>
                <a:cs typeface="Adobe Arabic" panose="02040503050201020203" pitchFamily="18" charset="-78"/>
              </a:rPr>
              <a:t>اطلب من المشاركين الراغبين مشاركة بعض الأفكار مع المجموعة.</a:t>
            </a:r>
          </a:p>
          <a:p>
            <a:pPr marL="171450" indent="-171450" algn="r" rtl="1">
              <a:buFont typeface="Arial" panose="020B0604020202020204" pitchFamily="34" charset="0"/>
              <a:buChar char="•"/>
            </a:pPr>
            <a:endParaRPr lang="en-US" sz="1200" b="0" i="0" kern="1200" dirty="0">
              <a:solidFill>
                <a:schemeClr val="tx1"/>
              </a:solidFill>
              <a:effectLst/>
              <a:latin typeface="Adobe Arabic" panose="02040503050201020203" pitchFamily="18" charset="-78"/>
              <a:ea typeface="+mn-ea"/>
              <a:cs typeface="Adobe Arabic" panose="02040503050201020203" pitchFamily="18" charset="-78"/>
            </a:endParaRPr>
          </a:p>
          <a:p>
            <a:pPr marL="0" indent="0" algn="r" rtl="1">
              <a:buFont typeface="Arial" panose="020B0604020202020204" pitchFamily="34" charset="0"/>
              <a:buNone/>
            </a:pPr>
            <a:r>
              <a:rPr lang="" sz="1200" b="1" i="0" kern="1200" dirty="0">
                <a:solidFill>
                  <a:schemeClr val="tx1"/>
                </a:solidFill>
                <a:effectLst/>
                <a:latin typeface="Adobe Arabic" panose="02040503050201020203" pitchFamily="18" charset="-78"/>
                <a:ea typeface="+mn-ea"/>
                <a:cs typeface="Adobe Arabic" panose="02040503050201020203" pitchFamily="18" charset="-78"/>
              </a:rPr>
              <a:t>ناقش</a:t>
            </a:r>
            <a:r>
              <a:rPr lang="" sz="1200" b="0" i="0" kern="1200" dirty="0">
                <a:solidFill>
                  <a:schemeClr val="tx1"/>
                </a:solidFill>
                <a:effectLst/>
                <a:latin typeface="Adobe Arabic" panose="02040503050201020203" pitchFamily="18" charset="-78"/>
                <a:ea typeface="+mn-ea"/>
                <a:cs typeface="Adobe Arabic" panose="02040503050201020203" pitchFamily="18" charset="-78"/>
              </a:rPr>
              <a:t> محتوى الشريحة</a:t>
            </a:r>
            <a:r>
              <a:rPr lang="" sz="1200" b="1" i="1" kern="1200" dirty="0">
                <a:solidFill>
                  <a:schemeClr val="tx1"/>
                </a:solidFill>
                <a:effectLst/>
                <a:latin typeface="Adobe Arabic" panose="02040503050201020203" pitchFamily="18" charset="-78"/>
                <a:ea typeface="+mn-ea"/>
                <a:cs typeface="Adobe Arabic" panose="02040503050201020203" pitchFamily="18" charset="-78"/>
              </a:rPr>
              <a:t>.</a:t>
            </a:r>
            <a:endParaRPr lang="en-US" b="0" i="0" dirty="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25</a:t>
            </a:fld>
            <a:endParaRPr lang="en-US" dirty="0"/>
          </a:p>
        </p:txBody>
      </p:sp>
    </p:spTree>
    <p:extLst>
      <p:ext uri="{BB962C8B-B14F-4D97-AF65-F5344CB8AC3E}">
        <p14:creationId xmlns:p14="http://schemas.microsoft.com/office/powerpoint/2010/main" val="4227782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 b="1" i="0" dirty="0"/>
              <a:t>وضِّح </a:t>
            </a:r>
            <a:r>
              <a:rPr lang="" b="0" i="0" dirty="0"/>
              <a:t>أنك ستصل إلى نهاية جلستك.</a:t>
            </a:r>
          </a:p>
          <a:p>
            <a:pPr marL="171450" indent="-171450" algn="r" rtl="1">
              <a:buFont typeface="Arial" panose="020B0604020202020204" pitchFamily="34" charset="0"/>
              <a:buChar char="•"/>
            </a:pPr>
            <a:r>
              <a:rPr lang="" b="0" i="0" dirty="0"/>
              <a:t>إذا سمح الوقت بذلك، فاستخدم الأسئلة الموجودة في هذه الشريحة لإجراء تمرين تفاعلي.</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b="1" i="0" dirty="0"/>
              <a:t>اطلب من المشاركين </a:t>
            </a:r>
            <a:r>
              <a:rPr lang="" b="0" i="0" dirty="0"/>
              <a:t>التفكير في هذه الأسئلة الثلاثة وتدوين ملاحظات لأنفسهم و/أو مناقشتها مع الشخص المجاور لهم.</a:t>
            </a:r>
          </a:p>
          <a:p>
            <a:pPr marL="171450" indent="-171450" algn="r" rtl="1">
              <a:buFont typeface="Arial" panose="020B0604020202020204" pitchFamily="34" charset="0"/>
              <a:buChar char="•"/>
            </a:pPr>
            <a:r>
              <a:rPr lang="" b="0" i="0" dirty="0"/>
              <a:t>وإلا، فقم فقط بتحفيز المشاركين على التفكير في هذه الأسئلة </a:t>
            </a:r>
          </a:p>
          <a:p>
            <a:pPr algn="r" rtl="1"/>
            <a:endParaRPr lang="en-US" b="1" i="1"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26</a:t>
            </a:fld>
            <a:endParaRPr lang="en-US" dirty="0"/>
          </a:p>
        </p:txBody>
      </p:sp>
    </p:spTree>
    <p:extLst>
      <p:ext uri="{BB962C8B-B14F-4D97-AF65-F5344CB8AC3E}">
        <p14:creationId xmlns:p14="http://schemas.microsoft.com/office/powerpoint/2010/main" val="3165458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 sz="1200" b="1" i="0" kern="1200" dirty="0">
                <a:solidFill>
                  <a:schemeClr val="tx1"/>
                </a:solidFill>
                <a:effectLst/>
                <a:latin typeface="+mn-lt"/>
                <a:ea typeface="+mn-ea"/>
                <a:cs typeface="+mn-cs"/>
              </a:rPr>
              <a:t>ناقش</a:t>
            </a:r>
            <a:r>
              <a:rPr lang="" sz="1200" b="1" i="1" kern="1200" dirty="0">
                <a:solidFill>
                  <a:schemeClr val="tx1"/>
                </a:solidFill>
                <a:effectLst/>
                <a:latin typeface="+mn-lt"/>
                <a:ea typeface="+mn-ea"/>
                <a:cs typeface="+mn-cs"/>
              </a:rPr>
              <a:t> </a:t>
            </a:r>
            <a:r>
              <a:rPr lang="" sz="1200" b="0" i="0" kern="1200" dirty="0">
                <a:solidFill>
                  <a:schemeClr val="tx1"/>
                </a:solidFill>
                <a:effectLst/>
                <a:latin typeface="+mn-lt"/>
                <a:ea typeface="+mn-ea"/>
                <a:cs typeface="+mn-cs"/>
              </a:rPr>
              <a:t> الأسئلة المدرجة على الشريحة.</a:t>
            </a:r>
          </a:p>
          <a:p>
            <a:pPr marL="171450" lvl="0" indent="-171450" algn="r" rtl="1">
              <a:buFont typeface="Arial" panose="020B0604020202020204" pitchFamily="34" charset="0"/>
              <a:buChar char="•"/>
            </a:pPr>
            <a:r>
              <a:rPr lang="" sz="1200" b="0" i="0" kern="1200" dirty="0">
                <a:solidFill>
                  <a:schemeClr val="tx1"/>
                </a:solidFill>
                <a:effectLst/>
                <a:latin typeface="+mn-lt"/>
                <a:ea typeface="+mn-ea"/>
                <a:cs typeface="+mn-cs"/>
              </a:rPr>
              <a:t>تتضمن عناوين URL المفيدة</a:t>
            </a:r>
          </a:p>
          <a:p>
            <a:pPr marL="628650" lvl="1" indent="-171450" algn="r" rtl="1">
              <a:buFont typeface="Arial" panose="020B0604020202020204" pitchFamily="34" charset="0"/>
              <a:buChar char="•"/>
            </a:pPr>
            <a:r>
              <a:rPr lang="" dirty="0">
                <a:hlinkClick r:id="rId3"/>
              </a:rPr>
              <a:t>https://doc.rescue.org/staff/</a:t>
            </a:r>
            <a:r>
              <a:rPr lang="" dirty="0"/>
              <a:t> و</a:t>
            </a:r>
            <a:r>
              <a:rPr lang="" dirty="0">
                <a:hlinkClick r:id="rId4"/>
              </a:rPr>
              <a:t>https://doc.rescue.org/hr-manager/</a:t>
            </a:r>
            <a:endParaRPr lang="en-US" sz="1200" b="0" i="0" kern="1200" dirty="0">
              <a:solidFill>
                <a:schemeClr val="tx1"/>
              </a:solidFill>
              <a:effectLst/>
              <a:latin typeface="+mn-lt"/>
              <a:ea typeface="+mn-ea"/>
              <a:cs typeface="+mn-cs"/>
            </a:endParaRPr>
          </a:p>
          <a:p>
            <a:pPr marL="628650" lvl="1" indent="-171450" algn="r" rtl="1">
              <a:buFont typeface="Arial" panose="020B0604020202020204" pitchFamily="34" charset="0"/>
              <a:buChar char="•"/>
            </a:pPr>
            <a:r>
              <a:rPr lang="" dirty="0">
                <a:hlinkClick r:id="rId5"/>
              </a:rPr>
              <a:t>https://doc.rescue.org/request-services-for-your-workplace/#accessManager</a:t>
            </a:r>
            <a:endParaRPr lang="en-US" dirty="0">
              <a:hlinkClick r:id="rId6"/>
            </a:endParaRPr>
          </a:p>
          <a:p>
            <a:pPr marL="628650" lvl="1" indent="-171450" algn="r" rtl="1">
              <a:buFont typeface="Arial" panose="020B0604020202020204" pitchFamily="34" charset="0"/>
              <a:buChar char="•"/>
            </a:pPr>
            <a:r>
              <a:rPr lang="" dirty="0">
                <a:hlinkClick r:id="rId6"/>
              </a:rPr>
              <a:t>https://doc.rescue.org/cultivate-your-resilience-with-customized-self-care-planning/</a:t>
            </a:r>
            <a:endParaRPr lang="en-US" sz="1200" b="0" i="0" kern="1200" dirty="0">
              <a:solidFill>
                <a:schemeClr val="tx1"/>
              </a:solidFill>
              <a:effectLst/>
              <a:latin typeface="+mn-lt"/>
              <a:ea typeface="+mn-ea"/>
              <a:cs typeface="+mn-cs"/>
            </a:endParaRPr>
          </a:p>
          <a:p>
            <a:pPr lvl="0" algn="r" rtl="1"/>
            <a:endParaRPr lang="en-US" sz="1200" b="0" i="0" kern="1200" dirty="0">
              <a:solidFill>
                <a:schemeClr val="tx1"/>
              </a:solidFill>
              <a:effectLst/>
              <a:latin typeface="+mn-lt"/>
              <a:ea typeface="+mn-ea"/>
              <a:cs typeface="+mn-cs"/>
            </a:endParaRPr>
          </a:p>
          <a:p>
            <a:pPr lvl="0" algn="r" rtl="1"/>
            <a:r>
              <a:rPr lang="" sz="1200" b="1" i="0" kern="1200" dirty="0">
                <a:solidFill>
                  <a:schemeClr val="tx1"/>
                </a:solidFill>
                <a:effectLst/>
                <a:latin typeface="+mn-lt"/>
                <a:ea typeface="+mn-ea"/>
                <a:cs typeface="+mn-cs"/>
              </a:rPr>
              <a:t>أسأل</a:t>
            </a:r>
            <a:r>
              <a:rPr lang="" sz="1200" i="0" kern="1200" dirty="0">
                <a:solidFill>
                  <a:schemeClr val="tx1"/>
                </a:solidFill>
                <a:effectLst/>
                <a:latin typeface="+mn-lt"/>
                <a:ea typeface="+mn-ea"/>
                <a:cs typeface="+mn-cs"/>
              </a:rPr>
              <a:t> </a:t>
            </a:r>
            <a:r>
              <a:rPr lang="" sz="1200" kern="1200" dirty="0">
                <a:solidFill>
                  <a:schemeClr val="tx1"/>
                </a:solidFill>
                <a:effectLst/>
                <a:latin typeface="+mn-lt"/>
                <a:ea typeface="+mn-ea"/>
                <a:cs typeface="+mn-cs"/>
              </a:rPr>
              <a:t>عما إذا كانت هناك أي استفسارات.</a:t>
            </a:r>
          </a:p>
          <a:p>
            <a:pPr lvl="0" algn="r" rtl="1"/>
            <a:endParaRPr lang="en-US" sz="1200" kern="1200" dirty="0">
              <a:solidFill>
                <a:schemeClr val="tx1"/>
              </a:solidFill>
              <a:effectLst/>
              <a:latin typeface="+mn-lt"/>
              <a:ea typeface="+mn-ea"/>
              <a:cs typeface="+mn-cs"/>
            </a:endParaRPr>
          </a:p>
          <a:p>
            <a:pPr lvl="0" algn="r" rtl="1"/>
            <a:r>
              <a:rPr lang="" sz="1200" b="1" i="0" kern="1200" dirty="0">
                <a:solidFill>
                  <a:schemeClr val="tx1"/>
                </a:solidFill>
                <a:effectLst/>
                <a:latin typeface="+mn-lt"/>
                <a:ea typeface="+mn-ea"/>
                <a:cs typeface="+mn-cs"/>
              </a:rPr>
              <a:t>ذكّر المشاركين </a:t>
            </a:r>
            <a:r>
              <a:rPr lang="" sz="1200" b="0" i="0" kern="1200" dirty="0">
                <a:solidFill>
                  <a:schemeClr val="tx1"/>
                </a:solidFill>
                <a:effectLst/>
                <a:latin typeface="+mn-lt"/>
                <a:ea typeface="+mn-ea"/>
                <a:cs typeface="+mn-cs"/>
              </a:rPr>
              <a:t>بأنه إذا أراد أي شخص التحدث عن أي شيء قد يكون قد تمت إثارته أو التطرق إليه في هذه الجلسة، فيمكنه التواصل معك بعد ذلك.</a:t>
            </a:r>
            <a:endParaRPr lang="en-US" sz="1200" b="1" i="1" kern="1200" dirty="0">
              <a:solidFill>
                <a:schemeClr val="tx1"/>
              </a:solidFill>
              <a:effectLst/>
              <a:latin typeface="+mn-lt"/>
              <a:ea typeface="+mn-ea"/>
              <a:cs typeface="+mn-cs"/>
            </a:endParaRPr>
          </a:p>
          <a:p>
            <a:pPr lvl="0" algn="r" rtl="1"/>
            <a:endParaRPr lang="en-US" sz="1200" b="1" i="1" kern="1200" dirty="0">
              <a:solidFill>
                <a:schemeClr val="tx1"/>
              </a:solidFill>
              <a:effectLst/>
              <a:latin typeface="+mn-lt"/>
              <a:ea typeface="+mn-ea"/>
              <a:cs typeface="+mn-cs"/>
            </a:endParaRPr>
          </a:p>
          <a:p>
            <a:pPr lvl="0" algn="r" rtl="1"/>
            <a:r>
              <a:rPr lang="" sz="1200" b="1" i="0" kern="1200" dirty="0">
                <a:solidFill>
                  <a:schemeClr val="tx1"/>
                </a:solidFill>
                <a:effectLst/>
                <a:latin typeface="+mn-lt"/>
                <a:ea typeface="+mn-ea"/>
                <a:cs typeface="+mn-cs"/>
              </a:rPr>
              <a:t>توجه بالشكر</a:t>
            </a:r>
            <a:r>
              <a:rPr lang="" sz="1200" b="1" i="1" kern="1200" dirty="0">
                <a:solidFill>
                  <a:schemeClr val="tx1"/>
                </a:solidFill>
                <a:effectLst/>
                <a:latin typeface="+mn-lt"/>
                <a:ea typeface="+mn-ea"/>
                <a:cs typeface="+mn-cs"/>
              </a:rPr>
              <a:t> </a:t>
            </a:r>
            <a:r>
              <a:rPr lang="" sz="1200" kern="1200" dirty="0">
                <a:solidFill>
                  <a:schemeClr val="tx1"/>
                </a:solidFill>
                <a:effectLst/>
                <a:latin typeface="+mn-lt"/>
                <a:ea typeface="+mn-ea"/>
                <a:cs typeface="+mn-cs"/>
              </a:rPr>
              <a:t>إلى المشاركين على الحضور.</a:t>
            </a:r>
          </a:p>
          <a:p>
            <a:pPr lvl="0" algn="r" rtl="1"/>
            <a:endParaRPr lang="en-US" sz="1200" b="1" i="1" kern="1200" dirty="0">
              <a:solidFill>
                <a:schemeClr val="tx1"/>
              </a:solidFill>
              <a:effectLst/>
              <a:latin typeface="+mn-lt"/>
              <a:ea typeface="+mn-ea"/>
              <a:cs typeface="+mn-cs"/>
            </a:endParaRPr>
          </a:p>
          <a:p>
            <a:pPr lvl="0" algn="r" rtl="1"/>
            <a:r>
              <a:rPr lang="" sz="1200" b="1" i="0" kern="1200" dirty="0">
                <a:solidFill>
                  <a:schemeClr val="tx1"/>
                </a:solidFill>
                <a:effectLst/>
                <a:latin typeface="+mn-lt"/>
                <a:ea typeface="+mn-ea"/>
                <a:cs typeface="+mn-cs"/>
              </a:rPr>
              <a:t>اختتم</a:t>
            </a:r>
            <a:r>
              <a:rPr lang="" sz="1200" b="1" i="1" kern="1200" dirty="0">
                <a:solidFill>
                  <a:schemeClr val="tx1"/>
                </a:solidFill>
                <a:effectLst/>
                <a:latin typeface="+mn-lt"/>
                <a:ea typeface="+mn-ea"/>
                <a:cs typeface="+mn-cs"/>
              </a:rPr>
              <a:t> </a:t>
            </a:r>
            <a:r>
              <a:rPr lang="" sz="1200" kern="1200" dirty="0">
                <a:solidFill>
                  <a:schemeClr val="tx1"/>
                </a:solidFill>
                <a:effectLst/>
                <a:latin typeface="+mn-lt"/>
                <a:ea typeface="+mn-ea"/>
                <a:cs typeface="+mn-cs"/>
              </a:rPr>
              <a:t>الجلسة.</a:t>
            </a: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27</a:t>
            </a:fld>
            <a:endParaRPr lang="en-US" dirty="0"/>
          </a:p>
        </p:txBody>
      </p:sp>
    </p:spTree>
    <p:extLst>
      <p:ext uri="{BB962C8B-B14F-4D97-AF65-F5344CB8AC3E}">
        <p14:creationId xmlns:p14="http://schemas.microsoft.com/office/powerpoint/2010/main" val="227760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3</a:t>
            </a:fld>
            <a:endParaRPr lang="en-US" dirty="0"/>
          </a:p>
        </p:txBody>
      </p:sp>
    </p:spTree>
    <p:extLst>
      <p:ext uri="{BB962C8B-B14F-4D97-AF65-F5344CB8AC3E}">
        <p14:creationId xmlns:p14="http://schemas.microsoft.com/office/powerpoint/2010/main" val="407858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 sz="1200" b="1" i="0" kern="1200" dirty="0">
                <a:solidFill>
                  <a:schemeClr val="tx1"/>
                </a:solidFill>
                <a:effectLst/>
                <a:latin typeface="+mn-lt"/>
                <a:ea typeface="+mn-ea"/>
                <a:cs typeface="+mn-cs"/>
              </a:rPr>
              <a:t>حَدِّد </a:t>
            </a:r>
            <a:r>
              <a:rPr lang="" sz="1200" b="0" i="0" kern="1200" dirty="0">
                <a:solidFill>
                  <a:schemeClr val="tx1"/>
                </a:solidFill>
                <a:effectLst/>
                <a:latin typeface="+mn-lt"/>
                <a:ea typeface="+mn-ea"/>
                <a:cs typeface="+mn-cs"/>
              </a:rPr>
              <a:t>بعض مصادر التوتر العصبي والضغط المختلفة التي نواجهها في الحياة</a:t>
            </a:r>
            <a:endParaRPr lang="en-US" sz="1200" b="1" i="0"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b="1" i="0" kern="1200" dirty="0">
                <a:solidFill>
                  <a:schemeClr val="tx1"/>
                </a:solidFill>
                <a:effectLst/>
                <a:latin typeface="+mn-lt"/>
                <a:ea typeface="+mn-ea"/>
                <a:cs typeface="+mn-cs"/>
              </a:rPr>
              <a:t>التوتر العصبي المتراكم</a:t>
            </a:r>
            <a:r>
              <a:rPr lang="" sz="1200" i="0" kern="1200" dirty="0">
                <a:solidFill>
                  <a:schemeClr val="tx1"/>
                </a:solidFill>
                <a:effectLst/>
                <a:latin typeface="+mn-lt"/>
                <a:ea typeface="+mn-ea"/>
                <a:cs typeface="+mn-cs"/>
              </a:rPr>
              <a:t>: ينشأ عن تراكم العديد من التحديات أو عوامل التوتر العصبي الأقل مستوى التي - عندما تكون في معزل - يمكننا التعامل معها بشكل جيد. لكن بمرور الوقت، إذا تَعرَّضَنا للكثير من عوامل التوتر العصبي الأقل مستوى بسرعة كبيرة، فإن تأثيرها يتراكم.</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b="1" i="0" kern="1200" dirty="0">
                <a:solidFill>
                  <a:schemeClr val="tx1"/>
                </a:solidFill>
                <a:effectLst/>
                <a:latin typeface="+mn-lt"/>
                <a:ea typeface="+mn-ea"/>
                <a:cs typeface="+mn-cs"/>
              </a:rPr>
              <a:t>التوتر العصبي الناجم عن الصدمة:</a:t>
            </a:r>
            <a:r>
              <a:rPr lang="" sz="1200" i="0" kern="1200" dirty="0">
                <a:solidFill>
                  <a:schemeClr val="tx1"/>
                </a:solidFill>
                <a:effectLst/>
                <a:latin typeface="+mn-lt"/>
                <a:ea typeface="+mn-ea"/>
                <a:cs typeface="+mn-cs"/>
              </a:rPr>
              <a:t> نتيجة لأحداث "كبيرة" ينجم عنها التوتر العصبي مثل الحوادث، والمرض الخطير، والخسارة، والعنف، إلخ.</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b="1" i="0" kern="1200" dirty="0">
                <a:solidFill>
                  <a:schemeClr val="tx1"/>
                </a:solidFill>
                <a:effectLst/>
                <a:latin typeface="+mn-lt"/>
                <a:ea typeface="+mn-ea"/>
                <a:cs typeface="+mn-cs"/>
              </a:rPr>
              <a:t>الصدمة غير المباشرة: </a:t>
            </a:r>
            <a:r>
              <a:rPr lang="" sz="1200" i="0" kern="1200" dirty="0">
                <a:solidFill>
                  <a:schemeClr val="tx1"/>
                </a:solidFill>
                <a:effectLst/>
                <a:latin typeface="+mn-lt"/>
                <a:ea typeface="+mn-ea"/>
                <a:cs typeface="+mn-cs"/>
              </a:rPr>
              <a:t>تحدث عملية التغيير لأنك تهتم بأشخاص آخرين تعرضوا للأذى، وتشعر بالتزام أو مسؤولية لمساعدتهم.</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 sz="1200" b="1" i="0" kern="1200" dirty="0">
                <a:solidFill>
                  <a:schemeClr val="tx1"/>
                </a:solidFill>
                <a:effectLst/>
                <a:latin typeface="+mn-lt"/>
                <a:ea typeface="+mn-ea"/>
                <a:cs typeface="+mn-cs"/>
              </a:rPr>
              <a:t>وضِّح</a:t>
            </a:r>
            <a:endParaRPr lang="en-US" sz="1200" i="0"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i="0" kern="1200" dirty="0">
                <a:solidFill>
                  <a:schemeClr val="tx1"/>
                </a:solidFill>
                <a:effectLst/>
                <a:latin typeface="+mn-lt"/>
                <a:ea typeface="+mn-ea"/>
                <a:cs typeface="+mn-cs"/>
              </a:rPr>
              <a:t>يمكنك أن ترى أن التوتر العصبي له طرق مباشرة وغير مباشرة للتأثير في حياتنا.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i="0" kern="1200" dirty="0">
                <a:solidFill>
                  <a:schemeClr val="tx1"/>
                </a:solidFill>
                <a:effectLst/>
                <a:latin typeface="+mn-lt"/>
                <a:ea typeface="+mn-ea"/>
                <a:cs typeface="+mn-cs"/>
              </a:rPr>
              <a:t>غالبًا ما يتم الحديث عن الصدمة غير المباشرة باعتبارها "توتر عصبي ثانوي" أو "توتر عصبي غير مباشر" لأنه توتر عصبي نتعرض له نتيجة لما حدث للآخرين.</a:t>
            </a:r>
          </a:p>
          <a:p>
            <a:pPr algn="r" rtl="1"/>
            <a:endParaRPr lang="en-US" i="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4</a:t>
            </a:fld>
            <a:endParaRPr lang="en-US" dirty="0"/>
          </a:p>
        </p:txBody>
      </p:sp>
    </p:spTree>
    <p:extLst>
      <p:ext uri="{BB962C8B-B14F-4D97-AF65-F5344CB8AC3E}">
        <p14:creationId xmlns:p14="http://schemas.microsoft.com/office/powerpoint/2010/main" val="111611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 b="1" i="0" dirty="0">
                <a:latin typeface="Adobe Arabic" panose="02040503050201020203" pitchFamily="18" charset="-78"/>
                <a:cs typeface="Adobe Arabic" panose="02040503050201020203" pitchFamily="18" charset="-78"/>
              </a:rPr>
              <a:t>وضِّح</a:t>
            </a:r>
            <a:r>
              <a:rPr lang="" b="1" i="1" dirty="0">
                <a:latin typeface="Adobe Arabic" panose="02040503050201020203" pitchFamily="18" charset="-78"/>
                <a:cs typeface="Adobe Arabic" panose="02040503050201020203" pitchFamily="18" charset="-78"/>
              </a:rPr>
              <a:t> </a:t>
            </a:r>
            <a:r>
              <a:rPr lang="" b="0" i="0" dirty="0">
                <a:latin typeface="Adobe Arabic" panose="02040503050201020203" pitchFamily="18" charset="-78"/>
                <a:cs typeface="Adobe Arabic" panose="02040503050201020203" pitchFamily="18" charset="-78"/>
              </a:rPr>
              <a:t>بشكل أكبر مفهوم الصدمة غير المباشرة كما هو موضح في الشريحة.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b="0" i="0" dirty="0">
                <a:latin typeface="Adobe Arabic" panose="02040503050201020203" pitchFamily="18" charset="-78"/>
                <a:cs typeface="Adobe Arabic" panose="02040503050201020203" pitchFamily="18" charset="-78"/>
              </a:rPr>
              <a:t>هناك بعض الجوانب المحددة لتفاعلات الصدمة غير المباشرة تميزها عن الأنواع الأخرى من تفاعلات التوتر العصبي (مثل الإنهاك). سننظر في ذلك بمزيد من التفصيل على الشرائح في وقت لاحق.</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b="0" i="0" dirty="0">
                <a:latin typeface="Adobe Arabic" panose="02040503050201020203" pitchFamily="18" charset="-78"/>
                <a:cs typeface="Adobe Arabic" panose="02040503050201020203" pitchFamily="18" charset="-78"/>
              </a:rPr>
              <a:t>تتمثل النقطة الرئيسية هنا في أن الصدمة غير المباشرة هي نوع من رد فعل ناجم عن التوتر العصبي، وبمرور الوقت تؤدي هذه العملية إلى حدوث تغيرات في صحتك الجسدية والنفسية.</a:t>
            </a:r>
            <a:endParaRPr lang="en-US" b="1" i="1" dirty="0">
              <a:latin typeface="Adobe Arabic" panose="02040503050201020203" pitchFamily="18" charset="-78"/>
              <a:cs typeface="Adobe Arabic" panose="02040503050201020203" pitchFamily="18" charset="-78"/>
            </a:endParaRP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5</a:t>
            </a:fld>
            <a:endParaRPr lang="en-US" dirty="0"/>
          </a:p>
        </p:txBody>
      </p:sp>
    </p:spTree>
    <p:extLst>
      <p:ext uri="{BB962C8B-B14F-4D97-AF65-F5344CB8AC3E}">
        <p14:creationId xmlns:p14="http://schemas.microsoft.com/office/powerpoint/2010/main" val="69414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r" rtl="1">
              <a:buFont typeface="Arial" panose="020B0604020202020204" pitchFamily="34" charset="0"/>
              <a:buChar char="•"/>
            </a:pPr>
            <a:endParaRPr lang="en-US" sz="1200" kern="1200" dirty="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6</a:t>
            </a:fld>
            <a:endParaRPr lang="en-US" dirty="0"/>
          </a:p>
        </p:txBody>
      </p:sp>
    </p:spTree>
    <p:extLst>
      <p:ext uri="{BB962C8B-B14F-4D97-AF65-F5344CB8AC3E}">
        <p14:creationId xmlns:p14="http://schemas.microsoft.com/office/powerpoint/2010/main" val="388281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r>
              <a:rPr lang="ar-TN" b="1" i="0" noProof="0" dirty="0"/>
              <a:t>اقرأ الاقتباس</a:t>
            </a:r>
            <a:r>
              <a:rPr lang="ar-TN" b="0" i="0" noProof="0" dirty="0"/>
              <a:t> </a:t>
            </a:r>
          </a:p>
          <a:p>
            <a:pPr marL="0" indent="0" algn="r" rtl="1">
              <a:buFont typeface="Arial" panose="020B0604020202020204" pitchFamily="34" charset="0"/>
              <a:buNone/>
            </a:pPr>
            <a:endParaRPr lang="ar-TN" b="1" i="1" noProof="0" dirty="0"/>
          </a:p>
          <a:p>
            <a:pPr marL="0" indent="0" algn="r" rtl="1">
              <a:buFont typeface="Arial" panose="020B0604020202020204" pitchFamily="34" charset="0"/>
              <a:buNone/>
            </a:pPr>
            <a:r>
              <a:rPr lang="ar-TN" b="1" i="0" noProof="0" dirty="0"/>
              <a:t>وضِّح</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TN" noProof="0" dirty="0"/>
              <a:t>من المهم بالنسبة للعاملين في المجال الإنساني فهم الصدمة غير المباشرة لأنها تشكل خطرًا مهنيًا معروفًا.</a:t>
            </a:r>
          </a:p>
          <a:p>
            <a:pPr marL="171450" indent="-171450" algn="r" rtl="1">
              <a:buFont typeface="Arial" panose="020B0604020202020204" pitchFamily="34" charset="0"/>
              <a:buChar char="•"/>
            </a:pPr>
            <a:r>
              <a:rPr lang="ar-TN" noProof="0" dirty="0"/>
              <a:t>لا محالة أن هذا النوع من العمل (العمل الذي يتضمن التركيز على كلٍ من المعاناة والحاجة والتعامل معهما، والعمل على تخفيفهما بقدر ما) له تأثيرًا وجدانيًا وشخصيًا. هذا أمر طبيعي وعادي.</a:t>
            </a: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7</a:t>
            </a:fld>
            <a:endParaRPr lang="en-US" dirty="0"/>
          </a:p>
        </p:txBody>
      </p:sp>
    </p:spTree>
    <p:extLst>
      <p:ext uri="{BB962C8B-B14F-4D97-AF65-F5344CB8AC3E}">
        <p14:creationId xmlns:p14="http://schemas.microsoft.com/office/powerpoint/2010/main" val="357689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 b="1" i="0" dirty="0"/>
              <a:t>وضِّح</a:t>
            </a:r>
            <a:r>
              <a:rPr lang="" b="1" i="1" dirty="0"/>
              <a:t> </a:t>
            </a:r>
            <a:r>
              <a:rPr lang="" b="0" i="0" dirty="0"/>
              <a:t>أن كيفية تأثر الفرد (ومدى هذا التأثر) بالصدمة غير المباشرة تعتمد على مجموعة معقدة من العوامل المهنية والشخصية، بما في ذلك:</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b="0" i="0" dirty="0"/>
              <a:t>المجموعة الحالية من عوامل الخطر والعوامل الوقائية التي تلعب دورًا في حياتهم</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b="0" i="0" dirty="0"/>
              <a:t>تاريخ الصدمات الشخصية </a:t>
            </a:r>
          </a:p>
          <a:p>
            <a:pPr marL="0" indent="0" algn="r" rtl="1">
              <a:buFont typeface="Arial" panose="020B0604020202020204" pitchFamily="34" charset="0"/>
              <a:buNone/>
            </a:pPr>
            <a:endParaRPr lang="en-US" b="1" i="0" dirty="0"/>
          </a:p>
          <a:p>
            <a:pPr marL="0" indent="0" algn="r" rtl="1">
              <a:buFont typeface="Arial" panose="020B0604020202020204" pitchFamily="34" charset="0"/>
              <a:buNone/>
            </a:pPr>
            <a:r>
              <a:rPr lang="" b="1" i="0" dirty="0"/>
              <a:t>ناقش </a:t>
            </a:r>
            <a:r>
              <a:rPr lang="" b="0" i="0" dirty="0"/>
              <a:t>بعض العوامل المتعلقة بالأدوار (المبينة في الشريحة) والتي تُعَرِّض العاملين في المجال الإنساني لخطر متزايد للتأثر بالصدمة غير المباشرة لدرجة أنها تبدأ في التأثير بشكل سلبي على العلاقات والأداء الوظيفي.</a:t>
            </a:r>
          </a:p>
          <a:p>
            <a:pPr marL="0" indent="0" algn="r" rtl="1">
              <a:buFont typeface="Arial" panose="020B0604020202020204" pitchFamily="34" charset="0"/>
              <a:buNone/>
            </a:pPr>
            <a:endParaRPr lang="en-US" b="0" i="0" dirty="0"/>
          </a:p>
          <a:p>
            <a:pPr marL="0" indent="0" algn="r" rtl="1">
              <a:buFont typeface="Arial" panose="020B0604020202020204" pitchFamily="34" charset="0"/>
              <a:buNone/>
            </a:pPr>
            <a:r>
              <a:rPr lang="" b="1" i="0" dirty="0"/>
              <a:t>معلومة اضافية:</a:t>
            </a:r>
          </a:p>
          <a:p>
            <a:pPr marL="171450" indent="-171450" algn="r" rtl="1">
              <a:buFont typeface="Arial" panose="020B0604020202020204" pitchFamily="34" charset="0"/>
              <a:buChar char="•"/>
            </a:pPr>
            <a:r>
              <a:rPr lang="" dirty="0"/>
              <a:t>يتعرض الموظفون المحليون لخطر متزايد للإصابة بالصدمة غير المباشرة بسبب الاحتمالية الكبيرة بأنهم قد تأثروا شخصيًا (فقدوا ممتلكاتهم أو أحباءهم) ويواجهون مخاطر شخصية متزايدة في حياتهم اليومية. قد تكون "مستويات التوتر العصبي" في الخلفية أعلى، كما أنهم أيضًا أكثر عرضة لمعرفة الأشخاص الذين تعرضوا شخصيًا للمعاناة والعنف وسوء المعاملة.</a:t>
            </a:r>
          </a:p>
          <a:p>
            <a:pPr marL="171450" indent="-171450" algn="r" rtl="1">
              <a:buFont typeface="Arial" panose="020B0604020202020204" pitchFamily="34" charset="0"/>
              <a:buChar char="•"/>
            </a:pPr>
            <a:r>
              <a:rPr lang="" dirty="0"/>
              <a:t>ومع ذلك، فغالبًا ما يستفيد الموظفون المحليون بشكل كبير من نظام دعم اجتماعي سليم ومتماسك خارج مكان العمل والذي غالبًا ما يفتقر إليه العمال الأجانب.</a:t>
            </a: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8</a:t>
            </a:fld>
            <a:endParaRPr lang="en-US" dirty="0"/>
          </a:p>
        </p:txBody>
      </p:sp>
    </p:spTree>
    <p:extLst>
      <p:ext uri="{BB962C8B-B14F-4D97-AF65-F5344CB8AC3E}">
        <p14:creationId xmlns:p14="http://schemas.microsoft.com/office/powerpoint/2010/main" val="243314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 b="1" i="0" dirty="0"/>
              <a:t>قدّم</a:t>
            </a:r>
            <a:r>
              <a:rPr lang="" b="1" i="1" dirty="0"/>
              <a:t> </a:t>
            </a:r>
            <a:r>
              <a:rPr lang="" b="0" i="0" dirty="0"/>
              <a:t>قصيدة "هذا العمل"</a:t>
            </a:r>
          </a:p>
          <a:p>
            <a:pPr marL="171450" indent="-171450" algn="r" rtl="1">
              <a:buFont typeface="Arial" panose="020B0604020202020204" pitchFamily="34" charset="0"/>
              <a:buChar char="•"/>
            </a:pPr>
            <a:r>
              <a:rPr lang="" b="0" i="0" dirty="0"/>
              <a:t>قصيدة من تأليف الأخصائي الاجتماعي كين كرايبيل. عمل كين لسنوات عديدة في الرعاية الصحية لبرامج المشردين.</a:t>
            </a:r>
          </a:p>
          <a:p>
            <a:pPr marL="171450" indent="-171450" algn="r" rtl="1">
              <a:buFont typeface="Arial" panose="020B0604020202020204" pitchFamily="34" charset="0"/>
              <a:buChar char="•"/>
            </a:pPr>
            <a:r>
              <a:rPr lang="" b="0" i="0" dirty="0"/>
              <a:t>وهي توضح التأثير الوجداني المعقد الذي يمكن أن يحدثه هذا النوع من العمل</a:t>
            </a:r>
          </a:p>
          <a:p>
            <a:pPr marL="171450" indent="-171450" algn="r" rtl="1">
              <a:buFont typeface="Arial" panose="020B0604020202020204" pitchFamily="34" charset="0"/>
              <a:buChar char="•"/>
            </a:pPr>
            <a:endParaRPr lang="en-US" b="0" i="0" dirty="0"/>
          </a:p>
          <a:p>
            <a:pPr marL="0" indent="0" algn="r" rtl="1">
              <a:buFont typeface="Arial" panose="020B0604020202020204" pitchFamily="34" charset="0"/>
              <a:buNone/>
            </a:pPr>
            <a:r>
              <a:rPr lang="" b="1" i="0" dirty="0"/>
              <a:t>اقرأ</a:t>
            </a:r>
            <a:r>
              <a:rPr lang="" b="1" i="1" dirty="0"/>
              <a:t> </a:t>
            </a:r>
            <a:r>
              <a:rPr lang="" b="0" i="0" dirty="0"/>
              <a:t>القصيدة بصوت عالٍ (عبر شريحتين)</a:t>
            </a:r>
          </a:p>
          <a:p>
            <a:pPr marL="171450" indent="-171450" algn="r" rtl="1">
              <a:buFont typeface="Arial" panose="020B0604020202020204" pitchFamily="34" charset="0"/>
              <a:buChar char="•"/>
            </a:pPr>
            <a:endParaRPr lang="en-US" b="1" i="1" dirty="0"/>
          </a:p>
          <a:p>
            <a:pPr marL="0" indent="0" algn="r" rtl="1">
              <a:buFont typeface="Arial" panose="020B0604020202020204" pitchFamily="34" charset="0"/>
              <a:buNone/>
            </a:pPr>
            <a:endParaRPr lang="en-US" b="0" i="0" dirty="0"/>
          </a:p>
          <a:p>
            <a:pPr marL="0" indent="0" algn="r" rtl="1">
              <a:buFont typeface="Arial" panose="020B0604020202020204" pitchFamily="34" charset="0"/>
              <a:buNone/>
            </a:pPr>
            <a:endParaRPr lang="en-US" b="1" i="1"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9</a:t>
            </a:fld>
            <a:endParaRPr lang="en-US" dirty="0"/>
          </a:p>
        </p:txBody>
      </p:sp>
    </p:spTree>
    <p:extLst>
      <p:ext uri="{BB962C8B-B14F-4D97-AF65-F5344CB8AC3E}">
        <p14:creationId xmlns:p14="http://schemas.microsoft.com/office/powerpoint/2010/main" val="422632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5547"/>
            <a:ext cx="7772400" cy="1694415"/>
          </a:xfrm>
          <a:prstGeom prst="rect">
            <a:avLst/>
          </a:prstGeom>
        </p:spPr>
        <p:txBody>
          <a:bodyPr anchor="b"/>
          <a:lstStyle>
            <a:lvl1pPr algn="ctr">
              <a:defRPr sz="4400">
                <a:latin typeface="Arial" panose="020B0604020202020204" pitchFamily="34" charset="0"/>
                <a:cs typeface="Arial" panose="020B0604020202020204" pitchFamily="34" charset="0"/>
              </a:defRPr>
            </a:lvl1pPr>
          </a:lstStyle>
          <a:p>
            <a:r>
              <a:rPr lang="ar-SA"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Click to edit Master subtitle style</a:t>
            </a:r>
          </a:p>
        </p:txBody>
      </p:sp>
    </p:spTree>
    <p:extLst>
      <p:ext uri="{BB962C8B-B14F-4D97-AF65-F5344CB8AC3E}">
        <p14:creationId xmlns:p14="http://schemas.microsoft.com/office/powerpoint/2010/main" val="132983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96"/>
          <a:ext cx="1587" cy="1587"/>
        </p:xfrm>
        <a:graphic>
          <a:graphicData uri="http://schemas.openxmlformats.org/presentationml/2006/ole">
            <mc:AlternateContent xmlns:mc="http://schemas.openxmlformats.org/markup-compatibility/2006">
              <mc:Choice xmlns:v="urn:schemas-microsoft-com:vml" Requires="v">
                <p:oleObj spid="_x0000_s426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96"/>
                        <a:ext cx="1587" cy="1587"/>
                      </a:xfrm>
                      <a:prstGeom prst="rect">
                        <a:avLst/>
                      </a:prstGeom>
                    </p:spPr>
                  </p:pic>
                </p:oleObj>
              </mc:Fallback>
            </mc:AlternateContent>
          </a:graphicData>
        </a:graphic>
      </p:graphicFrame>
      <p:sp>
        <p:nvSpPr>
          <p:cNvPr id="2" name="Title 1"/>
          <p:cNvSpPr>
            <a:spLocks noGrp="1"/>
          </p:cNvSpPr>
          <p:nvPr>
            <p:ph type="title"/>
          </p:nvPr>
        </p:nvSpPr>
        <p:spPr>
          <a:xfrm>
            <a:off x="171450" y="136526"/>
            <a:ext cx="7886700" cy="611619"/>
          </a:xfrm>
          <a:prstGeom prst="rect">
            <a:avLst/>
          </a:prstGeom>
        </p:spPr>
        <p:txBody>
          <a:bodyPr/>
          <a:lstStyle>
            <a:lvl1pPr>
              <a:defRPr b="0">
                <a:latin typeface="Arial" panose="020B0604020202020204" pitchFamily="34" charset="0"/>
                <a:cs typeface="Arial" panose="020B0604020202020204" pitchFamily="34" charset="0"/>
              </a:defRPr>
            </a:lvl1pPr>
          </a:lstStyle>
          <a:p>
            <a:r>
              <a:rPr lang="ar-SA" dirty="0"/>
              <a:t>Click to edit Master title style</a:t>
            </a:r>
          </a:p>
        </p:txBody>
      </p:sp>
      <p:sp>
        <p:nvSpPr>
          <p:cNvPr id="6" name="Text Placeholder 5">
            <a:extLst>
              <a:ext uri="{FF2B5EF4-FFF2-40B4-BE49-F238E27FC236}">
                <a16:creationId xmlns:a16="http://schemas.microsoft.com/office/drawing/2014/main" id="{F1A0E97C-5F10-6E4F-AB66-305A53036F00}"/>
              </a:ext>
            </a:extLst>
          </p:cNvPr>
          <p:cNvSpPr>
            <a:spLocks noGrp="1"/>
          </p:cNvSpPr>
          <p:nvPr>
            <p:ph type="body" sz="quarter" idx="10"/>
          </p:nvPr>
        </p:nvSpPr>
        <p:spPr>
          <a:xfrm>
            <a:off x="461963" y="1146175"/>
            <a:ext cx="8239125" cy="923925"/>
          </a:xfrm>
          <a:prstGeom prst="rect">
            <a:avLst/>
          </a:prstGeom>
        </p:spPr>
        <p:txBody>
          <a:bodyPr/>
          <a:lstStyle>
            <a:lvl1pPr>
              <a:defRPr sz="2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ar-SA" dirty="0"/>
              <a:t>Edit Master text styles</a:t>
            </a:r>
          </a:p>
          <a:p>
            <a:pPr lvl="1"/>
            <a:r>
              <a:rPr lang="ar-SA" dirty="0"/>
              <a:t>Second level</a:t>
            </a:r>
          </a:p>
          <a:p>
            <a:pPr lvl="2"/>
            <a:r>
              <a:rPr lang="ar-SA" dirty="0"/>
              <a:t>Third level</a:t>
            </a:r>
          </a:p>
          <a:p>
            <a:pPr lvl="3"/>
            <a:r>
              <a:rPr lang="ar-SA" dirty="0"/>
              <a:t>Fourth level</a:t>
            </a:r>
          </a:p>
          <a:p>
            <a:pPr lvl="4"/>
            <a:r>
              <a:rPr lang="ar-SA" dirty="0"/>
              <a:t>Fifth level</a:t>
            </a:r>
          </a:p>
        </p:txBody>
      </p:sp>
    </p:spTree>
    <p:extLst>
      <p:ext uri="{BB962C8B-B14F-4D97-AF65-F5344CB8AC3E}">
        <p14:creationId xmlns:p14="http://schemas.microsoft.com/office/powerpoint/2010/main" val="200682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3"/>
          <p:cNvSpPr>
            <a:spLocks noChangeArrowheads="1"/>
          </p:cNvSpPr>
          <p:nvPr userDrawn="1"/>
        </p:nvSpPr>
        <p:spPr bwMode="auto">
          <a:xfrm>
            <a:off x="123825" y="6166556"/>
            <a:ext cx="8896350" cy="589456"/>
          </a:xfrm>
          <a:prstGeom prst="rect">
            <a:avLst/>
          </a:prstGeom>
          <a:solidFill>
            <a:srgbClr val="FDC82F"/>
          </a:solidFill>
          <a:ln w="9525">
            <a:noFill/>
            <a:miter lim="800000"/>
            <a:headEnd/>
            <a:tailEnd/>
          </a:ln>
        </p:spPr>
        <p:txBody>
          <a:bodyPr wrap="none" anchor="ctr"/>
          <a:lstStyle/>
          <a:p>
            <a:pPr algn="r" rtl="1" fontAlgn="auto">
              <a:spcBef>
                <a:spcPts val="0"/>
              </a:spcBef>
              <a:spcAft>
                <a:spcPts val="0"/>
              </a:spcAft>
              <a:defRPr/>
            </a:pPr>
            <a:endParaRPr lang="en-US" sz="1800" dirty="0">
              <a:solidFill>
                <a:prstClr val="black"/>
              </a:solidFill>
              <a:latin typeface="Arial"/>
            </a:endParaRPr>
          </a:p>
        </p:txBody>
      </p:sp>
      <p:sp>
        <p:nvSpPr>
          <p:cNvPr id="9" name="Text Box 8"/>
          <p:cNvSpPr txBox="1">
            <a:spLocks noChangeArrowheads="1"/>
          </p:cNvSpPr>
          <p:nvPr userDrawn="1"/>
        </p:nvSpPr>
        <p:spPr bwMode="auto">
          <a:xfrm>
            <a:off x="5926530" y="6540114"/>
            <a:ext cx="2971800" cy="138499"/>
          </a:xfrm>
          <a:prstGeom prst="rect">
            <a:avLst/>
          </a:prstGeom>
          <a:noFill/>
          <a:ln>
            <a:noFill/>
          </a:ln>
        </p:spPr>
        <p:txBody>
          <a:bodyPr lIns="0" tIns="0" rIns="0" bIns="0" anchor="b">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r" rtl="1">
              <a:spcBef>
                <a:spcPct val="50000"/>
              </a:spcBef>
              <a:defRPr/>
            </a:pPr>
            <a:r>
              <a:rPr lang="ar-LB" sz="900" b="1" noProof="0" dirty="0">
                <a:cs typeface="Arial" charset="0"/>
              </a:rPr>
              <a:t>من التضرر إلى الإيواء </a:t>
            </a:r>
            <a:r>
              <a:rPr lang="ar-LB" sz="900" noProof="0" dirty="0">
                <a:cs typeface="Arial" charset="0"/>
              </a:rPr>
              <a:t>|</a:t>
            </a:r>
            <a:r>
              <a:rPr lang="ar-LB" sz="900" b="1" noProof="0" dirty="0">
                <a:cs typeface="Arial" charset="0"/>
              </a:rPr>
              <a:t> Rescue.org</a:t>
            </a:r>
            <a:endParaRPr lang="ar-LB" sz="900" noProof="0" dirty="0">
              <a:cs typeface="Arial" charset="0"/>
            </a:endParaRPr>
          </a:p>
        </p:txBody>
      </p:sp>
      <p:pic>
        <p:nvPicPr>
          <p:cNvPr id="8" name="Picture 6" descr="irc_logo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3825" y="6184900"/>
            <a:ext cx="419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2071" y="616828"/>
            <a:ext cx="9143999" cy="212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p>
        </p:txBody>
      </p:sp>
    </p:spTree>
    <p:extLst>
      <p:ext uri="{BB962C8B-B14F-4D97-AF65-F5344CB8AC3E}">
        <p14:creationId xmlns:p14="http://schemas.microsoft.com/office/powerpoint/2010/main" val="2785926661"/>
      </p:ext>
    </p:extLst>
  </p:cSld>
  <p:clrMap bg1="lt1" tx1="dk1" bg2="lt2" tx2="dk2" accent1="accent1" accent2="accent2" accent3="accent3" accent4="accent4" accent5="accent5" accent6="accent6" hlink="hlink" folHlink="folHlink"/>
  <p:sldLayoutIdLst>
    <p:sldLayoutId id="2147483661" r:id="rId1"/>
    <p:sldLayoutId id="2147483678" r:id="rId2"/>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sXcG_FMh2B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XcG_FMh2B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0A22-B766-5244-B2B9-2885DBBD4D00}"/>
              </a:ext>
            </a:extLst>
          </p:cNvPr>
          <p:cNvSpPr>
            <a:spLocks noGrp="1"/>
          </p:cNvSpPr>
          <p:nvPr>
            <p:ph type="ctrTitle"/>
          </p:nvPr>
        </p:nvSpPr>
        <p:spPr>
          <a:xfrm>
            <a:off x="290456" y="979449"/>
            <a:ext cx="8378531" cy="1694415"/>
          </a:xfrm>
        </p:spPr>
        <p:txBody>
          <a:bodyPr/>
          <a:lstStyle/>
          <a:p>
            <a:pPr algn="r" rtl="1"/>
            <a:r>
              <a:rPr lang="ar-SA" sz="5000" dirty="0"/>
              <a:t>فهم الصدمة غير المباشرة والتعامل معها</a:t>
            </a:r>
          </a:p>
        </p:txBody>
      </p:sp>
      <p:pic>
        <p:nvPicPr>
          <p:cNvPr id="9" name="Picture 8">
            <a:extLst>
              <a:ext uri="{FF2B5EF4-FFF2-40B4-BE49-F238E27FC236}">
                <a16:creationId xmlns:a16="http://schemas.microsoft.com/office/drawing/2014/main" id="{BEC354A2-DCCF-0A4D-A597-6E71F1570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638" y="2938462"/>
            <a:ext cx="2216150" cy="2958674"/>
          </a:xfrm>
          <a:prstGeom prst="rect">
            <a:avLst/>
          </a:prstGeom>
        </p:spPr>
      </p:pic>
    </p:spTree>
    <p:extLst>
      <p:ext uri="{BB962C8B-B14F-4D97-AF65-F5344CB8AC3E}">
        <p14:creationId xmlns:p14="http://schemas.microsoft.com/office/powerpoint/2010/main" val="3212479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C1D9-213C-3A44-A0BE-2AC65BEE3DB8}"/>
              </a:ext>
            </a:extLst>
          </p:cNvPr>
          <p:cNvSpPr>
            <a:spLocks noGrp="1"/>
          </p:cNvSpPr>
          <p:nvPr>
            <p:ph type="title"/>
          </p:nvPr>
        </p:nvSpPr>
        <p:spPr/>
        <p:txBody>
          <a:bodyPr/>
          <a:lstStyle/>
          <a:p>
            <a:pPr algn="r" rtl="1"/>
            <a:r>
              <a:rPr lang="ar-SA" dirty="0"/>
              <a:t>"هذا العمل" (قصيدة)</a:t>
            </a:r>
          </a:p>
        </p:txBody>
      </p:sp>
      <p:sp>
        <p:nvSpPr>
          <p:cNvPr id="3" name="Text Placeholder 2">
            <a:extLst>
              <a:ext uri="{FF2B5EF4-FFF2-40B4-BE49-F238E27FC236}">
                <a16:creationId xmlns:a16="http://schemas.microsoft.com/office/drawing/2014/main" id="{3B0FEF6E-B60A-D84B-B44E-5650B95F0C1E}"/>
              </a:ext>
            </a:extLst>
          </p:cNvPr>
          <p:cNvSpPr>
            <a:spLocks noGrp="1"/>
          </p:cNvSpPr>
          <p:nvPr>
            <p:ph type="body" sz="quarter" idx="10"/>
          </p:nvPr>
        </p:nvSpPr>
        <p:spPr>
          <a:xfrm>
            <a:off x="426337" y="896793"/>
            <a:ext cx="8239125" cy="5218999"/>
          </a:xfrm>
        </p:spPr>
        <p:txBody>
          <a:bodyPr/>
          <a:lstStyle/>
          <a:p>
            <a:pPr marL="0" indent="0" algn="r" rtl="1">
              <a:lnSpc>
                <a:spcPct val="100000"/>
              </a:lnSpc>
              <a:spcBef>
                <a:spcPts val="0"/>
              </a:spcBef>
              <a:buNone/>
            </a:pPr>
            <a:r>
              <a:rPr lang="ar-SA" sz="2200" dirty="0"/>
              <a:t>يقودني لأصبح وجهًا لوجه مع حالات بؤس عديدة</a:t>
            </a:r>
          </a:p>
          <a:p>
            <a:pPr marL="0" indent="0" algn="r" rtl="1">
              <a:lnSpc>
                <a:spcPct val="100000"/>
              </a:lnSpc>
              <a:spcBef>
                <a:spcPts val="0"/>
              </a:spcBef>
              <a:buNone/>
            </a:pPr>
            <a:r>
              <a:rPr lang="ar-SA" sz="2200" dirty="0"/>
              <a:t>ويثريني من لقاء إلى لقاء</a:t>
            </a:r>
          </a:p>
          <a:p>
            <a:pPr marL="0" indent="0" algn="r" rtl="1">
              <a:lnSpc>
                <a:spcPct val="100000"/>
              </a:lnSpc>
              <a:spcBef>
                <a:spcPts val="0"/>
              </a:spcBef>
              <a:buNone/>
            </a:pPr>
            <a:endParaRPr lang="ar-SA" sz="2200" dirty="0"/>
          </a:p>
          <a:p>
            <a:pPr marL="0" indent="0" algn="r" rtl="1">
              <a:lnSpc>
                <a:spcPct val="100000"/>
              </a:lnSpc>
              <a:spcBef>
                <a:spcPts val="0"/>
              </a:spcBef>
              <a:buNone/>
            </a:pPr>
            <a:r>
              <a:rPr lang="ar-SA" sz="2200" dirty="0"/>
              <a:t>يُجَدِّد آمالي</a:t>
            </a:r>
          </a:p>
          <a:p>
            <a:pPr marL="0" indent="0" algn="r" rtl="1">
              <a:lnSpc>
                <a:spcPct val="100000"/>
              </a:lnSpc>
              <a:spcBef>
                <a:spcPts val="0"/>
              </a:spcBef>
              <a:buNone/>
            </a:pPr>
            <a:r>
              <a:rPr lang="ar-SA" sz="2200" dirty="0"/>
              <a:t>ويتركني أتشبث بالإيمان</a:t>
            </a:r>
          </a:p>
          <a:p>
            <a:pPr marL="0" indent="0" algn="r" rtl="1">
              <a:lnSpc>
                <a:spcPct val="100000"/>
              </a:lnSpc>
              <a:spcBef>
                <a:spcPts val="0"/>
              </a:spcBef>
              <a:buNone/>
            </a:pPr>
            <a:endParaRPr lang="ar-SA" sz="2200" dirty="0"/>
          </a:p>
          <a:p>
            <a:pPr marL="0" indent="0" algn="r" rtl="1">
              <a:lnSpc>
                <a:spcPct val="100000"/>
              </a:lnSpc>
              <a:spcBef>
                <a:spcPts val="0"/>
              </a:spcBef>
              <a:buNone/>
            </a:pPr>
            <a:r>
              <a:rPr lang="ar-SA" sz="2200" dirty="0"/>
              <a:t>يُمَكِّنني من تصور المستقبل</a:t>
            </a:r>
          </a:p>
          <a:p>
            <a:pPr marL="0" indent="0" algn="r" rtl="1">
              <a:lnSpc>
                <a:spcPct val="100000"/>
              </a:lnSpc>
              <a:spcBef>
                <a:spcPts val="0"/>
              </a:spcBef>
              <a:buNone/>
            </a:pPr>
            <a:r>
              <a:rPr lang="ar-SA" sz="2200" dirty="0"/>
              <a:t>ولكن مع عدم قدرة على السيطرة عليه</a:t>
            </a:r>
          </a:p>
          <a:p>
            <a:pPr marL="0" indent="0" algn="r" rtl="1">
              <a:lnSpc>
                <a:spcPct val="100000"/>
              </a:lnSpc>
              <a:spcBef>
                <a:spcPts val="0"/>
              </a:spcBef>
              <a:buNone/>
            </a:pPr>
            <a:endParaRPr lang="ar-SA" sz="2200" dirty="0"/>
          </a:p>
          <a:p>
            <a:pPr marL="0" indent="0" algn="r" rtl="1">
              <a:lnSpc>
                <a:spcPct val="100000"/>
              </a:lnSpc>
              <a:spcBef>
                <a:spcPts val="0"/>
              </a:spcBef>
              <a:buNone/>
            </a:pPr>
            <a:r>
              <a:rPr lang="ar-SA" sz="2200" dirty="0"/>
              <a:t>يفتك بي وجدانيًا</a:t>
            </a:r>
          </a:p>
          <a:p>
            <a:pPr marL="0" indent="0" algn="r" rtl="1">
              <a:lnSpc>
                <a:spcPct val="100000"/>
              </a:lnSpc>
              <a:spcBef>
                <a:spcPts val="0"/>
              </a:spcBef>
              <a:buNone/>
            </a:pPr>
            <a:r>
              <a:rPr lang="ar-SA" sz="2200" dirty="0"/>
              <a:t>ويفتحني روحيًا</a:t>
            </a:r>
          </a:p>
          <a:p>
            <a:pPr marL="0" indent="0" algn="r" rtl="1">
              <a:lnSpc>
                <a:spcPct val="100000"/>
              </a:lnSpc>
              <a:spcBef>
                <a:spcPts val="0"/>
              </a:spcBef>
              <a:buNone/>
            </a:pPr>
            <a:endParaRPr lang="ar-SA" sz="2200" dirty="0"/>
          </a:p>
          <a:p>
            <a:pPr marL="0" indent="0" algn="r" rtl="1">
              <a:lnSpc>
                <a:spcPct val="100000"/>
              </a:lnSpc>
              <a:spcBef>
                <a:spcPts val="0"/>
              </a:spcBef>
              <a:buNone/>
            </a:pPr>
            <a:r>
              <a:rPr lang="ar-SA" sz="2200" dirty="0"/>
              <a:t>يتركني جريحًا</a:t>
            </a:r>
          </a:p>
          <a:p>
            <a:pPr marL="0" indent="0" algn="r" rtl="1">
              <a:lnSpc>
                <a:spcPct val="100000"/>
              </a:lnSpc>
              <a:spcBef>
                <a:spcPts val="0"/>
              </a:spcBef>
              <a:buNone/>
            </a:pPr>
            <a:r>
              <a:rPr lang="ar-SA" sz="2200" dirty="0"/>
              <a:t>ويداويني</a:t>
            </a:r>
          </a:p>
          <a:p>
            <a:pPr marL="0" indent="0" algn="r" rtl="1">
              <a:lnSpc>
                <a:spcPct val="100000"/>
              </a:lnSpc>
              <a:spcBef>
                <a:spcPts val="0"/>
              </a:spcBef>
              <a:buNone/>
            </a:pPr>
            <a:r>
              <a:rPr lang="ar-SA" sz="2000" dirty="0"/>
              <a:t>كين كرايبيل، ماجستير في العمل الاجتماعي.</a:t>
            </a:r>
          </a:p>
          <a:p>
            <a:pPr marL="0" indent="0" algn="r" rtl="1">
              <a:lnSpc>
                <a:spcPct val="100000"/>
              </a:lnSpc>
              <a:spcBef>
                <a:spcPts val="0"/>
              </a:spcBef>
              <a:buNone/>
            </a:pPr>
            <a:endParaRPr lang="ar-SA" sz="2200" dirty="0"/>
          </a:p>
          <a:p>
            <a:pPr marL="0" indent="0" algn="r" rtl="1">
              <a:buNone/>
            </a:pPr>
            <a:endParaRPr lang="ar-SA" dirty="0"/>
          </a:p>
        </p:txBody>
      </p:sp>
    </p:spTree>
    <p:extLst>
      <p:ext uri="{BB962C8B-B14F-4D97-AF65-F5344CB8AC3E}">
        <p14:creationId xmlns:p14="http://schemas.microsoft.com/office/powerpoint/2010/main" val="97335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43E0-25C6-854D-BD2E-261CDFC5BD99}"/>
              </a:ext>
            </a:extLst>
          </p:cNvPr>
          <p:cNvSpPr>
            <a:spLocks noGrp="1"/>
          </p:cNvSpPr>
          <p:nvPr>
            <p:ph type="ctrTitle"/>
          </p:nvPr>
        </p:nvSpPr>
        <p:spPr>
          <a:xfrm>
            <a:off x="685800" y="2453500"/>
            <a:ext cx="7772400" cy="1322853"/>
          </a:xfrm>
        </p:spPr>
        <p:txBody>
          <a:bodyPr/>
          <a:lstStyle/>
          <a:p>
            <a:pPr rtl="1"/>
            <a:r>
              <a:rPr lang="ar-SA" dirty="0"/>
              <a:t>3. ما هي العلامات الشائعة للصدمة غير المباشرة؟</a:t>
            </a:r>
          </a:p>
        </p:txBody>
      </p:sp>
      <p:pic>
        <p:nvPicPr>
          <p:cNvPr id="6" name="Picture 5">
            <a:extLst>
              <a:ext uri="{FF2B5EF4-FFF2-40B4-BE49-F238E27FC236}">
                <a16:creationId xmlns:a16="http://schemas.microsoft.com/office/drawing/2014/main" id="{527E53FE-7B21-724C-89F5-4163AE76F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5800" y="86265"/>
            <a:ext cx="1301152" cy="1301152"/>
          </a:xfrm>
          <a:prstGeom prst="rect">
            <a:avLst/>
          </a:prstGeom>
        </p:spPr>
      </p:pic>
      <p:sp>
        <p:nvSpPr>
          <p:cNvPr id="3" name="TextBox 2">
            <a:extLst>
              <a:ext uri="{FF2B5EF4-FFF2-40B4-BE49-F238E27FC236}">
                <a16:creationId xmlns:a16="http://schemas.microsoft.com/office/drawing/2014/main" id="{BB4B7329-AF07-7342-9DC7-F16EB57D3269}"/>
              </a:ext>
            </a:extLst>
          </p:cNvPr>
          <p:cNvSpPr txBox="1"/>
          <p:nvPr/>
        </p:nvSpPr>
        <p:spPr>
          <a:xfrm>
            <a:off x="3290175" y="3871355"/>
            <a:ext cx="3760965" cy="461665"/>
          </a:xfrm>
          <a:prstGeom prst="rect">
            <a:avLst/>
          </a:prstGeom>
          <a:noFill/>
        </p:spPr>
        <p:txBody>
          <a:bodyPr wrap="none" rtlCol="0">
            <a:spAutoFit/>
          </a:bodyPr>
          <a:lstStyle/>
          <a:p>
            <a:pPr algn="r" rtl="1"/>
            <a:r>
              <a:rPr lang="ar-SA" sz="2400" dirty="0"/>
              <a:t>كن متيقظًا لـ "التغييرات" و"المُطَوَلة"</a:t>
            </a:r>
          </a:p>
        </p:txBody>
      </p:sp>
    </p:spTree>
    <p:extLst>
      <p:ext uri="{BB962C8B-B14F-4D97-AF65-F5344CB8AC3E}">
        <p14:creationId xmlns:p14="http://schemas.microsoft.com/office/powerpoint/2010/main" val="253258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4B4F-3C13-2247-8333-AC1F9A3EEDAE}"/>
              </a:ext>
            </a:extLst>
          </p:cNvPr>
          <p:cNvSpPr>
            <a:spLocks noGrp="1"/>
          </p:cNvSpPr>
          <p:nvPr>
            <p:ph type="title"/>
          </p:nvPr>
        </p:nvSpPr>
        <p:spPr/>
        <p:txBody>
          <a:bodyPr/>
          <a:lstStyle/>
          <a:p>
            <a:pPr algn="r" rtl="1"/>
            <a:r>
              <a:rPr lang="ar-SA" dirty="0"/>
              <a:t>علامات شائعة على الصدمة غير المباشرة (I)</a:t>
            </a:r>
          </a:p>
        </p:txBody>
      </p:sp>
      <p:sp>
        <p:nvSpPr>
          <p:cNvPr id="3" name="Text Placeholder 2">
            <a:extLst>
              <a:ext uri="{FF2B5EF4-FFF2-40B4-BE49-F238E27FC236}">
                <a16:creationId xmlns:a16="http://schemas.microsoft.com/office/drawing/2014/main" id="{028743E2-8260-BD40-887F-F16BEEFF000A}"/>
              </a:ext>
            </a:extLst>
          </p:cNvPr>
          <p:cNvSpPr>
            <a:spLocks noGrp="1"/>
          </p:cNvSpPr>
          <p:nvPr>
            <p:ph type="body" sz="quarter" idx="10"/>
          </p:nvPr>
        </p:nvSpPr>
        <p:spPr>
          <a:xfrm>
            <a:off x="366323" y="957630"/>
            <a:ext cx="8238031" cy="6050272"/>
          </a:xfrm>
        </p:spPr>
        <p:txBody>
          <a:bodyPr/>
          <a:lstStyle/>
          <a:p>
            <a:pPr marL="0" indent="0" algn="r" rtl="1">
              <a:lnSpc>
                <a:spcPct val="100000"/>
              </a:lnSpc>
              <a:spcBef>
                <a:spcPts val="600"/>
              </a:spcBef>
              <a:spcAft>
                <a:spcPts val="600"/>
              </a:spcAft>
              <a:buNone/>
            </a:pPr>
            <a:r>
              <a:rPr lang="ar-SA" sz="2400" b="1" dirty="0"/>
              <a:t>عقلية ووجدانية </a:t>
            </a:r>
          </a:p>
          <a:p>
            <a:pPr algn="r" rtl="1">
              <a:lnSpc>
                <a:spcPct val="100000"/>
              </a:lnSpc>
              <a:spcBef>
                <a:spcPts val="600"/>
              </a:spcBef>
              <a:spcAft>
                <a:spcPts val="600"/>
              </a:spcAft>
            </a:pPr>
            <a:r>
              <a:rPr lang="ar-SA" sz="2400" dirty="0"/>
              <a:t>أكثر تهيجًا وغضبًا وأقل صبرًا</a:t>
            </a:r>
          </a:p>
          <a:p>
            <a:pPr algn="r" rtl="1">
              <a:lnSpc>
                <a:spcPct val="100000"/>
              </a:lnSpc>
              <a:spcBef>
                <a:spcPts val="600"/>
              </a:spcBef>
              <a:spcAft>
                <a:spcPts val="600"/>
              </a:spcAft>
            </a:pPr>
            <a:r>
              <a:rPr lang="ar-SA" sz="2400" dirty="0"/>
              <a:t>الشعور بالقلق أكثر والأمان أقل، الانزعاج</a:t>
            </a:r>
          </a:p>
          <a:p>
            <a:pPr algn="r" rtl="1">
              <a:lnSpc>
                <a:spcPct val="100000"/>
              </a:lnSpc>
              <a:spcBef>
                <a:spcPts val="600"/>
              </a:spcBef>
              <a:spcAft>
                <a:spcPts val="600"/>
              </a:spcAft>
            </a:pPr>
            <a:r>
              <a:rPr lang="ar-SA" sz="2400" dirty="0"/>
              <a:t>الشعور بمزيد من الحزن والأسى </a:t>
            </a:r>
          </a:p>
          <a:p>
            <a:pPr algn="r" rtl="1">
              <a:lnSpc>
                <a:spcPct val="100000"/>
              </a:lnSpc>
              <a:spcBef>
                <a:spcPts val="600"/>
              </a:spcBef>
              <a:spcAft>
                <a:spcPts val="600"/>
              </a:spcAft>
            </a:pPr>
            <a:r>
              <a:rPr lang="ar-SA" sz="2400" dirty="0"/>
              <a:t>مواجهة صعوبة في الاسترخاء، والشعور بالطمأنينة، والسرور، والسعادة</a:t>
            </a:r>
          </a:p>
          <a:p>
            <a:pPr algn="r" rtl="1">
              <a:lnSpc>
                <a:spcPct val="100000"/>
              </a:lnSpc>
              <a:spcBef>
                <a:spcPts val="600"/>
              </a:spcBef>
              <a:spcAft>
                <a:spcPts val="600"/>
              </a:spcAft>
            </a:pPr>
            <a:r>
              <a:rPr lang="ar-SA" sz="2400" dirty="0"/>
              <a:t>أقل قدرة على ضبط المشاعر الوجدانية - المزيد من لحظات تحسن ولحظات انتكاس</a:t>
            </a:r>
          </a:p>
          <a:p>
            <a:pPr algn="r" rtl="1">
              <a:lnSpc>
                <a:spcPct val="100000"/>
              </a:lnSpc>
              <a:spcBef>
                <a:spcPts val="600"/>
              </a:spcBef>
              <a:spcAft>
                <a:spcPts val="600"/>
              </a:spcAft>
            </a:pPr>
            <a:r>
              <a:rPr lang="ar-SA" sz="2400" dirty="0"/>
              <a:t>مواجهة صعوبة في بدء/التركيز على العمل</a:t>
            </a:r>
          </a:p>
          <a:p>
            <a:pPr algn="r" rtl="1">
              <a:lnSpc>
                <a:spcPct val="100000"/>
              </a:lnSpc>
              <a:spcBef>
                <a:spcPts val="600"/>
              </a:spcBef>
              <a:spcAft>
                <a:spcPts val="600"/>
              </a:spcAft>
            </a:pPr>
            <a:r>
              <a:rPr lang="ar-SA" sz="2400" dirty="0"/>
              <a:t>مواجهة صعوبة في اتخاذ القرارات وتذكر الأشياء</a:t>
            </a:r>
          </a:p>
          <a:p>
            <a:pPr algn="r" rtl="1">
              <a:lnSpc>
                <a:spcPct val="100000"/>
              </a:lnSpc>
              <a:spcBef>
                <a:spcPts val="600"/>
              </a:spcBef>
              <a:spcAft>
                <a:spcPts val="600"/>
              </a:spcAft>
            </a:pPr>
            <a:r>
              <a:rPr lang="ar-SA" sz="2400" dirty="0"/>
              <a:t>خواطر ومشاعر بانعدام القيمة، والعجز، وقلة الحيلة</a:t>
            </a:r>
          </a:p>
          <a:p>
            <a:pPr lvl="1" algn="r" rtl="1">
              <a:lnSpc>
                <a:spcPct val="100000"/>
              </a:lnSpc>
              <a:spcBef>
                <a:spcPts val="300"/>
              </a:spcBef>
              <a:spcAft>
                <a:spcPts val="300"/>
              </a:spcAft>
            </a:pPr>
            <a:endParaRPr lang="ar-SA" sz="2200" dirty="0"/>
          </a:p>
          <a:p>
            <a:pPr lvl="1" algn="r" rtl="1">
              <a:lnSpc>
                <a:spcPct val="100000"/>
              </a:lnSpc>
              <a:spcBef>
                <a:spcPts val="600"/>
              </a:spcBef>
              <a:spcAft>
                <a:spcPts val="600"/>
              </a:spcAft>
            </a:pPr>
            <a:endParaRPr lang="ar-SA" sz="2200" dirty="0"/>
          </a:p>
          <a:p>
            <a:pPr algn="r" rtl="1">
              <a:lnSpc>
                <a:spcPct val="100000"/>
              </a:lnSpc>
              <a:spcBef>
                <a:spcPts val="600"/>
              </a:spcBef>
              <a:spcAft>
                <a:spcPts val="600"/>
              </a:spcAft>
            </a:pPr>
            <a:endParaRPr lang="ar-SA" sz="2400" dirty="0"/>
          </a:p>
          <a:p>
            <a:pPr algn="r" rtl="1"/>
            <a:endParaRPr lang="ar-SA" dirty="0"/>
          </a:p>
        </p:txBody>
      </p:sp>
    </p:spTree>
    <p:extLst>
      <p:ext uri="{BB962C8B-B14F-4D97-AF65-F5344CB8AC3E}">
        <p14:creationId xmlns:p14="http://schemas.microsoft.com/office/powerpoint/2010/main" val="244227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4B4F-3C13-2247-8333-AC1F9A3EEDAE}"/>
              </a:ext>
            </a:extLst>
          </p:cNvPr>
          <p:cNvSpPr>
            <a:spLocks noGrp="1"/>
          </p:cNvSpPr>
          <p:nvPr>
            <p:ph type="title"/>
          </p:nvPr>
        </p:nvSpPr>
        <p:spPr/>
        <p:txBody>
          <a:bodyPr/>
          <a:lstStyle/>
          <a:p>
            <a:pPr algn="r" rtl="1"/>
            <a:r>
              <a:rPr lang="ar-SA" dirty="0"/>
              <a:t>علامات شائعة على الصدمة غير المباشرة (II)</a:t>
            </a:r>
          </a:p>
        </p:txBody>
      </p:sp>
      <p:sp>
        <p:nvSpPr>
          <p:cNvPr id="3" name="Text Placeholder 2">
            <a:extLst>
              <a:ext uri="{FF2B5EF4-FFF2-40B4-BE49-F238E27FC236}">
                <a16:creationId xmlns:a16="http://schemas.microsoft.com/office/drawing/2014/main" id="{028743E2-8260-BD40-887F-F16BEEFF000A}"/>
              </a:ext>
            </a:extLst>
          </p:cNvPr>
          <p:cNvSpPr>
            <a:spLocks noGrp="1"/>
          </p:cNvSpPr>
          <p:nvPr>
            <p:ph type="body" sz="quarter" idx="10"/>
          </p:nvPr>
        </p:nvSpPr>
        <p:spPr>
          <a:xfrm>
            <a:off x="366323" y="957630"/>
            <a:ext cx="8253022" cy="6050272"/>
          </a:xfrm>
        </p:spPr>
        <p:txBody>
          <a:bodyPr/>
          <a:lstStyle/>
          <a:p>
            <a:pPr marL="0" indent="0" algn="r" rtl="1">
              <a:lnSpc>
                <a:spcPct val="100000"/>
              </a:lnSpc>
              <a:spcBef>
                <a:spcPts val="600"/>
              </a:spcBef>
              <a:spcAft>
                <a:spcPts val="600"/>
              </a:spcAft>
              <a:buNone/>
            </a:pPr>
            <a:r>
              <a:rPr lang="ar-SA" sz="2400" b="1" dirty="0"/>
              <a:t>سلوكية وبدنية</a:t>
            </a:r>
          </a:p>
          <a:p>
            <a:pPr algn="r" rtl="1">
              <a:lnSpc>
                <a:spcPct val="100000"/>
              </a:lnSpc>
              <a:spcBef>
                <a:spcPts val="600"/>
              </a:spcBef>
              <a:spcAft>
                <a:spcPts val="600"/>
              </a:spcAft>
            </a:pPr>
            <a:r>
              <a:rPr lang="ar-SA" sz="2400" dirty="0"/>
              <a:t>تغيرات في النوم/الشهية</a:t>
            </a:r>
          </a:p>
          <a:p>
            <a:pPr algn="r" rtl="1">
              <a:lnSpc>
                <a:spcPct val="100000"/>
              </a:lnSpc>
              <a:spcBef>
                <a:spcPts val="600"/>
              </a:spcBef>
              <a:spcAft>
                <a:spcPts val="600"/>
              </a:spcAft>
            </a:pPr>
            <a:r>
              <a:rPr lang="ar-SA" sz="2400" dirty="0"/>
              <a:t>تجنب العمل، أو المهام، أو الأشخاص</a:t>
            </a:r>
          </a:p>
          <a:p>
            <a:pPr algn="r" rtl="1">
              <a:lnSpc>
                <a:spcPct val="100000"/>
              </a:lnSpc>
              <a:spcBef>
                <a:spcPts val="600"/>
              </a:spcBef>
              <a:spcAft>
                <a:spcPts val="600"/>
              </a:spcAft>
            </a:pPr>
            <a:r>
              <a:rPr lang="ar-SA" sz="2400" dirty="0"/>
              <a:t>زيادة استخدام المواد المخدرة</a:t>
            </a:r>
          </a:p>
          <a:p>
            <a:pPr algn="r" rtl="1">
              <a:lnSpc>
                <a:spcPct val="100000"/>
              </a:lnSpc>
              <a:spcBef>
                <a:spcPts val="600"/>
              </a:spcBef>
              <a:spcAft>
                <a:spcPts val="600"/>
              </a:spcAft>
            </a:pPr>
            <a:r>
              <a:rPr lang="ar-SA" sz="2400" dirty="0"/>
              <a:t>مشاكل بدنية مثل الصداع، والأوجاع، والآلام، والأمراض</a:t>
            </a:r>
          </a:p>
          <a:p>
            <a:pPr algn="r" rtl="1">
              <a:lnSpc>
                <a:spcPct val="100000"/>
              </a:lnSpc>
              <a:spcBef>
                <a:spcPts val="600"/>
              </a:spcBef>
              <a:spcAft>
                <a:spcPts val="600"/>
              </a:spcAft>
            </a:pPr>
            <a:r>
              <a:rPr lang="ar-SA" sz="2400" dirty="0"/>
              <a:t>زيادة الحوادث</a:t>
            </a:r>
          </a:p>
          <a:p>
            <a:pPr lvl="1" algn="r" rtl="1">
              <a:lnSpc>
                <a:spcPct val="100000"/>
              </a:lnSpc>
              <a:spcBef>
                <a:spcPts val="600"/>
              </a:spcBef>
              <a:spcAft>
                <a:spcPts val="600"/>
              </a:spcAft>
            </a:pPr>
            <a:endParaRPr lang="ar-SA" sz="2200" dirty="0"/>
          </a:p>
          <a:p>
            <a:pPr algn="r" rtl="1">
              <a:lnSpc>
                <a:spcPct val="100000"/>
              </a:lnSpc>
              <a:spcBef>
                <a:spcPts val="600"/>
              </a:spcBef>
              <a:spcAft>
                <a:spcPts val="600"/>
              </a:spcAft>
            </a:pPr>
            <a:endParaRPr lang="ar-SA" sz="2400" dirty="0"/>
          </a:p>
          <a:p>
            <a:pPr algn="r" rtl="1"/>
            <a:endParaRPr lang="ar-SA" dirty="0"/>
          </a:p>
        </p:txBody>
      </p:sp>
    </p:spTree>
    <p:extLst>
      <p:ext uri="{BB962C8B-B14F-4D97-AF65-F5344CB8AC3E}">
        <p14:creationId xmlns:p14="http://schemas.microsoft.com/office/powerpoint/2010/main" val="89149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4B4F-3C13-2247-8333-AC1F9A3EEDAE}"/>
              </a:ext>
            </a:extLst>
          </p:cNvPr>
          <p:cNvSpPr>
            <a:spLocks noGrp="1"/>
          </p:cNvSpPr>
          <p:nvPr>
            <p:ph type="title"/>
          </p:nvPr>
        </p:nvSpPr>
        <p:spPr/>
        <p:txBody>
          <a:bodyPr/>
          <a:lstStyle/>
          <a:p>
            <a:pPr algn="r" rtl="1"/>
            <a:r>
              <a:rPr lang="ar-SA" dirty="0"/>
              <a:t>المزيد من العلامات المحددة على الصدمة غير المباشرة (I)</a:t>
            </a:r>
          </a:p>
        </p:txBody>
      </p:sp>
      <p:sp>
        <p:nvSpPr>
          <p:cNvPr id="6" name="Text Placeholder 2">
            <a:extLst>
              <a:ext uri="{FF2B5EF4-FFF2-40B4-BE49-F238E27FC236}">
                <a16:creationId xmlns:a16="http://schemas.microsoft.com/office/drawing/2014/main" id="{F1878C90-5F5D-5545-9688-F9F3E9619578}"/>
              </a:ext>
            </a:extLst>
          </p:cNvPr>
          <p:cNvSpPr txBox="1">
            <a:spLocks/>
          </p:cNvSpPr>
          <p:nvPr/>
        </p:nvSpPr>
        <p:spPr>
          <a:xfrm>
            <a:off x="366323" y="957630"/>
            <a:ext cx="7691827" cy="6050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spcBef>
                <a:spcPts val="600"/>
              </a:spcBef>
              <a:spcAft>
                <a:spcPts val="600"/>
              </a:spcAft>
              <a:buFont typeface="Arial" panose="020B0604020202020204" pitchFamily="34" charset="0"/>
              <a:buNone/>
            </a:pPr>
            <a:r>
              <a:rPr lang="ar-SA" sz="2400" b="1" dirty="0"/>
              <a:t>علامات ردود الفعل الناجمة عن الصدمة</a:t>
            </a:r>
          </a:p>
          <a:p>
            <a:pPr algn="r" rtl="1">
              <a:lnSpc>
                <a:spcPct val="100000"/>
              </a:lnSpc>
              <a:spcBef>
                <a:spcPts val="300"/>
              </a:spcBef>
              <a:spcAft>
                <a:spcPts val="300"/>
              </a:spcAft>
            </a:pPr>
            <a:r>
              <a:rPr lang="ar-SA" sz="2200" dirty="0"/>
              <a:t>زيادة الأفكار المتطفلة حول العمل أو المواد المحزنة</a:t>
            </a:r>
          </a:p>
          <a:p>
            <a:pPr lvl="0" algn="r" rtl="1">
              <a:lnSpc>
                <a:spcPct val="100000"/>
              </a:lnSpc>
              <a:spcBef>
                <a:spcPts val="300"/>
              </a:spcBef>
              <a:spcAft>
                <a:spcPts val="300"/>
              </a:spcAft>
            </a:pPr>
            <a:r>
              <a:rPr lang="ar-SA" sz="2200" dirty="0"/>
              <a:t>زيادة الانزعاج، الاغتياظ، اجترار الأفكار، القلق، الاهتياج</a:t>
            </a:r>
          </a:p>
          <a:p>
            <a:pPr lvl="0" algn="r" rtl="1">
              <a:lnSpc>
                <a:spcPct val="100000"/>
              </a:lnSpc>
              <a:spcBef>
                <a:spcPts val="300"/>
              </a:spcBef>
              <a:spcAft>
                <a:spcPts val="300"/>
              </a:spcAft>
            </a:pPr>
            <a:r>
              <a:rPr lang="ar-SA" sz="2200" dirty="0"/>
              <a:t>فرط اليقظة، وأن تجد نفسك تجفل بسهولة</a:t>
            </a:r>
          </a:p>
          <a:p>
            <a:pPr lvl="0" algn="r" rtl="1">
              <a:lnSpc>
                <a:spcPct val="100000"/>
              </a:lnSpc>
              <a:spcBef>
                <a:spcPts val="300"/>
              </a:spcBef>
              <a:spcAft>
                <a:spcPts val="300"/>
              </a:spcAft>
            </a:pPr>
            <a:r>
              <a:rPr lang="ar-SA" sz="2200" dirty="0"/>
              <a:t>التجنب</a:t>
            </a:r>
          </a:p>
          <a:p>
            <a:pPr marL="0" lvl="0" indent="0" algn="r" rtl="1">
              <a:lnSpc>
                <a:spcPct val="100000"/>
              </a:lnSpc>
              <a:spcBef>
                <a:spcPts val="600"/>
              </a:spcBef>
              <a:spcAft>
                <a:spcPts val="600"/>
              </a:spcAft>
              <a:buNone/>
            </a:pPr>
            <a:r>
              <a:rPr lang="ar-SA" sz="2400" b="1" dirty="0"/>
              <a:t>تغيرات في الإحساس بالمعنى، والغرض، والروحانية</a:t>
            </a:r>
          </a:p>
          <a:p>
            <a:pPr algn="r" rtl="1">
              <a:lnSpc>
                <a:spcPct val="100000"/>
              </a:lnSpc>
              <a:spcBef>
                <a:spcPts val="300"/>
              </a:spcBef>
              <a:spcAft>
                <a:spcPts val="300"/>
              </a:spcAft>
            </a:pPr>
            <a:r>
              <a:rPr lang="ar-SA" sz="2200" dirty="0"/>
              <a:t>فقدان الإحساس بالمعنى، و/أو الغرض، و/أو الأمل</a:t>
            </a:r>
          </a:p>
          <a:p>
            <a:pPr algn="r" rtl="1">
              <a:lnSpc>
                <a:spcPct val="100000"/>
              </a:lnSpc>
              <a:spcBef>
                <a:spcPts val="300"/>
              </a:spcBef>
              <a:spcAft>
                <a:spcPts val="300"/>
              </a:spcAft>
            </a:pPr>
            <a:r>
              <a:rPr lang="ar-SA" sz="2200" dirty="0"/>
              <a:t>السخرية والشعور بالذنب</a:t>
            </a:r>
          </a:p>
          <a:p>
            <a:pPr algn="r" rtl="1">
              <a:lnSpc>
                <a:spcPct val="100000"/>
              </a:lnSpc>
              <a:spcBef>
                <a:spcPts val="300"/>
              </a:spcBef>
              <a:spcAft>
                <a:spcPts val="300"/>
              </a:spcAft>
            </a:pPr>
            <a:r>
              <a:rPr lang="ar-SA" sz="2200" dirty="0"/>
              <a:t>الشعور باليأس والعجز</a:t>
            </a:r>
          </a:p>
          <a:p>
            <a:pPr algn="r" rtl="1">
              <a:lnSpc>
                <a:spcPct val="100000"/>
              </a:lnSpc>
              <a:spcBef>
                <a:spcPts val="300"/>
              </a:spcBef>
              <a:spcAft>
                <a:spcPts val="300"/>
              </a:spcAft>
            </a:pPr>
            <a:r>
              <a:rPr lang="ar-SA" sz="2200" dirty="0"/>
              <a:t>التوتر الأخلاقي</a:t>
            </a:r>
          </a:p>
          <a:p>
            <a:pPr algn="r" rtl="1">
              <a:lnSpc>
                <a:spcPct val="100000"/>
              </a:lnSpc>
              <a:spcBef>
                <a:spcPts val="600"/>
              </a:spcBef>
              <a:spcAft>
                <a:spcPts val="600"/>
              </a:spcAft>
            </a:pPr>
            <a:endParaRPr lang="ar-SA" sz="2400" b="1" dirty="0"/>
          </a:p>
          <a:p>
            <a:pPr marL="0" lvl="0" indent="0" algn="r" rtl="1">
              <a:lnSpc>
                <a:spcPct val="100000"/>
              </a:lnSpc>
              <a:spcBef>
                <a:spcPts val="600"/>
              </a:spcBef>
              <a:spcAft>
                <a:spcPts val="600"/>
              </a:spcAft>
              <a:buNone/>
            </a:pPr>
            <a:endParaRPr lang="ar-SA" sz="2400" dirty="0"/>
          </a:p>
          <a:p>
            <a:pPr lvl="1" algn="r" rtl="1">
              <a:lnSpc>
                <a:spcPct val="100000"/>
              </a:lnSpc>
              <a:spcBef>
                <a:spcPts val="600"/>
              </a:spcBef>
              <a:spcAft>
                <a:spcPts val="600"/>
              </a:spcAft>
            </a:pPr>
            <a:endParaRPr lang="ar-SA" sz="2200" dirty="0"/>
          </a:p>
          <a:p>
            <a:pPr algn="r" rtl="1">
              <a:lnSpc>
                <a:spcPct val="100000"/>
              </a:lnSpc>
              <a:spcBef>
                <a:spcPts val="600"/>
              </a:spcBef>
              <a:spcAft>
                <a:spcPts val="600"/>
              </a:spcAft>
            </a:pPr>
            <a:endParaRPr lang="ar-SA" sz="2400" dirty="0"/>
          </a:p>
          <a:p>
            <a:pPr algn="r" rtl="1"/>
            <a:endParaRPr lang="ar-SA" dirty="0"/>
          </a:p>
        </p:txBody>
      </p:sp>
      <p:pic>
        <p:nvPicPr>
          <p:cNvPr id="4" name="Picture 1">
            <a:hlinkClick r:id="rId3"/>
            <a:extLst>
              <a:ext uri="{FF2B5EF4-FFF2-40B4-BE49-F238E27FC236}">
                <a16:creationId xmlns:a16="http://schemas.microsoft.com/office/drawing/2014/main" id="{D99B3445-6712-D448-9A70-D3E4D241FD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8755" y="1410008"/>
            <a:ext cx="1222438" cy="186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754">
            <a:extLst>
              <a:ext uri="{FF2B5EF4-FFF2-40B4-BE49-F238E27FC236}">
                <a16:creationId xmlns:a16="http://schemas.microsoft.com/office/drawing/2014/main" id="{E1C510E5-F830-5641-8062-AE6A112DB77C}"/>
              </a:ext>
            </a:extLst>
          </p:cNvPr>
          <p:cNvPicPr preferRelativeResize="0"/>
          <p:nvPr/>
        </p:nvPicPr>
        <p:blipFill rotWithShape="1">
          <a:blip r:embed="rId5">
            <a:alphaModFix/>
          </a:blip>
          <a:srcRect/>
          <a:stretch/>
        </p:blipFill>
        <p:spPr>
          <a:xfrm>
            <a:off x="366323" y="4184866"/>
            <a:ext cx="1589082" cy="1477770"/>
          </a:xfrm>
          <a:prstGeom prst="rect">
            <a:avLst/>
          </a:prstGeom>
          <a:noFill/>
          <a:ln>
            <a:noFill/>
          </a:ln>
        </p:spPr>
      </p:pic>
    </p:spTree>
    <p:extLst>
      <p:ext uri="{BB962C8B-B14F-4D97-AF65-F5344CB8AC3E}">
        <p14:creationId xmlns:p14="http://schemas.microsoft.com/office/powerpoint/2010/main" val="55402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4B4F-3C13-2247-8333-AC1F9A3EEDAE}"/>
              </a:ext>
            </a:extLst>
          </p:cNvPr>
          <p:cNvSpPr>
            <a:spLocks noGrp="1"/>
          </p:cNvSpPr>
          <p:nvPr>
            <p:ph type="title"/>
          </p:nvPr>
        </p:nvSpPr>
        <p:spPr/>
        <p:txBody>
          <a:bodyPr/>
          <a:lstStyle/>
          <a:p>
            <a:pPr algn="r" rtl="1"/>
            <a:r>
              <a:rPr lang="ar-SA" dirty="0"/>
              <a:t>المزيد من العلامات المحددة على الصدمة غير المباشرة (II)</a:t>
            </a:r>
          </a:p>
        </p:txBody>
      </p:sp>
      <p:sp>
        <p:nvSpPr>
          <p:cNvPr id="6" name="Text Placeholder 2">
            <a:extLst>
              <a:ext uri="{FF2B5EF4-FFF2-40B4-BE49-F238E27FC236}">
                <a16:creationId xmlns:a16="http://schemas.microsoft.com/office/drawing/2014/main" id="{F1878C90-5F5D-5545-9688-F9F3E9619578}"/>
              </a:ext>
            </a:extLst>
          </p:cNvPr>
          <p:cNvSpPr txBox="1">
            <a:spLocks/>
          </p:cNvSpPr>
          <p:nvPr/>
        </p:nvSpPr>
        <p:spPr>
          <a:xfrm>
            <a:off x="2195123" y="957630"/>
            <a:ext cx="6454025" cy="6050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spcBef>
                <a:spcPts val="600"/>
              </a:spcBef>
              <a:spcAft>
                <a:spcPts val="600"/>
              </a:spcAft>
              <a:buFont typeface="Arial" panose="020B0604020202020204" pitchFamily="34" charset="0"/>
              <a:buNone/>
            </a:pPr>
            <a:r>
              <a:rPr lang="ar-SA" sz="2400" b="1" dirty="0"/>
              <a:t>تغيرات في العلاقات</a:t>
            </a:r>
          </a:p>
          <a:p>
            <a:pPr lvl="0" algn="r" rtl="1">
              <a:lnSpc>
                <a:spcPct val="100000"/>
              </a:lnSpc>
              <a:spcBef>
                <a:spcPts val="600"/>
              </a:spcBef>
              <a:spcAft>
                <a:spcPts val="600"/>
              </a:spcAft>
            </a:pPr>
            <a:r>
              <a:rPr lang="ar-SA" sz="2200" dirty="0"/>
              <a:t>صعوبة قبول نفسك أو الشعور بالرضا عنها. تغيُّر إحساسك بالعلاقة مع الذات والآخرين سلبًا.</a:t>
            </a:r>
          </a:p>
          <a:p>
            <a:pPr lvl="0" algn="r" rtl="1">
              <a:lnSpc>
                <a:spcPct val="100000"/>
              </a:lnSpc>
              <a:spcBef>
                <a:spcPts val="600"/>
              </a:spcBef>
              <a:spcAft>
                <a:spcPts val="600"/>
              </a:spcAft>
            </a:pPr>
            <a:r>
              <a:rPr lang="ar-SA" sz="2200" dirty="0"/>
              <a:t>مشاكل في إدارة الحدود بينك وبين الآخرين (على سبيل المثال، تَحَمُّل المسؤولية أكثر من اللازم، وصعوبة ترك العمل في نهاية اليوم، ومحاولة التدخل في حياة الآخرين والتحكم فيها)</a:t>
            </a:r>
          </a:p>
          <a:p>
            <a:pPr algn="r" rtl="1">
              <a:lnSpc>
                <a:spcPct val="100000"/>
              </a:lnSpc>
              <a:spcBef>
                <a:spcPts val="600"/>
              </a:spcBef>
              <a:spcAft>
                <a:spcPts val="600"/>
              </a:spcAft>
            </a:pPr>
            <a:r>
              <a:rPr lang="ar-SA" sz="2200" dirty="0"/>
              <a:t>انخفاض القدرة على الشعور بالشفقة والتعاطف</a:t>
            </a:r>
          </a:p>
          <a:p>
            <a:pPr algn="r" rtl="1">
              <a:lnSpc>
                <a:spcPct val="100000"/>
              </a:lnSpc>
              <a:spcBef>
                <a:spcPts val="600"/>
              </a:spcBef>
              <a:spcAft>
                <a:spcPts val="600"/>
              </a:spcAft>
            </a:pPr>
            <a:r>
              <a:rPr lang="ar-SA" sz="2200" dirty="0"/>
              <a:t>صعوبة في الشعور بأنك متصل بما يدور حولك وفي داخلك</a:t>
            </a:r>
          </a:p>
          <a:p>
            <a:pPr algn="r" rtl="1">
              <a:lnSpc>
                <a:spcPct val="100000"/>
              </a:lnSpc>
              <a:spcBef>
                <a:spcPts val="600"/>
              </a:spcBef>
              <a:spcAft>
                <a:spcPts val="600"/>
              </a:spcAft>
            </a:pPr>
            <a:endParaRPr lang="ar-SA" sz="2400" b="1" dirty="0"/>
          </a:p>
          <a:p>
            <a:pPr marL="0" lvl="0" indent="0" algn="r" rtl="1">
              <a:lnSpc>
                <a:spcPct val="100000"/>
              </a:lnSpc>
              <a:spcBef>
                <a:spcPts val="600"/>
              </a:spcBef>
              <a:spcAft>
                <a:spcPts val="600"/>
              </a:spcAft>
              <a:buNone/>
            </a:pPr>
            <a:endParaRPr lang="ar-SA" sz="2400" dirty="0"/>
          </a:p>
          <a:p>
            <a:pPr lvl="1" algn="r" rtl="1">
              <a:lnSpc>
                <a:spcPct val="100000"/>
              </a:lnSpc>
              <a:spcBef>
                <a:spcPts val="600"/>
              </a:spcBef>
              <a:spcAft>
                <a:spcPts val="600"/>
              </a:spcAft>
            </a:pPr>
            <a:endParaRPr lang="ar-SA" sz="2200" dirty="0"/>
          </a:p>
          <a:p>
            <a:pPr algn="r" rtl="1">
              <a:lnSpc>
                <a:spcPct val="100000"/>
              </a:lnSpc>
              <a:spcBef>
                <a:spcPts val="600"/>
              </a:spcBef>
              <a:spcAft>
                <a:spcPts val="600"/>
              </a:spcAft>
            </a:pPr>
            <a:endParaRPr lang="ar-SA" sz="2400" dirty="0"/>
          </a:p>
          <a:p>
            <a:pPr algn="r" rtl="1"/>
            <a:endParaRPr lang="ar-SA" dirty="0"/>
          </a:p>
        </p:txBody>
      </p:sp>
      <p:pic>
        <p:nvPicPr>
          <p:cNvPr id="4" name="Picture 3">
            <a:extLst>
              <a:ext uri="{FF2B5EF4-FFF2-40B4-BE49-F238E27FC236}">
                <a16:creationId xmlns:a16="http://schemas.microsoft.com/office/drawing/2014/main" id="{CD05A3EE-CBD3-F740-B0B3-B11A5BA24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3186220"/>
            <a:ext cx="2736414" cy="2052311"/>
          </a:xfrm>
          <a:prstGeom prst="rect">
            <a:avLst/>
          </a:prstGeom>
        </p:spPr>
      </p:pic>
    </p:spTree>
    <p:extLst>
      <p:ext uri="{BB962C8B-B14F-4D97-AF65-F5344CB8AC3E}">
        <p14:creationId xmlns:p14="http://schemas.microsoft.com/office/powerpoint/2010/main" val="402218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A0F5-DD38-0D47-B4E8-48A166490788}"/>
              </a:ext>
            </a:extLst>
          </p:cNvPr>
          <p:cNvSpPr>
            <a:spLocks noGrp="1"/>
          </p:cNvSpPr>
          <p:nvPr>
            <p:ph type="title"/>
          </p:nvPr>
        </p:nvSpPr>
        <p:spPr>
          <a:xfrm>
            <a:off x="171449" y="136526"/>
            <a:ext cx="8640041" cy="611619"/>
          </a:xfrm>
        </p:spPr>
        <p:txBody>
          <a:bodyPr/>
          <a:lstStyle/>
          <a:p>
            <a:pPr algn="r" rtl="1"/>
            <a:r>
              <a:rPr lang="ar-SA" dirty="0"/>
              <a:t>متسلسلة الإفراط في المشاركة وقلة المشاركة</a:t>
            </a:r>
          </a:p>
        </p:txBody>
      </p:sp>
      <p:sp>
        <p:nvSpPr>
          <p:cNvPr id="4" name="Right Arrow 3">
            <a:extLst>
              <a:ext uri="{FF2B5EF4-FFF2-40B4-BE49-F238E27FC236}">
                <a16:creationId xmlns:a16="http://schemas.microsoft.com/office/drawing/2014/main" id="{8B494D9A-9DA1-124D-A82B-9A89D356F447}"/>
              </a:ext>
            </a:extLst>
          </p:cNvPr>
          <p:cNvSpPr/>
          <p:nvPr/>
        </p:nvSpPr>
        <p:spPr>
          <a:xfrm>
            <a:off x="4928260" y="1282536"/>
            <a:ext cx="3598223" cy="368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SA" dirty="0"/>
          </a:p>
        </p:txBody>
      </p:sp>
      <p:sp>
        <p:nvSpPr>
          <p:cNvPr id="5" name="Right Arrow 4">
            <a:extLst>
              <a:ext uri="{FF2B5EF4-FFF2-40B4-BE49-F238E27FC236}">
                <a16:creationId xmlns:a16="http://schemas.microsoft.com/office/drawing/2014/main" id="{55109A11-66F5-D84E-8DB6-8F591066D073}"/>
              </a:ext>
            </a:extLst>
          </p:cNvPr>
          <p:cNvSpPr/>
          <p:nvPr/>
        </p:nvSpPr>
        <p:spPr>
          <a:xfrm rot="10800000">
            <a:off x="686790" y="1282535"/>
            <a:ext cx="3598223" cy="368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SA" dirty="0"/>
          </a:p>
        </p:txBody>
      </p:sp>
      <p:sp>
        <p:nvSpPr>
          <p:cNvPr id="6" name="TextBox 5">
            <a:extLst>
              <a:ext uri="{FF2B5EF4-FFF2-40B4-BE49-F238E27FC236}">
                <a16:creationId xmlns:a16="http://schemas.microsoft.com/office/drawing/2014/main" id="{E75BC77E-5218-A548-BDE6-2EF8A02866F4}"/>
              </a:ext>
            </a:extLst>
          </p:cNvPr>
          <p:cNvSpPr txBox="1"/>
          <p:nvPr/>
        </p:nvSpPr>
        <p:spPr>
          <a:xfrm>
            <a:off x="914400" y="973777"/>
            <a:ext cx="3370613" cy="369332"/>
          </a:xfrm>
          <a:prstGeom prst="rect">
            <a:avLst/>
          </a:prstGeom>
          <a:noFill/>
        </p:spPr>
        <p:txBody>
          <a:bodyPr wrap="square" rtlCol="0">
            <a:spAutoFit/>
          </a:bodyPr>
          <a:lstStyle/>
          <a:p>
            <a:pPr algn="r" rtl="1"/>
            <a:r>
              <a:rPr lang="ar-SA" b="1" dirty="0"/>
              <a:t>الإفراط في المشاركة</a:t>
            </a:r>
          </a:p>
        </p:txBody>
      </p:sp>
      <p:sp>
        <p:nvSpPr>
          <p:cNvPr id="7" name="TextBox 6">
            <a:extLst>
              <a:ext uri="{FF2B5EF4-FFF2-40B4-BE49-F238E27FC236}">
                <a16:creationId xmlns:a16="http://schemas.microsoft.com/office/drawing/2014/main" id="{07EBAC3B-41C4-9F48-BDF7-3982C3CA5347}"/>
              </a:ext>
            </a:extLst>
          </p:cNvPr>
          <p:cNvSpPr txBox="1"/>
          <p:nvPr/>
        </p:nvSpPr>
        <p:spPr>
          <a:xfrm>
            <a:off x="4928260" y="973777"/>
            <a:ext cx="3370613" cy="369332"/>
          </a:xfrm>
          <a:prstGeom prst="rect">
            <a:avLst/>
          </a:prstGeom>
          <a:noFill/>
        </p:spPr>
        <p:txBody>
          <a:bodyPr wrap="square" rtlCol="0">
            <a:spAutoFit/>
          </a:bodyPr>
          <a:lstStyle/>
          <a:p>
            <a:pPr algn="r" rtl="1"/>
            <a:r>
              <a:rPr lang="ar-SA" b="1" dirty="0"/>
              <a:t>قلة المشاركة</a:t>
            </a:r>
          </a:p>
        </p:txBody>
      </p:sp>
      <p:sp>
        <p:nvSpPr>
          <p:cNvPr id="8" name="TextBox 7">
            <a:extLst>
              <a:ext uri="{FF2B5EF4-FFF2-40B4-BE49-F238E27FC236}">
                <a16:creationId xmlns:a16="http://schemas.microsoft.com/office/drawing/2014/main" id="{1D396A57-FBA3-EE40-AEDD-F51CB8DEF67A}"/>
              </a:ext>
            </a:extLst>
          </p:cNvPr>
          <p:cNvSpPr txBox="1"/>
          <p:nvPr/>
        </p:nvSpPr>
        <p:spPr>
          <a:xfrm>
            <a:off x="914400" y="1692833"/>
            <a:ext cx="3370613" cy="369332"/>
          </a:xfrm>
          <a:prstGeom prst="rect">
            <a:avLst/>
          </a:prstGeom>
          <a:noFill/>
        </p:spPr>
        <p:txBody>
          <a:bodyPr wrap="square" rtlCol="0">
            <a:spAutoFit/>
          </a:bodyPr>
          <a:lstStyle/>
          <a:p>
            <a:pPr algn="r" rtl="1"/>
            <a:r>
              <a:rPr lang="ar-SA" b="1" dirty="0"/>
              <a:t>العمل مع</a:t>
            </a:r>
          </a:p>
        </p:txBody>
      </p:sp>
      <p:sp>
        <p:nvSpPr>
          <p:cNvPr id="9" name="TextBox 8">
            <a:extLst>
              <a:ext uri="{FF2B5EF4-FFF2-40B4-BE49-F238E27FC236}">
                <a16:creationId xmlns:a16="http://schemas.microsoft.com/office/drawing/2014/main" id="{AE578698-4257-5145-B837-3CC1DC11929A}"/>
              </a:ext>
            </a:extLst>
          </p:cNvPr>
          <p:cNvSpPr txBox="1"/>
          <p:nvPr/>
        </p:nvSpPr>
        <p:spPr>
          <a:xfrm>
            <a:off x="4928259" y="1692833"/>
            <a:ext cx="3370613" cy="369332"/>
          </a:xfrm>
          <a:prstGeom prst="rect">
            <a:avLst/>
          </a:prstGeom>
          <a:noFill/>
        </p:spPr>
        <p:txBody>
          <a:bodyPr wrap="square" rtlCol="0">
            <a:spAutoFit/>
          </a:bodyPr>
          <a:lstStyle/>
          <a:p>
            <a:pPr algn="r" rtl="1"/>
            <a:r>
              <a:rPr lang="ar-SA" b="1" dirty="0"/>
              <a:t>الابتعاد عن</a:t>
            </a:r>
          </a:p>
        </p:txBody>
      </p:sp>
      <p:graphicFrame>
        <p:nvGraphicFramePr>
          <p:cNvPr id="10" name="Table 9">
            <a:extLst>
              <a:ext uri="{FF2B5EF4-FFF2-40B4-BE49-F238E27FC236}">
                <a16:creationId xmlns:a16="http://schemas.microsoft.com/office/drawing/2014/main" id="{7F934508-F100-F64C-B1E1-8A693FCAB5C9}"/>
              </a:ext>
            </a:extLst>
          </p:cNvPr>
          <p:cNvGraphicFramePr>
            <a:graphicFrameLocks noGrp="1"/>
          </p:cNvGraphicFramePr>
          <p:nvPr>
            <p:extLst>
              <p:ext uri="{D42A27DB-BD31-4B8C-83A1-F6EECF244321}">
                <p14:modId xmlns:p14="http://schemas.microsoft.com/office/powerpoint/2010/main" val="3591452892"/>
              </p:ext>
            </p:extLst>
          </p:nvPr>
        </p:nvGraphicFramePr>
        <p:xfrm>
          <a:off x="279920" y="2169296"/>
          <a:ext cx="8621487" cy="3802296"/>
        </p:xfrm>
        <a:graphic>
          <a:graphicData uri="http://schemas.openxmlformats.org/drawingml/2006/table">
            <a:tbl>
              <a:tblPr firstRow="1" bandRow="1">
                <a:tableStyleId>{5C22544A-7EE6-4342-B048-85BDC9FD1C3A}</a:tableStyleId>
              </a:tblPr>
              <a:tblGrid>
                <a:gridCol w="1940982">
                  <a:extLst>
                    <a:ext uri="{9D8B030D-6E8A-4147-A177-3AD203B41FA5}">
                      <a16:colId xmlns:a16="http://schemas.microsoft.com/office/drawing/2014/main" val="1405626271"/>
                    </a:ext>
                  </a:extLst>
                </a:gridCol>
                <a:gridCol w="2168218">
                  <a:extLst>
                    <a:ext uri="{9D8B030D-6E8A-4147-A177-3AD203B41FA5}">
                      <a16:colId xmlns:a16="http://schemas.microsoft.com/office/drawing/2014/main" val="3991312436"/>
                    </a:ext>
                  </a:extLst>
                </a:gridCol>
                <a:gridCol w="2123647">
                  <a:extLst>
                    <a:ext uri="{9D8B030D-6E8A-4147-A177-3AD203B41FA5}">
                      <a16:colId xmlns:a16="http://schemas.microsoft.com/office/drawing/2014/main" val="1511790299"/>
                    </a:ext>
                  </a:extLst>
                </a:gridCol>
                <a:gridCol w="2388640">
                  <a:extLst>
                    <a:ext uri="{9D8B030D-6E8A-4147-A177-3AD203B41FA5}">
                      <a16:colId xmlns:a16="http://schemas.microsoft.com/office/drawing/2014/main" val="2532507154"/>
                    </a:ext>
                  </a:extLst>
                </a:gridCol>
              </a:tblGrid>
              <a:tr h="3802296">
                <a:tc>
                  <a:txBody>
                    <a:bodyPr/>
                    <a:lstStyle/>
                    <a:p>
                      <a:pPr algn="r" rtl="1">
                        <a:spcBef>
                          <a:spcPts val="300"/>
                        </a:spcBef>
                        <a:spcAft>
                          <a:spcPts val="300"/>
                        </a:spcAft>
                      </a:pPr>
                      <a:r>
                        <a:rPr lang="ar-SA" sz="2200" b="0" dirty="0">
                          <a:solidFill>
                            <a:schemeClr val="tx1"/>
                          </a:solidFill>
                        </a:rPr>
                        <a:t>الإنقاذ</a:t>
                      </a:r>
                    </a:p>
                    <a:p>
                      <a:pPr algn="r" rtl="1">
                        <a:spcBef>
                          <a:spcPts val="300"/>
                        </a:spcBef>
                        <a:spcAft>
                          <a:spcPts val="300"/>
                        </a:spcAft>
                      </a:pPr>
                      <a:r>
                        <a:rPr lang="ar-SA" sz="2200" b="0" dirty="0">
                          <a:solidFill>
                            <a:schemeClr val="tx1"/>
                          </a:solidFill>
                        </a:rPr>
                        <a:t>الشعور بالمسؤولية المفرطة تجاه الآخرين</a:t>
                      </a:r>
                    </a:p>
                    <a:p>
                      <a:pPr algn="r" rtl="1">
                        <a:spcBef>
                          <a:spcPts val="300"/>
                        </a:spcBef>
                        <a:spcAft>
                          <a:spcPts val="300"/>
                        </a:spcAft>
                      </a:pPr>
                      <a:r>
                        <a:rPr lang="ar-SA" sz="2200" b="0" dirty="0">
                          <a:solidFill>
                            <a:schemeClr val="tx1"/>
                          </a:solidFill>
                        </a:rPr>
                        <a:t>محاولة إصلاح كل شيء</a:t>
                      </a:r>
                    </a:p>
                    <a:p>
                      <a:pPr algn="r" rtl="1">
                        <a:spcBef>
                          <a:spcPts val="300"/>
                        </a:spcBef>
                        <a:spcAft>
                          <a:spcPts val="300"/>
                        </a:spcAft>
                      </a:pPr>
                      <a:r>
                        <a:rPr lang="ar-SA" sz="2200" b="0" dirty="0">
                          <a:solidFill>
                            <a:schemeClr val="tx1"/>
                          </a:solidFill>
                        </a:rPr>
                        <a:t>القيام بكل شيء</a:t>
                      </a:r>
                    </a:p>
                  </a:txBody>
                  <a:tcPr>
                    <a:solidFill>
                      <a:schemeClr val="accent2">
                        <a:lumMod val="60000"/>
                        <a:lumOff val="40000"/>
                      </a:schemeClr>
                    </a:solidFill>
                  </a:tcPr>
                </a:tc>
                <a:tc>
                  <a:txBody>
                    <a:bodyPr/>
                    <a:lstStyle/>
                    <a:p>
                      <a:pPr algn="r" rtl="1">
                        <a:spcBef>
                          <a:spcPts val="300"/>
                        </a:spcBef>
                        <a:spcAft>
                          <a:spcPts val="300"/>
                        </a:spcAft>
                      </a:pPr>
                      <a:r>
                        <a:rPr lang="ar-SA" sz="2200" b="0" dirty="0">
                          <a:solidFill>
                            <a:schemeClr val="tx1"/>
                          </a:solidFill>
                        </a:rPr>
                        <a:t>الفضولية</a:t>
                      </a:r>
                    </a:p>
                    <a:p>
                      <a:pPr algn="r" rtl="1">
                        <a:spcBef>
                          <a:spcPts val="300"/>
                        </a:spcBef>
                        <a:spcAft>
                          <a:spcPts val="300"/>
                        </a:spcAft>
                      </a:pPr>
                      <a:r>
                        <a:rPr lang="ar-SA" sz="2200" b="0" dirty="0">
                          <a:solidFill>
                            <a:schemeClr val="tx1"/>
                          </a:solidFill>
                        </a:rPr>
                        <a:t>الرغبة في معرفة المزيد</a:t>
                      </a:r>
                    </a:p>
                    <a:p>
                      <a:pPr algn="r" rtl="1">
                        <a:spcBef>
                          <a:spcPts val="300"/>
                        </a:spcBef>
                        <a:spcAft>
                          <a:spcPts val="300"/>
                        </a:spcAft>
                      </a:pPr>
                      <a:r>
                        <a:rPr lang="ar-SA" sz="2200" b="0" dirty="0">
                          <a:solidFill>
                            <a:schemeClr val="tx1"/>
                          </a:solidFill>
                        </a:rPr>
                        <a:t>التعاطف</a:t>
                      </a:r>
                    </a:p>
                    <a:p>
                      <a:pPr algn="r" rtl="1">
                        <a:spcBef>
                          <a:spcPts val="300"/>
                        </a:spcBef>
                        <a:spcAft>
                          <a:spcPts val="300"/>
                        </a:spcAft>
                      </a:pPr>
                      <a:r>
                        <a:rPr lang="ar-SA" sz="2200" b="0" dirty="0">
                          <a:solidFill>
                            <a:schemeClr val="tx1"/>
                          </a:solidFill>
                        </a:rPr>
                        <a:t>تحمل المسؤولية عن الأفعال والتأثير</a:t>
                      </a:r>
                    </a:p>
                    <a:p>
                      <a:pPr algn="r" rtl="1">
                        <a:spcBef>
                          <a:spcPts val="300"/>
                        </a:spcBef>
                        <a:spcAft>
                          <a:spcPts val="300"/>
                        </a:spcAft>
                      </a:pPr>
                      <a:r>
                        <a:rPr lang="ar-SA" sz="2200" b="0" dirty="0">
                          <a:solidFill>
                            <a:schemeClr val="tx1"/>
                          </a:solidFill>
                        </a:rPr>
                        <a:t>وضع الاستراتيجيات</a:t>
                      </a:r>
                    </a:p>
                    <a:p>
                      <a:pPr algn="r" rtl="1">
                        <a:spcBef>
                          <a:spcPts val="300"/>
                        </a:spcBef>
                        <a:spcAft>
                          <a:spcPts val="300"/>
                        </a:spcAft>
                      </a:pPr>
                      <a:r>
                        <a:rPr lang="ar-SA" sz="2200" b="0" dirty="0">
                          <a:solidFill>
                            <a:schemeClr val="tx1"/>
                          </a:solidFill>
                        </a:rPr>
                        <a:t>المناصرة</a:t>
                      </a:r>
                    </a:p>
                  </a:txBody>
                  <a:tcPr>
                    <a:solidFill>
                      <a:schemeClr val="accent6">
                        <a:lumMod val="60000"/>
                        <a:lumOff val="40000"/>
                      </a:schemeClr>
                    </a:solidFill>
                  </a:tcPr>
                </a:tc>
                <a:tc>
                  <a:txBody>
                    <a:bodyPr/>
                    <a:lstStyle/>
                    <a:p>
                      <a:pPr algn="r" rtl="1">
                        <a:spcBef>
                          <a:spcPts val="300"/>
                        </a:spcBef>
                        <a:spcAft>
                          <a:spcPts val="300"/>
                        </a:spcAft>
                      </a:pPr>
                      <a:r>
                        <a:rPr lang="ar-SA" sz="2200" b="0" dirty="0">
                          <a:solidFill>
                            <a:schemeClr val="tx1"/>
                          </a:solidFill>
                        </a:rPr>
                        <a:t>الرصد</a:t>
                      </a:r>
                    </a:p>
                    <a:p>
                      <a:pPr marL="0" marR="0" lvl="0" indent="0" algn="r" defTabSz="914400" rtl="1" eaLnBrk="1" fontAlgn="auto" latinLnBrk="0" hangingPunct="1">
                        <a:lnSpc>
                          <a:spcPct val="100000"/>
                        </a:lnSpc>
                        <a:spcBef>
                          <a:spcPts val="300"/>
                        </a:spcBef>
                        <a:spcAft>
                          <a:spcPts val="300"/>
                        </a:spcAft>
                        <a:buClrTx/>
                        <a:buSzTx/>
                        <a:buFontTx/>
                        <a:buNone/>
                        <a:tabLst/>
                        <a:defRPr/>
                      </a:pPr>
                      <a:r>
                        <a:rPr lang="ar-SA" sz="2200" b="0" dirty="0">
                          <a:solidFill>
                            <a:schemeClr val="tx1"/>
                          </a:solidFill>
                        </a:rPr>
                        <a:t>تَقْلِيبُ الرّأيِ أو الفِكْرَةِ</a:t>
                      </a:r>
                    </a:p>
                    <a:p>
                      <a:pPr marL="0" marR="0" lvl="0" indent="0" algn="r" defTabSz="914400" rtl="1" eaLnBrk="1" fontAlgn="auto" latinLnBrk="0" hangingPunct="1">
                        <a:lnSpc>
                          <a:spcPct val="100000"/>
                        </a:lnSpc>
                        <a:spcBef>
                          <a:spcPts val="300"/>
                        </a:spcBef>
                        <a:spcAft>
                          <a:spcPts val="300"/>
                        </a:spcAft>
                        <a:buClrTx/>
                        <a:buSzTx/>
                        <a:buFontTx/>
                        <a:buNone/>
                        <a:tabLst/>
                        <a:defRPr/>
                      </a:pPr>
                      <a:r>
                        <a:rPr lang="ar-SA" sz="2200" b="0" dirty="0">
                          <a:solidFill>
                            <a:schemeClr val="tx1"/>
                          </a:solidFill>
                        </a:rPr>
                        <a:t>الانفصال المهني</a:t>
                      </a:r>
                    </a:p>
                    <a:p>
                      <a:pPr marL="0" marR="0" lvl="0" indent="0" algn="r" defTabSz="914400" rtl="1" eaLnBrk="1" fontAlgn="auto" latinLnBrk="0" hangingPunct="1">
                        <a:lnSpc>
                          <a:spcPct val="100000"/>
                        </a:lnSpc>
                        <a:spcBef>
                          <a:spcPts val="300"/>
                        </a:spcBef>
                        <a:spcAft>
                          <a:spcPts val="300"/>
                        </a:spcAft>
                        <a:buClrTx/>
                        <a:buSzTx/>
                        <a:buFontTx/>
                        <a:buNone/>
                        <a:tabLst/>
                        <a:defRPr/>
                      </a:pPr>
                      <a:r>
                        <a:rPr lang="ar-SA" sz="2200" b="0" dirty="0">
                          <a:solidFill>
                            <a:schemeClr val="tx1"/>
                          </a:solidFill>
                        </a:rPr>
                        <a:t>الحفاظ على الحدود</a:t>
                      </a:r>
                    </a:p>
                    <a:p>
                      <a:pPr marL="0" marR="0" lvl="0" indent="0" algn="r" defTabSz="914400" rtl="1" eaLnBrk="1" fontAlgn="auto" latinLnBrk="0" hangingPunct="1">
                        <a:lnSpc>
                          <a:spcPct val="100000"/>
                        </a:lnSpc>
                        <a:spcBef>
                          <a:spcPts val="300"/>
                        </a:spcBef>
                        <a:spcAft>
                          <a:spcPts val="300"/>
                        </a:spcAft>
                        <a:buClrTx/>
                        <a:buSzTx/>
                        <a:buFontTx/>
                        <a:buNone/>
                        <a:tabLst/>
                        <a:defRPr/>
                      </a:pPr>
                      <a:r>
                        <a:rPr lang="ar-SA" sz="2200" b="0" dirty="0">
                          <a:solidFill>
                            <a:schemeClr val="tx1"/>
                          </a:solidFill>
                        </a:rPr>
                        <a:t>مجموعة متنوعة من الأنشطة للاستثمار فيها</a:t>
                      </a:r>
                    </a:p>
                  </a:txBody>
                  <a:tcPr>
                    <a:solidFill>
                      <a:schemeClr val="accent6">
                        <a:lumMod val="60000"/>
                        <a:lumOff val="40000"/>
                      </a:schemeClr>
                    </a:solidFill>
                  </a:tcPr>
                </a:tc>
                <a:tc>
                  <a:txBody>
                    <a:bodyPr/>
                    <a:lstStyle/>
                    <a:p>
                      <a:pPr algn="r" rtl="1">
                        <a:spcBef>
                          <a:spcPts val="300"/>
                        </a:spcBef>
                        <a:spcAft>
                          <a:spcPts val="300"/>
                        </a:spcAft>
                      </a:pPr>
                      <a:r>
                        <a:rPr lang="ar-SA" sz="2200" b="0" dirty="0">
                          <a:solidFill>
                            <a:schemeClr val="tx1"/>
                          </a:solidFill>
                        </a:rPr>
                        <a:t>الانشغال بالكفاءة</a:t>
                      </a:r>
                    </a:p>
                    <a:p>
                      <a:pPr algn="r" rtl="1">
                        <a:spcBef>
                          <a:spcPts val="300"/>
                        </a:spcBef>
                        <a:spcAft>
                          <a:spcPts val="300"/>
                        </a:spcAft>
                      </a:pPr>
                      <a:r>
                        <a:rPr lang="ar-SA" sz="2200" b="0" dirty="0">
                          <a:solidFill>
                            <a:schemeClr val="tx1"/>
                          </a:solidFill>
                        </a:rPr>
                        <a:t>التعنت</a:t>
                      </a:r>
                    </a:p>
                    <a:p>
                      <a:pPr algn="r" rtl="1">
                        <a:spcBef>
                          <a:spcPts val="300"/>
                        </a:spcBef>
                        <a:spcAft>
                          <a:spcPts val="300"/>
                        </a:spcAft>
                      </a:pPr>
                      <a:r>
                        <a:rPr lang="ar-SA" sz="2200" b="0" dirty="0">
                          <a:solidFill>
                            <a:schemeClr val="tx1"/>
                          </a:solidFill>
                        </a:rPr>
                        <a:t>السخرية</a:t>
                      </a:r>
                    </a:p>
                    <a:p>
                      <a:pPr algn="r" rtl="1">
                        <a:spcBef>
                          <a:spcPts val="300"/>
                        </a:spcBef>
                        <a:spcAft>
                          <a:spcPts val="300"/>
                        </a:spcAft>
                      </a:pPr>
                      <a:r>
                        <a:rPr lang="ar-SA" sz="2200" b="0" dirty="0">
                          <a:solidFill>
                            <a:schemeClr val="tx1"/>
                          </a:solidFill>
                        </a:rPr>
                        <a:t>عدم تحمل أية مسؤولية أو الشعور بالقلق بشأن الإجراءات والتأثير</a:t>
                      </a:r>
                    </a:p>
                    <a:p>
                      <a:pPr algn="r" rtl="1">
                        <a:spcBef>
                          <a:spcPts val="300"/>
                        </a:spcBef>
                        <a:spcAft>
                          <a:spcPts val="300"/>
                        </a:spcAft>
                      </a:pPr>
                      <a:r>
                        <a:rPr lang="ar-SA" sz="2200" b="0" dirty="0">
                          <a:solidFill>
                            <a:schemeClr val="tx1"/>
                          </a:solidFill>
                        </a:rPr>
                        <a:t>الانشغال بقضايا أقل أهمية</a:t>
                      </a:r>
                    </a:p>
                  </a:txBody>
                  <a:tcPr>
                    <a:solidFill>
                      <a:schemeClr val="accent2">
                        <a:lumMod val="60000"/>
                        <a:lumOff val="40000"/>
                      </a:schemeClr>
                    </a:solidFill>
                  </a:tcPr>
                </a:tc>
                <a:extLst>
                  <a:ext uri="{0D108BD9-81ED-4DB2-BD59-A6C34878D82A}">
                    <a16:rowId xmlns:a16="http://schemas.microsoft.com/office/drawing/2014/main" val="1825399487"/>
                  </a:ext>
                </a:extLst>
              </a:tr>
            </a:tbl>
          </a:graphicData>
        </a:graphic>
      </p:graphicFrame>
    </p:spTree>
    <p:extLst>
      <p:ext uri="{BB962C8B-B14F-4D97-AF65-F5344CB8AC3E}">
        <p14:creationId xmlns:p14="http://schemas.microsoft.com/office/powerpoint/2010/main" val="25636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20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20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2000"/>
                                        <p:tgtEl>
                                          <p:spTgt spid="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2000"/>
                                        <p:tgtEl>
                                          <p:spTgt spid="7"/>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53E4-A423-7642-89B6-86585F743328}"/>
              </a:ext>
            </a:extLst>
          </p:cNvPr>
          <p:cNvSpPr>
            <a:spLocks noGrp="1"/>
          </p:cNvSpPr>
          <p:nvPr>
            <p:ph type="ctrTitle"/>
          </p:nvPr>
        </p:nvSpPr>
        <p:spPr>
          <a:xfrm>
            <a:off x="685800" y="2575567"/>
            <a:ext cx="7772400" cy="1694415"/>
          </a:xfrm>
        </p:spPr>
        <p:txBody>
          <a:bodyPr/>
          <a:lstStyle/>
          <a:p>
            <a:pPr rtl="1"/>
            <a:r>
              <a:rPr lang="ar-SA" dirty="0"/>
              <a:t>4. ما الذي يمكنك فعله للوقاية من الصدمة غير المباشرة؟</a:t>
            </a:r>
          </a:p>
        </p:txBody>
      </p:sp>
      <p:pic>
        <p:nvPicPr>
          <p:cNvPr id="5" name="Picture 4">
            <a:extLst>
              <a:ext uri="{FF2B5EF4-FFF2-40B4-BE49-F238E27FC236}">
                <a16:creationId xmlns:a16="http://schemas.microsoft.com/office/drawing/2014/main" id="{FE0E0658-1A17-B54D-89B0-FE568B9045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5800" y="86265"/>
            <a:ext cx="1301152" cy="1301152"/>
          </a:xfrm>
          <a:prstGeom prst="rect">
            <a:avLst/>
          </a:prstGeom>
        </p:spPr>
      </p:pic>
    </p:spTree>
    <p:extLst>
      <p:ext uri="{BB962C8B-B14F-4D97-AF65-F5344CB8AC3E}">
        <p14:creationId xmlns:p14="http://schemas.microsoft.com/office/powerpoint/2010/main" val="136617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FBE0-2A8D-3742-9F39-95D4E1E5EEE5}"/>
              </a:ext>
            </a:extLst>
          </p:cNvPr>
          <p:cNvSpPr>
            <a:spLocks noGrp="1"/>
          </p:cNvSpPr>
          <p:nvPr>
            <p:ph type="title"/>
          </p:nvPr>
        </p:nvSpPr>
        <p:spPr/>
        <p:txBody>
          <a:bodyPr/>
          <a:lstStyle/>
          <a:p>
            <a:pPr algn="r" rtl="1"/>
            <a:r>
              <a:rPr lang="ar-SA" dirty="0"/>
              <a:t>أبجديات التعامل مع الصدمة غير المباشرة</a:t>
            </a:r>
          </a:p>
        </p:txBody>
      </p:sp>
      <p:sp>
        <p:nvSpPr>
          <p:cNvPr id="4" name="Rectangle 3">
            <a:extLst>
              <a:ext uri="{FF2B5EF4-FFF2-40B4-BE49-F238E27FC236}">
                <a16:creationId xmlns:a16="http://schemas.microsoft.com/office/drawing/2014/main" id="{C4F357CD-AB56-D34D-8A9D-1B1EB228A876}"/>
              </a:ext>
            </a:extLst>
          </p:cNvPr>
          <p:cNvSpPr/>
          <p:nvPr/>
        </p:nvSpPr>
        <p:spPr>
          <a:xfrm>
            <a:off x="240632" y="5015457"/>
            <a:ext cx="1395663" cy="338554"/>
          </a:xfrm>
          <a:prstGeom prst="rect">
            <a:avLst/>
          </a:prstGeom>
        </p:spPr>
        <p:txBody>
          <a:bodyPr wrap="square" lIns="0" tIns="0" rIns="0" bIns="0">
            <a:spAutoFit/>
          </a:bodyPr>
          <a:lstStyle/>
          <a:p>
            <a:pPr algn="r" rtl="1">
              <a:lnSpc>
                <a:spcPct val="90000"/>
              </a:lnSpc>
            </a:pPr>
            <a:r>
              <a:rPr lang="ar-SA" sz="2400" b="1" dirty="0">
                <a:solidFill>
                  <a:schemeClr val="tx2"/>
                </a:solidFill>
              </a:rPr>
              <a:t>الوعي</a:t>
            </a:r>
          </a:p>
        </p:txBody>
      </p:sp>
      <p:sp>
        <p:nvSpPr>
          <p:cNvPr id="5" name="Rectangle 4">
            <a:extLst>
              <a:ext uri="{FF2B5EF4-FFF2-40B4-BE49-F238E27FC236}">
                <a16:creationId xmlns:a16="http://schemas.microsoft.com/office/drawing/2014/main" id="{B36AB964-7F9B-2840-94AB-9279259E412A}"/>
              </a:ext>
            </a:extLst>
          </p:cNvPr>
          <p:cNvSpPr/>
          <p:nvPr/>
        </p:nvSpPr>
        <p:spPr>
          <a:xfrm>
            <a:off x="3416105" y="5015457"/>
            <a:ext cx="1468716" cy="338554"/>
          </a:xfrm>
          <a:prstGeom prst="rect">
            <a:avLst/>
          </a:prstGeom>
        </p:spPr>
        <p:txBody>
          <a:bodyPr wrap="square" lIns="0" tIns="0" rIns="0" bIns="0">
            <a:spAutoFit/>
          </a:bodyPr>
          <a:lstStyle/>
          <a:p>
            <a:pPr algn="r" rtl="1">
              <a:lnSpc>
                <a:spcPct val="90000"/>
              </a:lnSpc>
            </a:pPr>
            <a:r>
              <a:rPr lang="ar-SA" sz="2400" b="1" dirty="0">
                <a:solidFill>
                  <a:schemeClr val="tx2"/>
                </a:solidFill>
              </a:rPr>
              <a:t>الرصيد</a:t>
            </a:r>
          </a:p>
        </p:txBody>
      </p:sp>
      <p:sp>
        <p:nvSpPr>
          <p:cNvPr id="6" name="Rectangle 5">
            <a:extLst>
              <a:ext uri="{FF2B5EF4-FFF2-40B4-BE49-F238E27FC236}">
                <a16:creationId xmlns:a16="http://schemas.microsoft.com/office/drawing/2014/main" id="{5B42A2B9-BD51-0640-A1D1-916868002F66}"/>
              </a:ext>
            </a:extLst>
          </p:cNvPr>
          <p:cNvSpPr/>
          <p:nvPr/>
        </p:nvSpPr>
        <p:spPr>
          <a:xfrm>
            <a:off x="6781110" y="5015457"/>
            <a:ext cx="1166507" cy="338554"/>
          </a:xfrm>
          <a:prstGeom prst="rect">
            <a:avLst/>
          </a:prstGeom>
        </p:spPr>
        <p:txBody>
          <a:bodyPr wrap="square" lIns="0" tIns="0" rIns="0" bIns="0">
            <a:spAutoFit/>
          </a:bodyPr>
          <a:lstStyle/>
          <a:p>
            <a:pPr algn="r" rtl="1">
              <a:lnSpc>
                <a:spcPct val="90000"/>
              </a:lnSpc>
            </a:pPr>
            <a:r>
              <a:rPr lang="ar-SA" sz="2400" b="1" dirty="0">
                <a:solidFill>
                  <a:schemeClr val="tx2"/>
                </a:solidFill>
              </a:rPr>
              <a:t>الترابط</a:t>
            </a:r>
          </a:p>
        </p:txBody>
      </p:sp>
      <p:sp>
        <p:nvSpPr>
          <p:cNvPr id="7" name="TextBox 6">
            <a:extLst>
              <a:ext uri="{FF2B5EF4-FFF2-40B4-BE49-F238E27FC236}">
                <a16:creationId xmlns:a16="http://schemas.microsoft.com/office/drawing/2014/main" id="{C28B9A23-79F8-EA41-A898-2CC97E7B2318}"/>
              </a:ext>
            </a:extLst>
          </p:cNvPr>
          <p:cNvSpPr txBox="1"/>
          <p:nvPr/>
        </p:nvSpPr>
        <p:spPr>
          <a:xfrm>
            <a:off x="863528" y="1829262"/>
            <a:ext cx="950263" cy="830997"/>
          </a:xfrm>
          <a:prstGeom prst="rect">
            <a:avLst/>
          </a:prstGeom>
          <a:noFill/>
        </p:spPr>
        <p:txBody>
          <a:bodyPr wrap="square" rtlCol="0">
            <a:spAutoFit/>
          </a:bodyPr>
          <a:lstStyle/>
          <a:p>
            <a:pPr algn="r" rtl="1"/>
            <a:r>
              <a:rPr lang="ar-SA" sz="4800" b="1" dirty="0">
                <a:solidFill>
                  <a:srgbClr val="00B050"/>
                </a:solidFill>
              </a:rPr>
              <a:t>أ.)</a:t>
            </a:r>
            <a:endParaRPr lang="ar-SA" sz="4800" dirty="0">
              <a:solidFill>
                <a:srgbClr val="00B050"/>
              </a:solidFill>
            </a:endParaRPr>
          </a:p>
        </p:txBody>
      </p:sp>
      <p:sp>
        <p:nvSpPr>
          <p:cNvPr id="8" name="TextBox 7">
            <a:extLst>
              <a:ext uri="{FF2B5EF4-FFF2-40B4-BE49-F238E27FC236}">
                <a16:creationId xmlns:a16="http://schemas.microsoft.com/office/drawing/2014/main" id="{065730FC-8E34-CA4E-B373-CA30C94BFDF5}"/>
              </a:ext>
            </a:extLst>
          </p:cNvPr>
          <p:cNvSpPr txBox="1"/>
          <p:nvPr/>
        </p:nvSpPr>
        <p:spPr>
          <a:xfrm>
            <a:off x="6997354" y="1829262"/>
            <a:ext cx="950263" cy="830997"/>
          </a:xfrm>
          <a:prstGeom prst="rect">
            <a:avLst/>
          </a:prstGeom>
          <a:noFill/>
        </p:spPr>
        <p:txBody>
          <a:bodyPr wrap="square" rtlCol="0">
            <a:spAutoFit/>
          </a:bodyPr>
          <a:lstStyle/>
          <a:p>
            <a:pPr algn="r" rtl="1"/>
            <a:r>
              <a:rPr lang="ar-SA" sz="4800" b="1" dirty="0">
                <a:solidFill>
                  <a:srgbClr val="00B050"/>
                </a:solidFill>
              </a:rPr>
              <a:t>ج.)</a:t>
            </a:r>
            <a:endParaRPr lang="ar-SA" sz="4800" dirty="0">
              <a:solidFill>
                <a:srgbClr val="00B050"/>
              </a:solidFill>
            </a:endParaRPr>
          </a:p>
        </p:txBody>
      </p:sp>
      <p:sp>
        <p:nvSpPr>
          <p:cNvPr id="9" name="Rectangle 8">
            <a:extLst>
              <a:ext uri="{FF2B5EF4-FFF2-40B4-BE49-F238E27FC236}">
                <a16:creationId xmlns:a16="http://schemas.microsoft.com/office/drawing/2014/main" id="{2D600084-09DF-0648-A13F-E0547C5EFD1D}"/>
              </a:ext>
            </a:extLst>
          </p:cNvPr>
          <p:cNvSpPr/>
          <p:nvPr/>
        </p:nvSpPr>
        <p:spPr>
          <a:xfrm>
            <a:off x="3707768" y="1829262"/>
            <a:ext cx="960520" cy="830997"/>
          </a:xfrm>
          <a:prstGeom prst="rect">
            <a:avLst/>
          </a:prstGeom>
        </p:spPr>
        <p:txBody>
          <a:bodyPr wrap="none">
            <a:spAutoFit/>
          </a:bodyPr>
          <a:lstStyle/>
          <a:p>
            <a:pPr lvl="0" algn="r" rtl="1"/>
            <a:r>
              <a:rPr lang="ar-SA" sz="4800" b="1" dirty="0">
                <a:solidFill>
                  <a:srgbClr val="00B050"/>
                </a:solidFill>
              </a:rPr>
              <a:t>ب.)</a:t>
            </a:r>
            <a:endParaRPr lang="ar-SA" sz="4800" dirty="0">
              <a:solidFill>
                <a:srgbClr val="00B050"/>
              </a:solidFill>
            </a:endParaRPr>
          </a:p>
        </p:txBody>
      </p:sp>
      <p:pic>
        <p:nvPicPr>
          <p:cNvPr id="10" name="Picture 9">
            <a:extLst>
              <a:ext uri="{FF2B5EF4-FFF2-40B4-BE49-F238E27FC236}">
                <a16:creationId xmlns:a16="http://schemas.microsoft.com/office/drawing/2014/main" id="{2429E054-D6C9-9A4D-AEB8-2C3E8C045BC6}"/>
              </a:ext>
            </a:extLst>
          </p:cNvPr>
          <p:cNvPicPr>
            <a:picLocks noChangeAspect="1"/>
          </p:cNvPicPr>
          <p:nvPr/>
        </p:nvPicPr>
        <p:blipFill>
          <a:blip r:embed="rId3"/>
          <a:stretch>
            <a:fillRect/>
          </a:stretch>
        </p:blipFill>
        <p:spPr>
          <a:xfrm>
            <a:off x="487322" y="2949165"/>
            <a:ext cx="1735921" cy="1273797"/>
          </a:xfrm>
          <a:prstGeom prst="rect">
            <a:avLst/>
          </a:prstGeom>
        </p:spPr>
      </p:pic>
      <p:pic>
        <p:nvPicPr>
          <p:cNvPr id="11" name="Picture 10">
            <a:extLst>
              <a:ext uri="{FF2B5EF4-FFF2-40B4-BE49-F238E27FC236}">
                <a16:creationId xmlns:a16="http://schemas.microsoft.com/office/drawing/2014/main" id="{7704C71D-8744-0142-82F4-5AE0E199D351}"/>
              </a:ext>
            </a:extLst>
          </p:cNvPr>
          <p:cNvPicPr>
            <a:picLocks noChangeAspect="1"/>
          </p:cNvPicPr>
          <p:nvPr/>
        </p:nvPicPr>
        <p:blipFill>
          <a:blip r:embed="rId4"/>
          <a:stretch>
            <a:fillRect/>
          </a:stretch>
        </p:blipFill>
        <p:spPr>
          <a:xfrm>
            <a:off x="3209113" y="3080364"/>
            <a:ext cx="2488260" cy="1442213"/>
          </a:xfrm>
          <a:prstGeom prst="rect">
            <a:avLst/>
          </a:prstGeom>
        </p:spPr>
      </p:pic>
      <p:pic>
        <p:nvPicPr>
          <p:cNvPr id="12" name="Picture 11">
            <a:extLst>
              <a:ext uri="{FF2B5EF4-FFF2-40B4-BE49-F238E27FC236}">
                <a16:creationId xmlns:a16="http://schemas.microsoft.com/office/drawing/2014/main" id="{41585FB0-77A5-0A42-AAAD-0E853C4E5079}"/>
              </a:ext>
            </a:extLst>
          </p:cNvPr>
          <p:cNvPicPr>
            <a:picLocks noChangeAspect="1"/>
          </p:cNvPicPr>
          <p:nvPr/>
        </p:nvPicPr>
        <p:blipFill>
          <a:blip r:embed="rId5"/>
          <a:stretch>
            <a:fillRect/>
          </a:stretch>
        </p:blipFill>
        <p:spPr>
          <a:xfrm>
            <a:off x="6877402" y="3080364"/>
            <a:ext cx="1540294" cy="1540294"/>
          </a:xfrm>
          <a:prstGeom prst="rect">
            <a:avLst/>
          </a:prstGeom>
        </p:spPr>
      </p:pic>
    </p:spTree>
    <p:extLst>
      <p:ext uri="{BB962C8B-B14F-4D97-AF65-F5344CB8AC3E}">
        <p14:creationId xmlns:p14="http://schemas.microsoft.com/office/powerpoint/2010/main" val="266585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3A00-E422-BC45-B42C-FB15410C2A79}"/>
              </a:ext>
            </a:extLst>
          </p:cNvPr>
          <p:cNvSpPr>
            <a:spLocks noGrp="1"/>
          </p:cNvSpPr>
          <p:nvPr>
            <p:ph type="title"/>
          </p:nvPr>
        </p:nvSpPr>
        <p:spPr/>
        <p:txBody>
          <a:bodyPr/>
          <a:lstStyle/>
          <a:p>
            <a:pPr algn="r" rtl="1"/>
            <a:r>
              <a:rPr lang="ar-SA" dirty="0"/>
              <a:t>المزيد عن أبجديات التعامل مع الصدمة غير المباشرة</a:t>
            </a:r>
          </a:p>
        </p:txBody>
      </p:sp>
      <p:sp>
        <p:nvSpPr>
          <p:cNvPr id="3" name="Text Placeholder 2">
            <a:extLst>
              <a:ext uri="{FF2B5EF4-FFF2-40B4-BE49-F238E27FC236}">
                <a16:creationId xmlns:a16="http://schemas.microsoft.com/office/drawing/2014/main" id="{7ADEB496-67D0-064C-BB7F-97A649BA44D7}"/>
              </a:ext>
            </a:extLst>
          </p:cNvPr>
          <p:cNvSpPr>
            <a:spLocks noGrp="1"/>
          </p:cNvSpPr>
          <p:nvPr>
            <p:ph type="body" sz="quarter" idx="10"/>
          </p:nvPr>
        </p:nvSpPr>
        <p:spPr>
          <a:xfrm>
            <a:off x="461964" y="1146175"/>
            <a:ext cx="8444530" cy="4648983"/>
          </a:xfrm>
        </p:spPr>
        <p:txBody>
          <a:bodyPr/>
          <a:lstStyle/>
          <a:p>
            <a:pPr algn="r" rtl="1">
              <a:lnSpc>
                <a:spcPct val="100000"/>
              </a:lnSpc>
              <a:spcBef>
                <a:spcPts val="600"/>
              </a:spcBef>
              <a:spcAft>
                <a:spcPts val="600"/>
              </a:spcAft>
            </a:pPr>
            <a:r>
              <a:rPr lang="ar-SA" b="1" i="1" dirty="0"/>
              <a:t>الوعي</a:t>
            </a:r>
            <a:r>
              <a:rPr lang="ar-SA" dirty="0"/>
              <a:t>: أن تكون متناغمًا ومراقبًا لاحتياجاتك، وحدودك، وعلامات التوتر العصبي، والعواطف.</a:t>
            </a:r>
          </a:p>
          <a:p>
            <a:pPr algn="r" rtl="1">
              <a:lnSpc>
                <a:spcPct val="100000"/>
              </a:lnSpc>
              <a:spcBef>
                <a:spcPts val="600"/>
              </a:spcBef>
              <a:spcAft>
                <a:spcPts val="600"/>
              </a:spcAft>
            </a:pPr>
            <a:r>
              <a:rPr lang="ar-SA" b="1" i="1" dirty="0"/>
              <a:t>التوازن</a:t>
            </a:r>
            <a:r>
              <a:rPr lang="ar-SA" i="1" dirty="0"/>
              <a:t>: </a:t>
            </a:r>
            <a:r>
              <a:rPr lang="ar-SA" dirty="0"/>
              <a:t>الحفاظ على التوازن وضبطه بين الأنشطة (العمل، والراحة، واللعب) واحتياجاتك (البدنية، والعقلية، والوجدانية، والاجتماعية، والروحية)</a:t>
            </a:r>
          </a:p>
          <a:p>
            <a:pPr algn="r" rtl="1">
              <a:lnSpc>
                <a:spcPct val="100000"/>
              </a:lnSpc>
              <a:spcBef>
                <a:spcPts val="600"/>
              </a:spcBef>
              <a:spcAft>
                <a:spcPts val="600"/>
              </a:spcAft>
            </a:pPr>
            <a:r>
              <a:rPr lang="ar-SA" b="1" i="1" dirty="0"/>
              <a:t>الترابط: </a:t>
            </a:r>
            <a:r>
              <a:rPr lang="ar-SA" dirty="0"/>
              <a:t>التواصل مع نفسك والآخرين ومع كل ما هو مهم بالنسبة لك.</a:t>
            </a:r>
          </a:p>
          <a:p>
            <a:pPr algn="r" rtl="1">
              <a:lnSpc>
                <a:spcPct val="100000"/>
              </a:lnSpc>
              <a:spcBef>
                <a:spcPts val="600"/>
              </a:spcBef>
              <a:spcAft>
                <a:spcPts val="600"/>
              </a:spcAft>
            </a:pPr>
            <a:endParaRPr lang="ar-SA" dirty="0"/>
          </a:p>
        </p:txBody>
      </p:sp>
    </p:spTree>
    <p:extLst>
      <p:ext uri="{BB962C8B-B14F-4D97-AF65-F5344CB8AC3E}">
        <p14:creationId xmlns:p14="http://schemas.microsoft.com/office/powerpoint/2010/main" val="84379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60F8-F7AA-454E-8B4C-ADB2610EB424}"/>
              </a:ext>
            </a:extLst>
          </p:cNvPr>
          <p:cNvSpPr>
            <a:spLocks noGrp="1"/>
          </p:cNvSpPr>
          <p:nvPr>
            <p:ph type="title"/>
          </p:nvPr>
        </p:nvSpPr>
        <p:spPr/>
        <p:txBody>
          <a:bodyPr/>
          <a:lstStyle/>
          <a:p>
            <a:pPr algn="r" rtl="1"/>
            <a:r>
              <a:rPr lang="ar-SA" dirty="0"/>
              <a:t>أسئلة مهمة للإجابة عنها</a:t>
            </a:r>
          </a:p>
        </p:txBody>
      </p:sp>
      <p:sp>
        <p:nvSpPr>
          <p:cNvPr id="4" name="Text Placeholder 3">
            <a:extLst>
              <a:ext uri="{FF2B5EF4-FFF2-40B4-BE49-F238E27FC236}">
                <a16:creationId xmlns:a16="http://schemas.microsoft.com/office/drawing/2014/main" id="{78BA598B-3E58-EF40-9BCA-0A4B810308F0}"/>
              </a:ext>
            </a:extLst>
          </p:cNvPr>
          <p:cNvSpPr>
            <a:spLocks noGrp="1"/>
          </p:cNvSpPr>
          <p:nvPr>
            <p:ph type="body" sz="quarter" idx="10"/>
          </p:nvPr>
        </p:nvSpPr>
        <p:spPr>
          <a:xfrm>
            <a:off x="3721533" y="1063046"/>
            <a:ext cx="4803133" cy="4446551"/>
          </a:xfrm>
        </p:spPr>
        <p:txBody>
          <a:bodyPr/>
          <a:lstStyle/>
          <a:p>
            <a:pPr marL="514350" indent="-514350" algn="r" rtl="1">
              <a:spcAft>
                <a:spcPts val="1000"/>
              </a:spcAft>
              <a:buFont typeface="+mj-lt"/>
              <a:buAutoNum type="arabicPeriod"/>
            </a:pPr>
            <a:r>
              <a:rPr lang="ar-SA" sz="2800" dirty="0"/>
              <a:t>المقصود بالصدمة النفسية غير المباشرة</a:t>
            </a:r>
          </a:p>
          <a:p>
            <a:pPr marL="514350" indent="-514350" algn="r" rtl="1">
              <a:spcAft>
                <a:spcPts val="1000"/>
              </a:spcAft>
              <a:buFont typeface="+mj-lt"/>
              <a:buAutoNum type="arabicPeriod"/>
            </a:pPr>
            <a:r>
              <a:rPr lang="ar-SA" sz="2800" dirty="0"/>
              <a:t>لماذا من المهم للعاملين في المجال الإنساني فهم الصدمة غير المباشرة؟</a:t>
            </a:r>
          </a:p>
          <a:p>
            <a:pPr marL="514350" indent="-514350" algn="r" rtl="1">
              <a:spcAft>
                <a:spcPts val="1000"/>
              </a:spcAft>
              <a:buFont typeface="+mj-lt"/>
              <a:buAutoNum type="arabicPeriod"/>
            </a:pPr>
            <a:r>
              <a:rPr lang="ar-SA" sz="2800" dirty="0"/>
              <a:t>ما هي العلامات الشائعة للصدمة غير المباشرة؟</a:t>
            </a:r>
          </a:p>
          <a:p>
            <a:pPr marL="514350" indent="-514350" algn="r" rtl="1">
              <a:spcAft>
                <a:spcPts val="1000"/>
              </a:spcAft>
              <a:buFont typeface="+mj-lt"/>
              <a:buAutoNum type="arabicPeriod"/>
            </a:pPr>
            <a:r>
              <a:rPr lang="ar-SA" sz="2800" dirty="0"/>
              <a:t>ما الذي يمكنك فعله للوقاية من الصدمة غير المباشرة؟</a:t>
            </a:r>
          </a:p>
          <a:p>
            <a:pPr marL="514350" indent="-514350" algn="r" rtl="1">
              <a:spcAft>
                <a:spcPts val="1000"/>
              </a:spcAft>
              <a:buFont typeface="+mj-lt"/>
              <a:buAutoNum type="arabicPeriod"/>
            </a:pPr>
            <a:r>
              <a:rPr lang="ar-SA" sz="2800" dirty="0"/>
              <a:t>ما المساعدة التي يمكن أن تقدمها لجنة الإنقاذ الدولية؟</a:t>
            </a:r>
          </a:p>
        </p:txBody>
      </p:sp>
      <p:pic>
        <p:nvPicPr>
          <p:cNvPr id="6" name="Picture 5">
            <a:extLst>
              <a:ext uri="{FF2B5EF4-FFF2-40B4-BE49-F238E27FC236}">
                <a16:creationId xmlns:a16="http://schemas.microsoft.com/office/drawing/2014/main" id="{B418DC27-8892-EC4F-BCAE-F75E1A90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5708" y="1656537"/>
            <a:ext cx="3425825" cy="3425825"/>
          </a:xfrm>
          <a:prstGeom prst="rect">
            <a:avLst/>
          </a:prstGeom>
        </p:spPr>
      </p:pic>
    </p:spTree>
    <p:extLst>
      <p:ext uri="{BB962C8B-B14F-4D97-AF65-F5344CB8AC3E}">
        <p14:creationId xmlns:p14="http://schemas.microsoft.com/office/powerpoint/2010/main" val="94156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24A6-9B3A-5440-9714-1324A81881D8}"/>
              </a:ext>
            </a:extLst>
          </p:cNvPr>
          <p:cNvSpPr>
            <a:spLocks noGrp="1"/>
          </p:cNvSpPr>
          <p:nvPr>
            <p:ph type="title"/>
          </p:nvPr>
        </p:nvSpPr>
        <p:spPr/>
        <p:txBody>
          <a:bodyPr/>
          <a:lstStyle/>
          <a:p>
            <a:pPr algn="r" rtl="1"/>
            <a:r>
              <a:rPr lang="ar-SA" dirty="0"/>
              <a:t>ممارسات الرعاية والدعم (II)</a:t>
            </a:r>
          </a:p>
        </p:txBody>
      </p:sp>
      <p:sp>
        <p:nvSpPr>
          <p:cNvPr id="3" name="Text Placeholder 2">
            <a:extLst>
              <a:ext uri="{FF2B5EF4-FFF2-40B4-BE49-F238E27FC236}">
                <a16:creationId xmlns:a16="http://schemas.microsoft.com/office/drawing/2014/main" id="{775AFFBF-F098-6F4C-927B-1E4A57F2ABFC}"/>
              </a:ext>
            </a:extLst>
          </p:cNvPr>
          <p:cNvSpPr>
            <a:spLocks noGrp="1"/>
          </p:cNvSpPr>
          <p:nvPr>
            <p:ph type="body" sz="quarter" idx="10"/>
          </p:nvPr>
        </p:nvSpPr>
        <p:spPr>
          <a:xfrm>
            <a:off x="2743200" y="1003671"/>
            <a:ext cx="5748358" cy="4838989"/>
          </a:xfrm>
        </p:spPr>
        <p:txBody>
          <a:bodyPr/>
          <a:lstStyle/>
          <a:p>
            <a:pPr marL="0" indent="0" algn="r" rtl="1">
              <a:lnSpc>
                <a:spcPct val="100000"/>
              </a:lnSpc>
              <a:spcBef>
                <a:spcPts val="600"/>
              </a:spcBef>
              <a:spcAft>
                <a:spcPts val="600"/>
              </a:spcAft>
              <a:buNone/>
            </a:pPr>
            <a:r>
              <a:rPr lang="ar-SA" sz="2400" b="1" dirty="0"/>
              <a:t>الوعي</a:t>
            </a:r>
            <a:endParaRPr lang="ar-SA" sz="2200" b="1" dirty="0"/>
          </a:p>
          <a:p>
            <a:pPr algn="r" rtl="1">
              <a:lnSpc>
                <a:spcPct val="100000"/>
              </a:lnSpc>
              <a:spcBef>
                <a:spcPts val="600"/>
              </a:spcBef>
              <a:spcAft>
                <a:spcPts val="600"/>
              </a:spcAft>
            </a:pPr>
            <a:r>
              <a:rPr lang="ar-SA" sz="2200" dirty="0"/>
              <a:t>روتين الرصد والمراجعة المنتظم</a:t>
            </a:r>
          </a:p>
          <a:p>
            <a:pPr algn="r" rtl="1">
              <a:lnSpc>
                <a:spcPct val="100000"/>
              </a:lnSpc>
              <a:spcBef>
                <a:spcPts val="600"/>
              </a:spcBef>
              <a:spcAft>
                <a:spcPts val="600"/>
              </a:spcAft>
            </a:pPr>
            <a:r>
              <a:rPr lang="ar-SA" sz="2200" dirty="0"/>
              <a:t>التعرف على علامات التحذير المبكر من التوتر العصبي لديك</a:t>
            </a:r>
          </a:p>
          <a:p>
            <a:pPr algn="r" rtl="1">
              <a:lnSpc>
                <a:spcPct val="100000"/>
              </a:lnSpc>
              <a:spcBef>
                <a:spcPts val="600"/>
              </a:spcBef>
              <a:spcAft>
                <a:spcPts val="600"/>
              </a:spcAft>
            </a:pPr>
            <a:r>
              <a:rPr lang="ar-SA" sz="2200" dirty="0"/>
              <a:t>وجود حلفاء/رفاق/أصدقاء يمكنهم مشاركة ما يرونه فيك ولا تراه أنت.</a:t>
            </a:r>
          </a:p>
          <a:p>
            <a:pPr algn="r" rtl="1">
              <a:lnSpc>
                <a:spcPct val="100000"/>
              </a:lnSpc>
              <a:spcBef>
                <a:spcPts val="600"/>
              </a:spcBef>
              <a:spcAft>
                <a:spcPts val="600"/>
              </a:spcAft>
            </a:pPr>
            <a:r>
              <a:rPr lang="ar-SA" sz="2200" dirty="0"/>
              <a:t>خطط وقوائم الرعاية الذاتية</a:t>
            </a:r>
          </a:p>
          <a:p>
            <a:pPr marL="0" indent="0" algn="r" rtl="1">
              <a:lnSpc>
                <a:spcPct val="100000"/>
              </a:lnSpc>
              <a:spcBef>
                <a:spcPts val="600"/>
              </a:spcBef>
              <a:spcAft>
                <a:spcPts val="600"/>
              </a:spcAft>
              <a:buNone/>
            </a:pPr>
            <a:r>
              <a:rPr lang="ar-SA" sz="2400" b="1" dirty="0"/>
              <a:t>الرصيد</a:t>
            </a:r>
            <a:endParaRPr lang="ar-SA" sz="2200" b="1" dirty="0"/>
          </a:p>
          <a:p>
            <a:pPr algn="r" rtl="1">
              <a:lnSpc>
                <a:spcPct val="100000"/>
              </a:lnSpc>
              <a:spcBef>
                <a:spcPts val="600"/>
              </a:spcBef>
              <a:spcAft>
                <a:spcPts val="600"/>
              </a:spcAft>
            </a:pPr>
            <a:r>
              <a:rPr lang="ar-SA" sz="2200" dirty="0"/>
              <a:t>الهروب</a:t>
            </a:r>
          </a:p>
          <a:p>
            <a:pPr algn="r" rtl="1">
              <a:lnSpc>
                <a:spcPct val="100000"/>
              </a:lnSpc>
              <a:spcBef>
                <a:spcPts val="600"/>
              </a:spcBef>
              <a:spcAft>
                <a:spcPts val="600"/>
              </a:spcAft>
            </a:pPr>
            <a:r>
              <a:rPr lang="ar-SA" sz="2200" dirty="0"/>
              <a:t>الاهتمامات والعواطف الأخرى التي توفر المتعة/اللعب</a:t>
            </a:r>
          </a:p>
          <a:p>
            <a:pPr algn="r" rtl="1">
              <a:lnSpc>
                <a:spcPct val="100000"/>
              </a:lnSpc>
              <a:spcBef>
                <a:spcPts val="600"/>
              </a:spcBef>
              <a:spcAft>
                <a:spcPts val="600"/>
              </a:spcAft>
            </a:pPr>
            <a:r>
              <a:rPr lang="ar-SA" sz="2200" dirty="0"/>
              <a:t>الراحة</a:t>
            </a:r>
          </a:p>
        </p:txBody>
      </p:sp>
      <p:pic>
        <p:nvPicPr>
          <p:cNvPr id="4" name="Picture 3">
            <a:extLst>
              <a:ext uri="{FF2B5EF4-FFF2-40B4-BE49-F238E27FC236}">
                <a16:creationId xmlns:a16="http://schemas.microsoft.com/office/drawing/2014/main" id="{612B251E-52B7-894A-BC16-8F994A7E7FDB}"/>
              </a:ext>
            </a:extLst>
          </p:cNvPr>
          <p:cNvPicPr>
            <a:picLocks noChangeAspect="1"/>
          </p:cNvPicPr>
          <p:nvPr/>
        </p:nvPicPr>
        <p:blipFill>
          <a:blip r:embed="rId3"/>
          <a:stretch>
            <a:fillRect/>
          </a:stretch>
        </p:blipFill>
        <p:spPr>
          <a:xfrm>
            <a:off x="636966" y="1885136"/>
            <a:ext cx="1735921" cy="1273797"/>
          </a:xfrm>
          <a:prstGeom prst="rect">
            <a:avLst/>
          </a:prstGeom>
        </p:spPr>
      </p:pic>
      <p:pic>
        <p:nvPicPr>
          <p:cNvPr id="5" name="Picture 4">
            <a:extLst>
              <a:ext uri="{FF2B5EF4-FFF2-40B4-BE49-F238E27FC236}">
                <a16:creationId xmlns:a16="http://schemas.microsoft.com/office/drawing/2014/main" id="{0F6C1A3D-DBCF-234F-B861-9AC6D82370E5}"/>
              </a:ext>
            </a:extLst>
          </p:cNvPr>
          <p:cNvPicPr>
            <a:picLocks noChangeAspect="1"/>
          </p:cNvPicPr>
          <p:nvPr/>
        </p:nvPicPr>
        <p:blipFill>
          <a:blip r:embed="rId4"/>
          <a:stretch>
            <a:fillRect/>
          </a:stretch>
        </p:blipFill>
        <p:spPr>
          <a:xfrm>
            <a:off x="450089" y="4463160"/>
            <a:ext cx="2109674" cy="1222782"/>
          </a:xfrm>
          <a:prstGeom prst="rect">
            <a:avLst/>
          </a:prstGeom>
        </p:spPr>
      </p:pic>
    </p:spTree>
    <p:extLst>
      <p:ext uri="{BB962C8B-B14F-4D97-AF65-F5344CB8AC3E}">
        <p14:creationId xmlns:p14="http://schemas.microsoft.com/office/powerpoint/2010/main" val="11164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24A6-9B3A-5440-9714-1324A81881D8}"/>
              </a:ext>
            </a:extLst>
          </p:cNvPr>
          <p:cNvSpPr>
            <a:spLocks noGrp="1"/>
          </p:cNvSpPr>
          <p:nvPr>
            <p:ph type="title"/>
          </p:nvPr>
        </p:nvSpPr>
        <p:spPr/>
        <p:txBody>
          <a:bodyPr/>
          <a:lstStyle/>
          <a:p>
            <a:pPr algn="r" rtl="1"/>
            <a:r>
              <a:rPr lang="ar-SA" dirty="0"/>
              <a:t>ممارسات الرعاية والدعم (II)</a:t>
            </a:r>
          </a:p>
        </p:txBody>
      </p:sp>
      <p:sp>
        <p:nvSpPr>
          <p:cNvPr id="3" name="Text Placeholder 2">
            <a:extLst>
              <a:ext uri="{FF2B5EF4-FFF2-40B4-BE49-F238E27FC236}">
                <a16:creationId xmlns:a16="http://schemas.microsoft.com/office/drawing/2014/main" id="{775AFFBF-F098-6F4C-927B-1E4A57F2ABFC}"/>
              </a:ext>
            </a:extLst>
          </p:cNvPr>
          <p:cNvSpPr>
            <a:spLocks noGrp="1"/>
          </p:cNvSpPr>
          <p:nvPr>
            <p:ph type="body" sz="quarter" idx="10"/>
          </p:nvPr>
        </p:nvSpPr>
        <p:spPr>
          <a:xfrm>
            <a:off x="1452955" y="1146175"/>
            <a:ext cx="7102619" cy="4888865"/>
          </a:xfrm>
        </p:spPr>
        <p:txBody>
          <a:bodyPr/>
          <a:lstStyle/>
          <a:p>
            <a:pPr algn="r" rtl="1">
              <a:lnSpc>
                <a:spcPct val="100000"/>
              </a:lnSpc>
              <a:spcBef>
                <a:spcPts val="600"/>
              </a:spcBef>
              <a:spcAft>
                <a:spcPts val="600"/>
              </a:spcAft>
            </a:pPr>
            <a:r>
              <a:rPr lang="ar-SA" sz="2400" dirty="0"/>
              <a:t>ممارسة الرياضة والتغذية</a:t>
            </a:r>
          </a:p>
          <a:p>
            <a:pPr algn="r" rtl="1">
              <a:lnSpc>
                <a:spcPct val="100000"/>
              </a:lnSpc>
              <a:spcBef>
                <a:spcPts val="600"/>
              </a:spcBef>
              <a:spcAft>
                <a:spcPts val="600"/>
              </a:spcAft>
            </a:pPr>
            <a:r>
              <a:rPr lang="ar-SA" sz="2400" dirty="0"/>
              <a:t>الاستراتيجيات المرتبطة بالعمل (على سبيل المثال، الحد من التعرض للمواد المحزنة).</a:t>
            </a:r>
          </a:p>
          <a:p>
            <a:pPr marL="0" indent="0" algn="r" rtl="1">
              <a:lnSpc>
                <a:spcPct val="100000"/>
              </a:lnSpc>
              <a:spcBef>
                <a:spcPts val="600"/>
              </a:spcBef>
              <a:spcAft>
                <a:spcPts val="600"/>
              </a:spcAft>
              <a:buNone/>
            </a:pPr>
            <a:r>
              <a:rPr lang="ar-SA" sz="2400" b="1" dirty="0"/>
              <a:t>الترابط</a:t>
            </a:r>
            <a:endParaRPr lang="ar-SA" sz="2400" dirty="0"/>
          </a:p>
          <a:p>
            <a:pPr algn="r" rtl="1">
              <a:lnSpc>
                <a:spcPct val="100000"/>
              </a:lnSpc>
              <a:spcBef>
                <a:spcPts val="600"/>
              </a:spcBef>
              <a:spcAft>
                <a:spcPts val="600"/>
              </a:spcAft>
            </a:pPr>
            <a:r>
              <a:rPr lang="ar-SA" sz="2400" dirty="0"/>
              <a:t>مع أشخاص تحبهم وتحترمهم.</a:t>
            </a:r>
          </a:p>
          <a:p>
            <a:pPr algn="r" rtl="1">
              <a:lnSpc>
                <a:spcPct val="100000"/>
              </a:lnSpc>
              <a:spcBef>
                <a:spcPts val="600"/>
              </a:spcBef>
              <a:spcAft>
                <a:spcPts val="600"/>
              </a:spcAft>
            </a:pPr>
            <a:r>
              <a:rPr lang="ar-SA" sz="2400" dirty="0"/>
              <a:t>مع مصادر المعنى، والغرض، والأمل، والمنظور.</a:t>
            </a:r>
          </a:p>
          <a:p>
            <a:pPr algn="r" rtl="1">
              <a:lnSpc>
                <a:spcPct val="100000"/>
              </a:lnSpc>
              <a:spcBef>
                <a:spcPts val="600"/>
              </a:spcBef>
              <a:spcAft>
                <a:spcPts val="600"/>
              </a:spcAft>
            </a:pPr>
            <a:r>
              <a:rPr lang="ar-SA" sz="2400" dirty="0"/>
              <a:t>اهتمامات أخرى تستمتع بها</a:t>
            </a:r>
          </a:p>
          <a:p>
            <a:pPr algn="r" rtl="1">
              <a:lnSpc>
                <a:spcPct val="100000"/>
              </a:lnSpc>
              <a:spcBef>
                <a:spcPts val="600"/>
              </a:spcBef>
              <a:spcAft>
                <a:spcPts val="600"/>
              </a:spcAft>
            </a:pPr>
            <a:endParaRPr lang="ar-SA" sz="2200" dirty="0"/>
          </a:p>
          <a:p>
            <a:pPr algn="r" rtl="1"/>
            <a:endParaRPr lang="ar-SA" dirty="0"/>
          </a:p>
        </p:txBody>
      </p:sp>
      <p:pic>
        <p:nvPicPr>
          <p:cNvPr id="4" name="Picture 3">
            <a:extLst>
              <a:ext uri="{FF2B5EF4-FFF2-40B4-BE49-F238E27FC236}">
                <a16:creationId xmlns:a16="http://schemas.microsoft.com/office/drawing/2014/main" id="{78D67013-8F69-3549-99FD-108B3F6AECB0}"/>
              </a:ext>
            </a:extLst>
          </p:cNvPr>
          <p:cNvPicPr>
            <a:picLocks noChangeAspect="1"/>
          </p:cNvPicPr>
          <p:nvPr/>
        </p:nvPicPr>
        <p:blipFill>
          <a:blip r:embed="rId3"/>
          <a:stretch>
            <a:fillRect/>
          </a:stretch>
        </p:blipFill>
        <p:spPr>
          <a:xfrm>
            <a:off x="682808" y="3146866"/>
            <a:ext cx="1540294" cy="1540294"/>
          </a:xfrm>
          <a:prstGeom prst="rect">
            <a:avLst/>
          </a:prstGeom>
        </p:spPr>
      </p:pic>
    </p:spTree>
    <p:extLst>
      <p:ext uri="{BB962C8B-B14F-4D97-AF65-F5344CB8AC3E}">
        <p14:creationId xmlns:p14="http://schemas.microsoft.com/office/powerpoint/2010/main" val="231358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43E0-25C6-854D-BD2E-261CDFC5BD99}"/>
              </a:ext>
            </a:extLst>
          </p:cNvPr>
          <p:cNvSpPr>
            <a:spLocks noGrp="1"/>
          </p:cNvSpPr>
          <p:nvPr>
            <p:ph type="ctrTitle"/>
          </p:nvPr>
        </p:nvSpPr>
        <p:spPr>
          <a:xfrm>
            <a:off x="685800" y="2180367"/>
            <a:ext cx="7772400" cy="1694415"/>
          </a:xfrm>
        </p:spPr>
        <p:txBody>
          <a:bodyPr/>
          <a:lstStyle/>
          <a:p>
            <a:pPr algn="r" rtl="1"/>
            <a:r>
              <a:rPr lang="ar-SA" dirty="0"/>
              <a:t>5. ما المساعدة التي يمكن أن تقدمها لجنة الإنقاذ الدولية؟</a:t>
            </a:r>
          </a:p>
        </p:txBody>
      </p:sp>
      <p:pic>
        <p:nvPicPr>
          <p:cNvPr id="6" name="Picture 5">
            <a:extLst>
              <a:ext uri="{FF2B5EF4-FFF2-40B4-BE49-F238E27FC236}">
                <a16:creationId xmlns:a16="http://schemas.microsoft.com/office/drawing/2014/main" id="{527E53FE-7B21-724C-89F5-4163AE76F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9046" y="86265"/>
            <a:ext cx="1301152" cy="1301152"/>
          </a:xfrm>
          <a:prstGeom prst="rect">
            <a:avLst/>
          </a:prstGeom>
        </p:spPr>
      </p:pic>
    </p:spTree>
    <p:extLst>
      <p:ext uri="{BB962C8B-B14F-4D97-AF65-F5344CB8AC3E}">
        <p14:creationId xmlns:p14="http://schemas.microsoft.com/office/powerpoint/2010/main" val="1999104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C434-7BC0-3D4D-BF6A-08B4E16294A1}"/>
              </a:ext>
            </a:extLst>
          </p:cNvPr>
          <p:cNvSpPr>
            <a:spLocks noGrp="1"/>
          </p:cNvSpPr>
          <p:nvPr>
            <p:ph type="title"/>
          </p:nvPr>
        </p:nvSpPr>
        <p:spPr/>
        <p:txBody>
          <a:bodyPr/>
          <a:lstStyle/>
          <a:p>
            <a:pPr algn="r" rtl="1"/>
            <a:r>
              <a:rPr lang="ar-SA" dirty="0"/>
              <a:t>ماذا يمكن للمديرين والقادة القيام به؟</a:t>
            </a:r>
          </a:p>
        </p:txBody>
      </p:sp>
      <p:sp>
        <p:nvSpPr>
          <p:cNvPr id="10" name="Shape 912">
            <a:extLst>
              <a:ext uri="{FF2B5EF4-FFF2-40B4-BE49-F238E27FC236}">
                <a16:creationId xmlns:a16="http://schemas.microsoft.com/office/drawing/2014/main" id="{68BEC04B-556D-5540-A726-0E5F5686E332}"/>
              </a:ext>
            </a:extLst>
          </p:cNvPr>
          <p:cNvSpPr txBox="1"/>
          <p:nvPr/>
        </p:nvSpPr>
        <p:spPr>
          <a:xfrm>
            <a:off x="529506" y="1217876"/>
            <a:ext cx="3965700" cy="4572000"/>
          </a:xfrm>
          <a:prstGeom prst="rect">
            <a:avLst/>
          </a:prstGeom>
          <a:gradFill>
            <a:gsLst>
              <a:gs pos="0">
                <a:srgbClr val="00B050"/>
              </a:gs>
              <a:gs pos="39000">
                <a:srgbClr val="92D050"/>
              </a:gs>
              <a:gs pos="73000">
                <a:srgbClr val="FFC301"/>
              </a:gs>
              <a:gs pos="100000">
                <a:srgbClr val="FFC301"/>
              </a:gs>
            </a:gsLst>
            <a:lin ang="0" scaled="0"/>
          </a:gradFill>
          <a:ln>
            <a:noFill/>
          </a:ln>
        </p:spPr>
        <p:txBody>
          <a:bodyPr lIns="91425" tIns="45700" rIns="91425" bIns="45700" anchor="t" anchorCtr="0">
            <a:noAutofit/>
          </a:bodyPr>
          <a:lstStyle/>
          <a:p>
            <a:pPr algn="r" rtl="1">
              <a:buClr>
                <a:schemeClr val="dk1"/>
              </a:buClr>
            </a:pPr>
            <a:endParaRPr lang="ar-SA" sz="2200" b="1" dirty="0">
              <a:solidFill>
                <a:srgbClr val="000000"/>
              </a:solidFill>
              <a:latin typeface="Arial"/>
              <a:ea typeface="Arial"/>
              <a:cs typeface="Arial"/>
              <a:sym typeface="Arial"/>
            </a:endParaRPr>
          </a:p>
          <a:p>
            <a:pPr algn="r" rtl="1">
              <a:buClr>
                <a:schemeClr val="dk1"/>
              </a:buClr>
            </a:pPr>
            <a:endParaRPr lang="ar-SA" sz="2800" dirty="0">
              <a:solidFill>
                <a:srgbClr val="000000"/>
              </a:solidFill>
              <a:latin typeface="Arial"/>
              <a:ea typeface="Arial"/>
              <a:cs typeface="Arial"/>
              <a:sym typeface="Arial"/>
            </a:endParaRPr>
          </a:p>
          <a:p>
            <a:pPr algn="r" rtl="1">
              <a:buClr>
                <a:schemeClr val="dk1"/>
              </a:buClr>
            </a:pPr>
            <a:endParaRPr lang="ar-SA" sz="2800" dirty="0">
              <a:solidFill>
                <a:srgbClr val="000000"/>
              </a:solidFill>
              <a:latin typeface="Arial"/>
              <a:ea typeface="Arial"/>
              <a:cs typeface="Arial"/>
              <a:sym typeface="Arial"/>
            </a:endParaRPr>
          </a:p>
          <a:p>
            <a:pPr algn="r" rtl="1">
              <a:buClr>
                <a:schemeClr val="dk1"/>
              </a:buClr>
            </a:pPr>
            <a:endParaRPr lang="ar-SA" sz="2800" dirty="0">
              <a:solidFill>
                <a:srgbClr val="000000"/>
              </a:solidFill>
              <a:latin typeface="Arial"/>
              <a:ea typeface="Arial"/>
              <a:cs typeface="Arial"/>
              <a:sym typeface="Arial"/>
            </a:endParaRPr>
          </a:p>
          <a:p>
            <a:pPr algn="r" rtl="1">
              <a:buClr>
                <a:schemeClr val="dk1"/>
              </a:buClr>
            </a:pPr>
            <a:endParaRPr lang="ar-SA" sz="2400" b="1" dirty="0">
              <a:solidFill>
                <a:srgbClr val="000000"/>
              </a:solidFill>
              <a:latin typeface="Arial"/>
              <a:ea typeface="Arial"/>
              <a:cs typeface="Arial"/>
              <a:sym typeface="Arial"/>
            </a:endParaRPr>
          </a:p>
          <a:p>
            <a:pPr algn="r" rtl="1"/>
            <a:endParaRPr lang="ar-SA" sz="2400" b="1" dirty="0">
              <a:solidFill>
                <a:srgbClr val="000000"/>
              </a:solidFill>
              <a:latin typeface="Arial"/>
              <a:ea typeface="Arial"/>
              <a:cs typeface="Arial"/>
              <a:sym typeface="Arial"/>
            </a:endParaRPr>
          </a:p>
        </p:txBody>
      </p:sp>
      <p:sp>
        <p:nvSpPr>
          <p:cNvPr id="11" name="Shape 914">
            <a:extLst>
              <a:ext uri="{FF2B5EF4-FFF2-40B4-BE49-F238E27FC236}">
                <a16:creationId xmlns:a16="http://schemas.microsoft.com/office/drawing/2014/main" id="{F73B7681-CCA5-2742-BD72-F0FA8A8DAD55}"/>
              </a:ext>
            </a:extLst>
          </p:cNvPr>
          <p:cNvSpPr txBox="1"/>
          <p:nvPr/>
        </p:nvSpPr>
        <p:spPr>
          <a:xfrm>
            <a:off x="4495206" y="1220813"/>
            <a:ext cx="4187700" cy="4572000"/>
          </a:xfrm>
          <a:prstGeom prst="rect">
            <a:avLst/>
          </a:prstGeom>
          <a:gradFill>
            <a:gsLst>
              <a:gs pos="0">
                <a:srgbClr val="FFC301"/>
              </a:gs>
              <a:gs pos="2000">
                <a:srgbClr val="FFC301"/>
              </a:gs>
              <a:gs pos="53000">
                <a:srgbClr val="FF6600"/>
              </a:gs>
              <a:gs pos="99000">
                <a:srgbClr val="FF0000"/>
              </a:gs>
              <a:gs pos="87365">
                <a:srgbClr val="FF0000"/>
              </a:gs>
              <a:gs pos="100000">
                <a:srgbClr val="FFFFFF"/>
              </a:gs>
            </a:gsLst>
            <a:lin ang="0" scaled="0"/>
          </a:gradFill>
          <a:ln>
            <a:noFill/>
          </a:ln>
        </p:spPr>
        <p:txBody>
          <a:bodyPr lIns="91425" tIns="45700" rIns="91425" bIns="45700" anchor="t" anchorCtr="0">
            <a:noAutofit/>
          </a:bodyPr>
          <a:lstStyle/>
          <a:p>
            <a:pPr algn="r" rtl="1">
              <a:buClr>
                <a:schemeClr val="dk1"/>
              </a:buClr>
            </a:pPr>
            <a:endParaRPr lang="ar-SA" sz="2200" b="1" dirty="0">
              <a:solidFill>
                <a:srgbClr val="000000"/>
              </a:solidFill>
              <a:latin typeface="Arial"/>
              <a:ea typeface="Arial"/>
              <a:cs typeface="Arial"/>
              <a:sym typeface="Arial"/>
            </a:endParaRPr>
          </a:p>
          <a:p>
            <a:pPr algn="r" rtl="1">
              <a:buClr>
                <a:schemeClr val="dk1"/>
              </a:buClr>
            </a:pPr>
            <a:endParaRPr lang="ar-SA" sz="3200" b="1" dirty="0">
              <a:solidFill>
                <a:srgbClr val="000000"/>
              </a:solidFill>
              <a:latin typeface="Arial"/>
              <a:ea typeface="Arial"/>
              <a:cs typeface="Arial"/>
              <a:sym typeface="Arial"/>
            </a:endParaRPr>
          </a:p>
          <a:p>
            <a:pPr algn="r" rtl="1">
              <a:buClr>
                <a:schemeClr val="dk1"/>
              </a:buClr>
            </a:pPr>
            <a:endParaRPr lang="ar-SA" sz="2800" dirty="0">
              <a:solidFill>
                <a:srgbClr val="000000"/>
              </a:solidFill>
              <a:latin typeface="Arial"/>
              <a:ea typeface="Arial"/>
              <a:cs typeface="Arial"/>
              <a:sym typeface="Arial"/>
            </a:endParaRPr>
          </a:p>
          <a:p>
            <a:pPr algn="r" rtl="1">
              <a:buClr>
                <a:schemeClr val="dk1"/>
              </a:buClr>
            </a:pPr>
            <a:endParaRPr lang="ar-SA" sz="2800" dirty="0">
              <a:solidFill>
                <a:srgbClr val="000000"/>
              </a:solidFill>
              <a:latin typeface="Arial"/>
              <a:ea typeface="Arial"/>
              <a:cs typeface="Arial"/>
              <a:sym typeface="Arial"/>
            </a:endParaRPr>
          </a:p>
          <a:p>
            <a:pPr algn="r" rtl="1">
              <a:buClr>
                <a:schemeClr val="dk1"/>
              </a:buClr>
            </a:pPr>
            <a:endParaRPr lang="ar-SA" sz="2400" b="1" dirty="0">
              <a:solidFill>
                <a:srgbClr val="000000"/>
              </a:solidFill>
              <a:latin typeface="Arial"/>
              <a:ea typeface="Arial"/>
              <a:cs typeface="Arial"/>
              <a:sym typeface="Arial"/>
            </a:endParaRPr>
          </a:p>
          <a:p>
            <a:pPr algn="r" rtl="1"/>
            <a:endParaRPr lang="ar-SA" sz="2400" b="1" dirty="0">
              <a:solidFill>
                <a:srgbClr val="000000"/>
              </a:solidFill>
              <a:latin typeface="Arial"/>
              <a:ea typeface="Arial"/>
              <a:cs typeface="Arial"/>
              <a:sym typeface="Arial"/>
            </a:endParaRPr>
          </a:p>
        </p:txBody>
      </p:sp>
      <p:sp>
        <p:nvSpPr>
          <p:cNvPr id="12" name="Shape 915">
            <a:extLst>
              <a:ext uri="{FF2B5EF4-FFF2-40B4-BE49-F238E27FC236}">
                <a16:creationId xmlns:a16="http://schemas.microsoft.com/office/drawing/2014/main" id="{89EA7503-40B0-214F-AF41-181FB33A6C24}"/>
              </a:ext>
            </a:extLst>
          </p:cNvPr>
          <p:cNvSpPr/>
          <p:nvPr/>
        </p:nvSpPr>
        <p:spPr>
          <a:xfrm>
            <a:off x="713424" y="1263289"/>
            <a:ext cx="7734300" cy="576300"/>
          </a:xfrm>
          <a:prstGeom prst="leftRightArrow">
            <a:avLst>
              <a:gd name="adj1" fmla="val 809"/>
              <a:gd name="adj2" fmla="val 50000"/>
            </a:avLst>
          </a:prstGeom>
          <a:solidFill>
            <a:schemeClr val="bg1">
              <a:lumMod val="95000"/>
            </a:schemeClr>
          </a:solidFill>
          <a:ln w="9525" cap="flat" cmpd="sng">
            <a:solidFill>
              <a:srgbClr val="B6DCDF"/>
            </a:solidFill>
            <a:prstDash val="solid"/>
            <a:miter/>
            <a:headEnd type="none" w="med" len="med"/>
            <a:tailEnd type="none" w="med" len="med"/>
          </a:ln>
          <a:effectLst>
            <a:outerShdw blurRad="63500" dist="23000" dir="5400000">
              <a:srgbClr val="808080">
                <a:alpha val="34900"/>
              </a:srgbClr>
            </a:outerShdw>
          </a:effectLst>
        </p:spPr>
        <p:txBody>
          <a:bodyPr lIns="91425" tIns="45700" rIns="91425" bIns="45700" anchor="ctr" anchorCtr="0">
            <a:noAutofit/>
          </a:bodyPr>
          <a:lstStyle/>
          <a:p>
            <a:pPr algn="r" rtl="1"/>
            <a:endParaRPr lang="ar-SA" sz="2800" dirty="0">
              <a:solidFill>
                <a:schemeClr val="dk1"/>
              </a:solidFill>
              <a:latin typeface="Arial"/>
              <a:ea typeface="Arial"/>
              <a:cs typeface="Arial"/>
              <a:sym typeface="Arial"/>
            </a:endParaRPr>
          </a:p>
        </p:txBody>
      </p:sp>
      <p:sp>
        <p:nvSpPr>
          <p:cNvPr id="13" name="Shape 916">
            <a:extLst>
              <a:ext uri="{FF2B5EF4-FFF2-40B4-BE49-F238E27FC236}">
                <a16:creationId xmlns:a16="http://schemas.microsoft.com/office/drawing/2014/main" id="{3C3B751E-0FB3-B241-BF43-A00D06D59E6C}"/>
              </a:ext>
            </a:extLst>
          </p:cNvPr>
          <p:cNvSpPr txBox="1"/>
          <p:nvPr/>
        </p:nvSpPr>
        <p:spPr>
          <a:xfrm>
            <a:off x="713425" y="1804075"/>
            <a:ext cx="2813546" cy="3761877"/>
          </a:xfrm>
          <a:prstGeom prst="rect">
            <a:avLst/>
          </a:prstGeom>
          <a:noFill/>
          <a:ln>
            <a:noFill/>
          </a:ln>
        </p:spPr>
        <p:txBody>
          <a:bodyPr lIns="91425" tIns="45700" rIns="91425" bIns="45700" anchor="t" anchorCtr="0">
            <a:noAutofit/>
          </a:bodyPr>
          <a:lstStyle/>
          <a:p>
            <a:pPr marL="225425" indent="-225425" algn="r" rtl="1">
              <a:buFont typeface="Arial" panose="020B0604020202020204" pitchFamily="34" charset="0"/>
              <a:buChar char="•"/>
            </a:pPr>
            <a:r>
              <a:rPr lang="ar-SA" altLang="en-US" dirty="0"/>
              <a:t>كن مثالاً يحتذى به فيما يتعلق بالرعاية الذاتية</a:t>
            </a:r>
          </a:p>
          <a:p>
            <a:pPr marL="225425" indent="-225425" algn="r" rtl="1">
              <a:buFont typeface="Arial" panose="020B0604020202020204" pitchFamily="34" charset="0"/>
              <a:buChar char="•"/>
            </a:pPr>
            <a:r>
              <a:rPr lang="ar-SA" altLang="en-US" dirty="0"/>
              <a:t>تعزيز المناخ الصحي</a:t>
            </a:r>
          </a:p>
          <a:p>
            <a:pPr marL="225425" indent="-225425" algn="r" rtl="1">
              <a:buFont typeface="Arial" panose="020B0604020202020204" pitchFamily="34" charset="0"/>
              <a:buChar char="•"/>
            </a:pPr>
            <a:r>
              <a:rPr lang="ar-SA" altLang="en-US" dirty="0"/>
              <a:t>تحديد المشاكل وحلها في وقت مبكر</a:t>
            </a:r>
          </a:p>
          <a:p>
            <a:pPr marL="225425" indent="-225425" algn="r" rtl="1">
              <a:buFont typeface="Arial" panose="020B0604020202020204" pitchFamily="34" charset="0"/>
              <a:buChar char="•"/>
            </a:pPr>
            <a:r>
              <a:rPr lang="ar-SA" altLang="en-US" dirty="0"/>
              <a:t>إظهار الاهتمام الحقيقي</a:t>
            </a:r>
          </a:p>
          <a:p>
            <a:pPr marL="225425" indent="-225425" algn="r" rtl="1">
              <a:buFont typeface="Arial" panose="020B0604020202020204" pitchFamily="34" charset="0"/>
              <a:buChar char="•"/>
            </a:pPr>
            <a:r>
              <a:rPr lang="ar-SA" altLang="en-US" dirty="0"/>
              <a:t>توفير فرص للراحة</a:t>
            </a:r>
          </a:p>
          <a:p>
            <a:pPr marL="225425" indent="-225425" algn="r" rtl="1">
              <a:buFont typeface="Arial" panose="020B0604020202020204" pitchFamily="34" charset="0"/>
              <a:buChar char="•"/>
            </a:pPr>
            <a:r>
              <a:rPr lang="ar-SA" altLang="en-US" dirty="0"/>
              <a:t>التعامل مع مشاكل الأداء على الفور</a:t>
            </a:r>
          </a:p>
          <a:p>
            <a:pPr marL="225425" indent="-225425" algn="r" rtl="1">
              <a:buFont typeface="Arial" panose="020B0604020202020204" pitchFamily="34" charset="0"/>
              <a:buChar char="•"/>
            </a:pPr>
            <a:r>
              <a:rPr lang="ar-SA" altLang="en-US" dirty="0"/>
              <a:t>قبول الصدمة غير المباشرة على أنها خطر مهني</a:t>
            </a:r>
          </a:p>
          <a:p>
            <a:pPr marL="285750" indent="-285750" algn="r" rtl="1">
              <a:buClr>
                <a:schemeClr val="dk1"/>
              </a:buClr>
            </a:pPr>
            <a:endParaRPr lang="ar-SA" dirty="0">
              <a:solidFill>
                <a:schemeClr val="dk1"/>
              </a:solidFill>
              <a:ea typeface="Arial"/>
              <a:cs typeface="Arial"/>
              <a:sym typeface="Arial"/>
            </a:endParaRPr>
          </a:p>
          <a:p>
            <a:pPr marL="285750" indent="-285750" algn="r" rtl="1">
              <a:buClr>
                <a:schemeClr val="dk1"/>
              </a:buClr>
            </a:pPr>
            <a:endParaRPr lang="ar-SA" dirty="0">
              <a:solidFill>
                <a:schemeClr val="dk1"/>
              </a:solidFill>
              <a:ea typeface="Arial"/>
              <a:cs typeface="Arial"/>
              <a:sym typeface="Arial"/>
            </a:endParaRPr>
          </a:p>
          <a:p>
            <a:pPr algn="r" rtl="1"/>
            <a:endParaRPr lang="ar-SA" dirty="0">
              <a:solidFill>
                <a:schemeClr val="dk1"/>
              </a:solidFill>
              <a:ea typeface="Arial"/>
              <a:cs typeface="Arial"/>
              <a:sym typeface="Arial"/>
            </a:endParaRPr>
          </a:p>
        </p:txBody>
      </p:sp>
      <p:sp>
        <p:nvSpPr>
          <p:cNvPr id="14" name="Shape 917">
            <a:extLst>
              <a:ext uri="{FF2B5EF4-FFF2-40B4-BE49-F238E27FC236}">
                <a16:creationId xmlns:a16="http://schemas.microsoft.com/office/drawing/2014/main" id="{5D1B4987-F2A6-5C4F-A6A7-011FDF0F8A17}"/>
              </a:ext>
            </a:extLst>
          </p:cNvPr>
          <p:cNvSpPr txBox="1"/>
          <p:nvPr/>
        </p:nvSpPr>
        <p:spPr>
          <a:xfrm>
            <a:off x="3404349" y="1825521"/>
            <a:ext cx="2887312" cy="3754500"/>
          </a:xfrm>
          <a:prstGeom prst="rect">
            <a:avLst/>
          </a:prstGeom>
          <a:noFill/>
          <a:ln>
            <a:noFill/>
          </a:ln>
        </p:spPr>
        <p:txBody>
          <a:bodyPr lIns="91425" tIns="45700" rIns="91425" bIns="45700" anchor="t" anchorCtr="0">
            <a:noAutofit/>
          </a:bodyPr>
          <a:lstStyle/>
          <a:p>
            <a:pPr marL="225425" indent="-225425" algn="r" rtl="1">
              <a:buFont typeface="Arial" panose="020B0604020202020204" pitchFamily="34" charset="0"/>
              <a:buChar char="•"/>
            </a:pPr>
            <a:r>
              <a:rPr lang="ar-SA" altLang="en-US" dirty="0"/>
              <a:t>مراقبة التغيرات السلوكية</a:t>
            </a:r>
          </a:p>
          <a:p>
            <a:pPr marL="225425" indent="-225425" algn="r" rtl="1">
              <a:buFont typeface="Arial" panose="020B0604020202020204" pitchFamily="34" charset="0"/>
              <a:buChar char="•"/>
            </a:pPr>
            <a:r>
              <a:rPr lang="ar-SA" altLang="en-US" dirty="0"/>
              <a:t>ضبط عبء العمل وتناوب الأدوار والمسؤوليات</a:t>
            </a:r>
          </a:p>
          <a:p>
            <a:pPr marL="225425" indent="-225425" algn="r" rtl="1">
              <a:buFont typeface="Arial" panose="020B0604020202020204" pitchFamily="34" charset="0"/>
              <a:buChar char="•"/>
            </a:pPr>
            <a:r>
              <a:rPr lang="ar-SA" altLang="en-US" dirty="0"/>
              <a:t>معرفة الموارد وكيفية الوصول إليها</a:t>
            </a:r>
          </a:p>
          <a:p>
            <a:pPr marL="225425" indent="-225425" algn="r" rtl="1">
              <a:buFont typeface="Arial" panose="020B0604020202020204" pitchFamily="34" charset="0"/>
              <a:buChar char="•"/>
            </a:pPr>
            <a:r>
              <a:rPr lang="ar-SA" altLang="en-US" dirty="0"/>
              <a:t>تقليل الحواجز التي تحول دون طلب المساعدة</a:t>
            </a:r>
          </a:p>
          <a:p>
            <a:pPr marL="225425" indent="-225425" algn="r" rtl="1">
              <a:buFont typeface="Arial" panose="020B0604020202020204" pitchFamily="34" charset="0"/>
              <a:buChar char="•"/>
            </a:pPr>
            <a:r>
              <a:rPr lang="ar-SA" altLang="en-US" dirty="0"/>
              <a:t>تشجيع الحصول المبكر على الرعاية</a:t>
            </a:r>
          </a:p>
          <a:p>
            <a:pPr marL="225425" indent="-225425" algn="r" rtl="1">
              <a:buFont typeface="Arial" panose="020B0604020202020204" pitchFamily="34" charset="0"/>
              <a:buChar char="•"/>
            </a:pPr>
            <a:r>
              <a:rPr lang="ar-SA" altLang="en-US" dirty="0"/>
              <a:t>التشاور مع أقسام رعاية الموظفين، الموارد البشرية، الإدارة الطبية</a:t>
            </a:r>
          </a:p>
        </p:txBody>
      </p:sp>
      <p:sp>
        <p:nvSpPr>
          <p:cNvPr id="15" name="Shape 918">
            <a:extLst>
              <a:ext uri="{FF2B5EF4-FFF2-40B4-BE49-F238E27FC236}">
                <a16:creationId xmlns:a16="http://schemas.microsoft.com/office/drawing/2014/main" id="{B661EE7C-2BE9-E845-BC1E-C63ACA9C60BB}"/>
              </a:ext>
            </a:extLst>
          </p:cNvPr>
          <p:cNvSpPr txBox="1"/>
          <p:nvPr/>
        </p:nvSpPr>
        <p:spPr>
          <a:xfrm>
            <a:off x="6186879" y="1882065"/>
            <a:ext cx="2391277" cy="3726362"/>
          </a:xfrm>
          <a:prstGeom prst="rect">
            <a:avLst/>
          </a:prstGeom>
          <a:noFill/>
          <a:ln>
            <a:noFill/>
          </a:ln>
        </p:spPr>
        <p:txBody>
          <a:bodyPr lIns="91425" tIns="45700" rIns="91425" bIns="45700" anchor="t" anchorCtr="0">
            <a:noAutofit/>
          </a:bodyPr>
          <a:lstStyle/>
          <a:p>
            <a:pPr marL="173038" indent="-173038" algn="r" rtl="1">
              <a:buFont typeface="Arial" panose="020B0604020202020204" pitchFamily="34" charset="0"/>
              <a:buChar char="•"/>
            </a:pPr>
            <a:r>
              <a:rPr lang="ar-SA" altLang="en-US" dirty="0"/>
              <a:t>طلب المشورة</a:t>
            </a:r>
          </a:p>
          <a:p>
            <a:pPr marL="173038" indent="-173038" algn="r" rtl="1">
              <a:buFont typeface="Arial" panose="020B0604020202020204" pitchFamily="34" charset="0"/>
              <a:buChar char="•"/>
            </a:pPr>
            <a:r>
              <a:rPr lang="ar-SA" altLang="en-US" dirty="0"/>
              <a:t>إشراك موارد الصحة النفسية</a:t>
            </a:r>
          </a:p>
          <a:p>
            <a:pPr marL="173038" indent="-173038" algn="r" rtl="1">
              <a:buFont typeface="Arial" panose="020B0604020202020204" pitchFamily="34" charset="0"/>
              <a:buChar char="•"/>
            </a:pPr>
            <a:r>
              <a:rPr lang="ar-SA" altLang="en-US" dirty="0"/>
              <a:t>التمسك بالسريّة</a:t>
            </a:r>
          </a:p>
          <a:p>
            <a:pPr marL="173038" indent="-173038" algn="r" rtl="1">
              <a:buFont typeface="Arial" panose="020B0604020202020204" pitchFamily="34" charset="0"/>
              <a:buChar char="•"/>
            </a:pPr>
            <a:r>
              <a:rPr lang="ar-SA" altLang="en-US" dirty="0"/>
              <a:t>تقليل الشائعات</a:t>
            </a:r>
          </a:p>
          <a:p>
            <a:pPr marL="173038" indent="-173038" algn="r" rtl="1">
              <a:buFont typeface="Arial" panose="020B0604020202020204" pitchFamily="34" charset="0"/>
              <a:buChar char="•"/>
            </a:pPr>
            <a:r>
              <a:rPr lang="ar-SA" altLang="en-US" dirty="0"/>
              <a:t>احترام قيود التوظيف الطبية</a:t>
            </a:r>
          </a:p>
          <a:p>
            <a:pPr marL="173038" indent="-173038" algn="r" rtl="1">
              <a:buFont typeface="Arial" panose="020B0604020202020204" pitchFamily="34" charset="0"/>
              <a:buChar char="•"/>
            </a:pPr>
            <a:r>
              <a:rPr lang="ar-SA" altLang="en-US" dirty="0"/>
              <a:t>الحفاظ على الاتصال الداعم</a:t>
            </a:r>
          </a:p>
          <a:p>
            <a:pPr marL="285750" indent="-285750" algn="r" rtl="1">
              <a:buClr>
                <a:schemeClr val="dk1"/>
              </a:buClr>
            </a:pPr>
            <a:endParaRPr lang="ar-SA" b="1" dirty="0">
              <a:solidFill>
                <a:schemeClr val="dk1"/>
              </a:solidFill>
              <a:ea typeface="Arial"/>
              <a:cs typeface="Arial"/>
              <a:sym typeface="Arial"/>
            </a:endParaRPr>
          </a:p>
          <a:p>
            <a:pPr algn="r" rtl="1"/>
            <a:endParaRPr lang="ar-SA" b="1" dirty="0">
              <a:solidFill>
                <a:schemeClr val="dk1"/>
              </a:solidFill>
              <a:ea typeface="Arial"/>
              <a:cs typeface="Arial"/>
              <a:sym typeface="Arial"/>
            </a:endParaRPr>
          </a:p>
        </p:txBody>
      </p:sp>
    </p:spTree>
    <p:extLst>
      <p:ext uri="{BB962C8B-B14F-4D97-AF65-F5344CB8AC3E}">
        <p14:creationId xmlns:p14="http://schemas.microsoft.com/office/powerpoint/2010/main" val="18335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fade">
                                      <p:cBhvr>
                                        <p:cTn id="10" dur="500"/>
                                        <p:tgtEl>
                                          <p:spTgt spid="1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fade">
                                      <p:cBhvr>
                                        <p:cTn id="13" dur="500"/>
                                        <p:tgtEl>
                                          <p:spTgt spid="1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fade">
                                      <p:cBhvr>
                                        <p:cTn id="16" dur="500"/>
                                        <p:tgtEl>
                                          <p:spTgt spid="13">
                                            <p:txEl>
                                              <p:pRg st="4" end="4"/>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63FA-8BBB-8C45-B8DE-7A99853734FE}"/>
              </a:ext>
            </a:extLst>
          </p:cNvPr>
          <p:cNvSpPr>
            <a:spLocks noGrp="1"/>
          </p:cNvSpPr>
          <p:nvPr>
            <p:ph type="title"/>
          </p:nvPr>
        </p:nvSpPr>
        <p:spPr/>
        <p:txBody>
          <a:bodyPr/>
          <a:lstStyle/>
          <a:p>
            <a:pPr algn="r" rtl="1"/>
            <a:r>
              <a:rPr lang="ar-SA" dirty="0"/>
              <a:t>طرق يمكنك من خلالها اقتراح الدعم</a:t>
            </a:r>
          </a:p>
        </p:txBody>
      </p:sp>
      <p:sp>
        <p:nvSpPr>
          <p:cNvPr id="3" name="Text Placeholder 2">
            <a:extLst>
              <a:ext uri="{FF2B5EF4-FFF2-40B4-BE49-F238E27FC236}">
                <a16:creationId xmlns:a16="http://schemas.microsoft.com/office/drawing/2014/main" id="{FE07A2FD-D3AE-7C40-B6B0-5CB1BFADA8F3}"/>
              </a:ext>
            </a:extLst>
          </p:cNvPr>
          <p:cNvSpPr>
            <a:spLocks noGrp="1"/>
          </p:cNvSpPr>
          <p:nvPr>
            <p:ph type="body" sz="quarter" idx="10"/>
          </p:nvPr>
        </p:nvSpPr>
        <p:spPr/>
        <p:txBody>
          <a:bodyPr/>
          <a:lstStyle/>
          <a:p>
            <a:pPr lvl="0" algn="r" rtl="1"/>
            <a:r>
              <a:rPr lang="ar-SA" sz="2400" dirty="0"/>
              <a:t>تخصيص وقت خاص لمشاركة مخاوفك</a:t>
            </a:r>
          </a:p>
          <a:p>
            <a:pPr lvl="1" algn="r" rtl="1"/>
            <a:r>
              <a:rPr lang="ar-SA" i="1" dirty="0"/>
              <a:t>"أستطيع أن أقول من منطلق المحادثات الأخيرة أن هذا الأمر يزعجك"</a:t>
            </a:r>
            <a:endParaRPr lang="ar-SA" dirty="0"/>
          </a:p>
          <a:p>
            <a:pPr lvl="0" algn="r" rtl="1"/>
            <a:r>
              <a:rPr lang="ar-SA" sz="2400" dirty="0"/>
              <a:t>وصف السلوك، وتجنب التصنيف والتحليل</a:t>
            </a:r>
          </a:p>
          <a:p>
            <a:pPr lvl="1" algn="r" rtl="1"/>
            <a:r>
              <a:rPr lang="ar-SA" i="1" dirty="0"/>
              <a:t>"لقد لاحظتُ…."</a:t>
            </a:r>
            <a:endParaRPr lang="ar-SA" dirty="0"/>
          </a:p>
          <a:p>
            <a:pPr lvl="0" algn="r" rtl="1"/>
            <a:r>
              <a:rPr lang="ar-SA" sz="2400" dirty="0"/>
              <a:t>مناقش المزايا</a:t>
            </a:r>
          </a:p>
          <a:p>
            <a:pPr lvl="1" algn="r" rtl="1"/>
            <a:r>
              <a:rPr lang="ar-SA" i="1" dirty="0"/>
              <a:t>"أعتقد أنه سيكون من المفيد التحدث مع شخص ما"</a:t>
            </a:r>
            <a:endParaRPr lang="ar-SA" dirty="0"/>
          </a:p>
          <a:p>
            <a:pPr lvl="0" algn="r" rtl="1"/>
            <a:r>
              <a:rPr lang="ar-SA" sz="2400" dirty="0"/>
              <a:t>تحدث بإيجاز</a:t>
            </a:r>
          </a:p>
          <a:p>
            <a:pPr lvl="0" algn="r" rtl="1"/>
            <a:r>
              <a:rPr lang="ar-SA" sz="2400" dirty="0"/>
              <a:t>تكرار الملاحظات، المخاوف</a:t>
            </a:r>
          </a:p>
          <a:p>
            <a:pPr lvl="0" algn="r" rtl="1"/>
            <a:r>
              <a:rPr lang="ar-SA" sz="2400" dirty="0"/>
              <a:t>اقتراح موارد مفيدة</a:t>
            </a:r>
          </a:p>
          <a:p>
            <a:pPr lvl="0" algn="r" rtl="1"/>
            <a:r>
              <a:rPr lang="ar-SA" sz="2400" dirty="0"/>
              <a:t>المتابعة:</a:t>
            </a:r>
          </a:p>
          <a:p>
            <a:pPr algn="r" rtl="1"/>
            <a:endParaRPr lang="ar-SA" dirty="0"/>
          </a:p>
        </p:txBody>
      </p:sp>
    </p:spTree>
    <p:extLst>
      <p:ext uri="{BB962C8B-B14F-4D97-AF65-F5344CB8AC3E}">
        <p14:creationId xmlns:p14="http://schemas.microsoft.com/office/powerpoint/2010/main" val="9839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3AA2-AD9C-0C4C-BEFF-D11C2DF57692}"/>
              </a:ext>
            </a:extLst>
          </p:cNvPr>
          <p:cNvSpPr>
            <a:spLocks noGrp="1"/>
          </p:cNvSpPr>
          <p:nvPr>
            <p:ph type="title"/>
          </p:nvPr>
        </p:nvSpPr>
        <p:spPr/>
        <p:txBody>
          <a:bodyPr/>
          <a:lstStyle/>
          <a:p>
            <a:pPr algn="r" rtl="1"/>
            <a:r>
              <a:rPr lang="ar-SA" dirty="0"/>
              <a:t>طرق يمكنك من خلالها الرد على التردد</a:t>
            </a:r>
          </a:p>
        </p:txBody>
      </p:sp>
      <p:sp>
        <p:nvSpPr>
          <p:cNvPr id="3" name="Text Placeholder 2">
            <a:extLst>
              <a:ext uri="{FF2B5EF4-FFF2-40B4-BE49-F238E27FC236}">
                <a16:creationId xmlns:a16="http://schemas.microsoft.com/office/drawing/2014/main" id="{1ED6D7B3-9CD2-704D-BDA4-44206966062C}"/>
              </a:ext>
            </a:extLst>
          </p:cNvPr>
          <p:cNvSpPr>
            <a:spLocks noGrp="1"/>
          </p:cNvSpPr>
          <p:nvPr>
            <p:ph type="body" sz="quarter" idx="10"/>
          </p:nvPr>
        </p:nvSpPr>
        <p:spPr>
          <a:xfrm>
            <a:off x="290203" y="979920"/>
            <a:ext cx="8434249" cy="5587134"/>
          </a:xfrm>
        </p:spPr>
        <p:txBody>
          <a:bodyPr/>
          <a:lstStyle/>
          <a:p>
            <a:pPr lvl="0" algn="r" rtl="1">
              <a:lnSpc>
                <a:spcPct val="100000"/>
              </a:lnSpc>
              <a:spcBef>
                <a:spcPts val="400"/>
              </a:spcBef>
              <a:spcAft>
                <a:spcPts val="400"/>
              </a:spcAft>
            </a:pPr>
            <a:r>
              <a:rPr lang="ar-SA" sz="2100" dirty="0"/>
              <a:t>قبول التجربة:</a:t>
            </a:r>
          </a:p>
          <a:p>
            <a:pPr lvl="1" algn="r" rtl="1">
              <a:lnSpc>
                <a:spcPct val="100000"/>
              </a:lnSpc>
              <a:spcBef>
                <a:spcPts val="400"/>
              </a:spcBef>
              <a:spcAft>
                <a:spcPts val="400"/>
              </a:spcAft>
            </a:pPr>
            <a:r>
              <a:rPr lang="ar-SA" sz="2000" dirty="0"/>
              <a:t>ذكرهم بأن التوتر العصبي وردود الفعل الناجمة عن التوتر العصبي هي جزء طبيعي من الحياة.</a:t>
            </a:r>
          </a:p>
          <a:p>
            <a:pPr lvl="1" algn="r" rtl="1">
              <a:lnSpc>
                <a:spcPct val="100000"/>
              </a:lnSpc>
              <a:spcBef>
                <a:spcPts val="400"/>
              </a:spcBef>
              <a:spcAft>
                <a:spcPts val="400"/>
              </a:spcAft>
            </a:pPr>
            <a:r>
              <a:rPr lang="ar-SA" sz="2000" dirty="0"/>
              <a:t>ذكرهم بأن الموظفين الناجحين يبحثون عن الموارد ويستخدمونها.</a:t>
            </a:r>
          </a:p>
          <a:p>
            <a:pPr lvl="0" algn="r" rtl="1">
              <a:lnSpc>
                <a:spcPct val="100000"/>
              </a:lnSpc>
              <a:spcBef>
                <a:spcPts val="400"/>
              </a:spcBef>
              <a:spcAft>
                <a:spcPts val="400"/>
              </a:spcAft>
            </a:pPr>
            <a:r>
              <a:rPr lang="ar-SA" sz="2100" dirty="0"/>
              <a:t>خذ بعين الاعتبار منظور الفرد حول السعي للحصول على الدعم في الصحة النفسية (الأعراف الثقافية، الصور النمطية، وصمات العار):</a:t>
            </a:r>
          </a:p>
          <a:p>
            <a:pPr lvl="1" algn="r" rtl="1">
              <a:lnSpc>
                <a:spcPct val="100000"/>
              </a:lnSpc>
              <a:spcBef>
                <a:spcPts val="400"/>
              </a:spcBef>
              <a:spcAft>
                <a:spcPts val="400"/>
              </a:spcAft>
            </a:pPr>
            <a:r>
              <a:rPr lang="ar-SA" sz="2000" dirty="0"/>
              <a:t>اسأل عن كيفية تعامل الأصدقاء والأسرة مع المواقف المشابهة.</a:t>
            </a:r>
          </a:p>
          <a:p>
            <a:pPr lvl="0" algn="r" rtl="1">
              <a:lnSpc>
                <a:spcPct val="100000"/>
              </a:lnSpc>
              <a:spcBef>
                <a:spcPts val="400"/>
              </a:spcBef>
              <a:spcAft>
                <a:spcPts val="400"/>
              </a:spcAft>
            </a:pPr>
            <a:r>
              <a:rPr lang="ar-SA" sz="2100" dirty="0"/>
              <a:t>صف خدمات رعاية الموظفين، وموارد الصحة النفسية الأخرى.</a:t>
            </a:r>
          </a:p>
          <a:p>
            <a:pPr lvl="0" algn="r" rtl="1">
              <a:lnSpc>
                <a:spcPct val="100000"/>
              </a:lnSpc>
              <a:spcBef>
                <a:spcPts val="400"/>
              </a:spcBef>
              <a:spcAft>
                <a:spcPts val="400"/>
              </a:spcAft>
            </a:pPr>
            <a:r>
              <a:rPr lang="ar-SA" sz="2100" dirty="0"/>
              <a:t>ذكرهم بالسرية (بالنسبة لك، ولمهنيي الصحة النفسية).</a:t>
            </a:r>
          </a:p>
          <a:p>
            <a:pPr lvl="0" algn="r" rtl="1">
              <a:lnSpc>
                <a:spcPct val="100000"/>
              </a:lnSpc>
              <a:spcBef>
                <a:spcPts val="400"/>
              </a:spcBef>
              <a:spcAft>
                <a:spcPts val="400"/>
              </a:spcAft>
            </a:pPr>
            <a:r>
              <a:rPr lang="ar-SA" sz="2100" dirty="0"/>
              <a:t>مناقشة الخيارات: </a:t>
            </a:r>
            <a:r>
              <a:rPr lang="ar-SA" sz="2000" dirty="0"/>
              <a:t> قد تكون مفتوحة للموارد الموجودة على الإنترنت، أو التشاور مع طبيب أولاً.</a:t>
            </a:r>
          </a:p>
          <a:p>
            <a:pPr lvl="0" algn="r" rtl="1">
              <a:lnSpc>
                <a:spcPct val="100000"/>
              </a:lnSpc>
              <a:spcBef>
                <a:spcPts val="400"/>
              </a:spcBef>
              <a:spcAft>
                <a:spcPts val="400"/>
              </a:spcAft>
            </a:pPr>
            <a:r>
              <a:rPr lang="ar-SA" sz="2100" dirty="0"/>
              <a:t>إذا </a:t>
            </a:r>
            <a:r>
              <a:rPr lang="ar-SA" sz="2100" b="1" dirty="0"/>
              <a:t>لم يكن </a:t>
            </a:r>
            <a:r>
              <a:rPr lang="ar-SA" sz="2100" i="1" dirty="0"/>
              <a:t> </a:t>
            </a:r>
            <a:r>
              <a:rPr lang="ar-SA" sz="2100" dirty="0"/>
              <a:t>القلق وشيكًا، فتجنب الدفع بشدة (لكن تابع).</a:t>
            </a:r>
          </a:p>
          <a:p>
            <a:pPr algn="r" rtl="1"/>
            <a:endParaRPr lang="ar-SA" dirty="0"/>
          </a:p>
        </p:txBody>
      </p:sp>
    </p:spTree>
    <p:extLst>
      <p:ext uri="{BB962C8B-B14F-4D97-AF65-F5344CB8AC3E}">
        <p14:creationId xmlns:p14="http://schemas.microsoft.com/office/powerpoint/2010/main" val="92276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BAC9B-ADD3-4D44-9CA5-08C455102A16}"/>
              </a:ext>
            </a:extLst>
          </p:cNvPr>
          <p:cNvSpPr>
            <a:spLocks noGrp="1"/>
          </p:cNvSpPr>
          <p:nvPr>
            <p:ph type="title"/>
          </p:nvPr>
        </p:nvSpPr>
        <p:spPr/>
        <p:txBody>
          <a:bodyPr/>
          <a:lstStyle/>
          <a:p>
            <a:pPr algn="r" rtl="1"/>
            <a:r>
              <a:rPr lang="ar-SA" dirty="0"/>
              <a:t>الاستمرار، التوقف، البدء</a:t>
            </a:r>
          </a:p>
        </p:txBody>
      </p:sp>
      <p:sp>
        <p:nvSpPr>
          <p:cNvPr id="3" name="Text Placeholder 2">
            <a:extLst>
              <a:ext uri="{FF2B5EF4-FFF2-40B4-BE49-F238E27FC236}">
                <a16:creationId xmlns:a16="http://schemas.microsoft.com/office/drawing/2014/main" id="{E85F023E-3823-AB41-99C8-081AE6841F19}"/>
              </a:ext>
            </a:extLst>
          </p:cNvPr>
          <p:cNvSpPr>
            <a:spLocks noGrp="1"/>
          </p:cNvSpPr>
          <p:nvPr>
            <p:ph type="body" sz="quarter" idx="10"/>
          </p:nvPr>
        </p:nvSpPr>
        <p:spPr>
          <a:xfrm>
            <a:off x="461963" y="1146175"/>
            <a:ext cx="8239125" cy="4805738"/>
          </a:xfrm>
        </p:spPr>
        <p:txBody>
          <a:bodyPr/>
          <a:lstStyle/>
          <a:p>
            <a:pPr marL="514350" indent="-514350" algn="r" rtl="1">
              <a:lnSpc>
                <a:spcPct val="100000"/>
              </a:lnSpc>
              <a:spcBef>
                <a:spcPts val="600"/>
              </a:spcBef>
              <a:spcAft>
                <a:spcPts val="600"/>
              </a:spcAft>
              <a:buFont typeface="+mj-lt"/>
              <a:buAutoNum type="arabicPeriod"/>
            </a:pPr>
            <a:r>
              <a:rPr lang="ar-SA" dirty="0"/>
              <a:t>ما الشيء الذي ستستبعده من هذه الجلسة؟</a:t>
            </a:r>
          </a:p>
          <a:p>
            <a:pPr marL="514350" indent="-514350" algn="r" rtl="1">
              <a:lnSpc>
                <a:spcPct val="100000"/>
              </a:lnSpc>
              <a:spcBef>
                <a:spcPts val="600"/>
              </a:spcBef>
              <a:spcAft>
                <a:spcPts val="600"/>
              </a:spcAft>
              <a:buFont typeface="+mj-lt"/>
              <a:buAutoNum type="arabicPeriod"/>
            </a:pPr>
            <a:r>
              <a:rPr lang="ar-SA" dirty="0"/>
              <a:t>ما الذي ستواصل القيام به؟</a:t>
            </a:r>
          </a:p>
          <a:p>
            <a:pPr marL="514350" indent="-514350" algn="r" rtl="1">
              <a:lnSpc>
                <a:spcPct val="100000"/>
              </a:lnSpc>
              <a:spcBef>
                <a:spcPts val="600"/>
              </a:spcBef>
              <a:spcAft>
                <a:spcPts val="600"/>
              </a:spcAft>
              <a:buFont typeface="+mj-lt"/>
              <a:buAutoNum type="arabicPeriod"/>
            </a:pPr>
            <a:r>
              <a:rPr lang="ar-SA" dirty="0"/>
              <a:t>ما الذي ستفعله بشكل مختلف؟</a:t>
            </a:r>
          </a:p>
        </p:txBody>
      </p:sp>
      <p:pic>
        <p:nvPicPr>
          <p:cNvPr id="4" name="Picture 3">
            <a:extLst>
              <a:ext uri="{FF2B5EF4-FFF2-40B4-BE49-F238E27FC236}">
                <a16:creationId xmlns:a16="http://schemas.microsoft.com/office/drawing/2014/main" id="{06EF4A1A-8A0C-BB43-B733-D9552517B0DC}"/>
              </a:ext>
            </a:extLst>
          </p:cNvPr>
          <p:cNvPicPr>
            <a:picLocks noChangeAspect="1"/>
          </p:cNvPicPr>
          <p:nvPr/>
        </p:nvPicPr>
        <p:blipFill>
          <a:blip r:embed="rId3"/>
          <a:stretch>
            <a:fillRect/>
          </a:stretch>
        </p:blipFill>
        <p:spPr>
          <a:xfrm>
            <a:off x="770714" y="3747187"/>
            <a:ext cx="1735921" cy="1273797"/>
          </a:xfrm>
          <a:prstGeom prst="rect">
            <a:avLst/>
          </a:prstGeom>
        </p:spPr>
      </p:pic>
      <p:pic>
        <p:nvPicPr>
          <p:cNvPr id="5" name="Picture 4">
            <a:extLst>
              <a:ext uri="{FF2B5EF4-FFF2-40B4-BE49-F238E27FC236}">
                <a16:creationId xmlns:a16="http://schemas.microsoft.com/office/drawing/2014/main" id="{6F9660A0-272D-464B-94C9-DCA2D91583E1}"/>
              </a:ext>
            </a:extLst>
          </p:cNvPr>
          <p:cNvPicPr>
            <a:picLocks noChangeAspect="1"/>
          </p:cNvPicPr>
          <p:nvPr/>
        </p:nvPicPr>
        <p:blipFill>
          <a:blip r:embed="rId4"/>
          <a:stretch>
            <a:fillRect/>
          </a:stretch>
        </p:blipFill>
        <p:spPr>
          <a:xfrm>
            <a:off x="3492505" y="3878386"/>
            <a:ext cx="2488260" cy="1442213"/>
          </a:xfrm>
          <a:prstGeom prst="rect">
            <a:avLst/>
          </a:prstGeom>
        </p:spPr>
      </p:pic>
      <p:pic>
        <p:nvPicPr>
          <p:cNvPr id="6" name="Picture 5">
            <a:extLst>
              <a:ext uri="{FF2B5EF4-FFF2-40B4-BE49-F238E27FC236}">
                <a16:creationId xmlns:a16="http://schemas.microsoft.com/office/drawing/2014/main" id="{51BF88CE-69EE-DD4E-8963-C1E0AAEF16C8}"/>
              </a:ext>
            </a:extLst>
          </p:cNvPr>
          <p:cNvPicPr>
            <a:picLocks noChangeAspect="1"/>
          </p:cNvPicPr>
          <p:nvPr/>
        </p:nvPicPr>
        <p:blipFill>
          <a:blip r:embed="rId5"/>
          <a:stretch>
            <a:fillRect/>
          </a:stretch>
        </p:blipFill>
        <p:spPr>
          <a:xfrm>
            <a:off x="7160794" y="3878386"/>
            <a:ext cx="1540294" cy="1540294"/>
          </a:xfrm>
          <a:prstGeom prst="rect">
            <a:avLst/>
          </a:prstGeom>
        </p:spPr>
      </p:pic>
    </p:spTree>
    <p:extLst>
      <p:ext uri="{BB962C8B-B14F-4D97-AF65-F5344CB8AC3E}">
        <p14:creationId xmlns:p14="http://schemas.microsoft.com/office/powerpoint/2010/main" val="4666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7ACF-7F2E-E548-B89E-251F8F30003B}"/>
              </a:ext>
            </a:extLst>
          </p:cNvPr>
          <p:cNvSpPr>
            <a:spLocks noGrp="1"/>
          </p:cNvSpPr>
          <p:nvPr>
            <p:ph type="title"/>
          </p:nvPr>
        </p:nvSpPr>
        <p:spPr/>
        <p:txBody>
          <a:bodyPr/>
          <a:lstStyle/>
          <a:p>
            <a:pPr algn="r" rtl="1"/>
            <a:r>
              <a:rPr lang="ar-SA" dirty="0"/>
              <a:t>موارد لجنة الإنقاذ الدولية للرعاية الذاتية</a:t>
            </a:r>
          </a:p>
        </p:txBody>
      </p:sp>
      <p:sp>
        <p:nvSpPr>
          <p:cNvPr id="4" name="Text Placeholder 3">
            <a:extLst>
              <a:ext uri="{FF2B5EF4-FFF2-40B4-BE49-F238E27FC236}">
                <a16:creationId xmlns:a16="http://schemas.microsoft.com/office/drawing/2014/main" id="{4FD3EB6C-E10F-B24F-A539-94B531A98C42}"/>
              </a:ext>
            </a:extLst>
          </p:cNvPr>
          <p:cNvSpPr>
            <a:spLocks noGrp="1"/>
          </p:cNvSpPr>
          <p:nvPr>
            <p:ph type="body" sz="quarter" idx="10"/>
          </p:nvPr>
        </p:nvSpPr>
        <p:spPr>
          <a:xfrm>
            <a:off x="461963" y="1146175"/>
            <a:ext cx="8239125" cy="4674054"/>
          </a:xfrm>
        </p:spPr>
        <p:txBody>
          <a:bodyPr/>
          <a:lstStyle/>
          <a:p>
            <a:pPr marL="514350" indent="-514350" algn="r" rtl="1">
              <a:buFont typeface="+mj-lt"/>
              <a:buAutoNum type="arabicPeriod"/>
            </a:pPr>
            <a:r>
              <a:rPr lang="ar-SA" dirty="0"/>
              <a:t>برنامج توفير المساعدة والمرونة للموظف (EARP)</a:t>
            </a:r>
          </a:p>
          <a:p>
            <a:pPr lvl="1" algn="r" rtl="1">
              <a:buFontTx/>
              <a:buChar char="-"/>
            </a:pPr>
            <a:r>
              <a:rPr lang="ar-SA" dirty="0"/>
              <a:t>استشارات المدير</a:t>
            </a:r>
          </a:p>
          <a:p>
            <a:pPr lvl="1" algn="r" rtl="1">
              <a:buFontTx/>
              <a:buChar char="-"/>
            </a:pPr>
            <a:r>
              <a:rPr lang="ar-SA" dirty="0"/>
              <a:t>تخطيط المرونة المخصص</a:t>
            </a:r>
          </a:p>
          <a:p>
            <a:pPr lvl="1" algn="r" rtl="1">
              <a:buFontTx/>
              <a:buChar char="-"/>
            </a:pPr>
            <a:r>
              <a:rPr lang="ar-SA" dirty="0"/>
              <a:t>تقديم المشورة</a:t>
            </a:r>
          </a:p>
          <a:p>
            <a:pPr marL="514350" indent="-514350" algn="r" rtl="1">
              <a:buFont typeface="+mj-lt"/>
              <a:buAutoNum type="arabicPeriod"/>
            </a:pPr>
            <a:r>
              <a:rPr lang="ar-SA" dirty="0"/>
              <a:t>الموارد التعليمية</a:t>
            </a:r>
          </a:p>
          <a:p>
            <a:pPr lvl="1" algn="r" rtl="1">
              <a:buFontTx/>
              <a:buChar char="-"/>
            </a:pPr>
            <a:r>
              <a:rPr lang="ar-SA" dirty="0"/>
              <a:t>صفحة ويب واجب العناية</a:t>
            </a:r>
          </a:p>
          <a:p>
            <a:pPr lvl="1" algn="r" rtl="1">
              <a:buFontTx/>
              <a:buChar char="-"/>
            </a:pPr>
            <a:r>
              <a:rPr lang="ar-SA" dirty="0"/>
              <a:t>دورات لجنة الإنقاذ الدولية للتعليم الإلكتروني على Kaya Connect</a:t>
            </a:r>
          </a:p>
          <a:p>
            <a:pPr marL="457200" lvl="1" indent="0" algn="r" rtl="1">
              <a:buNone/>
            </a:pPr>
            <a:endParaRPr lang="ar-SA" dirty="0"/>
          </a:p>
          <a:p>
            <a:pPr lvl="1" algn="r" rtl="1">
              <a:buFontTx/>
              <a:buChar char="-"/>
            </a:pPr>
            <a:endParaRPr lang="ar-SA" dirty="0"/>
          </a:p>
          <a:p>
            <a:pPr marL="971550" lvl="1" indent="-514350" algn="r" rtl="1">
              <a:buFont typeface="+mj-lt"/>
              <a:buAutoNum type="arabicPeriod"/>
            </a:pPr>
            <a:endParaRPr lang="ar-SA" dirty="0"/>
          </a:p>
        </p:txBody>
      </p:sp>
    </p:spTree>
    <p:extLst>
      <p:ext uri="{BB962C8B-B14F-4D97-AF65-F5344CB8AC3E}">
        <p14:creationId xmlns:p14="http://schemas.microsoft.com/office/powerpoint/2010/main" val="242783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E39B-5EBD-0244-B65B-48A4B9DDA89E}"/>
              </a:ext>
            </a:extLst>
          </p:cNvPr>
          <p:cNvSpPr>
            <a:spLocks noGrp="1"/>
          </p:cNvSpPr>
          <p:nvPr>
            <p:ph type="ctrTitle"/>
          </p:nvPr>
        </p:nvSpPr>
        <p:spPr/>
        <p:txBody>
          <a:bodyPr/>
          <a:lstStyle/>
          <a:p>
            <a:pPr rtl="1"/>
            <a:r>
              <a:rPr lang="ar-SA" dirty="0"/>
              <a:t>1. ما المقصود بالصدمة غير المباشرة؟</a:t>
            </a:r>
          </a:p>
        </p:txBody>
      </p:sp>
      <p:sp>
        <p:nvSpPr>
          <p:cNvPr id="3" name="Subtitle 2">
            <a:extLst>
              <a:ext uri="{FF2B5EF4-FFF2-40B4-BE49-F238E27FC236}">
                <a16:creationId xmlns:a16="http://schemas.microsoft.com/office/drawing/2014/main" id="{BED8DC83-2C10-DD4F-BB36-CEC815436DF2}"/>
              </a:ext>
            </a:extLst>
          </p:cNvPr>
          <p:cNvSpPr>
            <a:spLocks noGrp="1"/>
          </p:cNvSpPr>
          <p:nvPr>
            <p:ph type="subTitle" idx="1"/>
          </p:nvPr>
        </p:nvSpPr>
        <p:spPr/>
        <p:txBody>
          <a:bodyPr/>
          <a:lstStyle/>
          <a:p>
            <a:pPr algn="r" rtl="1"/>
            <a:endParaRPr lang="ar-SA" dirty="0"/>
          </a:p>
        </p:txBody>
      </p:sp>
      <p:pic>
        <p:nvPicPr>
          <p:cNvPr id="5" name="Picture 4">
            <a:extLst>
              <a:ext uri="{FF2B5EF4-FFF2-40B4-BE49-F238E27FC236}">
                <a16:creationId xmlns:a16="http://schemas.microsoft.com/office/drawing/2014/main" id="{8064BF48-97F6-E447-BDD4-6BBBA046C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5800" y="86265"/>
            <a:ext cx="1301152" cy="1301152"/>
          </a:xfrm>
          <a:prstGeom prst="rect">
            <a:avLst/>
          </a:prstGeom>
        </p:spPr>
      </p:pic>
    </p:spTree>
    <p:extLst>
      <p:ext uri="{BB962C8B-B14F-4D97-AF65-F5344CB8AC3E}">
        <p14:creationId xmlns:p14="http://schemas.microsoft.com/office/powerpoint/2010/main" val="72898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33FE-7236-FD4C-B19F-275F42AB0707}"/>
              </a:ext>
            </a:extLst>
          </p:cNvPr>
          <p:cNvSpPr>
            <a:spLocks noGrp="1"/>
          </p:cNvSpPr>
          <p:nvPr>
            <p:ph type="title"/>
          </p:nvPr>
        </p:nvSpPr>
        <p:spPr/>
        <p:txBody>
          <a:bodyPr/>
          <a:lstStyle/>
          <a:p>
            <a:pPr algn="r" rtl="1"/>
            <a:r>
              <a:rPr lang="ar-SA" dirty="0"/>
              <a:t>مصادر التوتر العصبي</a:t>
            </a:r>
          </a:p>
        </p:txBody>
      </p:sp>
      <p:grpSp>
        <p:nvGrpSpPr>
          <p:cNvPr id="4" name="Group 14">
            <a:extLst>
              <a:ext uri="{FF2B5EF4-FFF2-40B4-BE49-F238E27FC236}">
                <a16:creationId xmlns:a16="http://schemas.microsoft.com/office/drawing/2014/main" id="{9569A51A-06D5-D14B-B680-D242E2004A0C}"/>
              </a:ext>
            </a:extLst>
          </p:cNvPr>
          <p:cNvGrpSpPr>
            <a:grpSpLocks/>
          </p:cNvGrpSpPr>
          <p:nvPr/>
        </p:nvGrpSpPr>
        <p:grpSpPr bwMode="auto">
          <a:xfrm>
            <a:off x="3184383" y="1858895"/>
            <a:ext cx="2243137" cy="3496876"/>
            <a:chOff x="640514" y="2541174"/>
            <a:chExt cx="2242386" cy="3496862"/>
          </a:xfrm>
        </p:grpSpPr>
        <p:sp>
          <p:nvSpPr>
            <p:cNvPr id="5" name="Rectangle 6">
              <a:extLst>
                <a:ext uri="{FF2B5EF4-FFF2-40B4-BE49-F238E27FC236}">
                  <a16:creationId xmlns:a16="http://schemas.microsoft.com/office/drawing/2014/main" id="{CC1F0BC4-8C7A-D342-B361-1D316494B3E7}"/>
                </a:ext>
              </a:extLst>
            </p:cNvPr>
            <p:cNvSpPr>
              <a:spLocks noChangeArrowheads="1"/>
            </p:cNvSpPr>
            <p:nvPr/>
          </p:nvSpPr>
          <p:spPr bwMode="auto">
            <a:xfrm>
              <a:off x="640514" y="5260975"/>
              <a:ext cx="2242386" cy="77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rtl="1">
                <a:lnSpc>
                  <a:spcPct val="90000"/>
                </a:lnSpc>
              </a:pPr>
              <a:r>
                <a:rPr lang="ar-SA" altLang="en-US" b="1" dirty="0"/>
                <a:t>الناتجة عن الإصابة</a:t>
              </a:r>
            </a:p>
            <a:p>
              <a:pPr algn="ctr" rtl="1">
                <a:lnSpc>
                  <a:spcPct val="90000"/>
                </a:lnSpc>
              </a:pPr>
              <a:r>
                <a:rPr lang="ar-SA" altLang="en-US" b="1" dirty="0"/>
                <a:t>الإجهاد</a:t>
              </a:r>
            </a:p>
          </p:txBody>
        </p:sp>
        <p:pic>
          <p:nvPicPr>
            <p:cNvPr id="6" name="Picture 1">
              <a:hlinkClick r:id="rId3"/>
              <a:extLst>
                <a:ext uri="{FF2B5EF4-FFF2-40B4-BE49-F238E27FC236}">
                  <a16:creationId xmlns:a16="http://schemas.microsoft.com/office/drawing/2014/main" id="{63E509E3-AA86-D541-87FD-FFEED8E8F0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5132" y="2541174"/>
              <a:ext cx="1413151" cy="215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2">
            <a:extLst>
              <a:ext uri="{FF2B5EF4-FFF2-40B4-BE49-F238E27FC236}">
                <a16:creationId xmlns:a16="http://schemas.microsoft.com/office/drawing/2014/main" id="{C6122C83-7ED7-4F45-93BF-029DD67E87F3}"/>
              </a:ext>
            </a:extLst>
          </p:cNvPr>
          <p:cNvGrpSpPr>
            <a:grpSpLocks/>
          </p:cNvGrpSpPr>
          <p:nvPr/>
        </p:nvGrpSpPr>
        <p:grpSpPr bwMode="auto">
          <a:xfrm>
            <a:off x="5814412" y="2045661"/>
            <a:ext cx="2337715" cy="2941638"/>
            <a:chOff x="3530142" y="2752725"/>
            <a:chExt cx="2337715" cy="2941211"/>
          </a:xfrm>
        </p:grpSpPr>
        <p:sp>
          <p:nvSpPr>
            <p:cNvPr id="8" name="Rectangle 10">
              <a:extLst>
                <a:ext uri="{FF2B5EF4-FFF2-40B4-BE49-F238E27FC236}">
                  <a16:creationId xmlns:a16="http://schemas.microsoft.com/office/drawing/2014/main" id="{B0163682-6038-EB46-84C7-0053B9A00160}"/>
                </a:ext>
              </a:extLst>
            </p:cNvPr>
            <p:cNvSpPr>
              <a:spLocks noChangeArrowheads="1"/>
            </p:cNvSpPr>
            <p:nvPr/>
          </p:nvSpPr>
          <p:spPr bwMode="auto">
            <a:xfrm>
              <a:off x="3530142" y="5248275"/>
              <a:ext cx="2337715" cy="44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rtl="1">
                <a:lnSpc>
                  <a:spcPct val="90000"/>
                </a:lnSpc>
              </a:pPr>
              <a:r>
                <a:rPr lang="ar-SA" altLang="en-US" b="1" dirty="0"/>
                <a:t>الصدمة غير المباشرة</a:t>
              </a:r>
              <a:br>
                <a:rPr lang="ar-SA" altLang="en-US" b="1" dirty="0"/>
              </a:br>
              <a:endParaRPr lang="ar-SA" altLang="en-US" b="1" dirty="0"/>
            </a:p>
          </p:txBody>
        </p:sp>
        <p:pic>
          <p:nvPicPr>
            <p:cNvPr id="9" name="Picture 2">
              <a:extLst>
                <a:ext uri="{FF2B5EF4-FFF2-40B4-BE49-F238E27FC236}">
                  <a16:creationId xmlns:a16="http://schemas.microsoft.com/office/drawing/2014/main" id="{3BD8B980-3C30-FD42-9B8C-DAB5EF5368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94099" y="2752725"/>
              <a:ext cx="1803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3">
            <a:extLst>
              <a:ext uri="{FF2B5EF4-FFF2-40B4-BE49-F238E27FC236}">
                <a16:creationId xmlns:a16="http://schemas.microsoft.com/office/drawing/2014/main" id="{352C183E-1DA5-8642-98BC-C660EFBC7C5F}"/>
              </a:ext>
            </a:extLst>
          </p:cNvPr>
          <p:cNvGrpSpPr>
            <a:grpSpLocks/>
          </p:cNvGrpSpPr>
          <p:nvPr/>
        </p:nvGrpSpPr>
        <p:grpSpPr bwMode="auto">
          <a:xfrm>
            <a:off x="758665" y="1789045"/>
            <a:ext cx="2337715" cy="3235325"/>
            <a:chOff x="6419393" y="2459784"/>
            <a:chExt cx="2337715" cy="3234152"/>
          </a:xfrm>
        </p:grpSpPr>
        <p:sp>
          <p:nvSpPr>
            <p:cNvPr id="11" name="Rectangle 11">
              <a:extLst>
                <a:ext uri="{FF2B5EF4-FFF2-40B4-BE49-F238E27FC236}">
                  <a16:creationId xmlns:a16="http://schemas.microsoft.com/office/drawing/2014/main" id="{4E1926F3-0A9E-8E40-9896-2926BD5A43D3}"/>
                </a:ext>
              </a:extLst>
            </p:cNvPr>
            <p:cNvSpPr>
              <a:spLocks noChangeArrowheads="1"/>
            </p:cNvSpPr>
            <p:nvPr/>
          </p:nvSpPr>
          <p:spPr bwMode="auto">
            <a:xfrm>
              <a:off x="6419393" y="5248275"/>
              <a:ext cx="2337715" cy="44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rtl="1">
                <a:lnSpc>
                  <a:spcPct val="90000"/>
                </a:lnSpc>
              </a:pPr>
              <a:r>
                <a:rPr lang="ar-SA" altLang="en-US" b="1" dirty="0"/>
                <a:t>التوتر العصبي المتراكم</a:t>
              </a:r>
              <a:br>
                <a:rPr lang="ar-SA" altLang="en-US" b="1" dirty="0"/>
              </a:br>
              <a:endParaRPr lang="ar-SA" altLang="en-US" b="1" dirty="0"/>
            </a:p>
          </p:txBody>
        </p:sp>
        <p:pic>
          <p:nvPicPr>
            <p:cNvPr id="12" name="Picture 7">
              <a:extLst>
                <a:ext uri="{FF2B5EF4-FFF2-40B4-BE49-F238E27FC236}">
                  <a16:creationId xmlns:a16="http://schemas.microsoft.com/office/drawing/2014/main" id="{B89F85A2-1A94-604C-8BDB-982728B1B88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5623" y="2459784"/>
              <a:ext cx="1348455" cy="216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1522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87E4-75AE-7543-9A51-B03E5EBAF843}"/>
              </a:ext>
            </a:extLst>
          </p:cNvPr>
          <p:cNvSpPr>
            <a:spLocks noGrp="1"/>
          </p:cNvSpPr>
          <p:nvPr>
            <p:ph type="title"/>
          </p:nvPr>
        </p:nvSpPr>
        <p:spPr/>
        <p:txBody>
          <a:bodyPr/>
          <a:lstStyle/>
          <a:p>
            <a:pPr algn="r" rtl="1"/>
            <a:r>
              <a:rPr lang="ar-SA" dirty="0"/>
              <a:t>الصدمة غير المباشرة هي …</a:t>
            </a:r>
          </a:p>
        </p:txBody>
      </p:sp>
      <p:sp>
        <p:nvSpPr>
          <p:cNvPr id="3" name="Text Placeholder 2">
            <a:extLst>
              <a:ext uri="{FF2B5EF4-FFF2-40B4-BE49-F238E27FC236}">
                <a16:creationId xmlns:a16="http://schemas.microsoft.com/office/drawing/2014/main" id="{DEF4AC19-2E5E-7D4D-A302-521EADBC00BC}"/>
              </a:ext>
            </a:extLst>
          </p:cNvPr>
          <p:cNvSpPr>
            <a:spLocks noGrp="1"/>
          </p:cNvSpPr>
          <p:nvPr>
            <p:ph type="body" sz="quarter" idx="10"/>
          </p:nvPr>
        </p:nvSpPr>
        <p:spPr>
          <a:xfrm>
            <a:off x="3345012" y="1146175"/>
            <a:ext cx="5273819" cy="3853337"/>
          </a:xfrm>
        </p:spPr>
        <p:txBody>
          <a:bodyPr/>
          <a:lstStyle/>
          <a:p>
            <a:pPr algn="r" rtl="1">
              <a:lnSpc>
                <a:spcPct val="100000"/>
              </a:lnSpc>
              <a:spcBef>
                <a:spcPts val="600"/>
              </a:spcBef>
              <a:spcAft>
                <a:spcPts val="600"/>
              </a:spcAft>
            </a:pPr>
            <a:r>
              <a:rPr lang="ar-SA" dirty="0"/>
              <a:t>الآثار السلبية الناجمة عن العناية بالآخرين ورعايتهم. يمكن أن تنشأ عندما:</a:t>
            </a:r>
          </a:p>
          <a:p>
            <a:pPr lvl="1" algn="r" rtl="1">
              <a:lnSpc>
                <a:spcPct val="100000"/>
              </a:lnSpc>
              <a:spcBef>
                <a:spcPts val="600"/>
              </a:spcBef>
              <a:spcAft>
                <a:spcPts val="600"/>
              </a:spcAft>
            </a:pPr>
            <a:r>
              <a:rPr lang="ar-SA" dirty="0"/>
              <a:t>تشاهد أو تسمع عن معاناة الآخرين أو احتياجاتهم.</a:t>
            </a:r>
          </a:p>
          <a:p>
            <a:pPr lvl="1" algn="r" rtl="1">
              <a:lnSpc>
                <a:spcPct val="100000"/>
              </a:lnSpc>
              <a:spcBef>
                <a:spcPts val="600"/>
              </a:spcBef>
              <a:spcAft>
                <a:spcPts val="600"/>
              </a:spcAft>
            </a:pPr>
            <a:r>
              <a:rPr lang="ar-SA" sz="2400" dirty="0"/>
              <a:t>تشعر بالتزام أو بإحساس بالمسؤولية في تقديم المساعدة.</a:t>
            </a:r>
          </a:p>
          <a:p>
            <a:pPr algn="r" rtl="1"/>
            <a:endParaRPr lang="ar-SA" dirty="0"/>
          </a:p>
        </p:txBody>
      </p:sp>
      <p:sp>
        <p:nvSpPr>
          <p:cNvPr id="4" name="Rectangle 3">
            <a:extLst>
              <a:ext uri="{FF2B5EF4-FFF2-40B4-BE49-F238E27FC236}">
                <a16:creationId xmlns:a16="http://schemas.microsoft.com/office/drawing/2014/main" id="{98DE9781-45F8-B44E-B60A-22E4353075F2}"/>
              </a:ext>
            </a:extLst>
          </p:cNvPr>
          <p:cNvSpPr/>
          <p:nvPr/>
        </p:nvSpPr>
        <p:spPr>
          <a:xfrm>
            <a:off x="0" y="5260770"/>
            <a:ext cx="8530814" cy="492443"/>
          </a:xfrm>
          <a:prstGeom prst="rect">
            <a:avLst/>
          </a:prstGeom>
        </p:spPr>
        <p:txBody>
          <a:bodyPr wrap="square">
            <a:spAutoFit/>
          </a:bodyPr>
          <a:lstStyle/>
          <a:p>
            <a:pPr algn="r" rtl="1"/>
            <a:r>
              <a:rPr lang="ar-SA" sz="2600" dirty="0"/>
              <a:t>إنها </a:t>
            </a:r>
            <a:r>
              <a:rPr lang="ar-SA" sz="2600" b="1" i="1" dirty="0"/>
              <a:t>عملية</a:t>
            </a:r>
            <a:r>
              <a:rPr lang="ar-SA" sz="2600" i="1" dirty="0"/>
              <a:t> </a:t>
            </a:r>
            <a:r>
              <a:rPr lang="ar-SA" sz="2600" dirty="0"/>
              <a:t>تراكمية</a:t>
            </a:r>
            <a:r>
              <a:rPr lang="ar-SA" sz="2600" b="1" i="1" dirty="0"/>
              <a:t>ومستمرة </a:t>
            </a:r>
            <a:r>
              <a:rPr lang="ar-SA" sz="2600" i="1" dirty="0"/>
              <a:t> </a:t>
            </a:r>
            <a:r>
              <a:rPr lang="ar-SA" sz="2600" dirty="0"/>
              <a:t>تتكشف بمرور الوقت.</a:t>
            </a:r>
          </a:p>
        </p:txBody>
      </p:sp>
      <p:pic>
        <p:nvPicPr>
          <p:cNvPr id="5" name="Picture 2">
            <a:extLst>
              <a:ext uri="{FF2B5EF4-FFF2-40B4-BE49-F238E27FC236}">
                <a16:creationId xmlns:a16="http://schemas.microsoft.com/office/drawing/2014/main" id="{28F2E8EB-ECEC-3840-8C4B-93F5831338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761" y="1637348"/>
            <a:ext cx="2386938" cy="240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50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9"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6518-7902-8049-9B9D-5BE812FF07DD}"/>
              </a:ext>
            </a:extLst>
          </p:cNvPr>
          <p:cNvSpPr>
            <a:spLocks noGrp="1"/>
          </p:cNvSpPr>
          <p:nvPr>
            <p:ph type="ctrTitle"/>
          </p:nvPr>
        </p:nvSpPr>
        <p:spPr>
          <a:xfrm>
            <a:off x="685800" y="2433064"/>
            <a:ext cx="7772400" cy="1694415"/>
          </a:xfrm>
        </p:spPr>
        <p:txBody>
          <a:bodyPr/>
          <a:lstStyle/>
          <a:p>
            <a:pPr rtl="1"/>
            <a:r>
              <a:rPr lang="ar-SA" dirty="0"/>
              <a:t>2. لماذا من المهم للعاملين في المجال الإنساني فهم الصدمة غير المباشرة؟</a:t>
            </a:r>
          </a:p>
        </p:txBody>
      </p:sp>
      <p:pic>
        <p:nvPicPr>
          <p:cNvPr id="5" name="Picture 4">
            <a:extLst>
              <a:ext uri="{FF2B5EF4-FFF2-40B4-BE49-F238E27FC236}">
                <a16:creationId xmlns:a16="http://schemas.microsoft.com/office/drawing/2014/main" id="{16DBD64B-8876-3044-84B9-7194E80522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5800" y="86265"/>
            <a:ext cx="1301152" cy="1301152"/>
          </a:xfrm>
          <a:prstGeom prst="rect">
            <a:avLst/>
          </a:prstGeom>
        </p:spPr>
      </p:pic>
    </p:spTree>
    <p:extLst>
      <p:ext uri="{BB962C8B-B14F-4D97-AF65-F5344CB8AC3E}">
        <p14:creationId xmlns:p14="http://schemas.microsoft.com/office/powerpoint/2010/main" val="267526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A6D0-E0F1-E940-8EE2-02BD2AC2D621}"/>
              </a:ext>
            </a:extLst>
          </p:cNvPr>
          <p:cNvSpPr>
            <a:spLocks noGrp="1"/>
          </p:cNvSpPr>
          <p:nvPr>
            <p:ph type="title"/>
          </p:nvPr>
        </p:nvSpPr>
        <p:spPr/>
        <p:txBody>
          <a:bodyPr/>
          <a:lstStyle/>
          <a:p>
            <a:pPr algn="r" rtl="1"/>
            <a:endParaRPr lang="ar-SA" dirty="0"/>
          </a:p>
        </p:txBody>
      </p:sp>
      <p:sp>
        <p:nvSpPr>
          <p:cNvPr id="3" name="Text Placeholder 2">
            <a:extLst>
              <a:ext uri="{FF2B5EF4-FFF2-40B4-BE49-F238E27FC236}">
                <a16:creationId xmlns:a16="http://schemas.microsoft.com/office/drawing/2014/main" id="{9894D6F3-D643-D748-98F0-E07BCD87DF7A}"/>
              </a:ext>
            </a:extLst>
          </p:cNvPr>
          <p:cNvSpPr>
            <a:spLocks noGrp="1"/>
          </p:cNvSpPr>
          <p:nvPr>
            <p:ph type="body" sz="quarter" idx="10"/>
          </p:nvPr>
        </p:nvSpPr>
        <p:spPr>
          <a:xfrm>
            <a:off x="711344" y="1644938"/>
            <a:ext cx="7596187" cy="4316474"/>
          </a:xfrm>
        </p:spPr>
        <p:txBody>
          <a:bodyPr/>
          <a:lstStyle/>
          <a:p>
            <a:pPr marL="0" indent="0" algn="r" rtl="1">
              <a:buNone/>
            </a:pPr>
            <a:r>
              <a:rPr lang="ar-SA" sz="3600" dirty="0"/>
              <a:t>“</a:t>
            </a:r>
            <a:r>
              <a:rPr lang="ar-SA" sz="3600" i="1" dirty="0"/>
              <a:t>"إن توقع أننا يمكن أن ننغمس في المعاناة والخسارة يوميًا وألا نتأثر بها، هو أمر غير واقعي مثل توقع أن نكون قادرين على المشي عبر الماء دون أن نُبل".</a:t>
            </a:r>
          </a:p>
          <a:p>
            <a:pPr marL="0" indent="0" algn="r" rtl="1">
              <a:buNone/>
            </a:pPr>
            <a:r>
              <a:rPr lang="ar-SA" sz="2400" dirty="0"/>
              <a:t>(راشيل نعومي ريمين، دكتوراه في الطب)</a:t>
            </a:r>
          </a:p>
        </p:txBody>
      </p:sp>
    </p:spTree>
    <p:extLst>
      <p:ext uri="{BB962C8B-B14F-4D97-AF65-F5344CB8AC3E}">
        <p14:creationId xmlns:p14="http://schemas.microsoft.com/office/powerpoint/2010/main" val="408399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D284-EF13-3B44-94D0-1C1E3B6C9CED}"/>
              </a:ext>
            </a:extLst>
          </p:cNvPr>
          <p:cNvSpPr>
            <a:spLocks noGrp="1"/>
          </p:cNvSpPr>
          <p:nvPr>
            <p:ph type="title"/>
          </p:nvPr>
        </p:nvSpPr>
        <p:spPr/>
        <p:txBody>
          <a:bodyPr/>
          <a:lstStyle/>
          <a:p>
            <a:pPr algn="r" rtl="1"/>
            <a:r>
              <a:rPr lang="ar-SA" dirty="0"/>
              <a:t>العاملون في المجال الإنساني في خطر متزايد</a:t>
            </a:r>
          </a:p>
        </p:txBody>
      </p:sp>
      <p:sp>
        <p:nvSpPr>
          <p:cNvPr id="3" name="Text Placeholder 2">
            <a:extLst>
              <a:ext uri="{FF2B5EF4-FFF2-40B4-BE49-F238E27FC236}">
                <a16:creationId xmlns:a16="http://schemas.microsoft.com/office/drawing/2014/main" id="{47E1FF34-009F-994E-B99D-91DCDEB70C90}"/>
              </a:ext>
            </a:extLst>
          </p:cNvPr>
          <p:cNvSpPr>
            <a:spLocks noGrp="1"/>
          </p:cNvSpPr>
          <p:nvPr>
            <p:ph type="body" sz="quarter" idx="10"/>
          </p:nvPr>
        </p:nvSpPr>
        <p:spPr>
          <a:xfrm>
            <a:off x="461963" y="979921"/>
            <a:ext cx="8239125" cy="4945867"/>
          </a:xfrm>
        </p:spPr>
        <p:txBody>
          <a:bodyPr/>
          <a:lstStyle/>
          <a:p>
            <a:pPr marL="0" indent="0" algn="r" rtl="1">
              <a:lnSpc>
                <a:spcPct val="100000"/>
              </a:lnSpc>
              <a:spcBef>
                <a:spcPts val="600"/>
              </a:spcBef>
              <a:spcAft>
                <a:spcPts val="600"/>
              </a:spcAft>
              <a:buNone/>
            </a:pPr>
            <a:r>
              <a:rPr lang="ar-SA" dirty="0"/>
              <a:t>يتعرض العاملون في المجال الإنساني لخطر متزايد إذا كانت وظيفتهم تنطوي على ...</a:t>
            </a:r>
          </a:p>
          <a:p>
            <a:pPr algn="r" rtl="1">
              <a:lnSpc>
                <a:spcPct val="100000"/>
              </a:lnSpc>
              <a:spcBef>
                <a:spcPts val="600"/>
              </a:spcBef>
              <a:spcAft>
                <a:spcPts val="600"/>
              </a:spcAft>
            </a:pPr>
            <a:r>
              <a:rPr lang="ar-SA" sz="2400" dirty="0"/>
              <a:t>تعرضهم لقصص، أو معلومات، أو صور للصراع، و/أو المعاناة، و/أو الخسارة، و/أو الإساءة، و/أو العنف، و/أو التعذيب.</a:t>
            </a:r>
          </a:p>
          <a:p>
            <a:pPr algn="r" rtl="1">
              <a:lnSpc>
                <a:spcPct val="100000"/>
              </a:lnSpc>
              <a:spcBef>
                <a:spcPts val="600"/>
              </a:spcBef>
              <a:spcAft>
                <a:spcPts val="600"/>
              </a:spcAft>
            </a:pPr>
            <a:r>
              <a:rPr lang="ar-SA" sz="2400" dirty="0"/>
              <a:t>عزلهم اجتماعيًا ووجدانيًا عن الأصدقاء والأسرة.</a:t>
            </a:r>
          </a:p>
          <a:p>
            <a:pPr algn="r" rtl="1">
              <a:lnSpc>
                <a:spcPct val="100000"/>
              </a:lnSpc>
              <a:spcBef>
                <a:spcPts val="600"/>
              </a:spcBef>
              <a:spcAft>
                <a:spcPts val="600"/>
              </a:spcAft>
            </a:pPr>
            <a:r>
              <a:rPr lang="ar-SA" sz="2400" dirty="0"/>
              <a:t>معاناتهم من توتر عصبي متزايد بسبب التجربة الشخصية و/أو العيش والعمل في بيئات صعبة/خطيرة.</a:t>
            </a:r>
          </a:p>
          <a:p>
            <a:pPr algn="r" rtl="1">
              <a:lnSpc>
                <a:spcPct val="100000"/>
              </a:lnSpc>
              <a:spcBef>
                <a:spcPts val="600"/>
              </a:spcBef>
              <a:spcAft>
                <a:spcPts val="600"/>
              </a:spcAft>
            </a:pPr>
            <a:r>
              <a:rPr lang="ar-SA" sz="2400" dirty="0"/>
              <a:t>عدم تدربيهم، و/أو خضوعهم للإشراف، و/أو تلقي الدعم للعمل الذي يقومون به بشكل كافٍ.</a:t>
            </a:r>
          </a:p>
          <a:p>
            <a:pPr algn="r" rtl="1">
              <a:lnSpc>
                <a:spcPct val="100000"/>
              </a:lnSpc>
              <a:spcBef>
                <a:spcPts val="600"/>
              </a:spcBef>
              <a:spcAft>
                <a:spcPts val="600"/>
              </a:spcAft>
            </a:pPr>
            <a:endParaRPr lang="ar-SA" dirty="0"/>
          </a:p>
          <a:p>
            <a:pPr algn="r" rtl="1">
              <a:lnSpc>
                <a:spcPct val="100000"/>
              </a:lnSpc>
              <a:spcBef>
                <a:spcPts val="600"/>
              </a:spcBef>
              <a:spcAft>
                <a:spcPts val="600"/>
              </a:spcAft>
            </a:pPr>
            <a:endParaRPr lang="ar-SA" dirty="0"/>
          </a:p>
        </p:txBody>
      </p:sp>
    </p:spTree>
    <p:extLst>
      <p:ext uri="{BB962C8B-B14F-4D97-AF65-F5344CB8AC3E}">
        <p14:creationId xmlns:p14="http://schemas.microsoft.com/office/powerpoint/2010/main" val="213281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C1D9-213C-3A44-A0BE-2AC65BEE3DB8}"/>
              </a:ext>
            </a:extLst>
          </p:cNvPr>
          <p:cNvSpPr>
            <a:spLocks noGrp="1"/>
          </p:cNvSpPr>
          <p:nvPr>
            <p:ph type="title"/>
          </p:nvPr>
        </p:nvSpPr>
        <p:spPr/>
        <p:txBody>
          <a:bodyPr/>
          <a:lstStyle/>
          <a:p>
            <a:pPr algn="r" rtl="1"/>
            <a:r>
              <a:rPr lang="ar-SA" dirty="0"/>
              <a:t>"هذا العمل" (قصيدة)</a:t>
            </a:r>
          </a:p>
        </p:txBody>
      </p:sp>
      <p:sp>
        <p:nvSpPr>
          <p:cNvPr id="3" name="Text Placeholder 2">
            <a:extLst>
              <a:ext uri="{FF2B5EF4-FFF2-40B4-BE49-F238E27FC236}">
                <a16:creationId xmlns:a16="http://schemas.microsoft.com/office/drawing/2014/main" id="{3B0FEF6E-B60A-D84B-B44E-5650B95F0C1E}"/>
              </a:ext>
            </a:extLst>
          </p:cNvPr>
          <p:cNvSpPr>
            <a:spLocks noGrp="1"/>
          </p:cNvSpPr>
          <p:nvPr>
            <p:ph type="body" sz="quarter" idx="10"/>
          </p:nvPr>
        </p:nvSpPr>
        <p:spPr>
          <a:xfrm>
            <a:off x="426337" y="896793"/>
            <a:ext cx="8239125" cy="5218999"/>
          </a:xfrm>
        </p:spPr>
        <p:txBody>
          <a:bodyPr/>
          <a:lstStyle/>
          <a:p>
            <a:pPr marL="0" indent="0" algn="r" rtl="1">
              <a:lnSpc>
                <a:spcPct val="100000"/>
              </a:lnSpc>
              <a:spcBef>
                <a:spcPts val="0"/>
              </a:spcBef>
              <a:buNone/>
            </a:pPr>
            <a:r>
              <a:rPr lang="ar-SA" sz="2100" dirty="0"/>
              <a:t>مبهج ومرهق</a:t>
            </a:r>
          </a:p>
          <a:p>
            <a:pPr marL="0" indent="0" algn="r" rtl="1">
              <a:lnSpc>
                <a:spcPct val="100000"/>
              </a:lnSpc>
              <a:spcBef>
                <a:spcPts val="0"/>
              </a:spcBef>
              <a:buNone/>
            </a:pPr>
            <a:endParaRPr lang="ar-SA" sz="2100" dirty="0"/>
          </a:p>
          <a:p>
            <a:pPr marL="0" indent="0" algn="r" rtl="1">
              <a:lnSpc>
                <a:spcPct val="100000"/>
              </a:lnSpc>
              <a:spcBef>
                <a:spcPts val="0"/>
              </a:spcBef>
              <a:buNone/>
            </a:pPr>
            <a:r>
              <a:rPr lang="ar-SA" sz="2100" dirty="0"/>
              <a:t>يقودني إلى السير على الجدار</a:t>
            </a:r>
          </a:p>
          <a:p>
            <a:pPr marL="0" indent="0" algn="r" rtl="1">
              <a:lnSpc>
                <a:spcPct val="100000"/>
              </a:lnSpc>
              <a:spcBef>
                <a:spcPts val="0"/>
              </a:spcBef>
              <a:buNone/>
            </a:pPr>
            <a:r>
              <a:rPr lang="ar-SA" sz="2100" dirty="0"/>
              <a:t>ويفتح لي ابوابًا لم اتخيلها أبدًا</a:t>
            </a:r>
          </a:p>
          <a:p>
            <a:pPr marL="0" indent="0" algn="r" rtl="1">
              <a:lnSpc>
                <a:spcPct val="100000"/>
              </a:lnSpc>
              <a:spcBef>
                <a:spcPts val="0"/>
              </a:spcBef>
              <a:buNone/>
            </a:pPr>
            <a:endParaRPr lang="ar-SA" sz="2100" dirty="0"/>
          </a:p>
          <a:p>
            <a:pPr marL="0" indent="0" algn="r" rtl="1">
              <a:lnSpc>
                <a:spcPct val="100000"/>
              </a:lnSpc>
              <a:spcBef>
                <a:spcPts val="0"/>
              </a:spcBef>
              <a:buNone/>
            </a:pPr>
            <a:r>
              <a:rPr lang="ar-SA" sz="2100" dirty="0"/>
              <a:t>يميط اللثام عن مجموعة كبيرة من العواطف</a:t>
            </a:r>
          </a:p>
          <a:p>
            <a:pPr marL="0" indent="0" algn="r" rtl="1">
              <a:lnSpc>
                <a:spcPct val="100000"/>
              </a:lnSpc>
              <a:spcBef>
                <a:spcPts val="0"/>
              </a:spcBef>
              <a:buNone/>
            </a:pPr>
            <a:r>
              <a:rPr lang="ar-SA" sz="2100" dirty="0"/>
              <a:t>ومع ذلك يتركني أشعر باللامبالاة بشكل يفوق التَخَيُّل</a:t>
            </a:r>
          </a:p>
          <a:p>
            <a:pPr marL="0" indent="0" algn="r" rtl="1">
              <a:lnSpc>
                <a:spcPct val="100000"/>
              </a:lnSpc>
              <a:spcBef>
                <a:spcPts val="0"/>
              </a:spcBef>
              <a:buNone/>
            </a:pPr>
            <a:endParaRPr lang="ar-SA" sz="2100" dirty="0"/>
          </a:p>
          <a:p>
            <a:pPr marL="0" indent="0" algn="r" rtl="1">
              <a:lnSpc>
                <a:spcPct val="100000"/>
              </a:lnSpc>
              <a:spcBef>
                <a:spcPts val="0"/>
              </a:spcBef>
              <a:buNone/>
            </a:pPr>
            <a:r>
              <a:rPr lang="ar-SA" sz="2100" dirty="0"/>
              <a:t>ويوفر رضًا هائلاً</a:t>
            </a:r>
          </a:p>
          <a:p>
            <a:pPr marL="0" indent="0" algn="r" rtl="1">
              <a:lnSpc>
                <a:spcPct val="100000"/>
              </a:lnSpc>
              <a:spcBef>
                <a:spcPts val="0"/>
              </a:spcBef>
              <a:buNone/>
            </a:pPr>
            <a:r>
              <a:rPr lang="ar-SA" sz="2100" dirty="0"/>
              <a:t>ويتركني أشعر بالعجز الشديد</a:t>
            </a:r>
          </a:p>
          <a:p>
            <a:pPr marL="0" indent="0" algn="r" rtl="1">
              <a:lnSpc>
                <a:spcPct val="100000"/>
              </a:lnSpc>
              <a:spcBef>
                <a:spcPts val="0"/>
              </a:spcBef>
              <a:buNone/>
            </a:pPr>
            <a:endParaRPr lang="ar-SA" sz="2100" dirty="0"/>
          </a:p>
          <a:p>
            <a:pPr marL="0" indent="0" algn="r" rtl="1">
              <a:lnSpc>
                <a:spcPct val="100000"/>
              </a:lnSpc>
              <a:spcBef>
                <a:spcPts val="0"/>
              </a:spcBef>
              <a:buNone/>
            </a:pPr>
            <a:r>
              <a:rPr lang="ar-SA" sz="2100" dirty="0"/>
              <a:t>يثير تعاطفًا حقيقيًا</a:t>
            </a:r>
          </a:p>
          <a:p>
            <a:pPr marL="0" indent="0" algn="r" rtl="1">
              <a:lnSpc>
                <a:spcPct val="100000"/>
              </a:lnSpc>
              <a:spcBef>
                <a:spcPts val="0"/>
              </a:spcBef>
              <a:buNone/>
            </a:pPr>
            <a:r>
              <a:rPr lang="ar-SA" sz="2100" dirty="0"/>
              <a:t>ويثير تعصبًا مخيفًا في داخلي</a:t>
            </a:r>
          </a:p>
          <a:p>
            <a:pPr marL="0" indent="0" algn="r" rtl="1">
              <a:lnSpc>
                <a:spcPct val="100000"/>
              </a:lnSpc>
              <a:spcBef>
                <a:spcPts val="0"/>
              </a:spcBef>
              <a:buNone/>
            </a:pPr>
            <a:endParaRPr lang="ar-SA" sz="2100" dirty="0"/>
          </a:p>
          <a:p>
            <a:pPr marL="0" indent="0" algn="r" rtl="1">
              <a:lnSpc>
                <a:spcPct val="100000"/>
              </a:lnSpc>
              <a:spcBef>
                <a:spcPts val="0"/>
              </a:spcBef>
              <a:buNone/>
            </a:pPr>
            <a:r>
              <a:rPr lang="ar-SA" sz="2100" dirty="0"/>
              <a:t>يجعلني ألمس المعاناة العميقة</a:t>
            </a:r>
          </a:p>
          <a:p>
            <a:pPr marL="0" indent="0" algn="r" rtl="1">
              <a:lnSpc>
                <a:spcPct val="100000"/>
              </a:lnSpc>
              <a:spcBef>
                <a:spcPts val="0"/>
              </a:spcBef>
              <a:buNone/>
            </a:pPr>
            <a:r>
              <a:rPr lang="ar-SA" sz="2100" dirty="0"/>
              <a:t>ويرشدني نحو مزيد من الكمال</a:t>
            </a:r>
          </a:p>
          <a:p>
            <a:pPr marL="0" indent="0" algn="r" rtl="1">
              <a:lnSpc>
                <a:spcPct val="100000"/>
              </a:lnSpc>
              <a:spcBef>
                <a:spcPts val="0"/>
              </a:spcBef>
              <a:buNone/>
            </a:pPr>
            <a:endParaRPr lang="ar-SA" sz="2200" dirty="0"/>
          </a:p>
          <a:p>
            <a:pPr marL="0" indent="0" algn="r" rtl="1">
              <a:lnSpc>
                <a:spcPct val="100000"/>
              </a:lnSpc>
              <a:spcBef>
                <a:spcPts val="0"/>
              </a:spcBef>
              <a:buNone/>
            </a:pPr>
            <a:endParaRPr lang="ar-SA" sz="2200" dirty="0"/>
          </a:p>
          <a:p>
            <a:pPr marL="0" indent="0" algn="r" rtl="1">
              <a:buNone/>
            </a:pPr>
            <a:endParaRPr lang="ar-SA" dirty="0"/>
          </a:p>
        </p:txBody>
      </p:sp>
    </p:spTree>
    <p:extLst>
      <p:ext uri="{BB962C8B-B14F-4D97-AF65-F5344CB8AC3E}">
        <p14:creationId xmlns:p14="http://schemas.microsoft.com/office/powerpoint/2010/main" val="843442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150808</TotalTime>
  <Words>4239</Words>
  <Application>Microsoft Office PowerPoint</Application>
  <PresentationFormat>On-screen Show (4:3)</PresentationFormat>
  <Paragraphs>441</Paragraphs>
  <Slides>27</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Adobe Arabic</vt:lpstr>
      <vt:lpstr>Arial</vt:lpstr>
      <vt:lpstr>Calibri</vt:lpstr>
      <vt:lpstr>Office Theme</vt:lpstr>
      <vt:lpstr>think-cell Slide</vt:lpstr>
      <vt:lpstr>فهم الصدمة غير المباشرة والتعامل معها</vt:lpstr>
      <vt:lpstr>أسئلة مهمة للإجابة عنها</vt:lpstr>
      <vt:lpstr>1. ما المقصود بالصدمة غير المباشرة؟</vt:lpstr>
      <vt:lpstr>مصادر التوتر العصبي</vt:lpstr>
      <vt:lpstr>الصدمة غير المباشرة هي …</vt:lpstr>
      <vt:lpstr>2. لماذا من المهم للعاملين في المجال الإنساني فهم الصدمة غير المباشرة؟</vt:lpstr>
      <vt:lpstr>PowerPoint Presentation</vt:lpstr>
      <vt:lpstr>العاملون في المجال الإنساني في خطر متزايد</vt:lpstr>
      <vt:lpstr>"هذا العمل" (قصيدة)</vt:lpstr>
      <vt:lpstr>"هذا العمل" (قصيدة)</vt:lpstr>
      <vt:lpstr>3. ما هي العلامات الشائعة للصدمة غير المباشرة؟</vt:lpstr>
      <vt:lpstr>علامات شائعة على الصدمة غير المباشرة (I)</vt:lpstr>
      <vt:lpstr>علامات شائعة على الصدمة غير المباشرة (II)</vt:lpstr>
      <vt:lpstr>المزيد من العلامات المحددة على الصدمة غير المباشرة (I)</vt:lpstr>
      <vt:lpstr>المزيد من العلامات المحددة على الصدمة غير المباشرة (II)</vt:lpstr>
      <vt:lpstr>متسلسلة الإفراط في المشاركة وقلة المشاركة</vt:lpstr>
      <vt:lpstr>4. ما الذي يمكنك فعله للوقاية من الصدمة غير المباشرة؟</vt:lpstr>
      <vt:lpstr>أبجديات التعامل مع الصدمة غير المباشرة</vt:lpstr>
      <vt:lpstr>المزيد عن أبجديات التعامل مع الصدمة غير المباشرة</vt:lpstr>
      <vt:lpstr>ممارسات الرعاية والدعم (II)</vt:lpstr>
      <vt:lpstr>ممارسات الرعاية والدعم (II)</vt:lpstr>
      <vt:lpstr>5. ما المساعدة التي يمكن أن تقدمها لجنة الإنقاذ الدولية؟</vt:lpstr>
      <vt:lpstr>ماذا يمكن للمديرين والقادة القيام به؟</vt:lpstr>
      <vt:lpstr>طرق يمكنك من خلالها اقتراح الدعم</vt:lpstr>
      <vt:lpstr>طرق يمكنك من خلالها الرد على التردد</vt:lpstr>
      <vt:lpstr>الاستمرار، التوقف، البدء</vt:lpstr>
      <vt:lpstr>موارد لجنة الإنقاذ الدولية للرعاية الذاتية</vt:lpstr>
    </vt:vector>
  </TitlesOfParts>
  <Company>IRC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Laura.Yu@rescue.org</dc:creator>
  <cp:lastModifiedBy>Lana</cp:lastModifiedBy>
  <cp:revision>1058</cp:revision>
  <cp:lastPrinted>2018-03-21T12:36:13Z</cp:lastPrinted>
  <dcterms:created xsi:type="dcterms:W3CDTF">2017-01-04T00:30:36Z</dcterms:created>
  <dcterms:modified xsi:type="dcterms:W3CDTF">2020-02-23T11:58:27Z</dcterms:modified>
</cp:coreProperties>
</file>