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60" r:id="rId1"/>
  </p:sldMasterIdLst>
  <p:notesMasterIdLst>
    <p:notesMasterId r:id="rId30"/>
  </p:notesMasterIdLst>
  <p:handoutMasterIdLst>
    <p:handoutMasterId r:id="rId31"/>
  </p:handoutMasterIdLst>
  <p:sldIdLst>
    <p:sldId id="470" r:id="rId2"/>
    <p:sldId id="471" r:id="rId3"/>
    <p:sldId id="472" r:id="rId4"/>
    <p:sldId id="529" r:id="rId5"/>
    <p:sldId id="525" r:id="rId6"/>
    <p:sldId id="526" r:id="rId7"/>
    <p:sldId id="528" r:id="rId8"/>
    <p:sldId id="530" r:id="rId9"/>
    <p:sldId id="502" r:id="rId10"/>
    <p:sldId id="524" r:id="rId11"/>
    <p:sldId id="513" r:id="rId12"/>
    <p:sldId id="527" r:id="rId13"/>
    <p:sldId id="522" r:id="rId14"/>
    <p:sldId id="533" r:id="rId15"/>
    <p:sldId id="534" r:id="rId16"/>
    <p:sldId id="541" r:id="rId17"/>
    <p:sldId id="542" r:id="rId18"/>
    <p:sldId id="497" r:id="rId19"/>
    <p:sldId id="531" r:id="rId20"/>
    <p:sldId id="532" r:id="rId21"/>
    <p:sldId id="523" r:id="rId22"/>
    <p:sldId id="495" r:id="rId23"/>
    <p:sldId id="537" r:id="rId24"/>
    <p:sldId id="538" r:id="rId25"/>
    <p:sldId id="540" r:id="rId26"/>
    <p:sldId id="539" r:id="rId27"/>
    <p:sldId id="535" r:id="rId28"/>
    <p:sldId id="536"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2" userDrawn="1">
          <p15:clr>
            <a:srgbClr val="A4A3A4"/>
          </p15:clr>
        </p15:guide>
        <p15:guide id="2" pos="504" userDrawn="1">
          <p15:clr>
            <a:srgbClr val="A4A3A4"/>
          </p15:clr>
        </p15:guide>
        <p15:guide id="3" orient="horz" pos="103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gan O'Malley" initials="MO" lastIdx="1" clrIdx="0">
    <p:extLst/>
  </p:cmAuthor>
  <p:cmAuthor id="2" name="Joanna Alexander" initials="JA" lastIdx="15" clrIdx="1">
    <p:extLst/>
  </p:cmAuthor>
  <p:cmAuthor id="3" name="Laura Yu" initials="LY" lastIdx="30" clrIdx="2">
    <p:extLst/>
  </p:cmAuthor>
  <p:cmAuthor id="4" name="Samira Mirza" initials="SM" lastIdx="7"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D81E8"/>
    <a:srgbClr val="5482E8"/>
    <a:srgbClr val="327EEB"/>
    <a:srgbClr val="FFFFFF"/>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173" autoAdjust="0"/>
    <p:restoredTop sz="58055" autoAdjust="0"/>
  </p:normalViewPr>
  <p:slideViewPr>
    <p:cSldViewPr snapToGrid="0">
      <p:cViewPr varScale="1">
        <p:scale>
          <a:sx n="53" d="100"/>
          <a:sy n="53" d="100"/>
        </p:scale>
        <p:origin x="3000" y="78"/>
      </p:cViewPr>
      <p:guideLst>
        <p:guide orient="horz" pos="552"/>
        <p:guide pos="504"/>
        <p:guide orient="horz" pos="1032"/>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9" d="100"/>
          <a:sy n="89" d="100"/>
        </p:scale>
        <p:origin x="1784" y="1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40" tIns="45720" rIns="91440" bIns="45720" rtlCol="0"/>
          <a:lstStyle>
            <a:lvl1pPr algn="r">
              <a:defRPr sz="1200"/>
            </a:lvl1pPr>
          </a:lstStyle>
          <a:p>
            <a:fld id="{ED9AAB96-AC59-C64B-9E55-ABEA796467DE}" type="datetimeFigureOut">
              <a:rPr lang="en-US" smtClean="0"/>
              <a:pPr/>
              <a:t>2/2/2020</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40" tIns="45720" rIns="91440" bIns="45720" rtlCol="0" anchor="b"/>
          <a:lstStyle>
            <a:lvl1pPr algn="r">
              <a:defRPr sz="1200"/>
            </a:lvl1pPr>
          </a:lstStyle>
          <a:p>
            <a:fld id="{D2AB2A55-7D1A-AD44-A118-77A701CE92C0}" type="slidenum">
              <a:rPr lang="en-US" smtClean="0"/>
              <a:pPr/>
              <a:t>‹#›</a:t>
            </a:fld>
            <a:endParaRPr lang="en-US" dirty="0"/>
          </a:p>
        </p:txBody>
      </p:sp>
    </p:spTree>
    <p:extLst>
      <p:ext uri="{BB962C8B-B14F-4D97-AF65-F5344CB8AC3E}">
        <p14:creationId xmlns:p14="http://schemas.microsoft.com/office/powerpoint/2010/main" val="3680758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40" y="0"/>
            <a:ext cx="3038475" cy="465138"/>
          </a:xfrm>
          <a:prstGeom prst="rect">
            <a:avLst/>
          </a:prstGeom>
        </p:spPr>
        <p:txBody>
          <a:bodyPr vert="horz" lIns="91440" tIns="45720" rIns="91440" bIns="45720" rtlCol="0"/>
          <a:lstStyle>
            <a:lvl1pPr algn="r">
              <a:defRPr sz="1200"/>
            </a:lvl1pPr>
          </a:lstStyle>
          <a:p>
            <a:fld id="{4214E3E2-D3B7-4F7D-A4F7-C80E99429A66}" type="datetimeFigureOut">
              <a:rPr lang="en-US" smtClean="0"/>
              <a:pPr/>
              <a:t>2/2/2020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6"/>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40" y="8829675"/>
            <a:ext cx="3038475" cy="465138"/>
          </a:xfrm>
          <a:prstGeom prst="rect">
            <a:avLst/>
          </a:prstGeom>
        </p:spPr>
        <p:txBody>
          <a:bodyPr vert="horz" lIns="91440" tIns="45720" rIns="91440" bIns="45720" rtlCol="0" anchor="b"/>
          <a:lstStyle>
            <a:lvl1pPr algn="r">
              <a:defRPr sz="1200"/>
            </a:lvl1pPr>
          </a:lstStyle>
          <a:p>
            <a:fld id="{D70FF2E4-95BE-49CA-89E1-C2C428ECDA9A}" type="slidenum">
              <a:rPr lang="en-US" smtClean="0"/>
              <a:pPr/>
              <a:t>‹#›</a:t>
            </a:fld>
            <a:endParaRPr lang="en-US" dirty="0"/>
          </a:p>
        </p:txBody>
      </p:sp>
    </p:spTree>
    <p:extLst>
      <p:ext uri="{BB962C8B-B14F-4D97-AF65-F5344CB8AC3E}">
        <p14:creationId xmlns:p14="http://schemas.microsoft.com/office/powerpoint/2010/main" val="274565779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doc.rescue.org/access-a-counselor/" TargetMode="External"/><Relationship Id="rId2" Type="http://schemas.openxmlformats.org/officeDocument/2006/relationships/slide" Target="../slides/slide22.xml"/><Relationship Id="rId1" Type="http://schemas.openxmlformats.org/officeDocument/2006/relationships/notesMaster" Target="../notesMasters/notesMaster1.xml"/><Relationship Id="rId6" Type="http://schemas.openxmlformats.org/officeDocument/2006/relationships/hyperlink" Target="https://doc.rescue.org/" TargetMode="External"/><Relationship Id="rId5" Type="http://schemas.openxmlformats.org/officeDocument/2006/relationships/hyperlink" Target="https://doc.rescue.org/cultivate-your-resilience-with-customized-self-care-planning/" TargetMode="External"/><Relationship Id="rId4" Type="http://schemas.openxmlformats.org/officeDocument/2006/relationships/hyperlink" Target="https://doc.rescue.org/request-services-for-your-workplace/#accessManager" TargetMode="Externa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LB" b="1" i="0" noProof="0" dirty="0" smtClean="0"/>
              <a:t>قدّم</a:t>
            </a:r>
            <a:r>
              <a:rPr lang="ar-LB" noProof="0" dirty="0" smtClean="0"/>
              <a:t>: قم بتوفير مقدمة مختصرة عن المُيَسِّر </a:t>
            </a:r>
          </a:p>
          <a:p>
            <a:pPr marL="171450" indent="-171450" algn="r" rtl="1">
              <a:buFont typeface="Arial" panose="020B0604020202020204" pitchFamily="34" charset="0"/>
              <a:buChar char="•"/>
            </a:pPr>
            <a:r>
              <a:rPr lang="ar-LB" noProof="0" dirty="0" smtClean="0"/>
              <a:t>(إذا سمح الوقت) قم بإجراء مقدمات وكسر الجمود مع المشاركين.</a:t>
            </a:r>
            <a:endParaRPr lang="ar-LB"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a:t>
            </a:fld>
            <a:endParaRPr lang="en-US" dirty="0"/>
          </a:p>
        </p:txBody>
      </p:sp>
    </p:spTree>
    <p:extLst>
      <p:ext uri="{BB962C8B-B14F-4D97-AF65-F5344CB8AC3E}">
        <p14:creationId xmlns:p14="http://schemas.microsoft.com/office/powerpoint/2010/main" val="3562680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11</a:t>
            </a:fld>
            <a:endParaRPr lang="en-US" dirty="0"/>
          </a:p>
        </p:txBody>
      </p:sp>
    </p:spTree>
    <p:extLst>
      <p:ext uri="{BB962C8B-B14F-4D97-AF65-F5344CB8AC3E}">
        <p14:creationId xmlns:p14="http://schemas.microsoft.com/office/powerpoint/2010/main" val="26028071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QA" b="1" i="0" noProof="0" dirty="0" smtClean="0"/>
              <a:t>اعرض</a:t>
            </a:r>
            <a:r>
              <a:rPr lang="ar-QA" b="1" i="1" noProof="0" dirty="0" smtClean="0"/>
              <a:t> </a:t>
            </a:r>
            <a:r>
              <a:rPr lang="ar-QA" b="0" i="0" noProof="0" dirty="0" smtClean="0"/>
              <a:t>المعلومات الموجودة على الشريحة. </a:t>
            </a:r>
          </a:p>
          <a:p>
            <a:pPr algn="r" rtl="1"/>
            <a:endParaRPr lang="ar-QA" b="0" i="0"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12</a:t>
            </a:fld>
            <a:endParaRPr lang="en-US" dirty="0"/>
          </a:p>
        </p:txBody>
      </p:sp>
    </p:spTree>
    <p:extLst>
      <p:ext uri="{BB962C8B-B14F-4D97-AF65-F5344CB8AC3E}">
        <p14:creationId xmlns:p14="http://schemas.microsoft.com/office/powerpoint/2010/main" val="14497620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LY" sz="1200" b="1" i="0" kern="1200" noProof="0" dirty="0" smtClean="0">
                <a:solidFill>
                  <a:schemeClr val="tx1"/>
                </a:solidFill>
                <a:effectLst/>
                <a:latin typeface="+mn-lt"/>
                <a:ea typeface="+mn-ea"/>
                <a:cs typeface="+mn-cs"/>
              </a:rPr>
              <a:t>اسأل المشاركين: </a:t>
            </a:r>
            <a:r>
              <a:rPr lang="ar-LY" sz="1200" b="0" i="0" kern="1200" noProof="0" dirty="0" smtClean="0">
                <a:solidFill>
                  <a:schemeClr val="tx1"/>
                </a:solidFill>
                <a:effectLst/>
                <a:latin typeface="+mn-lt"/>
                <a:ea typeface="+mn-ea"/>
                <a:cs typeface="+mn-cs"/>
              </a:rPr>
              <a:t>ما الذي يساعدك على الوقاية من الإنهاك والتعامل معه؟ </a:t>
            </a:r>
          </a:p>
          <a:p>
            <a:pPr algn="r" rtl="1"/>
            <a:endParaRPr lang="ar-LY" sz="1200" b="0" i="0" kern="1200" noProof="0" dirty="0" smtClean="0">
              <a:solidFill>
                <a:schemeClr val="tx1"/>
              </a:solidFill>
              <a:effectLst/>
              <a:latin typeface="+mn-lt"/>
              <a:ea typeface="+mn-ea"/>
              <a:cs typeface="+mn-cs"/>
            </a:endParaRPr>
          </a:p>
          <a:p>
            <a:pPr algn="r" rtl="1"/>
            <a:r>
              <a:rPr lang="ar-LY" sz="1200" b="1" i="0" kern="1200" noProof="0" dirty="0" smtClean="0">
                <a:solidFill>
                  <a:schemeClr val="tx1"/>
                </a:solidFill>
                <a:effectLst/>
                <a:latin typeface="+mn-lt"/>
                <a:ea typeface="+mn-ea"/>
                <a:cs typeface="+mn-cs"/>
              </a:rPr>
              <a:t>ناقش</a:t>
            </a:r>
            <a:r>
              <a:rPr lang="ar-LY" sz="1200" i="0" kern="1200" noProof="0" dirty="0" smtClean="0">
                <a:solidFill>
                  <a:schemeClr val="tx1"/>
                </a:solidFill>
                <a:effectLst/>
                <a:latin typeface="+mn-lt"/>
                <a:ea typeface="+mn-ea"/>
                <a:cs typeface="+mn-cs"/>
              </a:rPr>
              <a:t> مساهمات المشاركين.</a:t>
            </a:r>
            <a:r>
              <a:rPr lang="ar-LY" i="0" noProof="0" dirty="0" smtClean="0">
                <a:effectLst/>
              </a:rPr>
              <a:t> </a:t>
            </a:r>
            <a:endParaRPr lang="ar-LY" sz="1200" b="0" i="0" kern="1200" noProof="0" dirty="0" smtClean="0">
              <a:solidFill>
                <a:schemeClr val="tx1"/>
              </a:solidFill>
              <a:effectLst/>
              <a:latin typeface="+mn-lt"/>
              <a:ea typeface="+mn-ea"/>
              <a:cs typeface="+mn-cs"/>
            </a:endParaRPr>
          </a:p>
          <a:p>
            <a:pPr algn="r" rtl="1"/>
            <a:endParaRPr lang="ar-LY" sz="1200" b="0" i="0" kern="1200" noProof="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13</a:t>
            </a:fld>
            <a:endParaRPr lang="en-US" dirty="0"/>
          </a:p>
        </p:txBody>
      </p:sp>
    </p:spTree>
    <p:extLst>
      <p:ext uri="{BB962C8B-B14F-4D97-AF65-F5344CB8AC3E}">
        <p14:creationId xmlns:p14="http://schemas.microsoft.com/office/powerpoint/2010/main" val="12680782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IQ" b="1" i="0" noProof="0" dirty="0" smtClean="0"/>
              <a:t>اعرض </a:t>
            </a:r>
            <a:r>
              <a:rPr lang="ar-IQ" b="0" i="0" noProof="0" dirty="0" smtClean="0"/>
              <a:t>المعلومات الموجودة على الشريحة. </a:t>
            </a:r>
          </a:p>
          <a:p>
            <a:pPr algn="r" rtl="1"/>
            <a:endParaRPr lang="ar-IQ"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14</a:t>
            </a:fld>
            <a:endParaRPr lang="en-US" dirty="0"/>
          </a:p>
        </p:txBody>
      </p:sp>
    </p:spTree>
    <p:extLst>
      <p:ext uri="{BB962C8B-B14F-4D97-AF65-F5344CB8AC3E}">
        <p14:creationId xmlns:p14="http://schemas.microsoft.com/office/powerpoint/2010/main" val="26126917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KW" b="1" i="0" noProof="0" dirty="0" smtClean="0"/>
              <a:t>اعرض </a:t>
            </a:r>
            <a:r>
              <a:rPr lang="ar-KW" b="0" i="0" noProof="0" dirty="0" smtClean="0"/>
              <a:t>المعلومات الموجودة على الشريحة. </a:t>
            </a:r>
          </a:p>
          <a:p>
            <a:pPr algn="r" rtl="1"/>
            <a:endParaRPr lang="ar-KW"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15</a:t>
            </a:fld>
            <a:endParaRPr lang="en-US" dirty="0"/>
          </a:p>
        </p:txBody>
      </p:sp>
    </p:spTree>
    <p:extLst>
      <p:ext uri="{BB962C8B-B14F-4D97-AF65-F5344CB8AC3E}">
        <p14:creationId xmlns:p14="http://schemas.microsoft.com/office/powerpoint/2010/main" val="24506926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IQ" b="1" i="0" noProof="0" dirty="0" smtClean="0"/>
              <a:t>اعرض </a:t>
            </a:r>
            <a:r>
              <a:rPr lang="ar-IQ" b="0" i="0" noProof="0" dirty="0" smtClean="0"/>
              <a:t>المعلومات الموجودة على الشريحة.</a:t>
            </a:r>
          </a:p>
          <a:p>
            <a:pPr marL="0" marR="0" lvl="0" indent="0" algn="r" defTabSz="914400" rtl="1" eaLnBrk="1" fontAlgn="auto" latinLnBrk="0" hangingPunct="1">
              <a:lnSpc>
                <a:spcPct val="100000"/>
              </a:lnSpc>
              <a:spcBef>
                <a:spcPts val="0"/>
              </a:spcBef>
              <a:spcAft>
                <a:spcPts val="0"/>
              </a:spcAft>
              <a:buClrTx/>
              <a:buSzTx/>
              <a:buFontTx/>
              <a:buNone/>
              <a:tabLst/>
              <a:defRPr/>
            </a:pPr>
            <a:endParaRPr lang="ar-IQ" b="0" i="0" noProof="0" dirty="0" smtClean="0"/>
          </a:p>
          <a:p>
            <a:pPr marL="0" marR="0" lvl="0" indent="0" algn="r" defTabSz="914400" rtl="1" eaLnBrk="1" fontAlgn="auto" latinLnBrk="0" hangingPunct="1">
              <a:lnSpc>
                <a:spcPct val="100000"/>
              </a:lnSpc>
              <a:spcBef>
                <a:spcPts val="0"/>
              </a:spcBef>
              <a:spcAft>
                <a:spcPts val="0"/>
              </a:spcAft>
              <a:buClrTx/>
              <a:buSzTx/>
              <a:buFontTx/>
              <a:buNone/>
              <a:tabLst/>
              <a:defRPr/>
            </a:pPr>
            <a:r>
              <a:rPr lang="ar-IQ" b="1" i="0" noProof="0" dirty="0" smtClean="0"/>
              <a:t>ملاحظات إضافية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IQ" sz="1200" b="0" i="0" u="none" strike="noStrike" kern="1200" noProof="0" dirty="0" smtClean="0">
                <a:solidFill>
                  <a:schemeClr val="tx1"/>
                </a:solidFill>
                <a:effectLst/>
                <a:latin typeface="+mn-lt"/>
                <a:ea typeface="+mn-ea"/>
                <a:cs typeface="+mn-cs"/>
              </a:rPr>
              <a:t>عندما يتعرض الموظفون لحادثة صعبة، فإن لجنة الإنقاذ الدولية تقترح بشدة تقديم المشورة كجزء من إجراءات التشغيل القياسية (SOP) لما بعد الحادثة.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IQ" sz="1200" b="0" i="0" u="none" strike="noStrike" kern="1200" noProof="0" dirty="0" smtClean="0">
                <a:solidFill>
                  <a:schemeClr val="tx1"/>
                </a:solidFill>
                <a:effectLst/>
                <a:latin typeface="+mn-lt"/>
                <a:ea typeface="+mn-ea"/>
                <a:cs typeface="+mn-cs"/>
              </a:rPr>
              <a:t>في العديد من الحالات، ينخفض عدد الموظفين الذين يحتاجون حقًا إلى هذه الخدمة لأنهم لا يعرفون ما يجب توقعه ولا يريدون أن يبدوا "مجانين" وفقًا لمنظور الثقافة حول المشورة.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IQ" sz="1200" b="0" i="0" u="none" strike="noStrike" kern="1200" noProof="0" dirty="0" smtClean="0">
                <a:solidFill>
                  <a:schemeClr val="tx1"/>
                </a:solidFill>
                <a:effectLst/>
                <a:latin typeface="+mn-lt"/>
                <a:ea typeface="+mn-ea"/>
                <a:cs typeface="+mn-cs"/>
              </a:rPr>
              <a:t>أثناء مناقشتك لهذه النقطة وتقديم المعلومات الموجودة في الشريحة التالية حول الكيفية التي تساعد بها المشورة في عملية التعافي، قدّم طلبًا للحصول على المشورة كشيء يجب على الجميع فعله بعد وقوع حادث حرج</a:t>
            </a:r>
            <a:endParaRPr lang="ar-IQ" b="0" i="0" noProof="0" dirty="0" smtClean="0"/>
          </a:p>
          <a:p>
            <a:pPr algn="r" rtl="1"/>
            <a:endParaRPr lang="ar-IQ" i="0"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16</a:t>
            </a:fld>
            <a:endParaRPr lang="en-US" dirty="0"/>
          </a:p>
        </p:txBody>
      </p:sp>
    </p:spTree>
    <p:extLst>
      <p:ext uri="{BB962C8B-B14F-4D97-AF65-F5344CB8AC3E}">
        <p14:creationId xmlns:p14="http://schemas.microsoft.com/office/powerpoint/2010/main" val="18039047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LB" sz="1200" b="1" i="0" kern="1200" noProof="0" dirty="0" smtClean="0">
                <a:solidFill>
                  <a:schemeClr val="tx1"/>
                </a:solidFill>
                <a:effectLst/>
                <a:latin typeface="+mn-lt"/>
                <a:ea typeface="+mn-ea"/>
                <a:cs typeface="+mn-cs"/>
              </a:rPr>
              <a:t>اسأل المشاركين: </a:t>
            </a:r>
            <a:r>
              <a:rPr lang="ar-LB" sz="1200" b="0" i="0" kern="1200" noProof="0" dirty="0" smtClean="0">
                <a:solidFill>
                  <a:schemeClr val="tx1"/>
                </a:solidFill>
                <a:effectLst/>
                <a:latin typeface="+mn-lt"/>
                <a:ea typeface="+mn-ea"/>
                <a:cs typeface="+mn-cs"/>
              </a:rPr>
              <a:t>ما الذي يسبب الإنهاك؟ </a:t>
            </a:r>
          </a:p>
          <a:p>
            <a:pPr algn="r" rtl="1"/>
            <a:endParaRPr lang="ar-LB" sz="1200" b="0" i="0" kern="1200" noProof="0" dirty="0" smtClean="0">
              <a:solidFill>
                <a:schemeClr val="tx1"/>
              </a:solidFill>
              <a:effectLst/>
              <a:latin typeface="+mn-lt"/>
              <a:ea typeface="+mn-ea"/>
              <a:cs typeface="+mn-cs"/>
            </a:endParaRPr>
          </a:p>
          <a:p>
            <a:pPr algn="r" rtl="1"/>
            <a:r>
              <a:rPr lang="ar-LB" sz="1200" b="1" i="0" kern="1200" noProof="0" dirty="0" smtClean="0">
                <a:solidFill>
                  <a:schemeClr val="tx1"/>
                </a:solidFill>
                <a:effectLst/>
                <a:latin typeface="+mn-lt"/>
                <a:ea typeface="+mn-ea"/>
                <a:cs typeface="+mn-cs"/>
              </a:rPr>
              <a:t>ناقش</a:t>
            </a:r>
            <a:r>
              <a:rPr lang="ar-LB" sz="1200" i="0" kern="1200" noProof="0" dirty="0" smtClean="0">
                <a:solidFill>
                  <a:schemeClr val="tx1"/>
                </a:solidFill>
                <a:effectLst/>
                <a:latin typeface="+mn-lt"/>
                <a:ea typeface="+mn-ea"/>
                <a:cs typeface="+mn-cs"/>
              </a:rPr>
              <a:t> مساهمات المشاركين.</a:t>
            </a:r>
            <a:r>
              <a:rPr lang="ar-LB" i="0" noProof="0" dirty="0" smtClean="0">
                <a:effectLst/>
              </a:rPr>
              <a:t> </a:t>
            </a:r>
            <a:endParaRPr lang="ar-LB" sz="1200" b="0" i="0" kern="1200" noProof="0" dirty="0" smtClean="0">
              <a:solidFill>
                <a:schemeClr val="tx1"/>
              </a:solidFill>
              <a:effectLst/>
              <a:latin typeface="+mn-lt"/>
              <a:ea typeface="+mn-ea"/>
              <a:cs typeface="+mn-cs"/>
            </a:endParaRPr>
          </a:p>
          <a:p>
            <a:pPr algn="r" rtl="1"/>
            <a:endParaRPr lang="ar-LB" sz="1200" b="0" i="0" kern="1200" noProof="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18</a:t>
            </a:fld>
            <a:endParaRPr lang="en-US" dirty="0"/>
          </a:p>
        </p:txBody>
      </p:sp>
    </p:spTree>
    <p:extLst>
      <p:ext uri="{BB962C8B-B14F-4D97-AF65-F5344CB8AC3E}">
        <p14:creationId xmlns:p14="http://schemas.microsoft.com/office/powerpoint/2010/main" val="22891371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lgn="r" rtl="1">
              <a:buFont typeface="Arial" panose="020B0604020202020204" pitchFamily="34" charset="0"/>
              <a:buNone/>
            </a:pPr>
            <a:r>
              <a:rPr lang="ar-JO" b="1" i="0" noProof="0" dirty="0" smtClean="0"/>
              <a:t>وضِّح: </a:t>
            </a:r>
            <a:r>
              <a:rPr lang="ar-JO" i="0" noProof="0" dirty="0" smtClean="0"/>
              <a:t>يقوم مستشارون متنوعون بالتعامل مع جلسة المشورة الأولى بشكل مختلف. ولكن بشكل عام، إليك بعض الأشياء التي يمكنك توقع حدوثها أثناء الجلسة الأولى (سواء شخصيًا أو عبر الهاتف)...</a:t>
            </a:r>
          </a:p>
          <a:p>
            <a:pPr marL="0" indent="0" algn="r" rtl="1">
              <a:buFont typeface="Arial" panose="020B0604020202020204" pitchFamily="34" charset="0"/>
              <a:buNone/>
            </a:pPr>
            <a:endParaRPr lang="ar-JO" i="0" noProof="0" dirty="0" smtClean="0"/>
          </a:p>
          <a:p>
            <a:pPr marL="0" indent="0" algn="r" rtl="1">
              <a:buFont typeface="Arial" panose="020B0604020202020204" pitchFamily="34" charset="0"/>
              <a:buNone/>
            </a:pPr>
            <a:r>
              <a:rPr lang="ar-JO" b="1" i="0" noProof="0" dirty="0" smtClean="0"/>
              <a:t>اعرض </a:t>
            </a:r>
            <a:r>
              <a:rPr lang="ar-JO" b="0" i="0" noProof="0" dirty="0" smtClean="0"/>
              <a:t>المعلومات الموجودة على الشريحة.</a:t>
            </a:r>
          </a:p>
          <a:p>
            <a:pPr marL="0" indent="0" algn="r" rtl="1">
              <a:buFont typeface="Arial" panose="020B0604020202020204" pitchFamily="34" charset="0"/>
              <a:buNone/>
            </a:pPr>
            <a:endParaRPr lang="ar-JO" b="0" i="0" noProof="0" dirty="0" smtClean="0"/>
          </a:p>
          <a:p>
            <a:pPr marL="0" indent="0" algn="r" rtl="1">
              <a:buFont typeface="Arial" panose="020B0604020202020204" pitchFamily="34" charset="0"/>
              <a:buNone/>
            </a:pPr>
            <a:r>
              <a:rPr lang="ar-JO" b="1" i="0" noProof="0" dirty="0" smtClean="0"/>
              <a:t>أضف النقاط التالية:</a:t>
            </a:r>
          </a:p>
          <a:p>
            <a:pPr marL="0" indent="0" algn="r" rtl="1">
              <a:buFont typeface="Arial" panose="020B0604020202020204" pitchFamily="34" charset="0"/>
              <a:buNone/>
            </a:pPr>
            <a:r>
              <a:rPr lang="ar-JO" b="0" i="0" noProof="0" dirty="0" smtClean="0"/>
              <a:t>بعد جلستك الأولى، يجب عليك مراجعة نفسك والتفكير في الأمور التالية:</a:t>
            </a:r>
          </a:p>
          <a:p>
            <a:pPr marL="171450" indent="-171450" algn="r" rtl="1">
              <a:buFont typeface="Arial" panose="020B0604020202020204" pitchFamily="34" charset="0"/>
              <a:buChar char="•"/>
            </a:pPr>
            <a:r>
              <a:rPr lang="ar-JO" b="0" i="0" noProof="0" dirty="0" smtClean="0"/>
              <a:t>ما رأيك في الجلسة الأولى؟</a:t>
            </a:r>
          </a:p>
          <a:p>
            <a:pPr marL="171450" indent="-171450" algn="r" rtl="1">
              <a:buFont typeface="Arial" panose="020B0604020202020204" pitchFamily="34" charset="0"/>
              <a:buChar char="•"/>
            </a:pPr>
            <a:r>
              <a:rPr lang="ar-JO" b="0" i="0" noProof="0" dirty="0" smtClean="0"/>
              <a:t>هل شعرت بشعور جيد عند الاتصال بالمستشار؟ هل شعرت أنه استمع إليك جيدًا وفهم مخاوفك ومشكلاتك؟</a:t>
            </a:r>
          </a:p>
          <a:p>
            <a:pPr marL="171450" indent="-171450" algn="r" rtl="1">
              <a:buFont typeface="Arial" panose="020B0604020202020204" pitchFamily="34" charset="0"/>
              <a:buChar char="•"/>
            </a:pPr>
            <a:r>
              <a:rPr lang="ar-JO" b="0" i="0" noProof="0" dirty="0" smtClean="0"/>
              <a:t>ما رأيك في عقد جلسة أخرى مع ذلك المستشار؟</a:t>
            </a:r>
          </a:p>
          <a:p>
            <a:pPr marL="0" indent="0" algn="r" rtl="1">
              <a:buFont typeface="Arial" panose="020B0604020202020204" pitchFamily="34" charset="0"/>
              <a:buNone/>
            </a:pPr>
            <a:endParaRPr lang="ar-JO" b="0" i="0" noProof="0" dirty="0" smtClean="0"/>
          </a:p>
          <a:p>
            <a:pPr marL="0" indent="0" algn="r" rtl="1">
              <a:buFont typeface="Arial" panose="020B0604020202020204" pitchFamily="34" charset="0"/>
              <a:buNone/>
            </a:pPr>
            <a:r>
              <a:rPr lang="ar-JO" b="0" i="0" noProof="0" dirty="0" smtClean="0"/>
              <a:t>إذا كنت لا تشعر بشعور من الثقة، والاحترام، والاتصال بعد جلستين أو ثلاث جلسات، ففكّر في البحث عن مستشار مختلف. المشورة هي عملية فردية. لكي تنجح المشورة يجب أن يكون هناك شعور بالثقة، والاحترام، والاتصال. لن يكون كل مستشار مناسبًا لك، ومن المناسب أن تجرب مستشارًا مختلفًا إذا كنت تشعر بأن مستشارك الأول ليس مناسبًا.</a:t>
            </a:r>
          </a:p>
          <a:p>
            <a:pPr marL="171450" indent="-171450" algn="r" rtl="1">
              <a:buFont typeface="Arial" panose="020B0604020202020204" pitchFamily="34" charset="0"/>
              <a:buChar char="•"/>
            </a:pPr>
            <a:r>
              <a:rPr lang="ar-JO" b="0" i="0" noProof="0" dirty="0" smtClean="0"/>
              <a:t>ومع ذلك ... تجدر الإشارة أيضًا إلى أنه لا ينبغي لنا مساواة شعور "الثقة، والاحترام، والاتصال" بعبارة "المشورة ستبدو سهلة ومريحة." </a:t>
            </a:r>
          </a:p>
          <a:p>
            <a:pPr marL="171450" indent="-171450" algn="r" rtl="1">
              <a:buFont typeface="Arial" panose="020B0604020202020204" pitchFamily="34" charset="0"/>
              <a:buChar char="•"/>
            </a:pPr>
            <a:r>
              <a:rPr lang="ar-JO" b="0" i="0" noProof="0" dirty="0" smtClean="0"/>
              <a:t>في كثير من الأحيان، عندما يسأل شخص ما أسئلة جيدة، ومثيرة للتحدي ويجعلنا نفكر ونتأمل بعمق، يمكن أن يجعلنا ذلك نشعر بعدم الارتياح والارتباك. لذلك لا تصرف النظر عن مستشار باعتباره "غير مناسب" قبل أن تسأل نفسك عما إذا كان في الغالب "يجعلك تفكر وتعمل بطرق تبدو صعبة."</a:t>
            </a:r>
            <a:endParaRPr lang="ar-JO" i="0" noProof="0" dirty="0" smtClean="0"/>
          </a:p>
          <a:p>
            <a:pPr algn="r" rtl="1"/>
            <a:endParaRPr lang="ar-JO" i="0"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19</a:t>
            </a:fld>
            <a:endParaRPr lang="en-US" dirty="0"/>
          </a:p>
        </p:txBody>
      </p:sp>
    </p:spTree>
    <p:extLst>
      <p:ext uri="{BB962C8B-B14F-4D97-AF65-F5344CB8AC3E}">
        <p14:creationId xmlns:p14="http://schemas.microsoft.com/office/powerpoint/2010/main" val="39589622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LY" b="1" i="0" noProof="0" dirty="0" smtClean="0"/>
              <a:t>راجع </a:t>
            </a:r>
            <a:r>
              <a:rPr lang="ar-LY" b="0" i="0" noProof="0" dirty="0" smtClean="0"/>
              <a:t>المعلومات الموجودة على الشريحة حول الأسئلة التي قد ترغب في طرحها على أي مستشار قبل جلستك الأولى أو أثناءها. </a:t>
            </a:r>
          </a:p>
          <a:p>
            <a:pPr marL="171450" indent="-171450" algn="r" rtl="1">
              <a:buFont typeface="Arial" panose="020B0604020202020204" pitchFamily="34" charset="0"/>
              <a:buChar char="•"/>
            </a:pPr>
            <a:r>
              <a:rPr lang="ar-LY" b="0" i="0" noProof="0" dirty="0" smtClean="0"/>
              <a:t>إذا لم يُجِب المستشار على هذه الأسئلة، فقد تكون هذه علامة على أنه ليس الأنسب لك. </a:t>
            </a:r>
            <a:endParaRPr lang="ar-LY" b="1" i="0"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20</a:t>
            </a:fld>
            <a:endParaRPr lang="en-US" dirty="0"/>
          </a:p>
        </p:txBody>
      </p:sp>
    </p:spTree>
    <p:extLst>
      <p:ext uri="{BB962C8B-B14F-4D97-AF65-F5344CB8AC3E}">
        <p14:creationId xmlns:p14="http://schemas.microsoft.com/office/powerpoint/2010/main" val="3738285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21</a:t>
            </a:fld>
            <a:endParaRPr lang="en-US" dirty="0"/>
          </a:p>
        </p:txBody>
      </p:sp>
    </p:spTree>
    <p:extLst>
      <p:ext uri="{BB962C8B-B14F-4D97-AF65-F5344CB8AC3E}">
        <p14:creationId xmlns:p14="http://schemas.microsoft.com/office/powerpoint/2010/main" val="3508997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gn="r" rtl="1"/>
            <a:r>
              <a:rPr lang="ar-MA" sz="1200" b="1" i="0" kern="1200" noProof="0" dirty="0" smtClean="0">
                <a:solidFill>
                  <a:schemeClr val="tx1"/>
                </a:solidFill>
                <a:effectLst/>
                <a:latin typeface="+mn-lt"/>
                <a:ea typeface="+mn-ea"/>
                <a:cs typeface="+mn-cs"/>
              </a:rPr>
              <a:t>مراجعة</a:t>
            </a:r>
            <a:r>
              <a:rPr lang="ar-MA" sz="1200" i="0" kern="1200" noProof="0" dirty="0" smtClean="0">
                <a:solidFill>
                  <a:schemeClr val="tx1"/>
                </a:solidFill>
                <a:effectLst/>
                <a:latin typeface="+mn-lt"/>
                <a:ea typeface="+mn-ea"/>
                <a:cs typeface="+mn-cs"/>
              </a:rPr>
              <a:t>: الأسئلة المهمة التي أنت هنا لمناقشتها معًا.</a:t>
            </a:r>
          </a:p>
          <a:p>
            <a:pPr algn="r" rtl="1"/>
            <a:endParaRPr lang="ar-MA"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a:t>
            </a:fld>
            <a:endParaRPr lang="en-US" dirty="0"/>
          </a:p>
        </p:txBody>
      </p:sp>
    </p:spTree>
    <p:extLst>
      <p:ext uri="{BB962C8B-B14F-4D97-AF65-F5344CB8AC3E}">
        <p14:creationId xmlns:p14="http://schemas.microsoft.com/office/powerpoint/2010/main" val="19834383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sz="1200" b="1" i="0" kern="1200" dirty="0" err="1">
                <a:solidFill>
                  <a:schemeClr val="tx1"/>
                </a:solidFill>
                <a:effectLst/>
                <a:latin typeface="+mn-lt"/>
                <a:ea typeface="+mn-ea"/>
                <a:cs typeface="+mn-cs"/>
              </a:rPr>
              <a:t>وضِّح</a:t>
            </a:r>
            <a:r>
              <a:rPr sz="1200" b="1"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كيف</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يمكن</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للموارد</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والخدمات</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الخاصة</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ببرنامج</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واجب</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العناية</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المساعدة</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في</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الوقاية</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من</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الإنهاك</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والتعامل</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معه</a:t>
            </a:r>
            <a:r>
              <a:rPr sz="1200" i="0" kern="1200" dirty="0">
                <a:solidFill>
                  <a:schemeClr val="tx1"/>
                </a:solidFill>
                <a:effectLst/>
                <a:latin typeface="+mn-lt"/>
                <a:ea typeface="+mn-ea"/>
                <a:cs typeface="+mn-cs"/>
              </a:rPr>
              <a:t>.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sz="1200" i="0" kern="1200" dirty="0" err="1">
                <a:solidFill>
                  <a:schemeClr val="tx1"/>
                </a:solidFill>
                <a:effectLst/>
                <a:latin typeface="+mn-lt"/>
                <a:ea typeface="+mn-ea"/>
                <a:cs typeface="+mn-cs"/>
              </a:rPr>
              <a:t>وتشمل</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هذه</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خدمات</a:t>
            </a:r>
            <a:r>
              <a:rPr sz="1200" i="0" kern="1200" dirty="0">
                <a:solidFill>
                  <a:schemeClr val="tx1"/>
                </a:solidFill>
                <a:effectLst/>
                <a:latin typeface="+mn-lt"/>
                <a:ea typeface="+mn-ea"/>
                <a:cs typeface="+mn-cs"/>
              </a:rPr>
              <a:t> </a:t>
            </a:r>
            <a:r>
              <a:rPr sz="1200" i="0" kern="1200" dirty="0" err="1">
                <a:solidFill>
                  <a:schemeClr val="tx1"/>
                </a:solidFill>
                <a:effectLst/>
                <a:latin typeface="+mn-lt"/>
                <a:ea typeface="+mn-ea"/>
                <a:cs typeface="+mn-cs"/>
              </a:rPr>
              <a:t>Konterra</a:t>
            </a:r>
            <a:r>
              <a:rPr sz="1200" i="0" kern="1200" dirty="0">
                <a:solidFill>
                  <a:schemeClr val="tx1"/>
                </a:solidFill>
                <a:effectLst/>
                <a:latin typeface="+mn-lt"/>
                <a:ea typeface="+mn-ea"/>
                <a:cs typeface="+mn-cs"/>
              </a:rPr>
              <a:t> (</a:t>
            </a:r>
            <a:r>
              <a:rPr sz="1200" i="0" u="sng" kern="1200" dirty="0" err="1">
                <a:solidFill>
                  <a:schemeClr val="tx1"/>
                </a:solidFill>
                <a:effectLst/>
                <a:latin typeface="+mn-lt"/>
                <a:ea typeface="+mn-ea"/>
                <a:cs typeface="+mn-cs"/>
                <a:hlinkClick r:id="rId3"/>
              </a:rPr>
              <a:t>برنامج</a:t>
            </a:r>
            <a:r>
              <a:rPr sz="1200" i="0" u="sng" kern="1200" dirty="0">
                <a:solidFill>
                  <a:schemeClr val="tx1"/>
                </a:solidFill>
                <a:effectLst/>
                <a:latin typeface="+mn-lt"/>
                <a:ea typeface="+mn-ea"/>
                <a:cs typeface="+mn-cs"/>
                <a:hlinkClick r:id="rId3"/>
              </a:rPr>
              <a:t> </a:t>
            </a:r>
            <a:r>
              <a:rPr sz="1200" i="0" u="sng" kern="1200" dirty="0" err="1">
                <a:solidFill>
                  <a:schemeClr val="tx1"/>
                </a:solidFill>
                <a:effectLst/>
                <a:latin typeface="+mn-lt"/>
                <a:ea typeface="+mn-ea"/>
                <a:cs typeface="+mn-cs"/>
                <a:hlinkClick r:id="rId3"/>
              </a:rPr>
              <a:t>توفير</a:t>
            </a:r>
            <a:r>
              <a:rPr sz="1200" i="0" u="sng" kern="1200" dirty="0">
                <a:solidFill>
                  <a:schemeClr val="tx1"/>
                </a:solidFill>
                <a:effectLst/>
                <a:latin typeface="+mn-lt"/>
                <a:ea typeface="+mn-ea"/>
                <a:cs typeface="+mn-cs"/>
                <a:hlinkClick r:id="rId3"/>
              </a:rPr>
              <a:t> </a:t>
            </a:r>
            <a:r>
              <a:rPr sz="1200" i="0" u="sng" kern="1200" dirty="0" err="1">
                <a:solidFill>
                  <a:schemeClr val="tx1"/>
                </a:solidFill>
                <a:effectLst/>
                <a:latin typeface="+mn-lt"/>
                <a:ea typeface="+mn-ea"/>
                <a:cs typeface="+mn-cs"/>
                <a:hlinkClick r:id="rId3"/>
              </a:rPr>
              <a:t>المساعدة</a:t>
            </a:r>
            <a:r>
              <a:rPr sz="1200" i="0" u="sng" kern="1200" dirty="0">
                <a:solidFill>
                  <a:schemeClr val="tx1"/>
                </a:solidFill>
                <a:effectLst/>
                <a:latin typeface="+mn-lt"/>
                <a:ea typeface="+mn-ea"/>
                <a:cs typeface="+mn-cs"/>
                <a:hlinkClick r:id="rId3"/>
              </a:rPr>
              <a:t> </a:t>
            </a:r>
            <a:r>
              <a:rPr sz="1200" i="0" u="sng" kern="1200" dirty="0" err="1">
                <a:solidFill>
                  <a:schemeClr val="tx1"/>
                </a:solidFill>
                <a:effectLst/>
                <a:latin typeface="+mn-lt"/>
                <a:ea typeface="+mn-ea"/>
                <a:cs typeface="+mn-cs"/>
                <a:hlinkClick r:id="rId3"/>
              </a:rPr>
              <a:t>والمرونة</a:t>
            </a:r>
            <a:r>
              <a:rPr sz="1200" i="0" u="sng" kern="1200" dirty="0">
                <a:solidFill>
                  <a:schemeClr val="tx1"/>
                </a:solidFill>
                <a:effectLst/>
                <a:latin typeface="+mn-lt"/>
                <a:ea typeface="+mn-ea"/>
                <a:cs typeface="+mn-cs"/>
                <a:hlinkClick r:id="rId3"/>
              </a:rPr>
              <a:t> </a:t>
            </a:r>
            <a:r>
              <a:rPr sz="1200" i="0" u="sng" kern="1200" dirty="0" err="1">
                <a:solidFill>
                  <a:schemeClr val="tx1"/>
                </a:solidFill>
                <a:effectLst/>
                <a:latin typeface="+mn-lt"/>
                <a:ea typeface="+mn-ea"/>
                <a:cs typeface="+mn-cs"/>
                <a:hlinkClick r:id="rId3"/>
              </a:rPr>
              <a:t>للموظف</a:t>
            </a:r>
            <a:r>
              <a:rPr sz="1200" i="0" u="sng" kern="1200" dirty="0">
                <a:solidFill>
                  <a:schemeClr val="tx1"/>
                </a:solidFill>
                <a:effectLst/>
                <a:latin typeface="+mn-lt"/>
                <a:ea typeface="+mn-ea"/>
                <a:cs typeface="+mn-cs"/>
                <a:hlinkClick r:id="rId3"/>
              </a:rPr>
              <a:t> (EARP)</a:t>
            </a:r>
            <a:r>
              <a:rPr sz="1200" i="0" kern="1200" dirty="0">
                <a:solidFill>
                  <a:schemeClr val="tx1"/>
                </a:solidFill>
                <a:effectLst/>
                <a:latin typeface="+mn-lt"/>
                <a:ea typeface="+mn-ea"/>
                <a:cs typeface="+mn-cs"/>
              </a:rPr>
              <a:t>، </a:t>
            </a:r>
            <a:r>
              <a:rPr sz="1200" i="0" u="sng" kern="1200" dirty="0" err="1">
                <a:solidFill>
                  <a:schemeClr val="tx1"/>
                </a:solidFill>
                <a:effectLst/>
                <a:latin typeface="+mn-lt"/>
                <a:ea typeface="+mn-ea"/>
                <a:cs typeface="+mn-cs"/>
                <a:hlinkClick r:id="rId4"/>
              </a:rPr>
              <a:t>واستشارة</a:t>
            </a:r>
            <a:r>
              <a:rPr sz="1200" i="0" u="sng" kern="1200" dirty="0">
                <a:solidFill>
                  <a:schemeClr val="tx1"/>
                </a:solidFill>
                <a:effectLst/>
                <a:latin typeface="+mn-lt"/>
                <a:ea typeface="+mn-ea"/>
                <a:cs typeface="+mn-cs"/>
                <a:hlinkClick r:id="rId4"/>
              </a:rPr>
              <a:t> </a:t>
            </a:r>
            <a:r>
              <a:rPr sz="1200" i="0" u="sng" kern="1200" dirty="0" err="1">
                <a:solidFill>
                  <a:schemeClr val="tx1"/>
                </a:solidFill>
                <a:effectLst/>
                <a:latin typeface="+mn-lt"/>
                <a:ea typeface="+mn-ea"/>
                <a:cs typeface="+mn-cs"/>
                <a:hlinkClick r:id="rId4"/>
              </a:rPr>
              <a:t>مدير</a:t>
            </a:r>
            <a:r>
              <a:rPr sz="1200" i="0" kern="1200" dirty="0">
                <a:solidFill>
                  <a:schemeClr val="tx1"/>
                </a:solidFill>
                <a:effectLst/>
                <a:latin typeface="+mn-lt"/>
                <a:ea typeface="+mn-ea"/>
                <a:cs typeface="+mn-cs"/>
              </a:rPr>
              <a:t>، </a:t>
            </a:r>
            <a:r>
              <a:rPr sz="1200" i="0" u="sng" kern="1200" dirty="0" err="1">
                <a:solidFill>
                  <a:schemeClr val="tx1"/>
                </a:solidFill>
                <a:effectLst/>
                <a:latin typeface="+mn-lt"/>
                <a:ea typeface="+mn-ea"/>
                <a:cs typeface="+mn-cs"/>
                <a:hlinkClick r:id="rId5"/>
              </a:rPr>
              <a:t>وتخطيط</a:t>
            </a:r>
            <a:r>
              <a:rPr sz="1200" i="0" u="sng" kern="1200" dirty="0">
                <a:solidFill>
                  <a:schemeClr val="tx1"/>
                </a:solidFill>
                <a:effectLst/>
                <a:latin typeface="+mn-lt"/>
                <a:ea typeface="+mn-ea"/>
                <a:cs typeface="+mn-cs"/>
                <a:hlinkClick r:id="rId5"/>
              </a:rPr>
              <a:t> </a:t>
            </a:r>
            <a:r>
              <a:rPr sz="1200" i="0" u="sng" kern="1200" dirty="0" err="1">
                <a:solidFill>
                  <a:schemeClr val="tx1"/>
                </a:solidFill>
                <a:effectLst/>
                <a:latin typeface="+mn-lt"/>
                <a:ea typeface="+mn-ea"/>
                <a:cs typeface="+mn-cs"/>
                <a:hlinkClick r:id="rId5"/>
              </a:rPr>
              <a:t>المرونة</a:t>
            </a:r>
            <a:r>
              <a:rPr sz="1200" i="0" u="sng" kern="1200" dirty="0">
                <a:solidFill>
                  <a:schemeClr val="tx1"/>
                </a:solidFill>
                <a:effectLst/>
                <a:latin typeface="+mn-lt"/>
                <a:ea typeface="+mn-ea"/>
                <a:cs typeface="+mn-cs"/>
                <a:hlinkClick r:id="rId5"/>
              </a:rPr>
              <a:t> </a:t>
            </a:r>
            <a:r>
              <a:rPr sz="1200" i="0" u="sng" kern="1200" dirty="0" err="1" smtClean="0">
                <a:solidFill>
                  <a:schemeClr val="tx1"/>
                </a:solidFill>
                <a:effectLst/>
                <a:latin typeface="+mn-lt"/>
                <a:ea typeface="+mn-ea"/>
                <a:cs typeface="+mn-cs"/>
                <a:hlinkClick r:id="rId5"/>
              </a:rPr>
              <a:t>الشخصية</a:t>
            </a:r>
            <a:r>
              <a:rPr sz="1200" i="0" kern="1200" dirty="0" smtClean="0">
                <a:solidFill>
                  <a:schemeClr val="tx1"/>
                </a:solidFill>
                <a:effectLst/>
                <a:latin typeface="+mn-lt"/>
                <a:ea typeface="+mn-ea"/>
                <a:cs typeface="+mn-cs"/>
              </a:rPr>
              <a:t> </a:t>
            </a:r>
            <a:r>
              <a:rPr lang="ar-EG" sz="1200" i="0" kern="1200" dirty="0" smtClean="0">
                <a:solidFill>
                  <a:schemeClr val="tx1"/>
                </a:solidFill>
                <a:effectLst/>
                <a:latin typeface="+mn-lt"/>
                <a:ea typeface="+mn-ea"/>
                <a:cs typeface="+mn-cs"/>
              </a:rPr>
              <a:t>(</a:t>
            </a:r>
            <a:r>
              <a:rPr sz="1200" i="0" kern="1200" dirty="0" err="1" smtClean="0">
                <a:solidFill>
                  <a:schemeClr val="tx1"/>
                </a:solidFill>
                <a:effectLst/>
                <a:latin typeface="+mn-lt"/>
                <a:ea typeface="+mn-ea"/>
                <a:cs typeface="+mn-cs"/>
              </a:rPr>
              <a:t>والموارد</a:t>
            </a:r>
            <a:r>
              <a:rPr sz="1200" i="0" kern="1200" dirty="0" smtClean="0">
                <a:solidFill>
                  <a:schemeClr val="tx1"/>
                </a:solidFill>
                <a:effectLst/>
                <a:latin typeface="+mn-lt"/>
                <a:ea typeface="+mn-ea"/>
                <a:cs typeface="+mn-cs"/>
              </a:rPr>
              <a:t> </a:t>
            </a:r>
            <a:r>
              <a:rPr sz="1200" i="0" kern="1200" dirty="0" err="1">
                <a:solidFill>
                  <a:schemeClr val="tx1"/>
                </a:solidFill>
                <a:effectLst/>
                <a:latin typeface="+mn-lt"/>
                <a:ea typeface="+mn-ea"/>
                <a:cs typeface="+mn-cs"/>
              </a:rPr>
              <a:t>التعليمية</a:t>
            </a:r>
            <a:r>
              <a:rPr sz="1200" i="0" kern="1200" dirty="0">
                <a:solidFill>
                  <a:schemeClr val="tx1"/>
                </a:solidFill>
                <a:effectLst/>
                <a:latin typeface="+mn-lt"/>
                <a:ea typeface="+mn-ea"/>
                <a:cs typeface="+mn-cs"/>
              </a:rPr>
              <a:t> (</a:t>
            </a:r>
            <a:r>
              <a:rPr sz="1200" i="0" u="sng" kern="1200" dirty="0" err="1">
                <a:solidFill>
                  <a:schemeClr val="tx1"/>
                </a:solidFill>
                <a:effectLst/>
                <a:latin typeface="+mn-lt"/>
                <a:ea typeface="+mn-ea"/>
                <a:cs typeface="+mn-cs"/>
                <a:hlinkClick r:id="rId6"/>
              </a:rPr>
              <a:t>صفحة</a:t>
            </a:r>
            <a:r>
              <a:rPr sz="1200" i="0" u="sng" kern="1200" dirty="0">
                <a:solidFill>
                  <a:schemeClr val="tx1"/>
                </a:solidFill>
                <a:effectLst/>
                <a:latin typeface="+mn-lt"/>
                <a:ea typeface="+mn-ea"/>
                <a:cs typeface="+mn-cs"/>
                <a:hlinkClick r:id="rId6"/>
              </a:rPr>
              <a:t> </a:t>
            </a:r>
            <a:r>
              <a:rPr sz="1200" i="0" u="sng" kern="1200" dirty="0" err="1">
                <a:solidFill>
                  <a:schemeClr val="tx1"/>
                </a:solidFill>
                <a:effectLst/>
                <a:latin typeface="+mn-lt"/>
                <a:ea typeface="+mn-ea"/>
                <a:cs typeface="+mn-cs"/>
                <a:hlinkClick r:id="rId6"/>
              </a:rPr>
              <a:t>ويب</a:t>
            </a:r>
            <a:r>
              <a:rPr sz="1200" i="0" u="sng" kern="1200" dirty="0">
                <a:solidFill>
                  <a:schemeClr val="tx1"/>
                </a:solidFill>
                <a:effectLst/>
                <a:latin typeface="+mn-lt"/>
                <a:ea typeface="+mn-ea"/>
                <a:cs typeface="+mn-cs"/>
                <a:hlinkClick r:id="rId6"/>
              </a:rPr>
              <a:t> </a:t>
            </a:r>
            <a:r>
              <a:rPr sz="1200" i="0" u="sng" kern="1200" dirty="0" err="1">
                <a:solidFill>
                  <a:schemeClr val="tx1"/>
                </a:solidFill>
                <a:effectLst/>
                <a:latin typeface="+mn-lt"/>
                <a:ea typeface="+mn-ea"/>
                <a:cs typeface="+mn-cs"/>
                <a:hlinkClick r:id="rId6"/>
              </a:rPr>
              <a:t>واجب</a:t>
            </a:r>
            <a:r>
              <a:rPr sz="1200" i="0" u="sng" kern="1200" dirty="0">
                <a:solidFill>
                  <a:schemeClr val="tx1"/>
                </a:solidFill>
                <a:effectLst/>
                <a:latin typeface="+mn-lt"/>
                <a:ea typeface="+mn-ea"/>
                <a:cs typeface="+mn-cs"/>
                <a:hlinkClick r:id="rId6"/>
              </a:rPr>
              <a:t> </a:t>
            </a:r>
            <a:r>
              <a:rPr sz="1200" i="0" u="sng" kern="1200" dirty="0" err="1" smtClean="0">
                <a:solidFill>
                  <a:schemeClr val="tx1"/>
                </a:solidFill>
                <a:effectLst/>
                <a:latin typeface="+mn-lt"/>
                <a:ea typeface="+mn-ea"/>
                <a:cs typeface="+mn-cs"/>
                <a:hlinkClick r:id="rId6"/>
              </a:rPr>
              <a:t>العناية</a:t>
            </a:r>
            <a:r>
              <a:rPr lang="ar-EG" sz="1200" i="0" kern="1200" dirty="0" smtClean="0">
                <a:solidFill>
                  <a:schemeClr val="tx1"/>
                </a:solidFill>
                <a:effectLst/>
                <a:latin typeface="+mn-lt"/>
                <a:ea typeface="+mn-ea"/>
                <a:cs typeface="+mn-cs"/>
              </a:rPr>
              <a:t>.</a:t>
            </a:r>
            <a:endParaRPr lang="en-US" sz="1200" b="0" i="0" kern="1200" dirty="0">
              <a:solidFill>
                <a:schemeClr val="tx1"/>
              </a:solidFill>
              <a:effectLst/>
              <a:latin typeface="+mn-lt"/>
              <a:ea typeface="+mn-ea"/>
              <a:cs typeface="+mn-cs"/>
            </a:endParaRP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sz="1200" b="1" i="0" kern="1200" dirty="0" err="1">
                <a:solidFill>
                  <a:schemeClr val="tx1"/>
                </a:solidFill>
                <a:effectLst/>
                <a:latin typeface="+mn-lt"/>
                <a:ea typeface="+mn-ea"/>
                <a:cs typeface="+mn-cs"/>
              </a:rPr>
              <a:t>استخدم</a:t>
            </a:r>
            <a:r>
              <a:rPr sz="1200" b="1" i="0" kern="1200" dirty="0">
                <a:solidFill>
                  <a:schemeClr val="tx1"/>
                </a:solidFill>
                <a:effectLst/>
                <a:latin typeface="+mn-lt"/>
                <a:ea typeface="+mn-ea"/>
                <a:cs typeface="+mn-cs"/>
              </a:rPr>
              <a:t> </a:t>
            </a:r>
            <a:r>
              <a:rPr sz="1200" b="1" i="0" kern="1200" dirty="0" err="1">
                <a:solidFill>
                  <a:schemeClr val="tx1"/>
                </a:solidFill>
                <a:effectLst/>
                <a:latin typeface="+mn-lt"/>
                <a:ea typeface="+mn-ea"/>
                <a:cs typeface="+mn-cs"/>
              </a:rPr>
              <a:t>الشرائح</a:t>
            </a:r>
            <a:r>
              <a:rPr sz="1200" b="1" i="0" kern="1200" dirty="0">
                <a:solidFill>
                  <a:schemeClr val="tx1"/>
                </a:solidFill>
                <a:effectLst/>
                <a:latin typeface="+mn-lt"/>
                <a:ea typeface="+mn-ea"/>
                <a:cs typeface="+mn-cs"/>
              </a:rPr>
              <a:t> </a:t>
            </a:r>
            <a:r>
              <a:rPr sz="1200" b="1" i="0" kern="1200" dirty="0" err="1">
                <a:solidFill>
                  <a:schemeClr val="tx1"/>
                </a:solidFill>
                <a:effectLst/>
                <a:latin typeface="+mn-lt"/>
                <a:ea typeface="+mn-ea"/>
                <a:cs typeface="+mn-cs"/>
              </a:rPr>
              <a:t>التالية</a:t>
            </a:r>
            <a:r>
              <a:rPr sz="1200" b="1" i="0" kern="1200" dirty="0">
                <a:solidFill>
                  <a:schemeClr val="tx1"/>
                </a:solidFill>
                <a:effectLst/>
                <a:latin typeface="+mn-lt"/>
                <a:ea typeface="+mn-ea"/>
                <a:cs typeface="+mn-cs"/>
              </a:rPr>
              <a:t> </a:t>
            </a:r>
            <a:r>
              <a:rPr sz="1200" b="1" i="0" kern="1200" dirty="0" err="1">
                <a:solidFill>
                  <a:schemeClr val="tx1"/>
                </a:solidFill>
                <a:effectLst/>
                <a:latin typeface="+mn-lt"/>
                <a:ea typeface="+mn-ea"/>
                <a:cs typeface="+mn-cs"/>
              </a:rPr>
              <a:t>العديدة</a:t>
            </a:r>
            <a:r>
              <a:rPr sz="1200" b="1" i="0" kern="1200" dirty="0">
                <a:solidFill>
                  <a:schemeClr val="tx1"/>
                </a:solidFill>
                <a:effectLst/>
                <a:latin typeface="+mn-lt"/>
                <a:ea typeface="+mn-ea"/>
                <a:cs typeface="+mn-cs"/>
              </a:rPr>
              <a:t> </a:t>
            </a:r>
            <a:r>
              <a:rPr sz="1200" b="0" i="0" kern="1200" dirty="0" err="1">
                <a:solidFill>
                  <a:schemeClr val="tx1"/>
                </a:solidFill>
                <a:effectLst/>
                <a:latin typeface="+mn-lt"/>
                <a:ea typeface="+mn-ea"/>
                <a:cs typeface="+mn-cs"/>
              </a:rPr>
              <a:t>لشرح</a:t>
            </a:r>
            <a:r>
              <a:rPr sz="1200" b="0" i="0" kern="1200" dirty="0">
                <a:solidFill>
                  <a:schemeClr val="tx1"/>
                </a:solidFill>
                <a:effectLst/>
                <a:latin typeface="+mn-lt"/>
                <a:ea typeface="+mn-ea"/>
                <a:cs typeface="+mn-cs"/>
              </a:rPr>
              <a:t> </a:t>
            </a:r>
            <a:r>
              <a:rPr sz="1200" b="0" i="0" kern="1200" dirty="0" err="1">
                <a:solidFill>
                  <a:schemeClr val="tx1"/>
                </a:solidFill>
                <a:effectLst/>
                <a:latin typeface="+mn-lt"/>
                <a:ea typeface="+mn-ea"/>
                <a:cs typeface="+mn-cs"/>
              </a:rPr>
              <a:t>الكيفية</a:t>
            </a:r>
            <a:r>
              <a:rPr sz="1200" b="0" i="0" kern="1200" dirty="0">
                <a:solidFill>
                  <a:schemeClr val="tx1"/>
                </a:solidFill>
                <a:effectLst/>
                <a:latin typeface="+mn-lt"/>
                <a:ea typeface="+mn-ea"/>
                <a:cs typeface="+mn-cs"/>
              </a:rPr>
              <a:t> </a:t>
            </a:r>
            <a:r>
              <a:rPr sz="1200" b="0" i="0" kern="1200" dirty="0" err="1">
                <a:solidFill>
                  <a:schemeClr val="tx1"/>
                </a:solidFill>
                <a:effectLst/>
                <a:latin typeface="+mn-lt"/>
                <a:ea typeface="+mn-ea"/>
                <a:cs typeface="+mn-cs"/>
              </a:rPr>
              <a:t>التي</a:t>
            </a:r>
            <a:r>
              <a:rPr sz="1200" b="0" i="0" kern="1200" dirty="0">
                <a:solidFill>
                  <a:schemeClr val="tx1"/>
                </a:solidFill>
                <a:effectLst/>
                <a:latin typeface="+mn-lt"/>
                <a:ea typeface="+mn-ea"/>
                <a:cs typeface="+mn-cs"/>
              </a:rPr>
              <a:t> </a:t>
            </a:r>
            <a:r>
              <a:rPr sz="1200" b="0" i="0" kern="1200" dirty="0" err="1">
                <a:solidFill>
                  <a:schemeClr val="tx1"/>
                </a:solidFill>
                <a:effectLst/>
                <a:latin typeface="+mn-lt"/>
                <a:ea typeface="+mn-ea"/>
                <a:cs typeface="+mn-cs"/>
              </a:rPr>
              <a:t>يمكن</a:t>
            </a:r>
            <a:r>
              <a:rPr sz="1200" b="0" i="0" kern="1200" dirty="0">
                <a:solidFill>
                  <a:schemeClr val="tx1"/>
                </a:solidFill>
                <a:effectLst/>
                <a:latin typeface="+mn-lt"/>
                <a:ea typeface="+mn-ea"/>
                <a:cs typeface="+mn-cs"/>
              </a:rPr>
              <a:t> </a:t>
            </a:r>
            <a:r>
              <a:rPr sz="1200" b="0" i="0" kern="1200" dirty="0" err="1">
                <a:solidFill>
                  <a:schemeClr val="tx1"/>
                </a:solidFill>
                <a:effectLst/>
                <a:latin typeface="+mn-lt"/>
                <a:ea typeface="+mn-ea"/>
                <a:cs typeface="+mn-cs"/>
              </a:rPr>
              <a:t>بها</a:t>
            </a:r>
            <a:r>
              <a:rPr sz="1200" b="0" i="0" kern="1200" dirty="0">
                <a:solidFill>
                  <a:schemeClr val="tx1"/>
                </a:solidFill>
                <a:effectLst/>
                <a:latin typeface="+mn-lt"/>
                <a:ea typeface="+mn-ea"/>
                <a:cs typeface="+mn-cs"/>
              </a:rPr>
              <a:t> </a:t>
            </a:r>
            <a:r>
              <a:rPr sz="1200" b="0" i="0" kern="1200" dirty="0" err="1">
                <a:solidFill>
                  <a:schemeClr val="tx1"/>
                </a:solidFill>
                <a:effectLst/>
                <a:latin typeface="+mn-lt"/>
                <a:ea typeface="+mn-ea"/>
                <a:cs typeface="+mn-cs"/>
              </a:rPr>
              <a:t>لأي</a:t>
            </a:r>
            <a:r>
              <a:rPr sz="1200" b="0" i="0" kern="1200" dirty="0">
                <a:solidFill>
                  <a:schemeClr val="tx1"/>
                </a:solidFill>
                <a:effectLst/>
                <a:latin typeface="+mn-lt"/>
                <a:ea typeface="+mn-ea"/>
                <a:cs typeface="+mn-cs"/>
              </a:rPr>
              <a:t> </a:t>
            </a:r>
            <a:r>
              <a:rPr sz="1200" b="0" i="0" kern="1200" dirty="0" err="1">
                <a:solidFill>
                  <a:schemeClr val="tx1"/>
                </a:solidFill>
                <a:effectLst/>
                <a:latin typeface="+mn-lt"/>
                <a:ea typeface="+mn-ea"/>
                <a:cs typeface="+mn-cs"/>
              </a:rPr>
              <a:t>موظف</a:t>
            </a:r>
            <a:r>
              <a:rPr sz="1200" b="0" i="0" kern="1200" dirty="0">
                <a:solidFill>
                  <a:schemeClr val="tx1"/>
                </a:solidFill>
                <a:effectLst/>
                <a:latin typeface="+mn-lt"/>
                <a:ea typeface="+mn-ea"/>
                <a:cs typeface="+mn-cs"/>
              </a:rPr>
              <a:t> </a:t>
            </a:r>
            <a:r>
              <a:rPr sz="1200" b="0" i="0" kern="1200" dirty="0" err="1">
                <a:solidFill>
                  <a:schemeClr val="tx1"/>
                </a:solidFill>
                <a:effectLst/>
                <a:latin typeface="+mn-lt"/>
                <a:ea typeface="+mn-ea"/>
                <a:cs typeface="+mn-cs"/>
              </a:rPr>
              <a:t>تحديد</a:t>
            </a:r>
            <a:r>
              <a:rPr sz="1200" b="0" i="0" kern="1200" dirty="0">
                <a:solidFill>
                  <a:schemeClr val="tx1"/>
                </a:solidFill>
                <a:effectLst/>
                <a:latin typeface="+mn-lt"/>
                <a:ea typeface="+mn-ea"/>
                <a:cs typeface="+mn-cs"/>
              </a:rPr>
              <a:t> </a:t>
            </a:r>
            <a:r>
              <a:rPr sz="1200" b="0" i="0" kern="1200" dirty="0" err="1">
                <a:solidFill>
                  <a:schemeClr val="tx1"/>
                </a:solidFill>
                <a:effectLst/>
                <a:latin typeface="+mn-lt"/>
                <a:ea typeface="+mn-ea"/>
                <a:cs typeface="+mn-cs"/>
              </a:rPr>
              <a:t>موعد</a:t>
            </a:r>
            <a:r>
              <a:rPr sz="1200" b="0" i="0" kern="1200" dirty="0">
                <a:solidFill>
                  <a:schemeClr val="tx1"/>
                </a:solidFill>
                <a:effectLst/>
                <a:latin typeface="+mn-lt"/>
                <a:ea typeface="+mn-ea"/>
                <a:cs typeface="+mn-cs"/>
              </a:rPr>
              <a:t> </a:t>
            </a:r>
            <a:r>
              <a:rPr sz="1200" b="0" i="0" kern="1200" dirty="0" err="1">
                <a:solidFill>
                  <a:schemeClr val="tx1"/>
                </a:solidFill>
                <a:effectLst/>
                <a:latin typeface="+mn-lt"/>
                <a:ea typeface="+mn-ea"/>
                <a:cs typeface="+mn-cs"/>
              </a:rPr>
              <a:t>لجلسة</a:t>
            </a:r>
            <a:r>
              <a:rPr sz="1200" b="0" i="0" kern="1200" dirty="0">
                <a:solidFill>
                  <a:schemeClr val="tx1"/>
                </a:solidFill>
                <a:effectLst/>
                <a:latin typeface="+mn-lt"/>
                <a:ea typeface="+mn-ea"/>
                <a:cs typeface="+mn-cs"/>
              </a:rPr>
              <a:t> </a:t>
            </a:r>
            <a:r>
              <a:rPr sz="1200" b="0" i="0" kern="1200" dirty="0" err="1">
                <a:solidFill>
                  <a:schemeClr val="tx1"/>
                </a:solidFill>
                <a:effectLst/>
                <a:latin typeface="+mn-lt"/>
                <a:ea typeface="+mn-ea"/>
                <a:cs typeface="+mn-cs"/>
              </a:rPr>
              <a:t>مشورة</a:t>
            </a:r>
            <a:r>
              <a:rPr sz="1200" b="0" i="0" kern="1200" dirty="0">
                <a:solidFill>
                  <a:schemeClr val="tx1"/>
                </a:solidFill>
                <a:effectLst/>
                <a:latin typeface="+mn-lt"/>
                <a:ea typeface="+mn-ea"/>
                <a:cs typeface="+mn-cs"/>
              </a:rPr>
              <a:t> </a:t>
            </a:r>
            <a:r>
              <a:rPr sz="1200" b="0" i="0" kern="1200" dirty="0" err="1">
                <a:solidFill>
                  <a:schemeClr val="tx1"/>
                </a:solidFill>
                <a:effectLst/>
                <a:latin typeface="+mn-lt"/>
                <a:ea typeface="+mn-ea"/>
                <a:cs typeface="+mn-cs"/>
              </a:rPr>
              <a:t>مع</a:t>
            </a:r>
            <a:r>
              <a:rPr sz="1200" b="0" i="0" kern="1200" dirty="0">
                <a:solidFill>
                  <a:schemeClr val="tx1"/>
                </a:solidFill>
                <a:effectLst/>
                <a:latin typeface="+mn-lt"/>
                <a:ea typeface="+mn-ea"/>
                <a:cs typeface="+mn-cs"/>
              </a:rPr>
              <a:t> </a:t>
            </a:r>
            <a:r>
              <a:rPr sz="1200" b="0" i="0" kern="1200" dirty="0" err="1">
                <a:solidFill>
                  <a:schemeClr val="tx1"/>
                </a:solidFill>
                <a:effectLst/>
                <a:latin typeface="+mn-lt"/>
                <a:ea typeface="+mn-ea"/>
                <a:cs typeface="+mn-cs"/>
              </a:rPr>
              <a:t>أحد</a:t>
            </a:r>
            <a:r>
              <a:rPr sz="1200" b="0" i="0" kern="1200" dirty="0">
                <a:solidFill>
                  <a:schemeClr val="tx1"/>
                </a:solidFill>
                <a:effectLst/>
                <a:latin typeface="+mn-lt"/>
                <a:ea typeface="+mn-ea"/>
                <a:cs typeface="+mn-cs"/>
              </a:rPr>
              <a:t> </a:t>
            </a:r>
            <a:r>
              <a:rPr sz="1200" b="0" i="0" kern="1200" dirty="0" err="1">
                <a:solidFill>
                  <a:schemeClr val="tx1"/>
                </a:solidFill>
                <a:effectLst/>
                <a:latin typeface="+mn-lt"/>
                <a:ea typeface="+mn-ea"/>
                <a:cs typeface="+mn-cs"/>
              </a:rPr>
              <a:t>مستشاري</a:t>
            </a:r>
            <a:r>
              <a:rPr sz="1200" b="0" i="0" kern="1200" dirty="0">
                <a:solidFill>
                  <a:schemeClr val="tx1"/>
                </a:solidFill>
                <a:effectLst/>
                <a:latin typeface="+mn-lt"/>
                <a:ea typeface="+mn-ea"/>
                <a:cs typeface="+mn-cs"/>
              </a:rPr>
              <a:t> </a:t>
            </a:r>
            <a:r>
              <a:rPr sz="1200" b="0" i="0" kern="1200" dirty="0" err="1" smtClean="0">
                <a:solidFill>
                  <a:schemeClr val="tx1"/>
                </a:solidFill>
                <a:effectLst/>
                <a:latin typeface="+mn-lt"/>
                <a:ea typeface="+mn-ea"/>
                <a:cs typeface="+mn-cs"/>
              </a:rPr>
              <a:t>KonTerra</a:t>
            </a:r>
            <a:r>
              <a:rPr lang="ar-EG" sz="1200" b="0" i="0" kern="1200" dirty="0" smtClean="0">
                <a:solidFill>
                  <a:schemeClr val="tx1"/>
                </a:solidFill>
                <a:effectLst/>
                <a:latin typeface="+mn-lt"/>
                <a:ea typeface="+mn-ea"/>
                <a:cs typeface="+mn-cs"/>
              </a:rPr>
              <a:t>.</a:t>
            </a:r>
            <a:endParaRPr sz="1200" b="1" i="0" kern="1200" dirty="0">
              <a:solidFill>
                <a:schemeClr val="tx1"/>
              </a:solidFill>
              <a:effectLst/>
              <a:latin typeface="+mn-lt"/>
              <a:ea typeface="+mn-ea"/>
              <a:cs typeface="+mn-cs"/>
            </a:endParaRPr>
          </a:p>
          <a:p>
            <a:pPr lvl="0" algn="r" rtl="1"/>
            <a:endParaRPr lang="en-US" sz="1200" b="1" i="0" kern="1200" dirty="0">
              <a:solidFill>
                <a:schemeClr val="tx1"/>
              </a:solidFill>
              <a:effectLst/>
              <a:latin typeface="+mn-lt"/>
              <a:ea typeface="+mn-ea"/>
              <a:cs typeface="+mn-cs"/>
            </a:endParaRPr>
          </a:p>
          <a:p>
            <a:pPr algn="r" rtl="1"/>
            <a:endParaRPr lang="en-US" i="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22</a:t>
            </a:fld>
            <a:endParaRPr lang="en-US" dirty="0"/>
          </a:p>
        </p:txBody>
      </p:sp>
    </p:spTree>
    <p:extLst>
      <p:ext uri="{BB962C8B-B14F-4D97-AF65-F5344CB8AC3E}">
        <p14:creationId xmlns:p14="http://schemas.microsoft.com/office/powerpoint/2010/main" val="23480204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0FF2E4-95BE-49CA-89E1-C2C428ECDA9A}" type="slidenum">
              <a:rPr lang="en-US" smtClean="0"/>
              <a:pPr/>
              <a:t>23</a:t>
            </a:fld>
            <a:endParaRPr lang="en-US" dirty="0"/>
          </a:p>
        </p:txBody>
      </p:sp>
    </p:spTree>
    <p:extLst>
      <p:ext uri="{BB962C8B-B14F-4D97-AF65-F5344CB8AC3E}">
        <p14:creationId xmlns:p14="http://schemas.microsoft.com/office/powerpoint/2010/main" val="36162144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0FF2E4-95BE-49CA-89E1-C2C428ECDA9A}" type="slidenum">
              <a:rPr lang="en-US" smtClean="0"/>
              <a:pPr/>
              <a:t>24</a:t>
            </a:fld>
            <a:endParaRPr lang="en-US" dirty="0"/>
          </a:p>
        </p:txBody>
      </p:sp>
    </p:spTree>
    <p:extLst>
      <p:ext uri="{BB962C8B-B14F-4D97-AF65-F5344CB8AC3E}">
        <p14:creationId xmlns:p14="http://schemas.microsoft.com/office/powerpoint/2010/main" val="12816085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QA" sz="1200" b="1" i="0" kern="1200" noProof="0" dirty="0" smtClean="0">
                <a:solidFill>
                  <a:schemeClr val="tx1"/>
                </a:solidFill>
                <a:effectLst/>
                <a:latin typeface="+mn-lt"/>
                <a:ea typeface="+mn-ea"/>
                <a:cs typeface="+mn-cs"/>
              </a:rPr>
              <a:t>إذا سمح الوقت وظهرت المجموعة منفتحة لهذا)، فقم بإجراء تمرين التفكير </a:t>
            </a:r>
            <a:r>
              <a:rPr lang="ar-QA" sz="1200" i="0" kern="1200" noProof="0" dirty="0" smtClean="0">
                <a:solidFill>
                  <a:schemeClr val="tx1"/>
                </a:solidFill>
                <a:effectLst/>
                <a:latin typeface="+mn-lt"/>
                <a:ea typeface="+mn-ea"/>
                <a:cs typeface="+mn-cs"/>
              </a:rPr>
              <a:t>الموجود على الشريحة التالية. بخلاف ذلك، تخطى هذه الشريحة بسرعة وانتقل مباشرةً إلى آخر شريحة في النقاط الرئيسية التي يجب تذكرها.</a:t>
            </a:r>
          </a:p>
          <a:p>
            <a:pPr algn="r" rtl="1"/>
            <a:endParaRPr lang="ar-QA" i="0"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25</a:t>
            </a:fld>
            <a:endParaRPr lang="en-US" dirty="0"/>
          </a:p>
        </p:txBody>
      </p:sp>
    </p:spTree>
    <p:extLst>
      <p:ext uri="{BB962C8B-B14F-4D97-AF65-F5344CB8AC3E}">
        <p14:creationId xmlns:p14="http://schemas.microsoft.com/office/powerpoint/2010/main" val="33622173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LB" b="1" i="0" noProof="0" dirty="0" smtClean="0"/>
              <a:t>إذا</a:t>
            </a:r>
            <a:r>
              <a:rPr lang="ar-LB" b="1" i="1" noProof="0" dirty="0" smtClean="0"/>
              <a:t> </a:t>
            </a:r>
            <a:r>
              <a:rPr lang="ar-LB" b="1" i="0" noProof="0" dirty="0" smtClean="0"/>
              <a:t>سمح</a:t>
            </a:r>
            <a:r>
              <a:rPr lang="ar-LB" b="1" i="1" noProof="0" dirty="0" smtClean="0"/>
              <a:t> </a:t>
            </a:r>
            <a:r>
              <a:rPr lang="ar-LB" b="1" i="0" noProof="0" dirty="0" smtClean="0"/>
              <a:t>الوقت،</a:t>
            </a:r>
            <a:r>
              <a:rPr lang="ar-LB" b="1" i="1" noProof="0" dirty="0" smtClean="0"/>
              <a:t> </a:t>
            </a:r>
            <a:r>
              <a:rPr lang="ar-LB" b="0" i="0" noProof="0" dirty="0" smtClean="0"/>
              <a:t>فقم بقيادة المجموعة في تمرين تفكير موجز. </a:t>
            </a:r>
          </a:p>
          <a:p>
            <a:pPr marL="0" marR="0" lvl="0" indent="0" algn="r" defTabSz="914400" rtl="1" eaLnBrk="1" fontAlgn="auto" latinLnBrk="0" hangingPunct="1">
              <a:lnSpc>
                <a:spcPct val="100000"/>
              </a:lnSpc>
              <a:spcBef>
                <a:spcPts val="0"/>
              </a:spcBef>
              <a:spcAft>
                <a:spcPts val="0"/>
              </a:spcAft>
              <a:buClrTx/>
              <a:buSzTx/>
              <a:buFontTx/>
              <a:buNone/>
              <a:tabLst/>
              <a:defRPr/>
            </a:pPr>
            <a:endParaRPr lang="ar-LB" b="0" i="0" noProof="0" dirty="0" smtClean="0"/>
          </a:p>
          <a:p>
            <a:pPr marL="0" marR="0" lvl="0" indent="0" algn="r" defTabSz="914400" rtl="1" eaLnBrk="1" fontAlgn="auto" latinLnBrk="0" hangingPunct="1">
              <a:lnSpc>
                <a:spcPct val="100000"/>
              </a:lnSpc>
              <a:spcBef>
                <a:spcPts val="0"/>
              </a:spcBef>
              <a:spcAft>
                <a:spcPts val="0"/>
              </a:spcAft>
              <a:buClrTx/>
              <a:buSzTx/>
              <a:buFontTx/>
              <a:buNone/>
              <a:tabLst/>
              <a:defRPr/>
            </a:pPr>
            <a:r>
              <a:rPr lang="ar-LB" b="1" i="0" noProof="0" dirty="0" smtClean="0"/>
              <a:t>أخبر</a:t>
            </a:r>
            <a:r>
              <a:rPr lang="ar-LB" b="1" i="1" noProof="0" dirty="0" smtClean="0"/>
              <a:t> </a:t>
            </a:r>
            <a:r>
              <a:rPr lang="ar-LB" b="1" i="0" noProof="0" dirty="0" smtClean="0"/>
              <a:t>المشاركين</a:t>
            </a:r>
            <a:r>
              <a:rPr lang="ar-LB" b="1" i="1" noProof="0" dirty="0" smtClean="0"/>
              <a:t> </a:t>
            </a:r>
            <a:r>
              <a:rPr lang="ar-LB" b="0" i="0" noProof="0" dirty="0" smtClean="0"/>
              <a:t>بالتفكير في هذه الأسئلة وتقديم بعض الملاحظات لأنفسهم. أخبرهم بأنك لن تطلب منهم مشاركة الإجابات مع أي شخص. </a:t>
            </a:r>
          </a:p>
          <a:p>
            <a:pPr marL="0" marR="0" lvl="0" indent="0" algn="r" defTabSz="914400" rtl="1" eaLnBrk="1" fontAlgn="auto" latinLnBrk="0" hangingPunct="1">
              <a:lnSpc>
                <a:spcPct val="100000"/>
              </a:lnSpc>
              <a:spcBef>
                <a:spcPts val="0"/>
              </a:spcBef>
              <a:spcAft>
                <a:spcPts val="0"/>
              </a:spcAft>
              <a:buClrTx/>
              <a:buSzTx/>
              <a:buFontTx/>
              <a:buNone/>
              <a:tabLst/>
              <a:defRPr/>
            </a:pPr>
            <a:endParaRPr lang="ar-LB" b="0" i="0" noProof="0" dirty="0" smtClean="0"/>
          </a:p>
          <a:p>
            <a:pPr marL="0" marR="0" lvl="0" indent="0" algn="r" defTabSz="914400" rtl="1" eaLnBrk="1" fontAlgn="auto" latinLnBrk="0" hangingPunct="1">
              <a:lnSpc>
                <a:spcPct val="100000"/>
              </a:lnSpc>
              <a:spcBef>
                <a:spcPts val="0"/>
              </a:spcBef>
              <a:spcAft>
                <a:spcPts val="0"/>
              </a:spcAft>
              <a:buClrTx/>
              <a:buSzTx/>
              <a:buFontTx/>
              <a:buNone/>
              <a:tabLst/>
              <a:defRPr/>
            </a:pPr>
            <a:r>
              <a:rPr lang="ar-LB" b="1" i="0" noProof="0" dirty="0" smtClean="0"/>
              <a:t>شارك</a:t>
            </a:r>
            <a:r>
              <a:rPr lang="ar-LB" b="1" i="1" noProof="0" dirty="0" smtClean="0"/>
              <a:t> </a:t>
            </a:r>
            <a:r>
              <a:rPr lang="ar-LB" b="0" i="0" noProof="0" dirty="0" smtClean="0"/>
              <a:t>أسئلة التفكير مع المشاركين.</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LB" b="0" i="0" noProof="0" dirty="0" smtClean="0"/>
              <a:t>امنح المشاركين عدة دقائق للتفكير في المجموعة الأولى من الأسئلة وتدوين الملاحظات قبل مشاركة المجموعة الثانية.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LB" b="0" i="0" noProof="0" dirty="0" smtClean="0"/>
              <a:t>بعد أن يتوفر للمشاركين الوقت لتدوين بعض الملاحظات استجابةً للسؤال الثاني، اغلق التمرين وانتقل إلى الشريحة الأخيرة عن النقاط الرئيسية التي يجب تذكرها.</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ar-LB" b="0" i="0" noProof="0" dirty="0" smtClean="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LB" b="0" i="0" noProof="0" dirty="0" smtClean="0"/>
              <a:t>  </a:t>
            </a:r>
          </a:p>
          <a:p>
            <a:pPr marL="0" marR="0" lvl="0" indent="0" algn="r" defTabSz="914400" rtl="1" eaLnBrk="1" fontAlgn="auto" latinLnBrk="0" hangingPunct="1">
              <a:lnSpc>
                <a:spcPct val="100000"/>
              </a:lnSpc>
              <a:spcBef>
                <a:spcPts val="0"/>
              </a:spcBef>
              <a:spcAft>
                <a:spcPts val="0"/>
              </a:spcAft>
              <a:buClrTx/>
              <a:buSzTx/>
              <a:buFontTx/>
              <a:buNone/>
              <a:tabLst/>
              <a:defRPr/>
            </a:pPr>
            <a:endParaRPr lang="ar-LB" b="0" i="0" noProof="0" dirty="0" smtClean="0"/>
          </a:p>
          <a:p>
            <a:pPr algn="r" rtl="1"/>
            <a:endParaRPr lang="ar-LB"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27</a:t>
            </a:fld>
            <a:endParaRPr lang="en-US" dirty="0"/>
          </a:p>
        </p:txBody>
      </p:sp>
    </p:spTree>
    <p:extLst>
      <p:ext uri="{BB962C8B-B14F-4D97-AF65-F5344CB8AC3E}">
        <p14:creationId xmlns:p14="http://schemas.microsoft.com/office/powerpoint/2010/main" val="40910655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LY" b="1" i="0" noProof="0" dirty="0" smtClean="0"/>
              <a:t>قدِّم</a:t>
            </a:r>
            <a:r>
              <a:rPr lang="ar-LY" b="1" i="1" noProof="0" dirty="0" smtClean="0"/>
              <a:t> </a:t>
            </a:r>
            <a:r>
              <a:rPr lang="ar-LY" b="0" i="0" noProof="0" dirty="0" smtClean="0"/>
              <a:t>النقاط الرئيسية التي يجب تذكرها واستخدمها لتعزيز الرسائل الأساسية.</a:t>
            </a:r>
          </a:p>
          <a:p>
            <a:pPr algn="r" rtl="1"/>
            <a:endParaRPr lang="ar-LY" b="0" i="0" noProof="0" dirty="0" smtClean="0"/>
          </a:p>
          <a:p>
            <a:pPr algn="r" rtl="1"/>
            <a:r>
              <a:rPr lang="ar-LY" b="1" i="0" noProof="0" dirty="0" smtClean="0"/>
              <a:t>اسأل</a:t>
            </a:r>
            <a:r>
              <a:rPr lang="ar-LY" b="1" i="1" noProof="0" dirty="0" smtClean="0"/>
              <a:t> </a:t>
            </a:r>
            <a:r>
              <a:rPr lang="ar-LY" b="0" i="0" noProof="0" dirty="0" smtClean="0"/>
              <a:t>إذا كان أي شخص لديه أي أسئلة أو تعليقات. </a:t>
            </a:r>
          </a:p>
          <a:p>
            <a:pPr algn="r" rtl="1"/>
            <a:endParaRPr lang="ar-LY" b="0" i="0" noProof="0" dirty="0" smtClean="0"/>
          </a:p>
          <a:p>
            <a:pPr algn="r" rtl="1"/>
            <a:r>
              <a:rPr lang="ar-LY" b="1" i="0" noProof="0" dirty="0" smtClean="0"/>
              <a:t>اشكر</a:t>
            </a:r>
            <a:r>
              <a:rPr lang="ar-LY" b="1" i="1" noProof="0" dirty="0" smtClean="0"/>
              <a:t> </a:t>
            </a:r>
            <a:r>
              <a:rPr lang="ar-LY" b="1" i="0" noProof="0" dirty="0" smtClean="0"/>
              <a:t>المشاركين</a:t>
            </a:r>
            <a:r>
              <a:rPr lang="ar-LY" b="1" i="1" noProof="0" dirty="0" smtClean="0"/>
              <a:t> </a:t>
            </a:r>
            <a:r>
              <a:rPr lang="ar-LY" b="0" i="0" noProof="0" dirty="0" smtClean="0"/>
              <a:t>و</a:t>
            </a:r>
            <a:r>
              <a:rPr lang="ar-LY" b="1" i="0" noProof="0" dirty="0" smtClean="0"/>
              <a:t>اختتم</a:t>
            </a:r>
            <a:r>
              <a:rPr lang="ar-LY" b="1" i="1" noProof="0" dirty="0" smtClean="0"/>
              <a:t> </a:t>
            </a:r>
            <a:r>
              <a:rPr lang="ar-LY" b="1" i="0" noProof="0" dirty="0" smtClean="0"/>
              <a:t>الجلسة</a:t>
            </a:r>
            <a:r>
              <a:rPr lang="ar-LY" b="1" i="1" noProof="0" dirty="0" smtClean="0"/>
              <a:t>. </a:t>
            </a:r>
            <a:endParaRPr lang="ar-LY" b="1" i="1"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28</a:t>
            </a:fld>
            <a:endParaRPr lang="en-US" dirty="0"/>
          </a:p>
        </p:txBody>
      </p:sp>
    </p:spTree>
    <p:extLst>
      <p:ext uri="{BB962C8B-B14F-4D97-AF65-F5344CB8AC3E}">
        <p14:creationId xmlns:p14="http://schemas.microsoft.com/office/powerpoint/2010/main" val="3147429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LB" sz="1200" b="1" i="0" kern="1200" noProof="0" dirty="0" smtClean="0">
                <a:solidFill>
                  <a:schemeClr val="tx1"/>
                </a:solidFill>
                <a:effectLst/>
                <a:latin typeface="+mn-lt"/>
                <a:ea typeface="+mn-ea"/>
                <a:cs typeface="+mn-cs"/>
              </a:rPr>
              <a:t>اسأل المشاركين: </a:t>
            </a:r>
            <a:r>
              <a:rPr lang="ar-LB" sz="1200" b="0" i="0" kern="1200" noProof="0" dirty="0" smtClean="0">
                <a:solidFill>
                  <a:schemeClr val="tx1"/>
                </a:solidFill>
                <a:effectLst/>
                <a:latin typeface="+mn-lt"/>
                <a:ea typeface="+mn-ea"/>
                <a:cs typeface="+mn-cs"/>
              </a:rPr>
              <a:t>ما الكلمات أو الصور التي تتبادر إلى الذهن عندما تسمع كلمة المشورة؟</a:t>
            </a:r>
          </a:p>
          <a:p>
            <a:pPr algn="r" rtl="1"/>
            <a:endParaRPr lang="ar-LB" sz="1200" b="0" i="0" kern="1200" noProof="0" dirty="0" smtClean="0">
              <a:solidFill>
                <a:schemeClr val="tx1"/>
              </a:solidFill>
              <a:effectLst/>
              <a:latin typeface="+mn-lt"/>
              <a:ea typeface="+mn-ea"/>
              <a:cs typeface="+mn-cs"/>
            </a:endParaRPr>
          </a:p>
          <a:p>
            <a:pPr algn="r" rtl="1"/>
            <a:r>
              <a:rPr lang="ar-LB" sz="1200" b="1" i="0" kern="1200" noProof="0" dirty="0" smtClean="0">
                <a:solidFill>
                  <a:schemeClr val="tx1"/>
                </a:solidFill>
                <a:effectLst/>
                <a:latin typeface="+mn-lt"/>
                <a:ea typeface="+mn-ea"/>
                <a:cs typeface="+mn-cs"/>
              </a:rPr>
              <a:t>ناقش </a:t>
            </a:r>
            <a:r>
              <a:rPr lang="ar-LB" sz="1200" b="0" i="0" kern="1200" noProof="0" dirty="0" smtClean="0">
                <a:solidFill>
                  <a:schemeClr val="tx1"/>
                </a:solidFill>
                <a:effectLst/>
                <a:latin typeface="+mn-lt"/>
                <a:ea typeface="+mn-ea"/>
                <a:cs typeface="+mn-cs"/>
              </a:rPr>
              <a:t>مساهمات المشاركين ودوّن أي موضوعات (المساهمات الشائعة هي: حديث، علاج، مساعد، مرض نفسي، مجنون ...)</a:t>
            </a:r>
          </a:p>
          <a:p>
            <a:pPr algn="r" rtl="1"/>
            <a:endParaRPr lang="ar-LB" sz="1200" b="0" i="0" kern="1200" noProof="0" dirty="0" smtClean="0">
              <a:solidFill>
                <a:schemeClr val="tx1"/>
              </a:solidFill>
              <a:effectLst/>
              <a:latin typeface="+mn-lt"/>
              <a:ea typeface="+mn-ea"/>
              <a:cs typeface="+mn-cs"/>
            </a:endParaRPr>
          </a:p>
          <a:p>
            <a:pPr algn="r" rtl="1"/>
            <a:r>
              <a:rPr lang="ar-LB" sz="1200" b="1" i="0" kern="1200" noProof="0" dirty="0" smtClean="0">
                <a:solidFill>
                  <a:schemeClr val="tx1"/>
                </a:solidFill>
                <a:effectLst/>
                <a:latin typeface="+mn-lt"/>
                <a:ea typeface="+mn-ea"/>
                <a:cs typeface="+mn-cs"/>
              </a:rPr>
              <a:t>إذا لم يكن هناك أي شخص/كان هناك قليل من الأشخاص على استعداد لمشاركة كلمة أو صورة، </a:t>
            </a:r>
            <a:r>
              <a:rPr lang="ar-LB" sz="1200" b="0" i="0" kern="1200" noProof="0" dirty="0" smtClean="0">
                <a:solidFill>
                  <a:schemeClr val="tx1"/>
                </a:solidFill>
                <a:effectLst/>
                <a:latin typeface="+mn-lt"/>
                <a:ea typeface="+mn-ea"/>
                <a:cs typeface="+mn-cs"/>
              </a:rPr>
              <a:t>فأشر إلى ذلك برفق، واعترف بأن:</a:t>
            </a:r>
          </a:p>
          <a:p>
            <a:pPr marL="171450" indent="-171450" algn="r" rtl="1">
              <a:buFont typeface="Arial" panose="020B0604020202020204" pitchFamily="34" charset="0"/>
              <a:buChar char="•"/>
            </a:pPr>
            <a:r>
              <a:rPr lang="ar-LB" sz="1200" b="0" i="0" kern="1200" noProof="0" dirty="0" smtClean="0">
                <a:solidFill>
                  <a:schemeClr val="tx1"/>
                </a:solidFill>
                <a:effectLst/>
                <a:latin typeface="+mn-lt"/>
                <a:ea typeface="+mn-ea"/>
                <a:cs typeface="+mn-cs"/>
              </a:rPr>
              <a:t>الكثير منا لا يعرفون ماهية المشورة حقًا، </a:t>
            </a:r>
          </a:p>
          <a:p>
            <a:pPr marL="171450" indent="-171450" algn="r" rtl="1">
              <a:buFont typeface="Arial" panose="020B0604020202020204" pitchFamily="34" charset="0"/>
              <a:buChar char="•"/>
            </a:pPr>
            <a:r>
              <a:rPr lang="ar-LB" sz="1200" b="0" i="0" kern="1200" noProof="0" dirty="0" smtClean="0">
                <a:solidFill>
                  <a:schemeClr val="tx1"/>
                </a:solidFill>
                <a:effectLst/>
                <a:latin typeface="+mn-lt"/>
                <a:ea typeface="+mn-ea"/>
                <a:cs typeface="+mn-cs"/>
              </a:rPr>
              <a:t>وحتى إثارة موضوع المشورة يمكن أن يجعل الناس يشعرون بعدم الارتياح وعدم التأكد. </a:t>
            </a:r>
          </a:p>
          <a:p>
            <a:pPr marL="171450" indent="-171450" algn="r" rtl="1">
              <a:buFont typeface="Arial" panose="020B0604020202020204" pitchFamily="34" charset="0"/>
              <a:buChar char="•"/>
            </a:pPr>
            <a:endParaRPr lang="ar-LB" sz="1200" b="0" i="0" kern="1200" noProof="0" dirty="0" smtClean="0">
              <a:solidFill>
                <a:schemeClr val="tx1"/>
              </a:solidFill>
              <a:effectLst/>
              <a:latin typeface="+mn-lt"/>
              <a:ea typeface="+mn-ea"/>
              <a:cs typeface="+mn-cs"/>
            </a:endParaRPr>
          </a:p>
          <a:p>
            <a:pPr marL="0" indent="0" algn="r" rtl="1">
              <a:buFont typeface="Arial" panose="020B0604020202020204" pitchFamily="34" charset="0"/>
              <a:buNone/>
            </a:pPr>
            <a:r>
              <a:rPr lang="ar-LB" sz="1200" b="1" i="0" kern="1200" noProof="0" dirty="0" smtClean="0">
                <a:solidFill>
                  <a:schemeClr val="tx1"/>
                </a:solidFill>
                <a:effectLst/>
                <a:latin typeface="+mn-lt"/>
                <a:ea typeface="+mn-ea"/>
                <a:cs typeface="+mn-cs"/>
              </a:rPr>
              <a:t>وضِّح</a:t>
            </a:r>
            <a:r>
              <a:rPr lang="ar-LB" sz="1200" b="0" i="0" kern="1200" noProof="0" dirty="0" smtClean="0">
                <a:solidFill>
                  <a:schemeClr val="tx1"/>
                </a:solidFill>
                <a:effectLst/>
                <a:latin typeface="+mn-lt"/>
                <a:ea typeface="+mn-ea"/>
                <a:cs typeface="+mn-cs"/>
              </a:rPr>
              <a:t> أنك ستقدم</a:t>
            </a:r>
            <a:r>
              <a:rPr lang="ar-LB" sz="1200" b="1" i="0" kern="1200" noProof="0" dirty="0" smtClean="0">
                <a:solidFill>
                  <a:schemeClr val="tx1"/>
                </a:solidFill>
                <a:effectLst/>
                <a:latin typeface="+mn-lt"/>
                <a:ea typeface="+mn-ea"/>
                <a:cs typeface="+mn-cs"/>
              </a:rPr>
              <a:t> </a:t>
            </a:r>
            <a:r>
              <a:rPr lang="ar-LB" sz="1200" b="0" i="0" kern="1200" noProof="0" dirty="0" smtClean="0">
                <a:solidFill>
                  <a:schemeClr val="tx1"/>
                </a:solidFill>
                <a:effectLst/>
                <a:latin typeface="+mn-lt"/>
                <a:ea typeface="+mn-ea"/>
                <a:cs typeface="+mn-cs"/>
              </a:rPr>
              <a:t>تعريفًا بسيطًا للمشورة على الشريحة التالية كنقطة انطلاق للمناقشة.</a:t>
            </a:r>
            <a:endParaRPr lang="ar-LB" sz="1200" b="1" i="0" kern="1200" noProof="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3</a:t>
            </a:fld>
            <a:endParaRPr lang="en-US" dirty="0"/>
          </a:p>
        </p:txBody>
      </p:sp>
    </p:spTree>
    <p:extLst>
      <p:ext uri="{BB962C8B-B14F-4D97-AF65-F5344CB8AC3E}">
        <p14:creationId xmlns:p14="http://schemas.microsoft.com/office/powerpoint/2010/main" val="4078589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MA" b="1" i="0" noProof="0" dirty="0" smtClean="0"/>
              <a:t>قدِّم </a:t>
            </a:r>
            <a:r>
              <a:rPr lang="ar-MA" i="0" noProof="0" dirty="0" smtClean="0"/>
              <a:t>هذا التعريف للمشورة. </a:t>
            </a:r>
          </a:p>
          <a:p>
            <a:pPr algn="r" rtl="1"/>
            <a:endParaRPr lang="ar-MA" i="0" noProof="0" dirty="0" smtClean="0"/>
          </a:p>
          <a:p>
            <a:pPr algn="r" rtl="1"/>
            <a:endParaRPr lang="ar-MA" sz="1200" b="0" i="0" kern="1200" noProof="0" dirty="0" smtClean="0">
              <a:solidFill>
                <a:schemeClr val="tx1"/>
              </a:solidFill>
              <a:effectLst/>
              <a:latin typeface="+mn-lt"/>
              <a:ea typeface="+mn-ea"/>
              <a:cs typeface="+mn-cs"/>
            </a:endParaRPr>
          </a:p>
          <a:p>
            <a:pPr marL="0" indent="0" algn="ctr" rtl="1">
              <a:lnSpc>
                <a:spcPct val="100000"/>
              </a:lnSpc>
              <a:buNone/>
            </a:pPr>
            <a:endParaRPr lang="ar-MA" i="0"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4</a:t>
            </a:fld>
            <a:endParaRPr lang="en-US" dirty="0"/>
          </a:p>
        </p:txBody>
      </p:sp>
    </p:spTree>
    <p:extLst>
      <p:ext uri="{BB962C8B-B14F-4D97-AF65-F5344CB8AC3E}">
        <p14:creationId xmlns:p14="http://schemas.microsoft.com/office/powerpoint/2010/main" val="379859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MA" b="1" i="0" noProof="0" dirty="0" smtClean="0"/>
              <a:t>وضِّح </a:t>
            </a:r>
            <a:r>
              <a:rPr lang="ar-MA" b="0" i="0" noProof="0" dirty="0" smtClean="0"/>
              <a:t>أن هناك الكثير من المعلومات الخاطئة حول ماهية المشورة وما يمكن أن تفعله.</a:t>
            </a:r>
          </a:p>
          <a:p>
            <a:pPr algn="r" rtl="1"/>
            <a:endParaRPr lang="ar-MA" b="1" i="0" noProof="0" dirty="0" smtClean="0"/>
          </a:p>
          <a:p>
            <a:pPr algn="r" rtl="1"/>
            <a:r>
              <a:rPr lang="ar-MA" b="1" i="0" noProof="0" dirty="0" smtClean="0"/>
              <a:t>شارك </a:t>
            </a:r>
            <a:r>
              <a:rPr lang="ar-MA" b="0" i="0" noProof="0" dirty="0" smtClean="0"/>
              <a:t>و</a:t>
            </a:r>
            <a:r>
              <a:rPr lang="ar-MA" b="1" i="0" noProof="0" dirty="0" smtClean="0"/>
              <a:t> ناقش </a:t>
            </a:r>
            <a:r>
              <a:rPr lang="ar-MA" b="0" i="0" noProof="0" dirty="0" smtClean="0"/>
              <a:t>الخرافات الستة الشائعة (في 3 شرائح). </a:t>
            </a:r>
          </a:p>
          <a:p>
            <a:pPr marL="171450" indent="-171450" algn="r" rtl="1">
              <a:buFont typeface="Arial" panose="020B0604020202020204" pitchFamily="34" charset="0"/>
              <a:buChar char="•"/>
            </a:pPr>
            <a:r>
              <a:rPr lang="ar-MA" b="0" i="0" noProof="0" dirty="0" smtClean="0"/>
              <a:t>إذا كانت مجموعتك مسترخية ومنفتحة، فيمكنك القيام بذلك من خلال مشاركة كل خرافة ومطالبة المشاركين بالرد عليها قبل إظهار "البيان المضاد".</a:t>
            </a:r>
          </a:p>
          <a:p>
            <a:pPr marL="171450" indent="-171450" algn="r" rtl="1">
              <a:buFont typeface="Arial" panose="020B0604020202020204" pitchFamily="34" charset="0"/>
              <a:buChar char="•"/>
            </a:pPr>
            <a:r>
              <a:rPr lang="ar-MA" b="0" i="0" noProof="0" dirty="0" smtClean="0"/>
              <a:t>إذا كانت مجموعتك حَذِرة وأكثر تحفظًا، فقد ترغب فقط في مناقشة الخرافات والبيانات المضادة بنفسك لتجنب "توجيه أسئلة صعبة أو محرجة." </a:t>
            </a:r>
            <a:endParaRPr lang="ar-MA" b="1" i="0"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5</a:t>
            </a:fld>
            <a:endParaRPr lang="en-US" dirty="0"/>
          </a:p>
        </p:txBody>
      </p:sp>
    </p:spTree>
    <p:extLst>
      <p:ext uri="{BB962C8B-B14F-4D97-AF65-F5344CB8AC3E}">
        <p14:creationId xmlns:p14="http://schemas.microsoft.com/office/powerpoint/2010/main" val="2727419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0FF2E4-95BE-49CA-89E1-C2C428ECDA9A}" type="slidenum">
              <a:rPr lang="en-US" smtClean="0"/>
              <a:pPr/>
              <a:t>7</a:t>
            </a:fld>
            <a:endParaRPr lang="en-US" dirty="0"/>
          </a:p>
        </p:txBody>
      </p:sp>
    </p:spTree>
    <p:extLst>
      <p:ext uri="{BB962C8B-B14F-4D97-AF65-F5344CB8AC3E}">
        <p14:creationId xmlns:p14="http://schemas.microsoft.com/office/powerpoint/2010/main" val="22860893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IQ" b="1" i="0" noProof="0" dirty="0" smtClean="0"/>
              <a:t>قدِّم </a:t>
            </a:r>
            <a:r>
              <a:rPr lang="ar-IQ" i="0" noProof="0" dirty="0" smtClean="0"/>
              <a:t>هذا التعريف الإضافي للمشورة قبل الانتقال لمناقشة المهارات التي يمتلكها المستشارون والتي تجهزهم للقيام بهذه الأشياء.</a:t>
            </a:r>
            <a:endParaRPr lang="ar-IQ" i="0"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8</a:t>
            </a:fld>
            <a:endParaRPr lang="en-US" dirty="0"/>
          </a:p>
        </p:txBody>
      </p:sp>
    </p:spTree>
    <p:extLst>
      <p:ext uri="{BB962C8B-B14F-4D97-AF65-F5344CB8AC3E}">
        <p14:creationId xmlns:p14="http://schemas.microsoft.com/office/powerpoint/2010/main" val="17328988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LB" sz="1200" b="1" i="0" kern="1200" noProof="0" dirty="0" smtClean="0">
                <a:solidFill>
                  <a:schemeClr val="tx1"/>
                </a:solidFill>
                <a:effectLst/>
                <a:latin typeface="+mn-lt"/>
                <a:ea typeface="+mn-ea"/>
                <a:cs typeface="+mn-cs"/>
              </a:rPr>
              <a:t>اسأل </a:t>
            </a:r>
            <a:endParaRPr lang="ar-LB" sz="1200" b="1" i="0" kern="1200" noProof="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70FF2E4-95BE-49CA-89E1-C2C428ECDA9A}" type="slidenum">
              <a:rPr lang="en-US" smtClean="0"/>
              <a:pPr/>
              <a:t>9</a:t>
            </a:fld>
            <a:endParaRPr lang="en-US" dirty="0"/>
          </a:p>
        </p:txBody>
      </p:sp>
    </p:spTree>
    <p:extLst>
      <p:ext uri="{BB962C8B-B14F-4D97-AF65-F5344CB8AC3E}">
        <p14:creationId xmlns:p14="http://schemas.microsoft.com/office/powerpoint/2010/main" val="42312666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ar-JO" b="1" i="0" noProof="0" dirty="0" smtClean="0"/>
              <a:t>اعرض </a:t>
            </a:r>
            <a:r>
              <a:rPr lang="ar-JO" b="0" i="0" noProof="0" dirty="0" smtClean="0"/>
              <a:t>المعلومات الموجودة على الشريحة.</a:t>
            </a:r>
            <a:endParaRPr lang="ar-JO" b="1" i="0" noProof="0" dirty="0"/>
          </a:p>
        </p:txBody>
      </p:sp>
      <p:sp>
        <p:nvSpPr>
          <p:cNvPr id="4" name="Slide Number Placeholder 3"/>
          <p:cNvSpPr>
            <a:spLocks noGrp="1"/>
          </p:cNvSpPr>
          <p:nvPr>
            <p:ph type="sldNum" sz="quarter" idx="5"/>
          </p:nvPr>
        </p:nvSpPr>
        <p:spPr/>
        <p:txBody>
          <a:bodyPr/>
          <a:lstStyle/>
          <a:p>
            <a:fld id="{D70FF2E4-95BE-49CA-89E1-C2C428ECDA9A}" type="slidenum">
              <a:rPr lang="en-US" smtClean="0"/>
              <a:pPr/>
              <a:t>10</a:t>
            </a:fld>
            <a:endParaRPr lang="en-US" dirty="0"/>
          </a:p>
        </p:txBody>
      </p:sp>
    </p:spTree>
    <p:extLst>
      <p:ext uri="{BB962C8B-B14F-4D97-AF65-F5344CB8AC3E}">
        <p14:creationId xmlns:p14="http://schemas.microsoft.com/office/powerpoint/2010/main" val="4073885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anchor="b"/>
          <a:lstStyle>
            <a:lvl1pPr algn="ctr" rtl="1">
              <a:defRPr sz="4400">
                <a:latin typeface="Arial" panose="020B0604020202020204" pitchFamily="34" charset="0"/>
                <a:cs typeface="Arial" panose="020B0604020202020204" pitchFamily="34" charset="0"/>
              </a:defRPr>
            </a:lvl1pPr>
          </a:lstStyle>
          <a:p>
            <a:r>
              <a:rPr lang="ar-SA" dirty="0" smtClean="0"/>
              <a:t>Click to edit Master title style</a:t>
            </a:r>
            <a:endParaRPr lang="ar-SA"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rtl="1">
              <a:buNone/>
              <a:defRPr sz="1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dirty="0" smtClean="0"/>
              <a:t>Click to edit Master subtitle style</a:t>
            </a:r>
            <a:endParaRPr lang="ar-SA" dirty="0"/>
          </a:p>
        </p:txBody>
      </p:sp>
    </p:spTree>
    <p:extLst>
      <p:ext uri="{BB962C8B-B14F-4D97-AF65-F5344CB8AC3E}">
        <p14:creationId xmlns:p14="http://schemas.microsoft.com/office/powerpoint/2010/main" val="132983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spid="_x0000_s4277"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8758794" cy="611619"/>
          </a:xfrm>
          <a:prstGeom prst="rect">
            <a:avLst/>
          </a:prstGeom>
        </p:spPr>
        <p:txBody>
          <a:bodyPr/>
          <a:lstStyle>
            <a:lvl1pPr algn="r" rtl="1">
              <a:defRPr b="0">
                <a:latin typeface="Arial" panose="020B0604020202020204" pitchFamily="34" charset="0"/>
                <a:cs typeface="Arial" panose="020B0604020202020204" pitchFamily="34" charset="0"/>
              </a:defRPr>
            </a:lvl1pPr>
          </a:lstStyle>
          <a:p>
            <a:r>
              <a:rPr lang="ar-SA" noProof="0" dirty="0" smtClean="0"/>
              <a:t>Click to edit Master title style</a:t>
            </a:r>
            <a:endParaRPr lang="ar-SA" noProof="0" dirty="0"/>
          </a:p>
        </p:txBody>
      </p:sp>
      <p:sp>
        <p:nvSpPr>
          <p:cNvPr id="6" name="Text Placeholder 5">
            <a:extLst>
              <a:ext uri="{FF2B5EF4-FFF2-40B4-BE49-F238E27FC236}">
                <a16:creationId xmlns="" xmlns:a16="http://schemas.microsoft.com/office/drawing/2014/main" id="{F1A0E97C-5F10-6E4F-AB66-305A53036F00}"/>
              </a:ext>
            </a:extLst>
          </p:cNvPr>
          <p:cNvSpPr>
            <a:spLocks noGrp="1"/>
          </p:cNvSpPr>
          <p:nvPr>
            <p:ph type="body" sz="quarter" idx="10"/>
          </p:nvPr>
        </p:nvSpPr>
        <p:spPr>
          <a:xfrm>
            <a:off x="461963" y="1146175"/>
            <a:ext cx="8239125" cy="923925"/>
          </a:xfrm>
          <a:prstGeom prst="rect">
            <a:avLst/>
          </a:prstGeom>
        </p:spPr>
        <p:txBody>
          <a:bodyPr/>
          <a:lstStyle>
            <a:lvl1pPr algn="r" rtl="1">
              <a:defRPr sz="2600">
                <a:latin typeface="Arial" panose="020B0604020202020204" pitchFamily="34" charset="0"/>
                <a:cs typeface="Arial" panose="020B0604020202020204" pitchFamily="34" charset="0"/>
              </a:defRPr>
            </a:lvl1pPr>
            <a:lvl2pPr algn="r" rtl="1">
              <a:defRPr>
                <a:latin typeface="Arial" panose="020B0604020202020204" pitchFamily="34" charset="0"/>
                <a:cs typeface="Arial" panose="020B0604020202020204" pitchFamily="34" charset="0"/>
              </a:defRPr>
            </a:lvl2pPr>
            <a:lvl3pPr algn="r" rtl="1">
              <a:defRPr>
                <a:latin typeface="Arial" panose="020B0604020202020204" pitchFamily="34" charset="0"/>
                <a:cs typeface="Arial" panose="020B0604020202020204" pitchFamily="34" charset="0"/>
              </a:defRPr>
            </a:lvl3pPr>
            <a:lvl4pPr algn="r" rtl="1">
              <a:defRPr>
                <a:latin typeface="Arial" panose="020B0604020202020204" pitchFamily="34" charset="0"/>
                <a:cs typeface="Arial" panose="020B0604020202020204" pitchFamily="34" charset="0"/>
              </a:defRPr>
            </a:lvl4pPr>
            <a:lvl5pPr algn="r" rtl="1">
              <a:defRPr>
                <a:latin typeface="Arial" panose="020B0604020202020204" pitchFamily="34" charset="0"/>
                <a:cs typeface="Arial" panose="020B0604020202020204" pitchFamily="34" charset="0"/>
              </a:defRPr>
            </a:lvl5pPr>
          </a:lstStyle>
          <a:p>
            <a:pPr lvl="0"/>
            <a:r>
              <a:rPr lang="ar-SA" noProof="0" dirty="0" smtClean="0"/>
              <a:t>Edit Master text styles</a:t>
            </a:r>
          </a:p>
          <a:p>
            <a:pPr lvl="1"/>
            <a:r>
              <a:rPr lang="ar-SA" noProof="0" dirty="0" smtClean="0"/>
              <a:t>Second level</a:t>
            </a:r>
          </a:p>
          <a:p>
            <a:pPr lvl="2"/>
            <a:r>
              <a:rPr lang="ar-SA" noProof="0" dirty="0" smtClean="0"/>
              <a:t>Third level</a:t>
            </a:r>
          </a:p>
          <a:p>
            <a:pPr lvl="3"/>
            <a:r>
              <a:rPr lang="ar-SA" noProof="0" dirty="0" smtClean="0"/>
              <a:t>Fourth level</a:t>
            </a:r>
          </a:p>
          <a:p>
            <a:pPr lvl="4"/>
            <a:r>
              <a:rPr lang="ar-SA" noProof="0" dirty="0" smtClean="0"/>
              <a:t>Fifth level</a:t>
            </a:r>
            <a:endParaRPr lang="ar-SA" noProof="0" dirty="0"/>
          </a:p>
        </p:txBody>
      </p:sp>
    </p:spTree>
    <p:extLst>
      <p:ext uri="{BB962C8B-B14F-4D97-AF65-F5344CB8AC3E}">
        <p14:creationId xmlns:p14="http://schemas.microsoft.com/office/powerpoint/2010/main" val="2006821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anchor="ctr"/>
          <a:lstStyle/>
          <a:p>
            <a:pPr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285750" y="6540114"/>
            <a:ext cx="2971800" cy="138499"/>
          </a:xfrm>
          <a:prstGeom prst="rect">
            <a:avLst/>
          </a:prstGeom>
          <a:noFill/>
          <a:ln>
            <a:noFill/>
          </a:ln>
          <a:extLst/>
        </p:spPr>
        <p:txBody>
          <a:bodyPr lIns="0" tIns="0" rIns="0" bIns="0" anchor="b">
            <a:spAutoFit/>
          </a:bodyPr>
          <a:lstStyle>
            <a:lvl1pPr>
              <a:defRPr sz="2400">
                <a:solidFill>
                  <a:schemeClr val="tx1"/>
                </a:solidFill>
                <a:latin typeface="Arial" charset="0"/>
                <a:ea typeface="ヒラギノ角ゴ Pro W3" charset="0"/>
                <a:cs typeface="ヒラギノ角ゴ Pro W3" charset="0"/>
              </a:defRPr>
            </a:lvl1pPr>
            <a:lvl2pPr marL="742950" indent="-285750">
              <a:defRPr sz="2400">
                <a:solidFill>
                  <a:schemeClr val="tx1"/>
                </a:solidFill>
                <a:latin typeface="Arial" charset="0"/>
                <a:ea typeface="ヒラギノ角ゴ Pro W3" charset="0"/>
              </a:defRPr>
            </a:lvl2pPr>
            <a:lvl3pPr marL="1143000" indent="-228600">
              <a:defRPr sz="2400">
                <a:solidFill>
                  <a:schemeClr val="tx1"/>
                </a:solidFill>
                <a:latin typeface="Arial" charset="0"/>
                <a:ea typeface="ヒラギノ角ゴ Pro W3" charset="0"/>
              </a:defRPr>
            </a:lvl3pPr>
            <a:lvl4pPr marL="1600200" indent="-228600">
              <a:defRPr sz="2400">
                <a:solidFill>
                  <a:schemeClr val="tx1"/>
                </a:solidFill>
                <a:latin typeface="Arial" charset="0"/>
                <a:ea typeface="ヒラギノ角ゴ Pro W3" charset="0"/>
              </a:defRPr>
            </a:lvl4pPr>
            <a:lvl5pPr marL="2057400" indent="-228600">
              <a:defRPr sz="2400">
                <a:solidFill>
                  <a:schemeClr val="tx1"/>
                </a:solidFill>
                <a:latin typeface="Arial" charset="0"/>
                <a:ea typeface="ヒラギノ角ゴ Pro W3" charset="0"/>
              </a:defRPr>
            </a:lvl5pPr>
            <a:lvl6pPr marL="2514600" indent="-228600" eaLnBrk="0" fontAlgn="base" hangingPunct="0">
              <a:spcBef>
                <a:spcPct val="0"/>
              </a:spcBef>
              <a:spcAft>
                <a:spcPct val="0"/>
              </a:spcAft>
              <a:defRPr sz="2400">
                <a:solidFill>
                  <a:schemeClr val="tx1"/>
                </a:solidFill>
                <a:latin typeface="Arial" charset="0"/>
                <a:ea typeface="ヒラギノ角ゴ Pro W3" charset="0"/>
              </a:defRPr>
            </a:lvl6pPr>
            <a:lvl7pPr marL="2971800" indent="-228600" eaLnBrk="0" fontAlgn="base" hangingPunct="0">
              <a:spcBef>
                <a:spcPct val="0"/>
              </a:spcBef>
              <a:spcAft>
                <a:spcPct val="0"/>
              </a:spcAft>
              <a:defRPr sz="2400">
                <a:solidFill>
                  <a:schemeClr val="tx1"/>
                </a:solidFill>
                <a:latin typeface="Arial" charset="0"/>
                <a:ea typeface="ヒラギノ角ゴ Pro W3" charset="0"/>
              </a:defRPr>
            </a:lvl7pPr>
            <a:lvl8pPr marL="3429000" indent="-228600" eaLnBrk="0" fontAlgn="base" hangingPunct="0">
              <a:spcBef>
                <a:spcPct val="0"/>
              </a:spcBef>
              <a:spcAft>
                <a:spcPct val="0"/>
              </a:spcAft>
              <a:defRPr sz="2400">
                <a:solidFill>
                  <a:schemeClr val="tx1"/>
                </a:solidFill>
                <a:latin typeface="Arial" charset="0"/>
                <a:ea typeface="ヒラギノ角ゴ Pro W3" charset="0"/>
              </a:defRPr>
            </a:lvl8pPr>
            <a:lvl9pPr marL="3886200" indent="-228600" eaLnBrk="0" fontAlgn="base" hangingPunct="0">
              <a:spcBef>
                <a:spcPct val="0"/>
              </a:spcBef>
              <a:spcAft>
                <a:spcPct val="0"/>
              </a:spcAft>
              <a:defRPr sz="2400">
                <a:solidFill>
                  <a:schemeClr val="tx1"/>
                </a:solidFill>
                <a:latin typeface="Arial" charset="0"/>
                <a:ea typeface="ヒラギノ角ゴ Pro W3" charset="0"/>
              </a:defRPr>
            </a:lvl9pPr>
          </a:lstStyle>
          <a:p>
            <a:pPr>
              <a:spcBef>
                <a:spcPct val="50000"/>
              </a:spcBef>
              <a:defRPr/>
            </a:pPr>
            <a:r>
              <a:rPr lang="en-US" sz="900" b="1" dirty="0">
                <a:cs typeface="Arial" charset="0"/>
              </a:rPr>
              <a:t>From Harm to Home </a:t>
            </a:r>
            <a:r>
              <a:rPr lang="en-US" sz="900" dirty="0">
                <a:cs typeface="Arial" charset="0"/>
              </a:rPr>
              <a:t>|</a:t>
            </a:r>
            <a:r>
              <a:rPr lang="en-US" sz="900" b="1" dirty="0">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562975" y="6184900"/>
            <a:ext cx="4191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12"/>
          <p:cNvSpPr/>
          <p:nvPr userDrawn="1"/>
        </p:nvSpPr>
        <p:spPr>
          <a:xfrm>
            <a:off x="2071" y="616828"/>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85926661"/>
      </p:ext>
    </p:extLst>
  </p:cSld>
  <p:clrMap bg1="lt1" tx1="dk1" bg2="lt2" tx2="dk2" accent1="accent1" accent2="accent2" accent3="accent3" accent4="accent4" accent5="accent5" accent6="accent6" hlink="hlink" folHlink="folHlink"/>
  <p:sldLayoutIdLst>
    <p:sldLayoutId id="2147483661" r:id="rId1"/>
    <p:sldLayoutId id="2147483678" r:id="rId2"/>
  </p:sldLayoutIdLst>
  <p:hf hdr="0" ft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AJWSGlobal@konterrasupport.net"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C620A22-B766-5244-B2B9-2885DBBD4D00}"/>
              </a:ext>
            </a:extLst>
          </p:cNvPr>
          <p:cNvSpPr>
            <a:spLocks noGrp="1"/>
          </p:cNvSpPr>
          <p:nvPr>
            <p:ph type="ctrTitle"/>
          </p:nvPr>
        </p:nvSpPr>
        <p:spPr>
          <a:xfrm>
            <a:off x="507207" y="1139624"/>
            <a:ext cx="8101012" cy="1694415"/>
          </a:xfrm>
        </p:spPr>
        <p:txBody>
          <a:bodyPr/>
          <a:lstStyle/>
          <a:p>
            <a:r>
              <a:rPr lang="ar-SA" sz="6000" dirty="0" smtClean="0"/>
              <a:t>ما المشورة، وهل هي متاحة لي؟</a:t>
            </a:r>
            <a:endParaRPr lang="ar-SA" sz="6000" dirty="0"/>
          </a:p>
        </p:txBody>
      </p:sp>
      <p:pic>
        <p:nvPicPr>
          <p:cNvPr id="9" name="Picture 8">
            <a:extLst>
              <a:ext uri="{FF2B5EF4-FFF2-40B4-BE49-F238E27FC236}">
                <a16:creationId xmlns="" xmlns:a16="http://schemas.microsoft.com/office/drawing/2014/main" id="{BEC354A2-DCCF-0A4D-A597-6E71F1570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49638" y="2938462"/>
            <a:ext cx="2216150" cy="2958674"/>
          </a:xfrm>
          <a:prstGeom prst="rect">
            <a:avLst/>
          </a:prstGeom>
        </p:spPr>
      </p:pic>
    </p:spTree>
    <p:extLst>
      <p:ext uri="{BB962C8B-B14F-4D97-AF65-F5344CB8AC3E}">
        <p14:creationId xmlns:p14="http://schemas.microsoft.com/office/powerpoint/2010/main" val="321247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AE0FA9E-1965-FD4B-BA2A-DEF7C0026237}"/>
              </a:ext>
            </a:extLst>
          </p:cNvPr>
          <p:cNvSpPr>
            <a:spLocks noGrp="1"/>
          </p:cNvSpPr>
          <p:nvPr>
            <p:ph type="title"/>
          </p:nvPr>
        </p:nvSpPr>
        <p:spPr/>
        <p:txBody>
          <a:bodyPr/>
          <a:lstStyle/>
          <a:p>
            <a:r>
              <a:rPr lang="ar-SA" dirty="0" smtClean="0"/>
              <a:t>المستشارون مدربون على ...</a:t>
            </a:r>
            <a:endParaRPr lang="ar-SA" dirty="0"/>
          </a:p>
        </p:txBody>
      </p:sp>
      <p:sp>
        <p:nvSpPr>
          <p:cNvPr id="3" name="Text Placeholder 2">
            <a:extLst>
              <a:ext uri="{FF2B5EF4-FFF2-40B4-BE49-F238E27FC236}">
                <a16:creationId xmlns="" xmlns:a16="http://schemas.microsoft.com/office/drawing/2014/main" id="{BF8D4318-1FF6-344A-AF74-328EC589168C}"/>
              </a:ext>
            </a:extLst>
          </p:cNvPr>
          <p:cNvSpPr>
            <a:spLocks noGrp="1"/>
          </p:cNvSpPr>
          <p:nvPr>
            <p:ph type="body" sz="quarter" idx="10"/>
          </p:nvPr>
        </p:nvSpPr>
        <p:spPr>
          <a:xfrm>
            <a:off x="461963" y="1146175"/>
            <a:ext cx="8239125" cy="4817745"/>
          </a:xfrm>
        </p:spPr>
        <p:txBody>
          <a:bodyPr/>
          <a:lstStyle/>
          <a:p>
            <a:r>
              <a:rPr lang="ar-SA" dirty="0" smtClean="0"/>
              <a:t>الاستماع جيدًا.</a:t>
            </a:r>
          </a:p>
          <a:p>
            <a:r>
              <a:rPr lang="ar-SA" dirty="0" smtClean="0"/>
              <a:t>فهم مجموعة متنوعة من العوامل المساهمة في القضايا المعقدة (على سبيل المثال، الفردية، والبيئية، والظرفية، ومتعددة الثقافات، والتنظيمية، والارتباطية).</a:t>
            </a:r>
          </a:p>
          <a:p>
            <a:r>
              <a:rPr lang="ar-SA" dirty="0" smtClean="0"/>
              <a:t>تحديد وجهات النظر والتفسيرات البديلة.</a:t>
            </a:r>
          </a:p>
          <a:p>
            <a:r>
              <a:rPr lang="ar-SA" dirty="0" smtClean="0"/>
              <a:t>طرح أسئلة جيدة تساعدك على فهم نفسك بشكل أفضل.</a:t>
            </a:r>
          </a:p>
          <a:p>
            <a:r>
              <a:rPr lang="ar-SA" dirty="0" smtClean="0"/>
              <a:t>اتخاذ نهج قائم على القوة. </a:t>
            </a:r>
          </a:p>
          <a:p>
            <a:r>
              <a:rPr lang="ar-SA" dirty="0" smtClean="0"/>
              <a:t>تقديم اقتراحات تستند إلى الأبحاث حول الأشياء التي قد تجربها لتحسين حياتك.</a:t>
            </a:r>
          </a:p>
          <a:p>
            <a:endParaRPr lang="ar-SA" dirty="0"/>
          </a:p>
        </p:txBody>
      </p:sp>
    </p:spTree>
    <p:extLst>
      <p:ext uri="{BB962C8B-B14F-4D97-AF65-F5344CB8AC3E}">
        <p14:creationId xmlns:p14="http://schemas.microsoft.com/office/powerpoint/2010/main" val="3509851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049E39B-5EBD-0244-B65B-48A4B9DDA89E}"/>
              </a:ext>
            </a:extLst>
          </p:cNvPr>
          <p:cNvSpPr>
            <a:spLocks noGrp="1"/>
          </p:cNvSpPr>
          <p:nvPr>
            <p:ph type="ctrTitle"/>
          </p:nvPr>
        </p:nvSpPr>
        <p:spPr/>
        <p:txBody>
          <a:bodyPr/>
          <a:lstStyle/>
          <a:p>
            <a:r>
              <a:rPr lang="ar-SA" dirty="0" smtClean="0"/>
              <a:t>3. كيف يمكن أن تساعدني المشورة؟</a:t>
            </a:r>
            <a:endParaRPr lang="ar-SA" dirty="0"/>
          </a:p>
        </p:txBody>
      </p:sp>
      <p:sp>
        <p:nvSpPr>
          <p:cNvPr id="3" name="Subtitle 2">
            <a:extLst>
              <a:ext uri="{FF2B5EF4-FFF2-40B4-BE49-F238E27FC236}">
                <a16:creationId xmlns="" xmlns:a16="http://schemas.microsoft.com/office/drawing/2014/main" id="{BED8DC83-2C10-DD4F-BB36-CEC815436DF2}"/>
              </a:ext>
            </a:extLst>
          </p:cNvPr>
          <p:cNvSpPr>
            <a:spLocks noGrp="1"/>
          </p:cNvSpPr>
          <p:nvPr>
            <p:ph type="subTitle" idx="1"/>
          </p:nvPr>
        </p:nvSpPr>
        <p:spPr/>
        <p:txBody>
          <a:bodyPr/>
          <a:lstStyle/>
          <a:p>
            <a:endParaRPr lang="ar-SA" dirty="0"/>
          </a:p>
        </p:txBody>
      </p:sp>
      <p:pic>
        <p:nvPicPr>
          <p:cNvPr id="5" name="Picture 4">
            <a:extLst>
              <a:ext uri="{FF2B5EF4-FFF2-40B4-BE49-F238E27FC236}">
                <a16:creationId xmlns=""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274128" y="86265"/>
            <a:ext cx="1301152" cy="1301152"/>
          </a:xfrm>
          <a:prstGeom prst="rect">
            <a:avLst/>
          </a:prstGeom>
        </p:spPr>
      </p:pic>
    </p:spTree>
    <p:extLst>
      <p:ext uri="{BB962C8B-B14F-4D97-AF65-F5344CB8AC3E}">
        <p14:creationId xmlns:p14="http://schemas.microsoft.com/office/powerpoint/2010/main" val="3690148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8422DD4-C57D-8F41-B301-F37F08F1F12E}"/>
              </a:ext>
            </a:extLst>
          </p:cNvPr>
          <p:cNvSpPr>
            <a:spLocks noGrp="1"/>
          </p:cNvSpPr>
          <p:nvPr>
            <p:ph type="title"/>
          </p:nvPr>
        </p:nvSpPr>
        <p:spPr/>
        <p:txBody>
          <a:bodyPr/>
          <a:lstStyle/>
          <a:p>
            <a:r>
              <a:rPr lang="ar-SA" dirty="0" smtClean="0"/>
              <a:t>يمكن للمستشار مساعدتك في ...</a:t>
            </a:r>
            <a:endParaRPr lang="ar-SA" dirty="0"/>
          </a:p>
        </p:txBody>
      </p:sp>
      <p:sp>
        <p:nvSpPr>
          <p:cNvPr id="3" name="Text Placeholder 2">
            <a:extLst>
              <a:ext uri="{FF2B5EF4-FFF2-40B4-BE49-F238E27FC236}">
                <a16:creationId xmlns="" xmlns:a16="http://schemas.microsoft.com/office/drawing/2014/main" id="{D0485DD7-260E-2D43-89D9-232B0B2F5D7C}"/>
              </a:ext>
            </a:extLst>
          </p:cNvPr>
          <p:cNvSpPr>
            <a:spLocks noGrp="1"/>
          </p:cNvSpPr>
          <p:nvPr>
            <p:ph type="body" sz="quarter" idx="10"/>
          </p:nvPr>
        </p:nvSpPr>
        <p:spPr>
          <a:xfrm>
            <a:off x="461963" y="1023512"/>
            <a:ext cx="7945767" cy="4577731"/>
          </a:xfrm>
        </p:spPr>
        <p:txBody>
          <a:bodyPr/>
          <a:lstStyle/>
          <a:p>
            <a:pPr>
              <a:lnSpc>
                <a:spcPct val="100000"/>
              </a:lnSpc>
              <a:spcBef>
                <a:spcPts val="600"/>
              </a:spcBef>
              <a:spcAft>
                <a:spcPts val="600"/>
              </a:spcAft>
            </a:pPr>
            <a:r>
              <a:rPr lang="ar-SA" dirty="0" smtClean="0"/>
              <a:t>التعامل مع أفكارك ومشاعرك</a:t>
            </a:r>
          </a:p>
          <a:p>
            <a:pPr>
              <a:lnSpc>
                <a:spcPct val="100000"/>
              </a:lnSpc>
              <a:spcBef>
                <a:spcPts val="600"/>
              </a:spcBef>
              <a:spcAft>
                <a:spcPts val="600"/>
              </a:spcAft>
            </a:pPr>
            <a:r>
              <a:rPr lang="ar-SA" dirty="0" smtClean="0"/>
              <a:t>فهم أي تحديات أو مخاوف</a:t>
            </a:r>
          </a:p>
          <a:p>
            <a:pPr>
              <a:lnSpc>
                <a:spcPct val="100000"/>
              </a:lnSpc>
              <a:spcBef>
                <a:spcPts val="600"/>
              </a:spcBef>
              <a:spcAft>
                <a:spcPts val="600"/>
              </a:spcAft>
            </a:pPr>
            <a:r>
              <a:rPr lang="ar-SA" dirty="0" smtClean="0"/>
              <a:t>التوصل إلى الأفكار وتقييم الخيارات</a:t>
            </a:r>
          </a:p>
          <a:p>
            <a:pPr>
              <a:lnSpc>
                <a:spcPct val="100000"/>
              </a:lnSpc>
              <a:spcBef>
                <a:spcPts val="600"/>
              </a:spcBef>
              <a:spcAft>
                <a:spcPts val="600"/>
              </a:spcAft>
            </a:pPr>
            <a:r>
              <a:rPr lang="ar-SA" dirty="0" smtClean="0"/>
              <a:t>تحديد وجهات نظر أو طريقة تفكير بديلة</a:t>
            </a:r>
          </a:p>
          <a:p>
            <a:pPr>
              <a:lnSpc>
                <a:spcPct val="100000"/>
              </a:lnSpc>
              <a:spcBef>
                <a:spcPts val="600"/>
              </a:spcBef>
              <a:spcAft>
                <a:spcPts val="600"/>
              </a:spcAft>
            </a:pPr>
            <a:r>
              <a:rPr lang="ar-SA" dirty="0" smtClean="0"/>
              <a:t>تحديد التغييرات المطلوبة.</a:t>
            </a:r>
          </a:p>
          <a:p>
            <a:pPr>
              <a:lnSpc>
                <a:spcPct val="100000"/>
              </a:lnSpc>
              <a:spcBef>
                <a:spcPts val="600"/>
              </a:spcBef>
              <a:spcAft>
                <a:spcPts val="600"/>
              </a:spcAft>
            </a:pPr>
            <a:endParaRPr lang="ar-SA" dirty="0" smtClean="0"/>
          </a:p>
          <a:p>
            <a:pPr marL="0" indent="0">
              <a:lnSpc>
                <a:spcPct val="100000"/>
              </a:lnSpc>
              <a:spcBef>
                <a:spcPts val="600"/>
              </a:spcBef>
              <a:spcAft>
                <a:spcPts val="600"/>
              </a:spcAft>
              <a:buNone/>
            </a:pPr>
            <a:r>
              <a:rPr lang="ar-SA" dirty="0" smtClean="0"/>
              <a:t>ليست وظيفة المستشار أن "يخبرك بما يجب عليك فعله." في النهاية، أنت مسؤول عن أي قرارات تتخذها، وعن الالتزام بالعمل تجاه التغييرات التي ترغب في إجرائها. </a:t>
            </a:r>
            <a:endParaRPr lang="ar-SA" dirty="0"/>
          </a:p>
        </p:txBody>
      </p:sp>
    </p:spTree>
    <p:extLst>
      <p:ext uri="{BB962C8B-B14F-4D97-AF65-F5344CB8AC3E}">
        <p14:creationId xmlns:p14="http://schemas.microsoft.com/office/powerpoint/2010/main" val="1423801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049E39B-5EBD-0244-B65B-48A4B9DDA89E}"/>
              </a:ext>
            </a:extLst>
          </p:cNvPr>
          <p:cNvSpPr>
            <a:spLocks noGrp="1"/>
          </p:cNvSpPr>
          <p:nvPr>
            <p:ph type="ctrTitle"/>
          </p:nvPr>
        </p:nvSpPr>
        <p:spPr/>
        <p:txBody>
          <a:bodyPr/>
          <a:lstStyle/>
          <a:p>
            <a:r>
              <a:rPr lang="ar-SA" dirty="0" smtClean="0"/>
              <a:t>4. متى قد يستفيد شخص ما من المشورة؟</a:t>
            </a:r>
            <a:endParaRPr lang="ar-SA" dirty="0"/>
          </a:p>
        </p:txBody>
      </p:sp>
      <p:sp>
        <p:nvSpPr>
          <p:cNvPr id="3" name="Subtitle 2">
            <a:extLst>
              <a:ext uri="{FF2B5EF4-FFF2-40B4-BE49-F238E27FC236}">
                <a16:creationId xmlns="" xmlns:a16="http://schemas.microsoft.com/office/drawing/2014/main" id="{BED8DC83-2C10-DD4F-BB36-CEC815436DF2}"/>
              </a:ext>
            </a:extLst>
          </p:cNvPr>
          <p:cNvSpPr>
            <a:spLocks noGrp="1"/>
          </p:cNvSpPr>
          <p:nvPr>
            <p:ph type="subTitle" idx="1"/>
          </p:nvPr>
        </p:nvSpPr>
        <p:spPr/>
        <p:txBody>
          <a:bodyPr/>
          <a:lstStyle/>
          <a:p>
            <a:endParaRPr lang="ar-SA" dirty="0"/>
          </a:p>
        </p:txBody>
      </p:sp>
      <p:pic>
        <p:nvPicPr>
          <p:cNvPr id="5" name="Picture 4">
            <a:extLst>
              <a:ext uri="{FF2B5EF4-FFF2-40B4-BE49-F238E27FC236}">
                <a16:creationId xmlns=""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320310" y="86265"/>
            <a:ext cx="1301152" cy="1301152"/>
          </a:xfrm>
          <a:prstGeom prst="rect">
            <a:avLst/>
          </a:prstGeom>
        </p:spPr>
      </p:pic>
    </p:spTree>
    <p:extLst>
      <p:ext uri="{BB962C8B-B14F-4D97-AF65-F5344CB8AC3E}">
        <p14:creationId xmlns:p14="http://schemas.microsoft.com/office/powerpoint/2010/main" val="1848273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D6EE029-187A-A74D-8D56-246BB3D4C028}"/>
              </a:ext>
            </a:extLst>
          </p:cNvPr>
          <p:cNvSpPr>
            <a:spLocks noGrp="1"/>
          </p:cNvSpPr>
          <p:nvPr>
            <p:ph type="title"/>
          </p:nvPr>
        </p:nvSpPr>
        <p:spPr/>
        <p:txBody>
          <a:bodyPr/>
          <a:lstStyle/>
          <a:p>
            <a:r>
              <a:rPr lang="ar-SA" dirty="0" smtClean="0"/>
              <a:t>المشورة يمكن أن تساعد</a:t>
            </a:r>
            <a:endParaRPr lang="ar-SA" dirty="0"/>
          </a:p>
        </p:txBody>
      </p:sp>
      <p:sp>
        <p:nvSpPr>
          <p:cNvPr id="3" name="Text Placeholder 2">
            <a:extLst>
              <a:ext uri="{FF2B5EF4-FFF2-40B4-BE49-F238E27FC236}">
                <a16:creationId xmlns="" xmlns:a16="http://schemas.microsoft.com/office/drawing/2014/main" id="{87C17F90-4601-E643-B9DE-4A71BD0B9E93}"/>
              </a:ext>
            </a:extLst>
          </p:cNvPr>
          <p:cNvSpPr>
            <a:spLocks noGrp="1"/>
          </p:cNvSpPr>
          <p:nvPr>
            <p:ph type="body" sz="quarter" idx="10"/>
          </p:nvPr>
        </p:nvSpPr>
        <p:spPr>
          <a:xfrm>
            <a:off x="461963" y="1124465"/>
            <a:ext cx="8311334" cy="4930346"/>
          </a:xfrm>
        </p:spPr>
        <p:txBody>
          <a:bodyPr/>
          <a:lstStyle/>
          <a:p>
            <a:pPr>
              <a:lnSpc>
                <a:spcPct val="100000"/>
              </a:lnSpc>
              <a:spcBef>
                <a:spcPts val="300"/>
              </a:spcBef>
              <a:spcAft>
                <a:spcPts val="300"/>
              </a:spcAft>
            </a:pPr>
            <a:r>
              <a:rPr lang="ar-SA" sz="2400" b="1" dirty="0" smtClean="0"/>
              <a:t>عندما ترغب في التعرف على إستراتيجيات جديدة </a:t>
            </a:r>
            <a:r>
              <a:rPr lang="ar-SA" sz="2400" dirty="0" smtClean="0"/>
              <a:t>ل</a:t>
            </a:r>
            <a:r>
              <a:rPr lang="ar-SA" sz="2400" b="1" dirty="0" smtClean="0"/>
              <a:t>بناء المرونة </a:t>
            </a:r>
            <a:r>
              <a:rPr lang="ar-SA" sz="2400" dirty="0" smtClean="0"/>
              <a:t>وتحسين رفاهيتك.</a:t>
            </a:r>
          </a:p>
          <a:p>
            <a:pPr>
              <a:lnSpc>
                <a:spcPct val="100000"/>
              </a:lnSpc>
              <a:spcBef>
                <a:spcPts val="300"/>
              </a:spcBef>
              <a:spcAft>
                <a:spcPts val="300"/>
              </a:spcAft>
            </a:pPr>
            <a:r>
              <a:rPr lang="ar-SA" sz="2400" b="1" dirty="0" smtClean="0"/>
              <a:t>عندما ترغب في الحصول على مزيد من الوضوح حول أفكارك ومشاعرك. </a:t>
            </a:r>
          </a:p>
          <a:p>
            <a:pPr>
              <a:lnSpc>
                <a:spcPct val="100000"/>
              </a:lnSpc>
              <a:spcBef>
                <a:spcPts val="300"/>
              </a:spcBef>
              <a:spcAft>
                <a:spcPts val="300"/>
              </a:spcAft>
            </a:pPr>
            <a:r>
              <a:rPr lang="ar-SA" sz="2400" b="1" dirty="0" smtClean="0"/>
              <a:t>عندما تعيقك الأفكار أو المشاعر عن الحياة التي تريد أن تعيشها. </a:t>
            </a:r>
            <a:r>
              <a:rPr lang="ar-SA" sz="2400" dirty="0" smtClean="0"/>
              <a:t>على سبيل المثال:</a:t>
            </a:r>
          </a:p>
          <a:p>
            <a:pPr lvl="1">
              <a:lnSpc>
                <a:spcPct val="100000"/>
              </a:lnSpc>
              <a:spcBef>
                <a:spcPts val="300"/>
              </a:spcBef>
              <a:spcAft>
                <a:spcPts val="300"/>
              </a:spcAft>
            </a:pPr>
            <a:r>
              <a:rPr lang="ar-SA" sz="2200" dirty="0" smtClean="0"/>
              <a:t>لا تنام جيدًا</a:t>
            </a:r>
          </a:p>
          <a:p>
            <a:pPr lvl="1">
              <a:lnSpc>
                <a:spcPct val="100000"/>
              </a:lnSpc>
              <a:spcBef>
                <a:spcPts val="300"/>
              </a:spcBef>
              <a:spcAft>
                <a:spcPts val="300"/>
              </a:spcAft>
            </a:pPr>
            <a:r>
              <a:rPr lang="ar-SA" sz="2200" dirty="0" smtClean="0"/>
              <a:t>ليس لديك أشياء كثيرة في الحياة تجعلك تشعر بالسعادة</a:t>
            </a:r>
          </a:p>
          <a:p>
            <a:pPr lvl="1">
              <a:lnSpc>
                <a:spcPct val="100000"/>
              </a:lnSpc>
              <a:spcBef>
                <a:spcPts val="300"/>
              </a:spcBef>
              <a:spcAft>
                <a:spcPts val="300"/>
              </a:spcAft>
            </a:pPr>
            <a:r>
              <a:rPr lang="ar-SA" sz="2200" dirty="0" smtClean="0"/>
              <a:t>تتجنب فعل الأشياء التي تحبها عادةً</a:t>
            </a:r>
          </a:p>
          <a:p>
            <a:pPr lvl="1">
              <a:lnSpc>
                <a:spcPct val="100000"/>
              </a:lnSpc>
              <a:spcBef>
                <a:spcPts val="300"/>
              </a:spcBef>
              <a:spcAft>
                <a:spcPts val="300"/>
              </a:spcAft>
            </a:pPr>
            <a:r>
              <a:rPr lang="ar-SA" sz="2200" dirty="0" smtClean="0"/>
              <a:t>تشعر باستمرار بأنك غير سعيد أو قَلِق </a:t>
            </a:r>
          </a:p>
          <a:p>
            <a:pPr lvl="1">
              <a:lnSpc>
                <a:spcPct val="100000"/>
              </a:lnSpc>
              <a:spcBef>
                <a:spcPts val="300"/>
              </a:spcBef>
              <a:spcAft>
                <a:spcPts val="300"/>
              </a:spcAft>
            </a:pPr>
            <a:r>
              <a:rPr lang="ar-SA" sz="2200" dirty="0" smtClean="0"/>
              <a:t>تشعر أنك مرتبك أو عالق</a:t>
            </a:r>
            <a:endParaRPr lang="ar-SA" sz="2200" dirty="0"/>
          </a:p>
        </p:txBody>
      </p:sp>
    </p:spTree>
    <p:extLst>
      <p:ext uri="{BB962C8B-B14F-4D97-AF65-F5344CB8AC3E}">
        <p14:creationId xmlns:p14="http://schemas.microsoft.com/office/powerpoint/2010/main" val="3713325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3EF5E91-12A8-4242-A407-419E350AE710}"/>
              </a:ext>
            </a:extLst>
          </p:cNvPr>
          <p:cNvSpPr>
            <a:spLocks noGrp="1"/>
          </p:cNvSpPr>
          <p:nvPr>
            <p:ph type="title"/>
          </p:nvPr>
        </p:nvSpPr>
        <p:spPr/>
        <p:txBody>
          <a:bodyPr/>
          <a:lstStyle/>
          <a:p>
            <a:r>
              <a:rPr lang="ar-SA" dirty="0" smtClean="0"/>
              <a:t>يُنْصَح بالمشورة بشدة عندما ...</a:t>
            </a:r>
            <a:endParaRPr lang="ar-SA" dirty="0"/>
          </a:p>
        </p:txBody>
      </p:sp>
      <p:sp>
        <p:nvSpPr>
          <p:cNvPr id="3" name="Text Placeholder 2">
            <a:extLst>
              <a:ext uri="{FF2B5EF4-FFF2-40B4-BE49-F238E27FC236}">
                <a16:creationId xmlns="" xmlns:a16="http://schemas.microsoft.com/office/drawing/2014/main" id="{3E260815-B19A-864D-AB3C-1D4DC3F99D40}"/>
              </a:ext>
            </a:extLst>
          </p:cNvPr>
          <p:cNvSpPr>
            <a:spLocks noGrp="1"/>
          </p:cNvSpPr>
          <p:nvPr>
            <p:ph type="body" sz="quarter" idx="10"/>
          </p:nvPr>
        </p:nvSpPr>
        <p:spPr>
          <a:xfrm>
            <a:off x="406207" y="945453"/>
            <a:ext cx="8239125" cy="4809782"/>
          </a:xfrm>
        </p:spPr>
        <p:txBody>
          <a:bodyPr/>
          <a:lstStyle/>
          <a:p>
            <a:pPr marL="457200" indent="-457200">
              <a:lnSpc>
                <a:spcPct val="100000"/>
              </a:lnSpc>
              <a:buFont typeface="+mj-lt"/>
              <a:buAutoNum type="arabicPeriod"/>
            </a:pPr>
            <a:r>
              <a:rPr lang="ar-SA" sz="2400" b="1" dirty="0" smtClean="0"/>
              <a:t>تتصرف بطرق تعرف أنها ضارة وتريد التوقف عن ذلك. </a:t>
            </a:r>
            <a:r>
              <a:rPr lang="ar-SA" sz="2400" dirty="0" smtClean="0"/>
              <a:t>على سبيل المثال:</a:t>
            </a:r>
          </a:p>
          <a:p>
            <a:pPr lvl="1">
              <a:lnSpc>
                <a:spcPct val="100000"/>
              </a:lnSpc>
            </a:pPr>
            <a:r>
              <a:rPr lang="ar-SA" sz="2200" dirty="0" smtClean="0"/>
              <a:t>إرهاق العمل المزمن</a:t>
            </a:r>
          </a:p>
          <a:p>
            <a:pPr lvl="1">
              <a:lnSpc>
                <a:spcPct val="100000"/>
              </a:lnSpc>
            </a:pPr>
            <a:r>
              <a:rPr lang="ar-SA" sz="2200" dirty="0" smtClean="0"/>
              <a:t>إيذاء النفس أو السلوك المحفوف بالمخاطر </a:t>
            </a:r>
          </a:p>
          <a:p>
            <a:pPr lvl="1">
              <a:lnSpc>
                <a:spcPct val="100000"/>
              </a:lnSpc>
            </a:pPr>
            <a:r>
              <a:rPr lang="ar-SA" sz="2200" dirty="0" smtClean="0"/>
              <a:t>استخدم مواد مثل الكحول، و/أو النيكوتين، و/أو الطعام لمساعدتك في التأقلم</a:t>
            </a:r>
          </a:p>
          <a:p>
            <a:pPr lvl="1">
              <a:lnSpc>
                <a:spcPct val="100000"/>
              </a:lnSpc>
            </a:pPr>
            <a:r>
              <a:rPr lang="ar-SA" sz="2200" dirty="0" smtClean="0"/>
              <a:t>صب جام غضبك على الآخرين، إيذاء الآخرين بالكلمات أو التصرفات</a:t>
            </a:r>
          </a:p>
          <a:p>
            <a:pPr marL="457200" indent="-457200">
              <a:lnSpc>
                <a:spcPct val="100000"/>
              </a:lnSpc>
              <a:buFont typeface="+mj-lt"/>
              <a:buAutoNum type="arabicPeriod"/>
            </a:pPr>
            <a:r>
              <a:rPr lang="ar-SA" sz="2400" b="1" dirty="0" smtClean="0"/>
              <a:t>تجد نفسك تعاني من: </a:t>
            </a:r>
            <a:endParaRPr lang="ar-SA" sz="2200" b="1" dirty="0" smtClean="0"/>
          </a:p>
          <a:p>
            <a:pPr lvl="1">
              <a:lnSpc>
                <a:spcPct val="100000"/>
              </a:lnSpc>
            </a:pPr>
            <a:r>
              <a:rPr lang="ar-SA" sz="2200" dirty="0" smtClean="0"/>
              <a:t>القلق الشديد أو الاكتئاب مع مرور الوقت</a:t>
            </a:r>
          </a:p>
          <a:p>
            <a:pPr lvl="1">
              <a:lnSpc>
                <a:spcPct val="100000"/>
              </a:lnSpc>
            </a:pPr>
            <a:r>
              <a:rPr lang="ar-SA" sz="2200" dirty="0" smtClean="0"/>
              <a:t>أعراض نفسية شديدة مثل الشعور بالارتباك التام، أو الخدر، أو فقدان الذاكرة، أو استرجاع ذكريات الماضي</a:t>
            </a:r>
          </a:p>
          <a:p>
            <a:pPr lvl="1">
              <a:lnSpc>
                <a:spcPct val="100000"/>
              </a:lnSpc>
            </a:pPr>
            <a:r>
              <a:rPr lang="ar-SA" sz="2200" dirty="0" smtClean="0"/>
              <a:t>التفكير في إيذاء الآخرين أو الانتحار</a:t>
            </a:r>
          </a:p>
          <a:p>
            <a:endParaRPr lang="ar-SA" dirty="0"/>
          </a:p>
        </p:txBody>
      </p:sp>
    </p:spTree>
    <p:extLst>
      <p:ext uri="{BB962C8B-B14F-4D97-AF65-F5344CB8AC3E}">
        <p14:creationId xmlns:p14="http://schemas.microsoft.com/office/powerpoint/2010/main" val="20931764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3EF5E91-12A8-4242-A407-419E350AE710}"/>
              </a:ext>
            </a:extLst>
          </p:cNvPr>
          <p:cNvSpPr>
            <a:spLocks noGrp="1"/>
          </p:cNvSpPr>
          <p:nvPr>
            <p:ph type="title"/>
          </p:nvPr>
        </p:nvSpPr>
        <p:spPr/>
        <p:txBody>
          <a:bodyPr/>
          <a:lstStyle/>
          <a:p>
            <a:r>
              <a:rPr lang="ar-SA" dirty="0" smtClean="0"/>
              <a:t>يُنْصَح بالمشورة بشدة عندما ...</a:t>
            </a:r>
            <a:endParaRPr lang="ar-SA" dirty="0"/>
          </a:p>
        </p:txBody>
      </p:sp>
      <p:sp>
        <p:nvSpPr>
          <p:cNvPr id="3" name="Text Placeholder 2">
            <a:extLst>
              <a:ext uri="{FF2B5EF4-FFF2-40B4-BE49-F238E27FC236}">
                <a16:creationId xmlns="" xmlns:a16="http://schemas.microsoft.com/office/drawing/2014/main" id="{3E260815-B19A-864D-AB3C-1D4DC3F99D40}"/>
              </a:ext>
            </a:extLst>
          </p:cNvPr>
          <p:cNvSpPr>
            <a:spLocks noGrp="1"/>
          </p:cNvSpPr>
          <p:nvPr>
            <p:ph type="body" sz="quarter" idx="10"/>
          </p:nvPr>
        </p:nvSpPr>
        <p:spPr>
          <a:xfrm>
            <a:off x="414338" y="959741"/>
            <a:ext cx="8443912" cy="5155310"/>
          </a:xfrm>
        </p:spPr>
        <p:txBody>
          <a:bodyPr/>
          <a:lstStyle/>
          <a:p>
            <a:pPr marL="457200" indent="-457200">
              <a:lnSpc>
                <a:spcPct val="100000"/>
              </a:lnSpc>
              <a:spcBef>
                <a:spcPts val="400"/>
              </a:spcBef>
              <a:spcAft>
                <a:spcPts val="400"/>
              </a:spcAft>
              <a:buFont typeface="+mj-lt"/>
              <a:buAutoNum type="arabicPeriod" startAt="3"/>
            </a:pPr>
            <a:r>
              <a:rPr lang="ar-SA" sz="2400" b="1" dirty="0" smtClean="0"/>
              <a:t>تتعرض لحادث صعب للغاية </a:t>
            </a:r>
            <a:r>
              <a:rPr lang="ar-SA" sz="2400" dirty="0" smtClean="0"/>
              <a:t>(مثل حادث سيارة خطير، أو حادث تهديد أو عنف)</a:t>
            </a:r>
          </a:p>
          <a:p>
            <a:pPr lvl="1">
              <a:lnSpc>
                <a:spcPct val="100000"/>
              </a:lnSpc>
              <a:spcBef>
                <a:spcPts val="400"/>
              </a:spcBef>
              <a:spcAft>
                <a:spcPts val="400"/>
              </a:spcAft>
            </a:pPr>
            <a:r>
              <a:rPr lang="ar-SA" sz="2200" dirty="0" smtClean="0"/>
              <a:t>غالبًا ما تسمى هذه الأنواع من الأحداث "الأحداث الحرجة"</a:t>
            </a:r>
          </a:p>
          <a:p>
            <a:pPr lvl="1">
              <a:lnSpc>
                <a:spcPct val="100000"/>
              </a:lnSpc>
              <a:spcBef>
                <a:spcPts val="400"/>
              </a:spcBef>
              <a:spcAft>
                <a:spcPts val="400"/>
              </a:spcAft>
            </a:pPr>
            <a:r>
              <a:rPr lang="ar-SA" sz="2200" dirty="0" smtClean="0"/>
              <a:t>من الطبيعي أن تعاني من بعض ردود الأفعال القوية الناجمة عن التوتر العصبي في الأيام والأسابيع التي تعقب أي حادث حرج. على سبيل المثال: </a:t>
            </a:r>
          </a:p>
          <a:p>
            <a:pPr lvl="2">
              <a:lnSpc>
                <a:spcPct val="100000"/>
              </a:lnSpc>
              <a:spcBef>
                <a:spcPts val="400"/>
              </a:spcBef>
              <a:spcAft>
                <a:spcPts val="400"/>
              </a:spcAft>
            </a:pPr>
            <a:r>
              <a:rPr lang="ar-SA" dirty="0" smtClean="0"/>
              <a:t>صعوبة في النوم والاسترخاء </a:t>
            </a:r>
          </a:p>
          <a:p>
            <a:pPr lvl="2">
              <a:lnSpc>
                <a:spcPct val="100000"/>
              </a:lnSpc>
              <a:spcBef>
                <a:spcPts val="400"/>
              </a:spcBef>
              <a:spcAft>
                <a:spcPts val="400"/>
              </a:spcAft>
            </a:pPr>
            <a:r>
              <a:rPr lang="ar-SA" dirty="0" smtClean="0"/>
              <a:t>صعوبة التركيز واتخاذ القرارات</a:t>
            </a:r>
          </a:p>
          <a:p>
            <a:pPr lvl="2">
              <a:lnSpc>
                <a:spcPct val="100000"/>
              </a:lnSpc>
              <a:spcBef>
                <a:spcPts val="400"/>
              </a:spcBef>
              <a:spcAft>
                <a:spcPts val="400"/>
              </a:spcAft>
            </a:pPr>
            <a:r>
              <a:rPr lang="ar-SA" dirty="0" smtClean="0"/>
              <a:t>مشاعر قوية (مثل الشعور بالذنب، والخوف، والحزن)</a:t>
            </a:r>
          </a:p>
          <a:p>
            <a:pPr lvl="2">
              <a:lnSpc>
                <a:spcPct val="100000"/>
              </a:lnSpc>
              <a:spcBef>
                <a:spcPts val="400"/>
              </a:spcBef>
              <a:spcAft>
                <a:spcPts val="400"/>
              </a:spcAft>
            </a:pPr>
            <a:r>
              <a:rPr lang="ar-SA" dirty="0" smtClean="0"/>
              <a:t>مشاعر متعلقة بالاكتئاب والقلق</a:t>
            </a:r>
          </a:p>
          <a:p>
            <a:pPr lvl="2">
              <a:lnSpc>
                <a:spcPct val="100000"/>
              </a:lnSpc>
              <a:spcBef>
                <a:spcPts val="400"/>
              </a:spcBef>
              <a:spcAft>
                <a:spcPts val="400"/>
              </a:spcAft>
            </a:pPr>
            <a:r>
              <a:rPr lang="ar-SA" dirty="0" smtClean="0"/>
              <a:t>تهيج وغضب</a:t>
            </a:r>
          </a:p>
          <a:p>
            <a:pPr lvl="2">
              <a:lnSpc>
                <a:spcPct val="100000"/>
              </a:lnSpc>
              <a:spcBef>
                <a:spcPts val="400"/>
              </a:spcBef>
              <a:spcAft>
                <a:spcPts val="400"/>
              </a:spcAft>
            </a:pPr>
            <a:r>
              <a:rPr lang="ar-SA" dirty="0" smtClean="0"/>
              <a:t>أفكار متكررة حول الحادث (الأحداث)</a:t>
            </a:r>
          </a:p>
          <a:p>
            <a:pPr lvl="2">
              <a:lnSpc>
                <a:spcPct val="100000"/>
              </a:lnSpc>
              <a:spcBef>
                <a:spcPts val="400"/>
              </a:spcBef>
              <a:spcAft>
                <a:spcPts val="400"/>
              </a:spcAft>
            </a:pPr>
            <a:r>
              <a:rPr lang="ar-SA" dirty="0" smtClean="0"/>
              <a:t>صداع، وآلام بالجسم، وتغيرات في الشهية</a:t>
            </a:r>
          </a:p>
          <a:p>
            <a:pPr lvl="2">
              <a:lnSpc>
                <a:spcPct val="100000"/>
              </a:lnSpc>
              <a:spcBef>
                <a:spcPts val="400"/>
              </a:spcBef>
              <a:spcAft>
                <a:spcPts val="400"/>
              </a:spcAft>
            </a:pPr>
            <a:endParaRPr lang="ar-SA" dirty="0" smtClean="0"/>
          </a:p>
          <a:p>
            <a:pPr lvl="2">
              <a:lnSpc>
                <a:spcPct val="100000"/>
              </a:lnSpc>
            </a:pPr>
            <a:endParaRPr lang="ar-SA" sz="1800" dirty="0" smtClean="0"/>
          </a:p>
          <a:p>
            <a:endParaRPr lang="ar-SA" dirty="0"/>
          </a:p>
        </p:txBody>
      </p:sp>
    </p:spTree>
    <p:extLst>
      <p:ext uri="{BB962C8B-B14F-4D97-AF65-F5344CB8AC3E}">
        <p14:creationId xmlns:p14="http://schemas.microsoft.com/office/powerpoint/2010/main" val="34001260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90EFE83-6F8E-2C47-A265-514910B3BB65}"/>
              </a:ext>
            </a:extLst>
          </p:cNvPr>
          <p:cNvSpPr>
            <a:spLocks noGrp="1"/>
          </p:cNvSpPr>
          <p:nvPr>
            <p:ph type="title"/>
          </p:nvPr>
        </p:nvSpPr>
        <p:spPr>
          <a:xfrm>
            <a:off x="171449" y="136526"/>
            <a:ext cx="8829675" cy="611619"/>
          </a:xfrm>
        </p:spPr>
        <p:txBody>
          <a:bodyPr/>
          <a:lstStyle/>
          <a:p>
            <a:r>
              <a:rPr lang="ar-SA" dirty="0" smtClean="0"/>
              <a:t>بعد أي حادث حرج، يمكن أن تساعدك المشورة في ...</a:t>
            </a:r>
            <a:endParaRPr lang="ar-SA" dirty="0"/>
          </a:p>
        </p:txBody>
      </p:sp>
      <p:sp>
        <p:nvSpPr>
          <p:cNvPr id="3" name="Text Placeholder 2">
            <a:extLst>
              <a:ext uri="{FF2B5EF4-FFF2-40B4-BE49-F238E27FC236}">
                <a16:creationId xmlns="" xmlns:a16="http://schemas.microsoft.com/office/drawing/2014/main" id="{EABE11F8-AFDB-C145-89EF-3F91EAA2869E}"/>
              </a:ext>
            </a:extLst>
          </p:cNvPr>
          <p:cNvSpPr>
            <a:spLocks noGrp="1"/>
          </p:cNvSpPr>
          <p:nvPr>
            <p:ph type="body" sz="quarter" idx="10"/>
          </p:nvPr>
        </p:nvSpPr>
        <p:spPr/>
        <p:txBody>
          <a:bodyPr/>
          <a:lstStyle/>
          <a:p>
            <a:pPr>
              <a:lnSpc>
                <a:spcPct val="100000"/>
              </a:lnSpc>
              <a:spcBef>
                <a:spcPts val="600"/>
              </a:spcBef>
              <a:spcAft>
                <a:spcPts val="600"/>
              </a:spcAft>
            </a:pPr>
            <a:r>
              <a:rPr lang="ar-SA" dirty="0" smtClean="0"/>
              <a:t>تعلم المزيد عن التوتر العصبي والصدمة النفسية وكيفية تأثيرها فينا.</a:t>
            </a:r>
          </a:p>
          <a:p>
            <a:pPr>
              <a:lnSpc>
                <a:spcPct val="100000"/>
              </a:lnSpc>
              <a:spcBef>
                <a:spcPts val="600"/>
              </a:spcBef>
              <a:spcAft>
                <a:spcPts val="600"/>
              </a:spcAft>
            </a:pPr>
            <a:r>
              <a:rPr lang="ar-SA" dirty="0" smtClean="0"/>
              <a:t>التعرف على ما إذا كانت ردود الفعل الناجمة عن التوتر العصبي والصدمة التي تواجهها طبيعية ومن المرجح أن تهدأ من تلقاء نفسها، أو ما إذا كان يمكنك الاستفادة من بعض الدعم الإضافي بالمشورة لفترة من الوقت.</a:t>
            </a:r>
          </a:p>
          <a:p>
            <a:pPr>
              <a:lnSpc>
                <a:spcPct val="100000"/>
              </a:lnSpc>
              <a:spcBef>
                <a:spcPts val="600"/>
              </a:spcBef>
              <a:spcAft>
                <a:spcPts val="600"/>
              </a:spcAft>
            </a:pPr>
            <a:r>
              <a:rPr lang="ar-SA" dirty="0" smtClean="0"/>
              <a:t>تحديد الأشياء التي يمكنك القيام بها لرعاية نفسك خلال هذا الوقت ومساعدة نفسك على الشفاء. </a:t>
            </a:r>
          </a:p>
          <a:p>
            <a:pPr marL="0" indent="0">
              <a:buNone/>
            </a:pPr>
            <a:endParaRPr lang="ar-SA" dirty="0"/>
          </a:p>
        </p:txBody>
      </p:sp>
    </p:spTree>
    <p:extLst>
      <p:ext uri="{BB962C8B-B14F-4D97-AF65-F5344CB8AC3E}">
        <p14:creationId xmlns:p14="http://schemas.microsoft.com/office/powerpoint/2010/main" val="769811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049E39B-5EBD-0244-B65B-48A4B9DDA89E}"/>
              </a:ext>
            </a:extLst>
          </p:cNvPr>
          <p:cNvSpPr>
            <a:spLocks noGrp="1"/>
          </p:cNvSpPr>
          <p:nvPr>
            <p:ph type="ctrTitle"/>
          </p:nvPr>
        </p:nvSpPr>
        <p:spPr/>
        <p:txBody>
          <a:bodyPr/>
          <a:lstStyle/>
          <a:p>
            <a:r>
              <a:rPr lang="ar-SA" dirty="0" smtClean="0"/>
              <a:t>5. ماذا يحدث خلال جلسات المشورة؟</a:t>
            </a:r>
            <a:endParaRPr lang="ar-SA" dirty="0"/>
          </a:p>
        </p:txBody>
      </p:sp>
      <p:sp>
        <p:nvSpPr>
          <p:cNvPr id="3" name="Subtitle 2">
            <a:extLst>
              <a:ext uri="{FF2B5EF4-FFF2-40B4-BE49-F238E27FC236}">
                <a16:creationId xmlns="" xmlns:a16="http://schemas.microsoft.com/office/drawing/2014/main" id="{BED8DC83-2C10-DD4F-BB36-CEC815436DF2}"/>
              </a:ext>
            </a:extLst>
          </p:cNvPr>
          <p:cNvSpPr>
            <a:spLocks noGrp="1"/>
          </p:cNvSpPr>
          <p:nvPr>
            <p:ph type="subTitle" idx="1"/>
          </p:nvPr>
        </p:nvSpPr>
        <p:spPr/>
        <p:txBody>
          <a:bodyPr/>
          <a:lstStyle/>
          <a:p>
            <a:endParaRPr lang="ar-SA" dirty="0"/>
          </a:p>
        </p:txBody>
      </p:sp>
      <p:pic>
        <p:nvPicPr>
          <p:cNvPr id="5" name="Picture 4">
            <a:extLst>
              <a:ext uri="{FF2B5EF4-FFF2-40B4-BE49-F238E27FC236}">
                <a16:creationId xmlns=""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366492" y="86265"/>
            <a:ext cx="1301152" cy="1301152"/>
          </a:xfrm>
          <a:prstGeom prst="rect">
            <a:avLst/>
          </a:prstGeom>
        </p:spPr>
      </p:pic>
    </p:spTree>
    <p:extLst>
      <p:ext uri="{BB962C8B-B14F-4D97-AF65-F5344CB8AC3E}">
        <p14:creationId xmlns:p14="http://schemas.microsoft.com/office/powerpoint/2010/main" val="22501328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82CC9D7-46A9-5448-BC75-788AFB64FB2B}"/>
              </a:ext>
            </a:extLst>
          </p:cNvPr>
          <p:cNvSpPr>
            <a:spLocks noGrp="1"/>
          </p:cNvSpPr>
          <p:nvPr>
            <p:ph type="title"/>
          </p:nvPr>
        </p:nvSpPr>
        <p:spPr/>
        <p:txBody>
          <a:bodyPr/>
          <a:lstStyle/>
          <a:p>
            <a:r>
              <a:rPr lang="ar-SA" dirty="0" smtClean="0"/>
              <a:t>خلال جلسة المشورة الأولى...</a:t>
            </a:r>
            <a:endParaRPr lang="ar-SA" dirty="0"/>
          </a:p>
        </p:txBody>
      </p:sp>
      <p:sp>
        <p:nvSpPr>
          <p:cNvPr id="3" name="Text Placeholder 2">
            <a:extLst>
              <a:ext uri="{FF2B5EF4-FFF2-40B4-BE49-F238E27FC236}">
                <a16:creationId xmlns="" xmlns:a16="http://schemas.microsoft.com/office/drawing/2014/main" id="{D3609614-E21D-C940-B0DB-0D9D0A7E8A1E}"/>
              </a:ext>
            </a:extLst>
          </p:cNvPr>
          <p:cNvSpPr>
            <a:spLocks noGrp="1"/>
          </p:cNvSpPr>
          <p:nvPr>
            <p:ph type="body" sz="quarter" idx="10"/>
          </p:nvPr>
        </p:nvSpPr>
        <p:spPr>
          <a:xfrm>
            <a:off x="461963" y="1146175"/>
            <a:ext cx="8239125" cy="4910241"/>
          </a:xfrm>
        </p:spPr>
        <p:txBody>
          <a:bodyPr/>
          <a:lstStyle/>
          <a:p>
            <a:r>
              <a:rPr lang="ar-SA" dirty="0" smtClean="0"/>
              <a:t>من المحتمل أن تقضي بعض الوقت في التعرف بعضكم على بعض. </a:t>
            </a:r>
          </a:p>
          <a:p>
            <a:pPr lvl="1"/>
            <a:r>
              <a:rPr lang="ar-SA" dirty="0" smtClean="0"/>
              <a:t>سيخبرك المستشار قليلاً عن نفسه، وقد يشجعك على طرح أي أسئلة لديك حول حياته، أو التدريبات التي تلقاها، أو تجاربه. </a:t>
            </a:r>
          </a:p>
          <a:p>
            <a:r>
              <a:rPr lang="ar-SA" dirty="0" smtClean="0"/>
              <a:t>سوف يسألك على الأرجح </a:t>
            </a:r>
          </a:p>
          <a:p>
            <a:pPr lvl="1"/>
            <a:r>
              <a:rPr lang="ar-SA" dirty="0" smtClean="0"/>
              <a:t>لماذا تبحث عن المشورة. </a:t>
            </a:r>
          </a:p>
          <a:p>
            <a:pPr lvl="1"/>
            <a:r>
              <a:rPr lang="ar-SA" dirty="0" smtClean="0"/>
              <a:t>ما أنواع الاحتياجات والقضايا التي ترغب في مناقشتها.</a:t>
            </a:r>
          </a:p>
          <a:p>
            <a:pPr lvl="1"/>
            <a:r>
              <a:rPr lang="ar-SA" dirty="0" smtClean="0"/>
              <a:t>ماذا قمت به للتعامل مع هذه الأنواع من الأسئلة أو التحديات في الماضي </a:t>
            </a:r>
            <a:r>
              <a:rPr lang="en-US" dirty="0" smtClean="0"/>
              <a:t/>
            </a:r>
            <a:br>
              <a:rPr lang="en-US" dirty="0" smtClean="0"/>
            </a:br>
            <a:r>
              <a:rPr lang="ar-SA" dirty="0" smtClean="0"/>
              <a:t>(ما الذي نجح، وما الذي لم ينجح).</a:t>
            </a:r>
          </a:p>
          <a:p>
            <a:pPr lvl="1"/>
            <a:r>
              <a:rPr lang="ar-SA" dirty="0" smtClean="0"/>
              <a:t>ما الذي تأمل أن تحصل عليه من المشورة.</a:t>
            </a:r>
            <a:endParaRPr lang="ar-SA" dirty="0"/>
          </a:p>
        </p:txBody>
      </p:sp>
    </p:spTree>
    <p:extLst>
      <p:ext uri="{BB962C8B-B14F-4D97-AF65-F5344CB8AC3E}">
        <p14:creationId xmlns:p14="http://schemas.microsoft.com/office/powerpoint/2010/main" val="709042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A5060F8-F7AA-454E-8B4C-ADB2610EB424}"/>
              </a:ext>
            </a:extLst>
          </p:cNvPr>
          <p:cNvSpPr>
            <a:spLocks noGrp="1"/>
          </p:cNvSpPr>
          <p:nvPr>
            <p:ph type="title"/>
          </p:nvPr>
        </p:nvSpPr>
        <p:spPr>
          <a:xfrm>
            <a:off x="171449" y="136526"/>
            <a:ext cx="8335241" cy="611619"/>
          </a:xfrm>
        </p:spPr>
        <p:txBody>
          <a:bodyPr/>
          <a:lstStyle/>
          <a:p>
            <a:pPr algn="r" rtl="1"/>
            <a:r>
              <a:rPr lang="ar-SA" dirty="0" smtClean="0"/>
              <a:t>أسئلة مهمة للإجابة عنها</a:t>
            </a:r>
            <a:endParaRPr lang="ar-SA" dirty="0"/>
          </a:p>
        </p:txBody>
      </p:sp>
      <p:sp>
        <p:nvSpPr>
          <p:cNvPr id="4" name="Text Placeholder 3">
            <a:extLst>
              <a:ext uri="{FF2B5EF4-FFF2-40B4-BE49-F238E27FC236}">
                <a16:creationId xmlns="" xmlns:a16="http://schemas.microsoft.com/office/drawing/2014/main" id="{78BA598B-3E58-EF40-9BCA-0A4B810308F0}"/>
              </a:ext>
            </a:extLst>
          </p:cNvPr>
          <p:cNvSpPr>
            <a:spLocks noGrp="1"/>
          </p:cNvSpPr>
          <p:nvPr>
            <p:ph type="body" sz="quarter" idx="10"/>
          </p:nvPr>
        </p:nvSpPr>
        <p:spPr>
          <a:xfrm>
            <a:off x="340043" y="1115693"/>
            <a:ext cx="7944975" cy="5539107"/>
          </a:xfrm>
        </p:spPr>
        <p:txBody>
          <a:bodyPr/>
          <a:lstStyle/>
          <a:p>
            <a:pPr marL="514350" indent="-514350" algn="r" rtl="1">
              <a:lnSpc>
                <a:spcPct val="100000"/>
              </a:lnSpc>
              <a:spcBef>
                <a:spcPts val="1200"/>
              </a:spcBef>
              <a:spcAft>
                <a:spcPts val="1200"/>
              </a:spcAft>
              <a:buFont typeface="+mj-lt"/>
              <a:buAutoNum type="arabicPeriod"/>
            </a:pPr>
            <a:r>
              <a:rPr lang="ar-SA" dirty="0" smtClean="0"/>
              <a:t>ما المشورة؟</a:t>
            </a:r>
          </a:p>
          <a:p>
            <a:pPr marL="514350" indent="-514350" algn="r" rtl="1">
              <a:lnSpc>
                <a:spcPct val="100000"/>
              </a:lnSpc>
              <a:spcBef>
                <a:spcPts val="1200"/>
              </a:spcBef>
              <a:spcAft>
                <a:spcPts val="1200"/>
              </a:spcAft>
              <a:buFont typeface="+mj-lt"/>
              <a:buAutoNum type="arabicPeriod"/>
            </a:pPr>
            <a:r>
              <a:rPr lang="ar-SA" dirty="0" smtClean="0"/>
              <a:t>ما المهارات التي يتمتع بها المستشارون؟</a:t>
            </a:r>
          </a:p>
          <a:p>
            <a:pPr marL="514350" indent="-514350" algn="r" rtl="1">
              <a:lnSpc>
                <a:spcPct val="100000"/>
              </a:lnSpc>
              <a:spcBef>
                <a:spcPts val="1200"/>
              </a:spcBef>
              <a:spcAft>
                <a:spcPts val="1200"/>
              </a:spcAft>
              <a:buFont typeface="+mj-lt"/>
              <a:buAutoNum type="arabicPeriod"/>
            </a:pPr>
            <a:r>
              <a:rPr lang="ar-SA" dirty="0" smtClean="0"/>
              <a:t>كيف يمكن أن تساعدني المشورة؟</a:t>
            </a:r>
          </a:p>
          <a:p>
            <a:pPr marL="514350" indent="-514350" algn="r" rtl="1">
              <a:lnSpc>
                <a:spcPct val="100000"/>
              </a:lnSpc>
              <a:spcBef>
                <a:spcPts val="1200"/>
              </a:spcBef>
              <a:spcAft>
                <a:spcPts val="1200"/>
              </a:spcAft>
              <a:buFont typeface="+mj-lt"/>
              <a:buAutoNum type="arabicPeriod"/>
            </a:pPr>
            <a:r>
              <a:rPr lang="ar-SA" dirty="0" smtClean="0"/>
              <a:t>متى قد يستفيد شخص ما من المشورة؟</a:t>
            </a:r>
          </a:p>
          <a:p>
            <a:pPr marL="514350" indent="-514350" algn="r" rtl="1">
              <a:lnSpc>
                <a:spcPct val="100000"/>
              </a:lnSpc>
              <a:spcBef>
                <a:spcPts val="1200"/>
              </a:spcBef>
              <a:spcAft>
                <a:spcPts val="1200"/>
              </a:spcAft>
              <a:buFont typeface="+mj-lt"/>
              <a:buAutoNum type="arabicPeriod"/>
            </a:pPr>
            <a:r>
              <a:rPr lang="ar-SA" dirty="0" smtClean="0"/>
              <a:t>ماذا يحدث خلال جلسات المشورة؟</a:t>
            </a:r>
          </a:p>
          <a:p>
            <a:pPr marL="514350" indent="-514350" algn="r" rtl="1">
              <a:lnSpc>
                <a:spcPct val="100000"/>
              </a:lnSpc>
              <a:spcBef>
                <a:spcPts val="1200"/>
              </a:spcBef>
              <a:spcAft>
                <a:spcPts val="1200"/>
              </a:spcAft>
              <a:buFont typeface="+mj-lt"/>
              <a:buAutoNum type="arabicPeriod"/>
            </a:pPr>
            <a:r>
              <a:rPr lang="ar-SA" dirty="0" smtClean="0"/>
              <a:t>كيف يمكنني الحصول على المشورة؟</a:t>
            </a:r>
            <a:endParaRPr lang="ar-SA" dirty="0"/>
          </a:p>
        </p:txBody>
      </p:sp>
      <p:pic>
        <p:nvPicPr>
          <p:cNvPr id="6" name="Picture 5">
            <a:extLst>
              <a:ext uri="{FF2B5EF4-FFF2-40B4-BE49-F238E27FC236}">
                <a16:creationId xmlns="" xmlns:a16="http://schemas.microsoft.com/office/drawing/2014/main" id="{B418DC27-8892-EC4F-BCAE-F75E1A90C0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93230" y="1676857"/>
            <a:ext cx="3425825" cy="3425825"/>
          </a:xfrm>
          <a:prstGeom prst="rect">
            <a:avLst/>
          </a:prstGeom>
        </p:spPr>
      </p:pic>
    </p:spTree>
    <p:extLst>
      <p:ext uri="{BB962C8B-B14F-4D97-AF65-F5344CB8AC3E}">
        <p14:creationId xmlns:p14="http://schemas.microsoft.com/office/powerpoint/2010/main" val="9415685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22C86FA-130D-3945-9844-2EB25D6653EB}"/>
              </a:ext>
            </a:extLst>
          </p:cNvPr>
          <p:cNvSpPr>
            <a:spLocks noGrp="1"/>
          </p:cNvSpPr>
          <p:nvPr>
            <p:ph type="title"/>
          </p:nvPr>
        </p:nvSpPr>
        <p:spPr/>
        <p:txBody>
          <a:bodyPr/>
          <a:lstStyle/>
          <a:p>
            <a:r>
              <a:rPr lang="ar-SA" dirty="0" smtClean="0"/>
              <a:t>أسئلة قد ترغب في طرحها على أي مستشار	</a:t>
            </a:r>
            <a:endParaRPr lang="ar-SA" dirty="0"/>
          </a:p>
        </p:txBody>
      </p:sp>
      <p:sp>
        <p:nvSpPr>
          <p:cNvPr id="3" name="Text Placeholder 2">
            <a:extLst>
              <a:ext uri="{FF2B5EF4-FFF2-40B4-BE49-F238E27FC236}">
                <a16:creationId xmlns="" xmlns:a16="http://schemas.microsoft.com/office/drawing/2014/main" id="{0FA41D6C-CD00-BB40-B454-C10F4BCBE4BC}"/>
              </a:ext>
            </a:extLst>
          </p:cNvPr>
          <p:cNvSpPr>
            <a:spLocks noGrp="1"/>
          </p:cNvSpPr>
          <p:nvPr>
            <p:ph type="body" sz="quarter" idx="10"/>
          </p:nvPr>
        </p:nvSpPr>
        <p:spPr>
          <a:xfrm>
            <a:off x="461963" y="1146175"/>
            <a:ext cx="8239125" cy="4834495"/>
          </a:xfrm>
        </p:spPr>
        <p:txBody>
          <a:bodyPr/>
          <a:lstStyle/>
          <a:p>
            <a:r>
              <a:rPr lang="ar-SA" dirty="0" smtClean="0"/>
              <a:t>هل هذا الأمر سري؟</a:t>
            </a:r>
          </a:p>
          <a:p>
            <a:r>
              <a:rPr lang="ar-SA" dirty="0" smtClean="0"/>
              <a:t>متى تحتاج لخرق السريِّة؟</a:t>
            </a:r>
          </a:p>
          <a:p>
            <a:r>
              <a:rPr lang="ar-SA" dirty="0" smtClean="0"/>
              <a:t>منذ متى وأنت تعمل مستشارًا؟</a:t>
            </a:r>
          </a:p>
          <a:p>
            <a:r>
              <a:rPr lang="ar-SA" dirty="0" smtClean="0"/>
              <a:t>هل لديك أي تجربة مع النوع المحدد نفسه لمشكلتي؟</a:t>
            </a:r>
          </a:p>
          <a:p>
            <a:r>
              <a:rPr lang="ar-SA" dirty="0" smtClean="0"/>
              <a:t>هل سبق لك أن طلبت المشورة بنفسك؟ (إذا كان الأمر كذلك، فما هو الشيء المهم الذي تمخضت عنه تلك العملية؟)</a:t>
            </a:r>
            <a:endParaRPr lang="ar-SA" dirty="0"/>
          </a:p>
        </p:txBody>
      </p:sp>
    </p:spTree>
    <p:extLst>
      <p:ext uri="{BB962C8B-B14F-4D97-AF65-F5344CB8AC3E}">
        <p14:creationId xmlns:p14="http://schemas.microsoft.com/office/powerpoint/2010/main" val="8331017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049E39B-5EBD-0244-B65B-48A4B9DDA89E}"/>
              </a:ext>
            </a:extLst>
          </p:cNvPr>
          <p:cNvSpPr>
            <a:spLocks noGrp="1"/>
          </p:cNvSpPr>
          <p:nvPr>
            <p:ph type="ctrTitle"/>
          </p:nvPr>
        </p:nvSpPr>
        <p:spPr/>
        <p:txBody>
          <a:bodyPr/>
          <a:lstStyle/>
          <a:p>
            <a:r>
              <a:rPr lang="ar-SA" dirty="0" smtClean="0"/>
              <a:t>6. كيف يمكنني الحصول على المشورة؟</a:t>
            </a:r>
            <a:endParaRPr lang="ar-SA" dirty="0"/>
          </a:p>
        </p:txBody>
      </p:sp>
      <p:sp>
        <p:nvSpPr>
          <p:cNvPr id="3" name="Subtitle 2">
            <a:extLst>
              <a:ext uri="{FF2B5EF4-FFF2-40B4-BE49-F238E27FC236}">
                <a16:creationId xmlns="" xmlns:a16="http://schemas.microsoft.com/office/drawing/2014/main" id="{BED8DC83-2C10-DD4F-BB36-CEC815436DF2}"/>
              </a:ext>
            </a:extLst>
          </p:cNvPr>
          <p:cNvSpPr>
            <a:spLocks noGrp="1"/>
          </p:cNvSpPr>
          <p:nvPr>
            <p:ph type="subTitle" idx="1"/>
          </p:nvPr>
        </p:nvSpPr>
        <p:spPr/>
        <p:txBody>
          <a:bodyPr/>
          <a:lstStyle/>
          <a:p>
            <a:endParaRPr lang="ar-SA" dirty="0"/>
          </a:p>
        </p:txBody>
      </p:sp>
      <p:pic>
        <p:nvPicPr>
          <p:cNvPr id="5" name="Picture 4">
            <a:extLst>
              <a:ext uri="{FF2B5EF4-FFF2-40B4-BE49-F238E27FC236}">
                <a16:creationId xmlns=""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375728" y="86265"/>
            <a:ext cx="1301152" cy="1301152"/>
          </a:xfrm>
          <a:prstGeom prst="rect">
            <a:avLst/>
          </a:prstGeom>
        </p:spPr>
      </p:pic>
    </p:spTree>
    <p:extLst>
      <p:ext uri="{BB962C8B-B14F-4D97-AF65-F5344CB8AC3E}">
        <p14:creationId xmlns:p14="http://schemas.microsoft.com/office/powerpoint/2010/main" val="5405762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587ACF-7F2E-E548-B89E-251F8F30003B}"/>
              </a:ext>
            </a:extLst>
          </p:cNvPr>
          <p:cNvSpPr>
            <a:spLocks noGrp="1"/>
          </p:cNvSpPr>
          <p:nvPr>
            <p:ph type="title"/>
          </p:nvPr>
        </p:nvSpPr>
        <p:spPr>
          <a:xfrm>
            <a:off x="91440" y="136526"/>
            <a:ext cx="9052560" cy="611619"/>
          </a:xfrm>
        </p:spPr>
        <p:txBody>
          <a:bodyPr/>
          <a:lstStyle/>
          <a:p>
            <a:r>
              <a:rPr lang="ar-SA" sz="2400" dirty="0" smtClean="0"/>
              <a:t>برنامج توفير المساعدة والمرونة للموظف (EARP) التابع للجنة الإنقاذ الدولية</a:t>
            </a:r>
            <a:endParaRPr lang="ar-SA" sz="2400" dirty="0"/>
          </a:p>
        </p:txBody>
      </p:sp>
      <p:sp>
        <p:nvSpPr>
          <p:cNvPr id="4" name="Text Placeholder 3">
            <a:extLst>
              <a:ext uri="{FF2B5EF4-FFF2-40B4-BE49-F238E27FC236}">
                <a16:creationId xmlns="" xmlns:a16="http://schemas.microsoft.com/office/drawing/2014/main" id="{4FD3EB6C-E10F-B24F-A539-94B531A98C42}"/>
              </a:ext>
            </a:extLst>
          </p:cNvPr>
          <p:cNvSpPr>
            <a:spLocks noGrp="1"/>
          </p:cNvSpPr>
          <p:nvPr>
            <p:ph type="body" sz="quarter" idx="10"/>
          </p:nvPr>
        </p:nvSpPr>
        <p:spPr>
          <a:xfrm>
            <a:off x="498157" y="973454"/>
            <a:ext cx="8239125" cy="5285105"/>
          </a:xfrm>
        </p:spPr>
        <p:txBody>
          <a:bodyPr/>
          <a:lstStyle/>
          <a:p>
            <a:pPr marL="514350" indent="-514350">
              <a:lnSpc>
                <a:spcPct val="100000"/>
              </a:lnSpc>
              <a:spcAft>
                <a:spcPts val="300"/>
              </a:spcAft>
              <a:buFont typeface="+mj-lt"/>
              <a:buAutoNum type="arabicPeriod"/>
            </a:pPr>
            <a:r>
              <a:rPr lang="ar-SA" sz="2400" dirty="0" smtClean="0"/>
              <a:t>لا يكبدك برنامج توفير المساعدة والمرونة للموظف (EARP) أي تكلفة ... </a:t>
            </a:r>
          </a:p>
          <a:p>
            <a:pPr lvl="1">
              <a:lnSpc>
                <a:spcPct val="100000"/>
              </a:lnSpc>
              <a:spcAft>
                <a:spcPts val="300"/>
              </a:spcAft>
              <a:buFontTx/>
              <a:buChar char="-"/>
            </a:pPr>
            <a:r>
              <a:rPr lang="ar-SA" sz="2000" dirty="0" smtClean="0"/>
              <a:t>تقديم المشورة</a:t>
            </a:r>
          </a:p>
          <a:p>
            <a:pPr lvl="1">
              <a:lnSpc>
                <a:spcPct val="100000"/>
              </a:lnSpc>
              <a:spcAft>
                <a:spcPts val="300"/>
              </a:spcAft>
              <a:buFontTx/>
              <a:buChar char="-"/>
            </a:pPr>
            <a:r>
              <a:rPr lang="ar-SA" sz="2000" dirty="0" smtClean="0"/>
              <a:t>المرونة الشخصية وتخطيط الرعاية الذاتية</a:t>
            </a:r>
          </a:p>
          <a:p>
            <a:pPr lvl="1">
              <a:lnSpc>
                <a:spcPct val="100000"/>
              </a:lnSpc>
              <a:spcAft>
                <a:spcPts val="300"/>
              </a:spcAft>
              <a:buFontTx/>
              <a:buChar char="-"/>
            </a:pPr>
            <a:r>
              <a:rPr lang="ar-SA" sz="2000" dirty="0" smtClean="0"/>
              <a:t>استشارات المدير</a:t>
            </a:r>
          </a:p>
          <a:p>
            <a:pPr marL="514350" indent="-514350">
              <a:lnSpc>
                <a:spcPct val="100000"/>
              </a:lnSpc>
              <a:spcAft>
                <a:spcPts val="300"/>
              </a:spcAft>
              <a:buFont typeface="+mj-lt"/>
              <a:buAutoNum type="arabicPeriod"/>
            </a:pPr>
            <a:r>
              <a:rPr lang="ar-SA" sz="2400" dirty="0" smtClean="0"/>
              <a:t>المشورة هي…</a:t>
            </a:r>
          </a:p>
          <a:p>
            <a:pPr lvl="1">
              <a:lnSpc>
                <a:spcPct val="100000"/>
              </a:lnSpc>
              <a:spcAft>
                <a:spcPts val="300"/>
              </a:spcAft>
              <a:buFontTx/>
              <a:buChar char="-"/>
            </a:pPr>
            <a:r>
              <a:rPr lang="ar-SA" sz="2000" dirty="0" smtClean="0"/>
              <a:t>مجانية للموظفين (وأفراد أسرهم)</a:t>
            </a:r>
          </a:p>
          <a:p>
            <a:pPr lvl="1">
              <a:lnSpc>
                <a:spcPct val="100000"/>
              </a:lnSpc>
              <a:spcAft>
                <a:spcPts val="300"/>
              </a:spcAft>
              <a:buFontTx/>
              <a:buChar char="-"/>
            </a:pPr>
            <a:r>
              <a:rPr lang="ar-SA" sz="2000" dirty="0" smtClean="0"/>
              <a:t>سرية (لن تعرف لجنة الإنقاذ الدولية ما إذا كان أي موظف معين قد استخدم الخدمة، أو ما تمت مناقشته)</a:t>
            </a:r>
          </a:p>
          <a:p>
            <a:pPr lvl="1">
              <a:lnSpc>
                <a:spcPct val="100000"/>
              </a:lnSpc>
              <a:spcAft>
                <a:spcPts val="300"/>
              </a:spcAft>
              <a:buFontTx/>
              <a:buChar char="-"/>
            </a:pPr>
            <a:r>
              <a:rPr lang="ar-SA" sz="2000" dirty="0" smtClean="0"/>
              <a:t>متوفرة بلغات مختلفة (يتحدث المستشارون الذين يعملون في KonTerra مجموعة متنوعة من اللغات)</a:t>
            </a:r>
          </a:p>
          <a:p>
            <a:pPr lvl="1">
              <a:lnSpc>
                <a:spcPct val="100000"/>
              </a:lnSpc>
              <a:spcAft>
                <a:spcPts val="300"/>
              </a:spcAft>
              <a:buFontTx/>
              <a:buChar char="-"/>
            </a:pPr>
            <a:r>
              <a:rPr lang="ar-SA" sz="2000" dirty="0" smtClean="0"/>
              <a:t>مقدمة من مستشارين لديهم خبرة دولية وخبرة في العمل مع المنظمات الإنسانية والتنموية</a:t>
            </a:r>
          </a:p>
          <a:p>
            <a:pPr lvl="1">
              <a:buFontTx/>
              <a:buChar char="-"/>
            </a:pPr>
            <a:endParaRPr lang="ar-SA" sz="2000" dirty="0" smtClean="0"/>
          </a:p>
          <a:p>
            <a:pPr marL="457200" lvl="1" indent="0">
              <a:buNone/>
            </a:pPr>
            <a:endParaRPr lang="ar-SA" sz="2000" dirty="0" smtClean="0"/>
          </a:p>
          <a:p>
            <a:pPr lvl="1">
              <a:buFontTx/>
              <a:buChar char="-"/>
            </a:pPr>
            <a:endParaRPr lang="ar-SA" dirty="0" smtClean="0"/>
          </a:p>
          <a:p>
            <a:pPr marL="971550" lvl="1" indent="-514350">
              <a:buFont typeface="+mj-lt"/>
              <a:buAutoNum type="arabicPeriod"/>
            </a:pPr>
            <a:endParaRPr lang="ar-SA" dirty="0"/>
          </a:p>
        </p:txBody>
      </p:sp>
    </p:spTree>
    <p:extLst>
      <p:ext uri="{BB962C8B-B14F-4D97-AF65-F5344CB8AC3E}">
        <p14:creationId xmlns:p14="http://schemas.microsoft.com/office/powerpoint/2010/main" val="18823116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9891F1E-F5E6-0444-8D7C-B705A6F3E27A}"/>
              </a:ext>
            </a:extLst>
          </p:cNvPr>
          <p:cNvSpPr>
            <a:spLocks noGrp="1"/>
          </p:cNvSpPr>
          <p:nvPr>
            <p:ph type="title"/>
          </p:nvPr>
        </p:nvSpPr>
        <p:spPr/>
        <p:txBody>
          <a:bodyPr/>
          <a:lstStyle/>
          <a:p>
            <a:r>
              <a:rPr lang="ar-SA" dirty="0" smtClean="0"/>
              <a:t>ماذا يحدث عندما تتصل بـ KonTerra ...</a:t>
            </a:r>
            <a:endParaRPr lang="ar-SA" dirty="0"/>
          </a:p>
        </p:txBody>
      </p:sp>
      <p:sp>
        <p:nvSpPr>
          <p:cNvPr id="3" name="Text Placeholder 2">
            <a:extLst>
              <a:ext uri="{FF2B5EF4-FFF2-40B4-BE49-F238E27FC236}">
                <a16:creationId xmlns="" xmlns:a16="http://schemas.microsoft.com/office/drawing/2014/main" id="{948953FC-5D40-584B-93DD-160DCF362D06}"/>
              </a:ext>
            </a:extLst>
          </p:cNvPr>
          <p:cNvSpPr>
            <a:spLocks noGrp="1"/>
          </p:cNvSpPr>
          <p:nvPr>
            <p:ph type="body" sz="quarter" idx="10"/>
          </p:nvPr>
        </p:nvSpPr>
        <p:spPr>
          <a:xfrm>
            <a:off x="461963" y="1146175"/>
            <a:ext cx="8239125" cy="6376843"/>
          </a:xfrm>
        </p:spPr>
        <p:txBody>
          <a:bodyPr/>
          <a:lstStyle/>
          <a:p>
            <a:pPr>
              <a:lnSpc>
                <a:spcPct val="100000"/>
              </a:lnSpc>
              <a:spcBef>
                <a:spcPts val="600"/>
              </a:spcBef>
              <a:spcAft>
                <a:spcPts val="600"/>
              </a:spcAft>
              <a:buSzPct val="80000"/>
              <a:defRPr/>
            </a:pPr>
            <a:r>
              <a:rPr lang="ar-SA" sz="2400" dirty="0" smtClean="0">
                <a:cs typeface="Aharoni" panose="02010803020104030203" pitchFamily="2" charset="-79"/>
              </a:rPr>
              <a:t>تتم ملاءمة الموظفين مع خبير استشاري لإجراء مشاورات فردية سرية</a:t>
            </a:r>
          </a:p>
          <a:p>
            <a:pPr>
              <a:lnSpc>
                <a:spcPct val="100000"/>
              </a:lnSpc>
              <a:spcBef>
                <a:spcPts val="600"/>
              </a:spcBef>
              <a:spcAft>
                <a:spcPts val="600"/>
              </a:spcAft>
              <a:buSzPct val="80000"/>
              <a:defRPr/>
            </a:pPr>
            <a:r>
              <a:rPr lang="ar-SA" sz="2400" dirty="0" smtClean="0">
                <a:cs typeface="Aharoni" panose="02010803020104030203" pitchFamily="2" charset="-79"/>
              </a:rPr>
              <a:t>يمكنك إجراء جلسات عبر Skype، أو WhatsApp، أو الهاتف، أو في العديد من المواقع يتوفر أيضًا خيار إجراء الجلسات شخصيًا</a:t>
            </a:r>
          </a:p>
          <a:p>
            <a:pPr>
              <a:lnSpc>
                <a:spcPct val="100000"/>
              </a:lnSpc>
              <a:spcBef>
                <a:spcPts val="600"/>
              </a:spcBef>
              <a:spcAft>
                <a:spcPts val="600"/>
              </a:spcAft>
              <a:buSzPct val="80000"/>
              <a:defRPr/>
            </a:pPr>
            <a:r>
              <a:rPr lang="ar-SA" sz="2400" dirty="0" smtClean="0">
                <a:cs typeface="Aharoni" panose="02010803020104030203" pitchFamily="2" charset="-79"/>
              </a:rPr>
              <a:t>6 جلسات لكل أمر مقلق، لكل موظف/فرد من العائلة. أمور مقلقة غير محدودة.</a:t>
            </a:r>
          </a:p>
          <a:p>
            <a:pPr>
              <a:lnSpc>
                <a:spcPct val="100000"/>
              </a:lnSpc>
              <a:spcBef>
                <a:spcPts val="600"/>
              </a:spcBef>
              <a:spcAft>
                <a:spcPts val="600"/>
              </a:spcAft>
              <a:buSzPct val="80000"/>
              <a:defRPr/>
            </a:pPr>
            <a:r>
              <a:rPr lang="ar-SA" sz="2400" dirty="0" smtClean="0"/>
              <a:t>لا توجد </a:t>
            </a:r>
            <a:r>
              <a:rPr lang="ar-SA" sz="2400" u="sng" dirty="0" smtClean="0"/>
              <a:t>تكلفة</a:t>
            </a:r>
            <a:r>
              <a:rPr lang="ar-SA" sz="2400" dirty="0" smtClean="0"/>
              <a:t> لاستخدام الخدمة</a:t>
            </a:r>
          </a:p>
          <a:p>
            <a:pPr>
              <a:lnSpc>
                <a:spcPct val="100000"/>
              </a:lnSpc>
              <a:spcBef>
                <a:spcPts val="600"/>
              </a:spcBef>
              <a:spcAft>
                <a:spcPts val="600"/>
              </a:spcAft>
              <a:buSzPct val="80000"/>
              <a:defRPr/>
            </a:pPr>
            <a:r>
              <a:rPr lang="ar-SA" sz="2400" dirty="0" smtClean="0"/>
              <a:t>هذا المورد </a:t>
            </a:r>
            <a:r>
              <a:rPr lang="ar-SA" sz="2400" b="1" dirty="0" smtClean="0"/>
              <a:t>غير</a:t>
            </a:r>
            <a:r>
              <a:rPr lang="ar-SA" sz="2400" dirty="0" smtClean="0"/>
              <a:t> إلزامي - الأمر متروك تمامًا لكل فرد لتحديد ما إذا كان يرغب في الاستفادة من الخدمات.</a:t>
            </a:r>
            <a:endParaRPr lang="ar-SA" sz="2400" dirty="0"/>
          </a:p>
        </p:txBody>
      </p:sp>
    </p:spTree>
    <p:extLst>
      <p:ext uri="{BB962C8B-B14F-4D97-AF65-F5344CB8AC3E}">
        <p14:creationId xmlns:p14="http://schemas.microsoft.com/office/powerpoint/2010/main" val="4815229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2205D5F-AEEC-F346-94D6-7FD63B35DD97}"/>
              </a:ext>
            </a:extLst>
          </p:cNvPr>
          <p:cNvSpPr>
            <a:spLocks noGrp="1"/>
          </p:cNvSpPr>
          <p:nvPr>
            <p:ph type="title"/>
          </p:nvPr>
        </p:nvSpPr>
        <p:spPr/>
        <p:txBody>
          <a:bodyPr/>
          <a:lstStyle/>
          <a:p>
            <a:r>
              <a:rPr lang="ar-SA" dirty="0" smtClean="0"/>
              <a:t>كيفية تحديد موعد لجلسة ما</a:t>
            </a:r>
            <a:endParaRPr lang="ar-SA" dirty="0"/>
          </a:p>
        </p:txBody>
      </p:sp>
      <p:sp>
        <p:nvSpPr>
          <p:cNvPr id="3" name="Text Placeholder 2">
            <a:extLst>
              <a:ext uri="{FF2B5EF4-FFF2-40B4-BE49-F238E27FC236}">
                <a16:creationId xmlns="" xmlns:a16="http://schemas.microsoft.com/office/drawing/2014/main" id="{AAE32A6A-2861-5D45-AA12-84A75CCEB09D}"/>
              </a:ext>
            </a:extLst>
          </p:cNvPr>
          <p:cNvSpPr>
            <a:spLocks noGrp="1"/>
          </p:cNvSpPr>
          <p:nvPr>
            <p:ph type="body" sz="quarter" idx="10"/>
          </p:nvPr>
        </p:nvSpPr>
        <p:spPr>
          <a:xfrm>
            <a:off x="461963" y="1146175"/>
            <a:ext cx="8239125" cy="4811280"/>
          </a:xfrm>
        </p:spPr>
        <p:txBody>
          <a:bodyPr/>
          <a:lstStyle/>
          <a:p>
            <a:pPr marL="0" indent="0">
              <a:spcBef>
                <a:spcPct val="0"/>
              </a:spcBef>
              <a:spcAft>
                <a:spcPts val="600"/>
              </a:spcAft>
              <a:buSzPct val="80000"/>
              <a:buNone/>
              <a:defRPr/>
            </a:pPr>
            <a:r>
              <a:rPr lang="ar-SA" sz="2000" b="1" u="sng" dirty="0" smtClean="0"/>
              <a:t>البريد الإلكتروني:</a:t>
            </a:r>
          </a:p>
          <a:p>
            <a:pPr marL="342891" indent="-342891">
              <a:spcBef>
                <a:spcPct val="0"/>
              </a:spcBef>
              <a:spcAft>
                <a:spcPts val="600"/>
              </a:spcAft>
              <a:buSzPct val="80000"/>
              <a:defRPr/>
            </a:pPr>
            <a:r>
              <a:rPr lang="ar-SA" sz="2000" dirty="0" smtClean="0"/>
              <a:t>إذا كنت ترغب في التحدث مع أحد مستشاري KonTerra، فما عليك سوى إرسال بريد إلكتروني إلى: </a:t>
            </a:r>
            <a:r>
              <a:rPr lang="ar-SA" sz="2000" u="sng" dirty="0" smtClean="0"/>
              <a:t>IRC</a:t>
            </a:r>
            <a:r>
              <a:rPr lang="ar-SA" sz="2000" dirty="0" smtClean="0">
                <a:hlinkClick r:id="rId3">
                  <a:extLst>
                    <a:ext uri="{A12FA001-AC4F-418D-AE19-62706E023703}">
                      <ahyp:hlinkClr xmlns="" xmlns:ahyp="http://schemas.microsoft.com/office/drawing/2018/hyperlinkcolor" val="tx"/>
                    </a:ext>
                  </a:extLst>
                </a:hlinkClick>
              </a:rPr>
              <a:t>@konterragroup.net</a:t>
            </a:r>
            <a:r>
              <a:rPr lang="ar-SA" sz="2000" dirty="0" smtClean="0"/>
              <a:t> على أن يشمل ما يلي:</a:t>
            </a:r>
          </a:p>
          <a:p>
            <a:pPr marL="1200141" lvl="2" indent="-342891">
              <a:lnSpc>
                <a:spcPct val="110000"/>
              </a:lnSpc>
              <a:spcBef>
                <a:spcPct val="0"/>
              </a:spcBef>
              <a:buSzPct val="80000"/>
              <a:defRPr/>
            </a:pPr>
            <a:r>
              <a:rPr lang="ar-SA" sz="1800" dirty="0" smtClean="0"/>
              <a:t>الاسم والموقع</a:t>
            </a:r>
          </a:p>
          <a:p>
            <a:pPr marL="1200141" lvl="2" indent="-342891">
              <a:lnSpc>
                <a:spcPct val="110000"/>
              </a:lnSpc>
              <a:spcBef>
                <a:spcPct val="0"/>
              </a:spcBef>
              <a:buSzPct val="80000"/>
              <a:defRPr/>
            </a:pPr>
            <a:r>
              <a:rPr lang="ar-SA" sz="1800" dirty="0" smtClean="0"/>
              <a:t>عدة فترات زمنية مدتها ساعة واحدة تكون أنت متاحًا في أثناءها خلال الأيام 1-3 التالية</a:t>
            </a:r>
          </a:p>
          <a:p>
            <a:pPr marL="1200141" lvl="2" indent="-342891">
              <a:lnSpc>
                <a:spcPct val="110000"/>
              </a:lnSpc>
              <a:spcBef>
                <a:spcPct val="0"/>
              </a:spcBef>
              <a:buSzPct val="80000"/>
              <a:defRPr/>
            </a:pPr>
            <a:r>
              <a:rPr lang="ar-SA" sz="1800" dirty="0" smtClean="0"/>
              <a:t>التفضيلات المتعلقة بالمستشار الذي ترغب في التحدث معه (مثل ذكر/أنثى، اللغة، إلخ.)</a:t>
            </a:r>
          </a:p>
          <a:p>
            <a:pPr marL="1200141" lvl="2" indent="-342891">
              <a:lnSpc>
                <a:spcPct val="110000"/>
              </a:lnSpc>
              <a:spcBef>
                <a:spcPct val="0"/>
              </a:spcBef>
              <a:buSzPct val="80000"/>
              <a:defRPr/>
            </a:pPr>
            <a:r>
              <a:rPr lang="ar-SA" sz="1800" dirty="0" smtClean="0"/>
              <a:t>ما الذي ترغب في مناقشته</a:t>
            </a:r>
            <a:r>
              <a:rPr lang="ar-SA" sz="1700" dirty="0" smtClean="0"/>
              <a:t> </a:t>
            </a:r>
            <a:br>
              <a:rPr lang="ar-SA" sz="1700" dirty="0" smtClean="0"/>
            </a:br>
            <a:endParaRPr lang="ar-SA" sz="1700" dirty="0" smtClean="0"/>
          </a:p>
          <a:p>
            <a:pPr marL="342891" indent="-342891">
              <a:spcBef>
                <a:spcPct val="0"/>
              </a:spcBef>
              <a:buSzPct val="80000"/>
              <a:defRPr/>
            </a:pPr>
            <a:r>
              <a:rPr lang="ar-SA" sz="2000" dirty="0" smtClean="0"/>
              <a:t>ستتلقى ردًا في غضون 24 ساعة يتضمن وقت المشورة، بناءً على تفضيلاتك والمستشار المتوفر</a:t>
            </a:r>
            <a:br>
              <a:rPr lang="ar-SA" sz="2000" dirty="0" smtClean="0"/>
            </a:br>
            <a:endParaRPr lang="ar-SA" sz="2000" dirty="0" smtClean="0"/>
          </a:p>
          <a:p>
            <a:pPr marL="342891" indent="-342891">
              <a:spcBef>
                <a:spcPct val="0"/>
              </a:spcBef>
              <a:spcAft>
                <a:spcPts val="600"/>
              </a:spcAft>
              <a:buSzPct val="80000"/>
              <a:defRPr/>
            </a:pPr>
            <a:r>
              <a:rPr lang="ar-SA" sz="2000" dirty="0" smtClean="0"/>
              <a:t>بمجرد تحديد الوقت، سيتم إرسال بريد إلكتروني تأكيدي لتأكيد وقت الاتصال وطريقته (Skype، أو WhatsApp، أو الهاتف، أو شخصيًا)</a:t>
            </a:r>
          </a:p>
          <a:p>
            <a:endParaRPr lang="ar-SA" dirty="0"/>
          </a:p>
        </p:txBody>
      </p:sp>
    </p:spTree>
    <p:extLst>
      <p:ext uri="{BB962C8B-B14F-4D97-AF65-F5344CB8AC3E}">
        <p14:creationId xmlns:p14="http://schemas.microsoft.com/office/powerpoint/2010/main" val="21415545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8D72596-12B1-ED4F-8C64-D793828A89D8}"/>
              </a:ext>
            </a:extLst>
          </p:cNvPr>
          <p:cNvSpPr>
            <a:spLocks noGrp="1"/>
          </p:cNvSpPr>
          <p:nvPr>
            <p:ph type="title"/>
          </p:nvPr>
        </p:nvSpPr>
        <p:spPr/>
        <p:txBody>
          <a:bodyPr/>
          <a:lstStyle/>
          <a:p>
            <a:r>
              <a:rPr lang="ar-SA" dirty="0" smtClean="0"/>
              <a:t>السريِّة مضمونة</a:t>
            </a:r>
            <a:endParaRPr lang="ar-SA" dirty="0"/>
          </a:p>
        </p:txBody>
      </p:sp>
      <p:sp>
        <p:nvSpPr>
          <p:cNvPr id="3" name="Text Placeholder 2">
            <a:extLst>
              <a:ext uri="{FF2B5EF4-FFF2-40B4-BE49-F238E27FC236}">
                <a16:creationId xmlns="" xmlns:a16="http://schemas.microsoft.com/office/drawing/2014/main" id="{CF1B1805-2954-F94E-8351-98D8E6D73A12}"/>
              </a:ext>
            </a:extLst>
          </p:cNvPr>
          <p:cNvSpPr>
            <a:spLocks noGrp="1"/>
          </p:cNvSpPr>
          <p:nvPr>
            <p:ph type="body" sz="quarter" idx="10"/>
          </p:nvPr>
        </p:nvSpPr>
        <p:spPr>
          <a:xfrm>
            <a:off x="461963" y="1146175"/>
            <a:ext cx="8239125" cy="4811280"/>
          </a:xfrm>
        </p:spPr>
        <p:txBody>
          <a:bodyPr/>
          <a:lstStyle/>
          <a:p>
            <a:pPr marL="342891" lvl="0" indent="-342891">
              <a:lnSpc>
                <a:spcPct val="100000"/>
              </a:lnSpc>
              <a:spcAft>
                <a:spcPts val="1200"/>
              </a:spcAft>
              <a:buSzPct val="80000"/>
              <a:defRPr/>
            </a:pPr>
            <a:r>
              <a:rPr lang="ar-SA" sz="2800" dirty="0" smtClean="0">
                <a:cs typeface="Aharoni" panose="02010803020104030203" pitchFamily="2" charset="-79"/>
              </a:rPr>
              <a:t>السريِّة هي أساس برنامج توفير المساعدة والمرونة للموظف (EARP)</a:t>
            </a:r>
          </a:p>
          <a:p>
            <a:pPr marL="342891" lvl="0" indent="-342891">
              <a:lnSpc>
                <a:spcPct val="100000"/>
              </a:lnSpc>
              <a:spcAft>
                <a:spcPts val="1200"/>
              </a:spcAft>
              <a:buSzPct val="80000"/>
              <a:defRPr/>
            </a:pPr>
            <a:r>
              <a:rPr lang="ar-SA" sz="2800" dirty="0" smtClean="0">
                <a:cs typeface="Aharoni" panose="02010803020104030203" pitchFamily="2" charset="-79"/>
              </a:rPr>
              <a:t>يوقّع جميع فريق عمل المشورة على اتفاقيات السريِّة</a:t>
            </a:r>
          </a:p>
          <a:p>
            <a:pPr marL="342891" lvl="0" indent="-342891">
              <a:lnSpc>
                <a:spcPct val="100000"/>
              </a:lnSpc>
              <a:spcAft>
                <a:spcPts val="1200"/>
              </a:spcAft>
              <a:buSzPct val="80000"/>
              <a:defRPr/>
            </a:pPr>
            <a:r>
              <a:rPr lang="ar-SA" sz="2800" dirty="0" smtClean="0">
                <a:cs typeface="Aharoni" panose="02010803020104030203" pitchFamily="2" charset="-79"/>
              </a:rPr>
              <a:t>مشورة برنامج توفير المساعدة والمرونة للموظف (EARP) مستقلة تمامًا - خارج لجنة الإنقاذ الدولية</a:t>
            </a:r>
            <a:endParaRPr lang="ar-SA" altLang="ja-JP" sz="2800" dirty="0" smtClean="0">
              <a:cs typeface="Aharoni" panose="02010803020104030203" pitchFamily="2" charset="-79"/>
            </a:endParaRPr>
          </a:p>
          <a:p>
            <a:pPr marL="342891" lvl="0" indent="-342891">
              <a:lnSpc>
                <a:spcPct val="100000"/>
              </a:lnSpc>
              <a:spcAft>
                <a:spcPts val="1200"/>
              </a:spcAft>
              <a:buSzPct val="80000"/>
              <a:defRPr/>
            </a:pPr>
            <a:r>
              <a:rPr lang="ar-SA" sz="2800" dirty="0" smtClean="0">
                <a:cs typeface="Aharoni" panose="02010803020104030203" pitchFamily="2" charset="-79"/>
              </a:rPr>
              <a:t>لا يتم تقديم أي معلومات تعريفية على الإطلاق إلى لجنة الإنقاذ الدولية. </a:t>
            </a:r>
          </a:p>
          <a:p>
            <a:endParaRPr lang="ar-SA" dirty="0"/>
          </a:p>
        </p:txBody>
      </p:sp>
    </p:spTree>
    <p:extLst>
      <p:ext uri="{BB962C8B-B14F-4D97-AF65-F5344CB8AC3E}">
        <p14:creationId xmlns:p14="http://schemas.microsoft.com/office/powerpoint/2010/main" val="41900074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E40CA4F-ADB5-6548-A285-7D99E901581D}"/>
              </a:ext>
            </a:extLst>
          </p:cNvPr>
          <p:cNvSpPr>
            <a:spLocks noGrp="1"/>
          </p:cNvSpPr>
          <p:nvPr>
            <p:ph type="title"/>
          </p:nvPr>
        </p:nvSpPr>
        <p:spPr/>
        <p:txBody>
          <a:bodyPr/>
          <a:lstStyle/>
          <a:p>
            <a:r>
              <a:rPr lang="ar-SA" dirty="0" smtClean="0"/>
              <a:t>تطبيق KonTerra CONNECT</a:t>
            </a:r>
            <a:r>
              <a:rPr lang="ar-SA" baseline="30000" dirty="0" smtClean="0"/>
              <a:t>TM</a:t>
            </a:r>
            <a:endParaRPr lang="ar-SA" baseline="30000" dirty="0"/>
          </a:p>
        </p:txBody>
      </p:sp>
      <p:sp>
        <p:nvSpPr>
          <p:cNvPr id="3" name="Text Placeholder 2">
            <a:extLst>
              <a:ext uri="{FF2B5EF4-FFF2-40B4-BE49-F238E27FC236}">
                <a16:creationId xmlns="" xmlns:a16="http://schemas.microsoft.com/office/drawing/2014/main" id="{F77EBC1A-32B6-834B-83B4-79CACB4498E9}"/>
              </a:ext>
            </a:extLst>
          </p:cNvPr>
          <p:cNvSpPr>
            <a:spLocks noGrp="1"/>
          </p:cNvSpPr>
          <p:nvPr>
            <p:ph type="body" sz="quarter" idx="10"/>
          </p:nvPr>
        </p:nvSpPr>
        <p:spPr>
          <a:xfrm>
            <a:off x="434254" y="1063047"/>
            <a:ext cx="8239125" cy="4797425"/>
          </a:xfrm>
        </p:spPr>
        <p:txBody>
          <a:bodyPr/>
          <a:lstStyle/>
          <a:p>
            <a:pPr marL="0" indent="0">
              <a:buNone/>
            </a:pPr>
            <a:r>
              <a:rPr lang="ar-SA" sz="2400" dirty="0" smtClean="0"/>
              <a:t>توفر مجموعة KonTerra تطبيقًا </a:t>
            </a:r>
            <a:r>
              <a:rPr lang="ar-SA" sz="2400" b="1" i="1" dirty="0" smtClean="0"/>
              <a:t>مجانيًا</a:t>
            </a:r>
            <a:r>
              <a:rPr lang="ar-SA" sz="2400" dirty="0" smtClean="0"/>
              <a:t> متاحًا لمستخدمي iOS وAndroid!</a:t>
            </a:r>
          </a:p>
          <a:p>
            <a:pPr marL="342900" lvl="0" indent="-342900">
              <a:buFont typeface="+mj-lt"/>
              <a:buAutoNum type="arabicParenR"/>
            </a:pPr>
            <a:r>
              <a:rPr lang="ar-SA" sz="2400" b="1" dirty="0" smtClean="0"/>
              <a:t>تعلَّم </a:t>
            </a:r>
            <a:r>
              <a:rPr lang="ar-SA" sz="2400" dirty="0" smtClean="0"/>
              <a:t>– محتوى تعليمي متخصص لدعم المرونة</a:t>
            </a:r>
          </a:p>
          <a:p>
            <a:pPr marL="342900" lvl="0" indent="-342900">
              <a:buFont typeface="+mj-lt"/>
              <a:buAutoNum type="arabicParenR"/>
            </a:pPr>
            <a:r>
              <a:rPr lang="ar-SA" sz="2400" b="1" dirty="0" smtClean="0"/>
              <a:t>قيِّم</a:t>
            </a:r>
            <a:r>
              <a:rPr lang="ar-SA" sz="2400" dirty="0" smtClean="0"/>
              <a:t> – أداة تقييم ذاتي للأفراد لقياس المرونة الشخصية</a:t>
            </a:r>
          </a:p>
          <a:p>
            <a:pPr marL="342900" lvl="0" indent="-342900">
              <a:buFont typeface="+mj-lt"/>
              <a:buAutoNum type="arabicParenR"/>
            </a:pPr>
            <a:r>
              <a:rPr lang="ar-SA" sz="2400" b="1" dirty="0" smtClean="0"/>
              <a:t>اتصل</a:t>
            </a:r>
            <a:r>
              <a:rPr lang="ar-SA" sz="2400" dirty="0" smtClean="0"/>
              <a:t> – قدرة الموظفين على تقديم طلب مشورة بسهولة مع مستشار KonTerra</a:t>
            </a:r>
          </a:p>
          <a:p>
            <a:endParaRPr lang="ar-SA" sz="2400" b="1" dirty="0" smtClean="0">
              <a:solidFill>
                <a:srgbClr val="44546A"/>
              </a:solidFill>
            </a:endParaRPr>
          </a:p>
          <a:p>
            <a:endParaRPr lang="ar-SA" sz="2400" dirty="0"/>
          </a:p>
        </p:txBody>
      </p:sp>
      <p:pic>
        <p:nvPicPr>
          <p:cNvPr id="4" name="Picture 3">
            <a:extLst>
              <a:ext uri="{FF2B5EF4-FFF2-40B4-BE49-F238E27FC236}">
                <a16:creationId xmlns="" xmlns:a16="http://schemas.microsoft.com/office/drawing/2014/main" id="{BA558BAF-6433-4440-BB95-2AFB654B5D0F}"/>
              </a:ext>
            </a:extLst>
          </p:cNvPr>
          <p:cNvPicPr>
            <a:picLocks noChangeAspect="1"/>
          </p:cNvPicPr>
          <p:nvPr/>
        </p:nvPicPr>
        <p:blipFill>
          <a:blip r:embed="rId2"/>
          <a:stretch>
            <a:fillRect/>
          </a:stretch>
        </p:blipFill>
        <p:spPr>
          <a:xfrm>
            <a:off x="2499005" y="4264431"/>
            <a:ext cx="5143522" cy="2576745"/>
          </a:xfrm>
          <a:prstGeom prst="rect">
            <a:avLst/>
          </a:prstGeom>
        </p:spPr>
      </p:pic>
    </p:spTree>
    <p:extLst>
      <p:ext uri="{BB962C8B-B14F-4D97-AF65-F5344CB8AC3E}">
        <p14:creationId xmlns:p14="http://schemas.microsoft.com/office/powerpoint/2010/main" val="4727681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4CEBF4E-A824-D74E-AA8F-D54BBEDD0AA1}"/>
              </a:ext>
            </a:extLst>
          </p:cNvPr>
          <p:cNvSpPr>
            <a:spLocks noGrp="1"/>
          </p:cNvSpPr>
          <p:nvPr>
            <p:ph type="title"/>
          </p:nvPr>
        </p:nvSpPr>
        <p:spPr/>
        <p:txBody>
          <a:bodyPr/>
          <a:lstStyle/>
          <a:p>
            <a:r>
              <a:rPr lang="ar-SA" dirty="0" smtClean="0"/>
              <a:t>تمرين تفكير موجز</a:t>
            </a:r>
            <a:endParaRPr lang="ar-SA" dirty="0"/>
          </a:p>
        </p:txBody>
      </p:sp>
      <p:sp>
        <p:nvSpPr>
          <p:cNvPr id="3" name="Text Placeholder 2">
            <a:extLst>
              <a:ext uri="{FF2B5EF4-FFF2-40B4-BE49-F238E27FC236}">
                <a16:creationId xmlns="" xmlns:a16="http://schemas.microsoft.com/office/drawing/2014/main" id="{C1F74ACC-8D7A-D746-A130-D7580E8488A3}"/>
              </a:ext>
            </a:extLst>
          </p:cNvPr>
          <p:cNvSpPr>
            <a:spLocks noGrp="1"/>
          </p:cNvSpPr>
          <p:nvPr>
            <p:ph type="body" sz="quarter" idx="10"/>
          </p:nvPr>
        </p:nvSpPr>
        <p:spPr>
          <a:xfrm>
            <a:off x="461963" y="1146175"/>
            <a:ext cx="8239125" cy="4474040"/>
          </a:xfrm>
        </p:spPr>
        <p:txBody>
          <a:bodyPr/>
          <a:lstStyle/>
          <a:p>
            <a:pPr marL="514350" indent="-514350">
              <a:buFont typeface="+mj-lt"/>
              <a:buAutoNum type="arabicPeriod"/>
            </a:pPr>
            <a:r>
              <a:rPr lang="ar-SA" dirty="0" smtClean="0"/>
              <a:t>إذا كنت ستبحث عن المشورة، فأي شيئين يحدثان في حياتك الآن يمكنك أن تستفيد من مناقشتهما؟</a:t>
            </a:r>
          </a:p>
          <a:p>
            <a:pPr lvl="1"/>
            <a:r>
              <a:rPr lang="ar-SA" dirty="0" smtClean="0"/>
              <a:t>ماذا تريد أن تحصل عليه من المشورة بشأن هذه المسائل؟</a:t>
            </a:r>
          </a:p>
          <a:p>
            <a:pPr marL="514350" indent="-514350">
              <a:buFont typeface="+mj-lt"/>
              <a:buAutoNum type="arabicPeriod"/>
            </a:pPr>
            <a:r>
              <a:rPr lang="ar-SA" dirty="0" smtClean="0"/>
              <a:t>كيف تشعر عند التفكير في طلب المشورة؟ </a:t>
            </a:r>
          </a:p>
          <a:p>
            <a:pPr lvl="1"/>
            <a:r>
              <a:rPr lang="ar-SA" dirty="0" smtClean="0"/>
              <a:t>إذا كنت تشعر بأنك على استعداد لطلب المشورة، فاكتب بعض المشكلات الإضافية التي ترغب في مناقشتها مع أحد المستشارين. </a:t>
            </a:r>
          </a:p>
          <a:p>
            <a:pPr lvl="1"/>
            <a:r>
              <a:rPr lang="ar-SA" dirty="0" smtClean="0"/>
              <a:t>إذا كنت تشعر بالتردد، فلماذا؟ اكتب الأسباب الرئيسية التي تجعلك تشعر بأنك لا ترغب أو غير متأكد. </a:t>
            </a:r>
          </a:p>
          <a:p>
            <a:pPr marL="514350" indent="-514350">
              <a:buFont typeface="+mj-lt"/>
              <a:buAutoNum type="arabicPeriod"/>
            </a:pPr>
            <a:endParaRPr lang="ar-SA" dirty="0"/>
          </a:p>
        </p:txBody>
      </p:sp>
    </p:spTree>
    <p:extLst>
      <p:ext uri="{BB962C8B-B14F-4D97-AF65-F5344CB8AC3E}">
        <p14:creationId xmlns:p14="http://schemas.microsoft.com/office/powerpoint/2010/main" val="29209451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A979B8F-B17F-2646-948A-66EB86E8C8C2}"/>
              </a:ext>
            </a:extLst>
          </p:cNvPr>
          <p:cNvSpPr>
            <a:spLocks noGrp="1"/>
          </p:cNvSpPr>
          <p:nvPr>
            <p:ph type="title"/>
          </p:nvPr>
        </p:nvSpPr>
        <p:spPr/>
        <p:txBody>
          <a:bodyPr/>
          <a:lstStyle/>
          <a:p>
            <a:r>
              <a:rPr lang="ar-SA" dirty="0" smtClean="0"/>
              <a:t>النقاط الرئيسية التي يجب تذكرها</a:t>
            </a:r>
            <a:endParaRPr lang="ar-SA" dirty="0"/>
          </a:p>
        </p:txBody>
      </p:sp>
      <p:sp>
        <p:nvSpPr>
          <p:cNvPr id="3" name="Text Placeholder 2">
            <a:extLst>
              <a:ext uri="{FF2B5EF4-FFF2-40B4-BE49-F238E27FC236}">
                <a16:creationId xmlns="" xmlns:a16="http://schemas.microsoft.com/office/drawing/2014/main" id="{F4C896F3-4CE9-E24B-869E-4F7CD9E038A1}"/>
              </a:ext>
            </a:extLst>
          </p:cNvPr>
          <p:cNvSpPr>
            <a:spLocks noGrp="1"/>
          </p:cNvSpPr>
          <p:nvPr>
            <p:ph type="body" sz="quarter" idx="10"/>
          </p:nvPr>
        </p:nvSpPr>
        <p:spPr>
          <a:xfrm>
            <a:off x="383904" y="1001209"/>
            <a:ext cx="8239125" cy="4908937"/>
          </a:xfrm>
        </p:spPr>
        <p:txBody>
          <a:bodyPr/>
          <a:lstStyle/>
          <a:p>
            <a:pPr>
              <a:spcBef>
                <a:spcPts val="0"/>
              </a:spcBef>
              <a:spcAft>
                <a:spcPts val="600"/>
              </a:spcAft>
            </a:pPr>
            <a:r>
              <a:rPr lang="ar-SA" sz="2400" dirty="0" smtClean="0"/>
              <a:t>المشورة هي عملية يبحث عنها الأشخاص عندما يرغبون في تغيير شيء ما في حياتهم، أو فقط عندما يستكشفون أفكارهم ومشاعرهم بتعمق أكبر.</a:t>
            </a:r>
          </a:p>
          <a:p>
            <a:pPr>
              <a:spcBef>
                <a:spcPts val="0"/>
              </a:spcBef>
              <a:spcAft>
                <a:spcPts val="600"/>
              </a:spcAft>
            </a:pPr>
            <a:r>
              <a:rPr lang="ar-SA" sz="2400" dirty="0" smtClean="0"/>
              <a:t>التماس المشورة هو وسيلة جيدة للحصول على الدعم للتغلب على مجموعة متنوعة من التحديات. إنها علامة على الشجاعة والقوة والاستعداد لفهم التحديات الموجودة في حياتك والتغلب عليها. </a:t>
            </a:r>
          </a:p>
          <a:p>
            <a:pPr>
              <a:spcBef>
                <a:spcPts val="0"/>
              </a:spcBef>
              <a:spcAft>
                <a:spcPts val="600"/>
              </a:spcAft>
            </a:pPr>
            <a:r>
              <a:rPr lang="ar-SA" sz="2400" dirty="0" smtClean="0"/>
              <a:t>يمكن للمستشار الجيد مساعدتك في:</a:t>
            </a:r>
          </a:p>
          <a:p>
            <a:pPr lvl="1">
              <a:lnSpc>
                <a:spcPct val="100000"/>
              </a:lnSpc>
              <a:spcBef>
                <a:spcPts val="0"/>
              </a:spcBef>
              <a:spcAft>
                <a:spcPts val="600"/>
              </a:spcAft>
            </a:pPr>
            <a:r>
              <a:rPr lang="ar-SA" sz="2200" dirty="0" smtClean="0"/>
              <a:t>التعامل مع أفكارك ومشاعرك</a:t>
            </a:r>
          </a:p>
          <a:p>
            <a:pPr lvl="1">
              <a:lnSpc>
                <a:spcPct val="100000"/>
              </a:lnSpc>
              <a:spcBef>
                <a:spcPts val="0"/>
              </a:spcBef>
              <a:spcAft>
                <a:spcPts val="600"/>
              </a:spcAft>
            </a:pPr>
            <a:r>
              <a:rPr lang="ar-SA" sz="2200" dirty="0" smtClean="0"/>
              <a:t>فهم أي تحديات أو مخاوف</a:t>
            </a:r>
          </a:p>
          <a:p>
            <a:pPr lvl="1">
              <a:lnSpc>
                <a:spcPct val="100000"/>
              </a:lnSpc>
              <a:spcBef>
                <a:spcPts val="0"/>
              </a:spcBef>
              <a:spcAft>
                <a:spcPts val="600"/>
              </a:spcAft>
            </a:pPr>
            <a:r>
              <a:rPr lang="ar-SA" sz="2200" dirty="0" smtClean="0"/>
              <a:t>التوصل إلى الأفكار وتقييم الخيارات</a:t>
            </a:r>
          </a:p>
          <a:p>
            <a:pPr lvl="1">
              <a:lnSpc>
                <a:spcPct val="100000"/>
              </a:lnSpc>
              <a:spcBef>
                <a:spcPts val="0"/>
              </a:spcBef>
              <a:spcAft>
                <a:spcPts val="600"/>
              </a:spcAft>
            </a:pPr>
            <a:r>
              <a:rPr lang="ar-SA" sz="2200" dirty="0" smtClean="0"/>
              <a:t>تحديد وجهات النظر أو طريقة التفكير البديلة</a:t>
            </a:r>
          </a:p>
          <a:p>
            <a:pPr lvl="1">
              <a:lnSpc>
                <a:spcPct val="100000"/>
              </a:lnSpc>
              <a:spcBef>
                <a:spcPts val="0"/>
              </a:spcBef>
              <a:spcAft>
                <a:spcPts val="600"/>
              </a:spcAft>
            </a:pPr>
            <a:r>
              <a:rPr lang="ar-SA" sz="2200" dirty="0" smtClean="0"/>
              <a:t>تحديد التغييرات المطلوبة.</a:t>
            </a:r>
          </a:p>
          <a:p>
            <a:endParaRPr lang="ar-SA" sz="2400" dirty="0" smtClean="0">
              <a:solidFill>
                <a:schemeClr val="accent6">
                  <a:lumMod val="50000"/>
                </a:schemeClr>
              </a:solidFill>
            </a:endParaRPr>
          </a:p>
          <a:p>
            <a:endParaRPr lang="ar-SA" sz="2400" dirty="0" smtClean="0"/>
          </a:p>
          <a:p>
            <a:endParaRPr lang="ar-SA" dirty="0"/>
          </a:p>
        </p:txBody>
      </p:sp>
    </p:spTree>
    <p:extLst>
      <p:ext uri="{BB962C8B-B14F-4D97-AF65-F5344CB8AC3E}">
        <p14:creationId xmlns:p14="http://schemas.microsoft.com/office/powerpoint/2010/main" val="2946669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049E39B-5EBD-0244-B65B-48A4B9DDA89E}"/>
              </a:ext>
            </a:extLst>
          </p:cNvPr>
          <p:cNvSpPr>
            <a:spLocks noGrp="1"/>
          </p:cNvSpPr>
          <p:nvPr>
            <p:ph type="ctrTitle"/>
          </p:nvPr>
        </p:nvSpPr>
        <p:spPr/>
        <p:txBody>
          <a:bodyPr/>
          <a:lstStyle/>
          <a:p>
            <a:pPr rtl="1"/>
            <a:r>
              <a:rPr lang="ar-SA" dirty="0" smtClean="0"/>
              <a:t>1. ما المشورة؟</a:t>
            </a:r>
            <a:endParaRPr lang="ar-SA" dirty="0"/>
          </a:p>
        </p:txBody>
      </p:sp>
      <p:sp>
        <p:nvSpPr>
          <p:cNvPr id="3" name="Subtitle 2">
            <a:extLst>
              <a:ext uri="{FF2B5EF4-FFF2-40B4-BE49-F238E27FC236}">
                <a16:creationId xmlns="" xmlns:a16="http://schemas.microsoft.com/office/drawing/2014/main" id="{BED8DC83-2C10-DD4F-BB36-CEC815436DF2}"/>
              </a:ext>
            </a:extLst>
          </p:cNvPr>
          <p:cNvSpPr>
            <a:spLocks noGrp="1"/>
          </p:cNvSpPr>
          <p:nvPr>
            <p:ph type="subTitle" idx="1"/>
          </p:nvPr>
        </p:nvSpPr>
        <p:spPr/>
        <p:txBody>
          <a:bodyPr/>
          <a:lstStyle/>
          <a:p>
            <a:endParaRPr lang="ar-SA" dirty="0"/>
          </a:p>
        </p:txBody>
      </p:sp>
      <p:pic>
        <p:nvPicPr>
          <p:cNvPr id="5" name="Picture 4">
            <a:extLst>
              <a:ext uri="{FF2B5EF4-FFF2-40B4-BE49-F238E27FC236}">
                <a16:creationId xmlns=""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492424" y="86265"/>
            <a:ext cx="1301152" cy="1301152"/>
          </a:xfrm>
          <a:prstGeom prst="rect">
            <a:avLst/>
          </a:prstGeom>
        </p:spPr>
      </p:pic>
    </p:spTree>
    <p:extLst>
      <p:ext uri="{BB962C8B-B14F-4D97-AF65-F5344CB8AC3E}">
        <p14:creationId xmlns:p14="http://schemas.microsoft.com/office/powerpoint/2010/main" val="728981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8580228-6D98-894C-A35E-D4FAD413C068}"/>
              </a:ext>
            </a:extLst>
          </p:cNvPr>
          <p:cNvSpPr>
            <a:spLocks noGrp="1"/>
          </p:cNvSpPr>
          <p:nvPr>
            <p:ph type="title"/>
          </p:nvPr>
        </p:nvSpPr>
        <p:spPr>
          <a:xfrm>
            <a:off x="171449" y="136526"/>
            <a:ext cx="8538441" cy="611619"/>
          </a:xfrm>
        </p:spPr>
        <p:txBody>
          <a:bodyPr/>
          <a:lstStyle/>
          <a:p>
            <a:pPr algn="r" rtl="1"/>
            <a:r>
              <a:rPr lang="ar-SA" dirty="0" smtClean="0"/>
              <a:t>المشورة هي…</a:t>
            </a:r>
            <a:endParaRPr lang="ar-SA" dirty="0"/>
          </a:p>
        </p:txBody>
      </p:sp>
      <p:sp>
        <p:nvSpPr>
          <p:cNvPr id="3" name="Text Placeholder 2">
            <a:extLst>
              <a:ext uri="{FF2B5EF4-FFF2-40B4-BE49-F238E27FC236}">
                <a16:creationId xmlns="" xmlns:a16="http://schemas.microsoft.com/office/drawing/2014/main" id="{AD029C0F-EA97-2E4B-8D5C-E73047B661A5}"/>
              </a:ext>
            </a:extLst>
          </p:cNvPr>
          <p:cNvSpPr>
            <a:spLocks noGrp="1"/>
          </p:cNvSpPr>
          <p:nvPr>
            <p:ph type="body" sz="quarter" idx="10"/>
          </p:nvPr>
        </p:nvSpPr>
        <p:spPr>
          <a:xfrm>
            <a:off x="940742" y="2020543"/>
            <a:ext cx="7400371" cy="3657600"/>
          </a:xfrm>
        </p:spPr>
        <p:txBody>
          <a:bodyPr/>
          <a:lstStyle/>
          <a:p>
            <a:pPr marL="0" indent="0" algn="ctr" rtl="1">
              <a:lnSpc>
                <a:spcPct val="100000"/>
              </a:lnSpc>
              <a:buNone/>
            </a:pPr>
            <a:r>
              <a:rPr lang="ar-SA" sz="2800" dirty="0" smtClean="0"/>
              <a:t>يمكن أن يعني المصطلح أشياءً مختلفة لأشخاص مختلفين. بشكل عام، إنها عملية يبحث عنها الأشخاص عندما يرغبون في تغيير شيء ما في حياتهم، أو فقط عندما يستكشفون أفكارهم ومشاعرهم بتعمق أكبر.</a:t>
            </a:r>
          </a:p>
          <a:p>
            <a:pPr marL="0" indent="0" algn="ctr" rtl="1">
              <a:lnSpc>
                <a:spcPct val="100000"/>
              </a:lnSpc>
              <a:buNone/>
            </a:pPr>
            <a:endParaRPr lang="ar-SA" sz="1800" dirty="0"/>
          </a:p>
        </p:txBody>
      </p:sp>
    </p:spTree>
    <p:extLst>
      <p:ext uri="{BB962C8B-B14F-4D97-AF65-F5344CB8AC3E}">
        <p14:creationId xmlns:p14="http://schemas.microsoft.com/office/powerpoint/2010/main" val="237545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7227617-2CB7-8B4B-9AE4-11FD30DFB050}"/>
              </a:ext>
            </a:extLst>
          </p:cNvPr>
          <p:cNvSpPr>
            <a:spLocks noGrp="1"/>
          </p:cNvSpPr>
          <p:nvPr>
            <p:ph type="title"/>
          </p:nvPr>
        </p:nvSpPr>
        <p:spPr>
          <a:xfrm>
            <a:off x="171449" y="136526"/>
            <a:ext cx="8568789" cy="611619"/>
          </a:xfrm>
        </p:spPr>
        <p:txBody>
          <a:bodyPr/>
          <a:lstStyle/>
          <a:p>
            <a:pPr algn="r" rtl="1"/>
            <a:r>
              <a:rPr lang="ar-SA" dirty="0" smtClean="0"/>
              <a:t>الخرافات الشائعة حول المشورة</a:t>
            </a:r>
            <a:endParaRPr lang="ar-SA" dirty="0"/>
          </a:p>
        </p:txBody>
      </p:sp>
      <p:sp>
        <p:nvSpPr>
          <p:cNvPr id="3" name="Text Placeholder 2">
            <a:extLst>
              <a:ext uri="{FF2B5EF4-FFF2-40B4-BE49-F238E27FC236}">
                <a16:creationId xmlns="" xmlns:a16="http://schemas.microsoft.com/office/drawing/2014/main" id="{C7A8C809-112E-D24C-8173-F0101DBD8F4B}"/>
              </a:ext>
            </a:extLst>
          </p:cNvPr>
          <p:cNvSpPr>
            <a:spLocks noGrp="1"/>
          </p:cNvSpPr>
          <p:nvPr>
            <p:ph type="body" sz="quarter" idx="10"/>
          </p:nvPr>
        </p:nvSpPr>
        <p:spPr>
          <a:xfrm>
            <a:off x="408957" y="1074923"/>
            <a:ext cx="8331282" cy="4843145"/>
          </a:xfrm>
        </p:spPr>
        <p:txBody>
          <a:bodyPr/>
          <a:lstStyle/>
          <a:p>
            <a:pPr marL="514350" indent="-514350" algn="r" rtl="1">
              <a:lnSpc>
                <a:spcPct val="100000"/>
              </a:lnSpc>
              <a:spcBef>
                <a:spcPts val="600"/>
              </a:spcBef>
              <a:spcAft>
                <a:spcPts val="600"/>
              </a:spcAft>
              <a:buFont typeface="+mj-lt"/>
              <a:buAutoNum type="arabicPeriod"/>
            </a:pPr>
            <a:r>
              <a:rPr lang="ar-SA" sz="2400" dirty="0" smtClean="0">
                <a:solidFill>
                  <a:srgbClr val="FF0000"/>
                </a:solidFill>
              </a:rPr>
              <a:t>المشورة هي فقط للأشخاص "المجانين".</a:t>
            </a:r>
          </a:p>
          <a:p>
            <a:pPr lvl="1" algn="r" rtl="1">
              <a:lnSpc>
                <a:spcPct val="100000"/>
              </a:lnSpc>
              <a:spcBef>
                <a:spcPts val="600"/>
              </a:spcBef>
              <a:spcAft>
                <a:spcPts val="600"/>
              </a:spcAft>
            </a:pPr>
            <a:r>
              <a:rPr lang="ar-SA" dirty="0" smtClean="0">
                <a:solidFill>
                  <a:schemeClr val="accent6">
                    <a:lumMod val="50000"/>
                  </a:schemeClr>
                </a:solidFill>
              </a:rPr>
              <a:t>غالبًا ما يعمل المستشارون مع الأفراد الذين يعانون من ظروف أو مخاوف صعبة و/أو مرض نفسي. ومع ذلك، فإن المشورة تدور حول ما هو أكثر من مجرد مرض نفسي. يمكن للجميع الاستفادة من المشورة الجيدة في مراحل مختلفة في حياتهم. </a:t>
            </a:r>
          </a:p>
          <a:p>
            <a:pPr marL="514350" indent="-514350" algn="r" rtl="1">
              <a:lnSpc>
                <a:spcPct val="100000"/>
              </a:lnSpc>
              <a:spcBef>
                <a:spcPts val="600"/>
              </a:spcBef>
              <a:spcAft>
                <a:spcPts val="600"/>
              </a:spcAft>
              <a:buFont typeface="+mj-lt"/>
              <a:buAutoNum type="arabicPeriod"/>
            </a:pPr>
            <a:r>
              <a:rPr lang="ar-SA" sz="2400" dirty="0" smtClean="0">
                <a:solidFill>
                  <a:srgbClr val="FF0000"/>
                </a:solidFill>
              </a:rPr>
              <a:t>أنت بحاجة إلى المشورة فقط إذا كانت مشاكلك تبدو طاغية للدرجة التي تجعلك تفكر في إيذاء نفسك أو الآخرين.</a:t>
            </a:r>
          </a:p>
          <a:p>
            <a:pPr lvl="1" algn="r" rtl="1">
              <a:lnSpc>
                <a:spcPct val="100000"/>
              </a:lnSpc>
              <a:spcBef>
                <a:spcPts val="600"/>
              </a:spcBef>
              <a:spcAft>
                <a:spcPts val="600"/>
              </a:spcAft>
            </a:pPr>
            <a:r>
              <a:rPr lang="ar-SA" dirty="0" smtClean="0">
                <a:solidFill>
                  <a:schemeClr val="accent6">
                    <a:lumMod val="50000"/>
                  </a:schemeClr>
                </a:solidFill>
              </a:rPr>
              <a:t>التماس المشورة هو وسيلة جيدة للحصول على الدعم للتغلب على مجموعة متنوعة من التحديات.</a:t>
            </a:r>
            <a:endParaRPr lang="ar-SA" dirty="0">
              <a:solidFill>
                <a:schemeClr val="accent6">
                  <a:lumMod val="50000"/>
                </a:schemeClr>
              </a:solidFill>
            </a:endParaRPr>
          </a:p>
        </p:txBody>
      </p:sp>
    </p:spTree>
    <p:extLst>
      <p:ext uri="{BB962C8B-B14F-4D97-AF65-F5344CB8AC3E}">
        <p14:creationId xmlns:p14="http://schemas.microsoft.com/office/powerpoint/2010/main" val="259976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 xmlns:a16="http://schemas.microsoft.com/office/drawing/2014/main" id="{83125BE3-B71C-0C45-A6FA-EA3B2E97E89A}"/>
              </a:ext>
            </a:extLst>
          </p:cNvPr>
          <p:cNvSpPr>
            <a:spLocks noGrp="1"/>
          </p:cNvSpPr>
          <p:nvPr>
            <p:ph type="body" sz="quarter" idx="10"/>
          </p:nvPr>
        </p:nvSpPr>
        <p:spPr>
          <a:xfrm>
            <a:off x="254579" y="1027422"/>
            <a:ext cx="8675666" cy="4850864"/>
          </a:xfrm>
        </p:spPr>
        <p:txBody>
          <a:bodyPr/>
          <a:lstStyle/>
          <a:p>
            <a:pPr marL="514350" indent="-514350">
              <a:lnSpc>
                <a:spcPct val="100000"/>
              </a:lnSpc>
              <a:spcBef>
                <a:spcPts val="600"/>
              </a:spcBef>
              <a:spcAft>
                <a:spcPts val="600"/>
              </a:spcAft>
              <a:buFont typeface="+mj-lt"/>
              <a:buAutoNum type="arabicPeriod" startAt="3"/>
            </a:pPr>
            <a:r>
              <a:rPr lang="ar-SA" sz="2400" dirty="0" smtClean="0">
                <a:solidFill>
                  <a:srgbClr val="FF0000"/>
                </a:solidFill>
              </a:rPr>
              <a:t>المشورة مضيعة للوقت.</a:t>
            </a:r>
          </a:p>
          <a:p>
            <a:pPr lvl="1">
              <a:lnSpc>
                <a:spcPct val="100000"/>
              </a:lnSpc>
              <a:spcBef>
                <a:spcPts val="600"/>
              </a:spcBef>
              <a:spcAft>
                <a:spcPts val="600"/>
              </a:spcAft>
            </a:pPr>
            <a:r>
              <a:rPr lang="ar-SA" dirty="0" smtClean="0">
                <a:solidFill>
                  <a:schemeClr val="accent6">
                    <a:lumMod val="50000"/>
                  </a:schemeClr>
                </a:solidFill>
              </a:rPr>
              <a:t>نادرًا ما يضيع الوقت الذي نمضيه في التفكير في تجاربنا، وأفكارنا، ومشاعرنا، وأهدافنا، ونوايانا، حتى لو لم تتكشف العملية كما نتوقع. </a:t>
            </a:r>
          </a:p>
          <a:p>
            <a:pPr marL="514350" indent="-514350">
              <a:lnSpc>
                <a:spcPct val="100000"/>
              </a:lnSpc>
              <a:spcBef>
                <a:spcPts val="600"/>
              </a:spcBef>
              <a:spcAft>
                <a:spcPts val="600"/>
              </a:spcAft>
              <a:buFont typeface="+mj-lt"/>
              <a:buAutoNum type="arabicPeriod" startAt="4"/>
            </a:pPr>
            <a:r>
              <a:rPr lang="ar-SA" sz="2400" dirty="0" smtClean="0">
                <a:solidFill>
                  <a:srgbClr val="FF0000"/>
                </a:solidFill>
              </a:rPr>
              <a:t>"لا أستطيع البوح بأفكاري ومشاعري الخاصة لشخص غريب."</a:t>
            </a:r>
          </a:p>
          <a:p>
            <a:pPr lvl="1">
              <a:lnSpc>
                <a:spcPct val="100000"/>
              </a:lnSpc>
              <a:spcBef>
                <a:spcPts val="600"/>
              </a:spcBef>
              <a:spcAft>
                <a:spcPts val="600"/>
              </a:spcAft>
            </a:pPr>
            <a:r>
              <a:rPr lang="ar-SA" dirty="0" smtClean="0">
                <a:solidFill>
                  <a:schemeClr val="accent6">
                    <a:lumMod val="50000"/>
                  </a:schemeClr>
                </a:solidFill>
              </a:rPr>
              <a:t>في بعض الأحيان، يكون من الأسهل التحدث عن مشكلاتنا، أو أفكارنا أو مشاعرنا الصعبة مع شخص لا نعرفه جيدًا. يمكن لشخص غريب تقديم معلومات محايدة ورأي مختلف حول مشاكلنا. أيضًا، على عكس المحادثات العادية، لا تتطلب المشورة المعاملة بالمثل. هدف المستشار الأساسي هو الاستماع إليك ومحاولة تقديم المساعدة لك. إنه هنا من أجلك وحدك.  </a:t>
            </a:r>
          </a:p>
          <a:p>
            <a:pPr>
              <a:spcBef>
                <a:spcPts val="300"/>
              </a:spcBef>
              <a:spcAft>
                <a:spcPts val="300"/>
              </a:spcAft>
            </a:pPr>
            <a:endParaRPr lang="ar-SA" dirty="0"/>
          </a:p>
        </p:txBody>
      </p:sp>
      <p:sp>
        <p:nvSpPr>
          <p:cNvPr id="4" name="Title 1">
            <a:extLst>
              <a:ext uri="{FF2B5EF4-FFF2-40B4-BE49-F238E27FC236}">
                <a16:creationId xmlns="" xmlns:a16="http://schemas.microsoft.com/office/drawing/2014/main" id="{D26DBDE6-1DF3-8747-B360-A6B0F9FF7D54}"/>
              </a:ext>
            </a:extLst>
          </p:cNvPr>
          <p:cNvSpPr>
            <a:spLocks noGrp="1"/>
          </p:cNvSpPr>
          <p:nvPr>
            <p:ph type="title"/>
          </p:nvPr>
        </p:nvSpPr>
        <p:spPr/>
        <p:txBody>
          <a:bodyPr/>
          <a:lstStyle/>
          <a:p>
            <a:r>
              <a:rPr lang="ar-SA" dirty="0" smtClean="0"/>
              <a:t>الخرافات الشائعة حول المشورة</a:t>
            </a:r>
            <a:endParaRPr lang="ar-SA" dirty="0"/>
          </a:p>
        </p:txBody>
      </p:sp>
    </p:spTree>
    <p:extLst>
      <p:ext uri="{BB962C8B-B14F-4D97-AF65-F5344CB8AC3E}">
        <p14:creationId xmlns:p14="http://schemas.microsoft.com/office/powerpoint/2010/main" val="277913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 xmlns:a16="http://schemas.microsoft.com/office/drawing/2014/main" id="{83125BE3-B71C-0C45-A6FA-EA3B2E97E89A}"/>
              </a:ext>
            </a:extLst>
          </p:cNvPr>
          <p:cNvSpPr>
            <a:spLocks noGrp="1"/>
          </p:cNvSpPr>
          <p:nvPr>
            <p:ph type="body" sz="quarter" idx="10"/>
          </p:nvPr>
        </p:nvSpPr>
        <p:spPr>
          <a:xfrm>
            <a:off x="254579" y="1027422"/>
            <a:ext cx="8675666" cy="4850864"/>
          </a:xfrm>
        </p:spPr>
        <p:txBody>
          <a:bodyPr/>
          <a:lstStyle/>
          <a:p>
            <a:pPr marL="514350" indent="-514350">
              <a:lnSpc>
                <a:spcPct val="100000"/>
              </a:lnSpc>
              <a:spcBef>
                <a:spcPts val="600"/>
              </a:spcBef>
              <a:spcAft>
                <a:spcPts val="600"/>
              </a:spcAft>
              <a:buFont typeface="+mj-lt"/>
              <a:buAutoNum type="arabicPeriod" startAt="5"/>
            </a:pPr>
            <a:r>
              <a:rPr lang="ar-SA" sz="2400" dirty="0" smtClean="0">
                <a:solidFill>
                  <a:srgbClr val="FF0000"/>
                </a:solidFill>
              </a:rPr>
              <a:t>"سيحكم المستشار عليّ بسبب كل الطرق التي أخفقت فيها وأفسدتها".</a:t>
            </a:r>
          </a:p>
          <a:p>
            <a:pPr lvl="1">
              <a:lnSpc>
                <a:spcPct val="100000"/>
              </a:lnSpc>
              <a:spcBef>
                <a:spcPts val="600"/>
              </a:spcBef>
              <a:spcAft>
                <a:spcPts val="600"/>
              </a:spcAft>
            </a:pPr>
            <a:r>
              <a:rPr lang="ar-SA" dirty="0" smtClean="0">
                <a:solidFill>
                  <a:schemeClr val="accent6">
                    <a:lumMod val="50000"/>
                  </a:schemeClr>
                </a:solidFill>
              </a:rPr>
              <a:t>المستشار الجيد سيعمل بوصفه شريكًا متعاطفًا ومتفاهمًا، وليس قاضيًا. </a:t>
            </a:r>
          </a:p>
          <a:p>
            <a:pPr marL="457200" lvl="1" indent="0">
              <a:lnSpc>
                <a:spcPct val="100000"/>
              </a:lnSpc>
              <a:spcBef>
                <a:spcPts val="600"/>
              </a:spcBef>
              <a:spcAft>
                <a:spcPts val="600"/>
              </a:spcAft>
              <a:buNone/>
            </a:pPr>
            <a:endParaRPr lang="ar-SA" dirty="0" smtClean="0">
              <a:solidFill>
                <a:schemeClr val="accent6">
                  <a:lumMod val="50000"/>
                </a:schemeClr>
              </a:solidFill>
            </a:endParaRPr>
          </a:p>
          <a:p>
            <a:pPr marL="457200" indent="-457200">
              <a:lnSpc>
                <a:spcPct val="100000"/>
              </a:lnSpc>
              <a:spcBef>
                <a:spcPts val="600"/>
              </a:spcBef>
              <a:spcAft>
                <a:spcPts val="600"/>
              </a:spcAft>
              <a:buFont typeface="+mj-lt"/>
              <a:buAutoNum type="arabicPeriod" startAt="6"/>
            </a:pPr>
            <a:r>
              <a:rPr lang="ar-SA" sz="2400" dirty="0" smtClean="0">
                <a:solidFill>
                  <a:srgbClr val="FF0000"/>
                </a:solidFill>
              </a:rPr>
              <a:t>طلب المشورة هو علامة على الضعف</a:t>
            </a:r>
          </a:p>
          <a:p>
            <a:pPr lvl="1">
              <a:lnSpc>
                <a:spcPct val="100000"/>
              </a:lnSpc>
              <a:spcBef>
                <a:spcPts val="600"/>
              </a:spcBef>
              <a:spcAft>
                <a:spcPts val="600"/>
              </a:spcAft>
            </a:pPr>
            <a:r>
              <a:rPr lang="ar-SA" dirty="0" smtClean="0">
                <a:solidFill>
                  <a:schemeClr val="accent6">
                    <a:lumMod val="50000"/>
                  </a:schemeClr>
                </a:solidFill>
              </a:rPr>
              <a:t>طلب المشورة هو في الواقع علامة على الاستعداد لفهم التحديات الموجودة في حياتك والتغلب عليها. يتطلب الأمر شجاعة لاستكشاف المشاعر الحساسة والتجارب الصعبة. </a:t>
            </a:r>
          </a:p>
          <a:p>
            <a:pPr>
              <a:spcBef>
                <a:spcPts val="300"/>
              </a:spcBef>
              <a:spcAft>
                <a:spcPts val="300"/>
              </a:spcAft>
            </a:pPr>
            <a:endParaRPr lang="ar-SA" dirty="0"/>
          </a:p>
        </p:txBody>
      </p:sp>
      <p:sp>
        <p:nvSpPr>
          <p:cNvPr id="4" name="Title 1">
            <a:extLst>
              <a:ext uri="{FF2B5EF4-FFF2-40B4-BE49-F238E27FC236}">
                <a16:creationId xmlns="" xmlns:a16="http://schemas.microsoft.com/office/drawing/2014/main" id="{D26DBDE6-1DF3-8747-B360-A6B0F9FF7D54}"/>
              </a:ext>
            </a:extLst>
          </p:cNvPr>
          <p:cNvSpPr>
            <a:spLocks noGrp="1"/>
          </p:cNvSpPr>
          <p:nvPr>
            <p:ph type="title"/>
          </p:nvPr>
        </p:nvSpPr>
        <p:spPr/>
        <p:txBody>
          <a:bodyPr/>
          <a:lstStyle/>
          <a:p>
            <a:r>
              <a:rPr lang="ar-SA" dirty="0" smtClean="0"/>
              <a:t>الخرافات الشائعة حول المشورة</a:t>
            </a:r>
            <a:endParaRPr lang="ar-SA" dirty="0"/>
          </a:p>
        </p:txBody>
      </p:sp>
    </p:spTree>
    <p:extLst>
      <p:ext uri="{BB962C8B-B14F-4D97-AF65-F5344CB8AC3E}">
        <p14:creationId xmlns:p14="http://schemas.microsoft.com/office/powerpoint/2010/main" val="1671911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8580228-6D98-894C-A35E-D4FAD413C068}"/>
              </a:ext>
            </a:extLst>
          </p:cNvPr>
          <p:cNvSpPr>
            <a:spLocks noGrp="1"/>
          </p:cNvSpPr>
          <p:nvPr>
            <p:ph type="title"/>
          </p:nvPr>
        </p:nvSpPr>
        <p:spPr/>
        <p:txBody>
          <a:bodyPr/>
          <a:lstStyle/>
          <a:p>
            <a:r>
              <a:rPr lang="ar-SA" dirty="0" smtClean="0"/>
              <a:t>المشورة هي…</a:t>
            </a:r>
            <a:endParaRPr lang="ar-SA" dirty="0"/>
          </a:p>
        </p:txBody>
      </p:sp>
      <p:sp>
        <p:nvSpPr>
          <p:cNvPr id="3" name="Text Placeholder 2">
            <a:extLst>
              <a:ext uri="{FF2B5EF4-FFF2-40B4-BE49-F238E27FC236}">
                <a16:creationId xmlns="" xmlns:a16="http://schemas.microsoft.com/office/drawing/2014/main" id="{AD029C0F-EA97-2E4B-8D5C-E73047B661A5}"/>
              </a:ext>
            </a:extLst>
          </p:cNvPr>
          <p:cNvSpPr>
            <a:spLocks noGrp="1"/>
          </p:cNvSpPr>
          <p:nvPr>
            <p:ph type="body" sz="quarter" idx="10"/>
          </p:nvPr>
        </p:nvSpPr>
        <p:spPr>
          <a:xfrm>
            <a:off x="104790" y="1864426"/>
            <a:ext cx="8892113" cy="3657600"/>
          </a:xfrm>
        </p:spPr>
        <p:txBody>
          <a:bodyPr/>
          <a:lstStyle/>
          <a:p>
            <a:pPr marL="0" indent="0" algn="ctr">
              <a:lnSpc>
                <a:spcPct val="100000"/>
              </a:lnSpc>
              <a:buNone/>
            </a:pPr>
            <a:r>
              <a:rPr lang="ar-SA" dirty="0" smtClean="0"/>
              <a:t>"فرصة شخصية لتلقي الدعم والخضوع للنمو خلال الأوقات الصعبة في الحياة. يمكن أن تساعد المشورة الفردية الشخص على التعامل مع العديد من الموضوعات الشخصية في الحياة مثل الغضب، والاكتئاب، والقلق، وإساءة استخدام المواد المخدرة، ومشكلات الزواج والعلاقات، ومشاكل تربية الأطفال، والصعوبات في المدرسة [أو العمل]، والتغييرات المهنية وما إلى ذلك."</a:t>
            </a:r>
          </a:p>
          <a:p>
            <a:pPr marL="0" indent="0" algn="ctr">
              <a:lnSpc>
                <a:spcPct val="100000"/>
              </a:lnSpc>
              <a:buNone/>
            </a:pPr>
            <a:r>
              <a:rPr lang="ar-SA" sz="1800" dirty="0" smtClean="0"/>
              <a:t>(جامعة ولاية كاليفورنيا)</a:t>
            </a:r>
            <a:endParaRPr lang="ar-SA" sz="1800" dirty="0"/>
          </a:p>
        </p:txBody>
      </p:sp>
    </p:spTree>
    <p:extLst>
      <p:ext uri="{BB962C8B-B14F-4D97-AF65-F5344CB8AC3E}">
        <p14:creationId xmlns:p14="http://schemas.microsoft.com/office/powerpoint/2010/main" val="243898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049E39B-5EBD-0244-B65B-48A4B9DDA89E}"/>
              </a:ext>
            </a:extLst>
          </p:cNvPr>
          <p:cNvSpPr>
            <a:spLocks noGrp="1"/>
          </p:cNvSpPr>
          <p:nvPr>
            <p:ph type="ctrTitle"/>
          </p:nvPr>
        </p:nvSpPr>
        <p:spPr/>
        <p:txBody>
          <a:bodyPr/>
          <a:lstStyle/>
          <a:p>
            <a:r>
              <a:rPr lang="ar-SA" dirty="0" smtClean="0"/>
              <a:t>2. ما المهارات التي يتمتع بها المستشارون؟</a:t>
            </a:r>
            <a:endParaRPr lang="ar-SA" dirty="0"/>
          </a:p>
        </p:txBody>
      </p:sp>
      <p:sp>
        <p:nvSpPr>
          <p:cNvPr id="3" name="Subtitle 2">
            <a:extLst>
              <a:ext uri="{FF2B5EF4-FFF2-40B4-BE49-F238E27FC236}">
                <a16:creationId xmlns="" xmlns:a16="http://schemas.microsoft.com/office/drawing/2014/main" id="{BED8DC83-2C10-DD4F-BB36-CEC815436DF2}"/>
              </a:ext>
            </a:extLst>
          </p:cNvPr>
          <p:cNvSpPr>
            <a:spLocks noGrp="1"/>
          </p:cNvSpPr>
          <p:nvPr>
            <p:ph type="subTitle" idx="1"/>
          </p:nvPr>
        </p:nvSpPr>
        <p:spPr/>
        <p:txBody>
          <a:bodyPr/>
          <a:lstStyle/>
          <a:p>
            <a:endParaRPr lang="ar-SA" dirty="0"/>
          </a:p>
        </p:txBody>
      </p:sp>
      <p:pic>
        <p:nvPicPr>
          <p:cNvPr id="5" name="Picture 4">
            <a:extLst>
              <a:ext uri="{FF2B5EF4-FFF2-40B4-BE49-F238E27FC236}">
                <a16:creationId xmlns="" xmlns:a16="http://schemas.microsoft.com/office/drawing/2014/main" id="{8064BF48-97F6-E447-BDD4-6BBBA046C30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292601" y="86265"/>
            <a:ext cx="1301152" cy="1301152"/>
          </a:xfrm>
          <a:prstGeom prst="rect">
            <a:avLst/>
          </a:prstGeom>
        </p:spPr>
      </p:pic>
    </p:spTree>
    <p:extLst>
      <p:ext uri="{BB962C8B-B14F-4D97-AF65-F5344CB8AC3E}">
        <p14:creationId xmlns:p14="http://schemas.microsoft.com/office/powerpoint/2010/main" val="11851156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432</TotalTime>
  <Words>2423</Words>
  <Application>Microsoft Office PowerPoint</Application>
  <PresentationFormat>On-screen Show (4:3)</PresentationFormat>
  <Paragraphs>248</Paragraphs>
  <Slides>28</Slides>
  <Notes>25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5" baseType="lpstr">
      <vt:lpstr>ＭＳ Ｐゴシック</vt:lpstr>
      <vt:lpstr>Aharoni</vt:lpstr>
      <vt:lpstr>Arial</vt:lpstr>
      <vt:lpstr>Calibri</vt:lpstr>
      <vt:lpstr>ヒラギノ角ゴ Pro W3</vt:lpstr>
      <vt:lpstr>Office Theme</vt:lpstr>
      <vt:lpstr>think-cell Slide</vt:lpstr>
      <vt:lpstr>ما المشورة، وهل هي متاحة لي؟</vt:lpstr>
      <vt:lpstr>أسئلة مهمة للإجابة عنها</vt:lpstr>
      <vt:lpstr>1. ما المشورة؟</vt:lpstr>
      <vt:lpstr>المشورة هي…</vt:lpstr>
      <vt:lpstr>الخرافات الشائعة حول المشورة</vt:lpstr>
      <vt:lpstr>الخرافات الشائعة حول المشورة</vt:lpstr>
      <vt:lpstr>الخرافات الشائعة حول المشورة</vt:lpstr>
      <vt:lpstr>المشورة هي…</vt:lpstr>
      <vt:lpstr>2. ما المهارات التي يتمتع بها المستشارون؟</vt:lpstr>
      <vt:lpstr>المستشارون مدربون على ...</vt:lpstr>
      <vt:lpstr>3. كيف يمكن أن تساعدني المشورة؟</vt:lpstr>
      <vt:lpstr>يمكن للمستشار مساعدتك في ...</vt:lpstr>
      <vt:lpstr>4. متى قد يستفيد شخص ما من المشورة؟</vt:lpstr>
      <vt:lpstr>المشورة يمكن أن تساعد</vt:lpstr>
      <vt:lpstr>يُنْصَح بالمشورة بشدة عندما ...</vt:lpstr>
      <vt:lpstr>يُنْصَح بالمشورة بشدة عندما ...</vt:lpstr>
      <vt:lpstr>بعد أي حادث حرج، يمكن أن تساعدك المشورة في ...</vt:lpstr>
      <vt:lpstr>5. ماذا يحدث خلال جلسات المشورة؟</vt:lpstr>
      <vt:lpstr>خلال جلسة المشورة الأولى...</vt:lpstr>
      <vt:lpstr>أسئلة قد ترغب في طرحها على أي مستشار </vt:lpstr>
      <vt:lpstr>6. كيف يمكنني الحصول على المشورة؟</vt:lpstr>
      <vt:lpstr>برنامج توفير المساعدة والمرونة للموظف (EARP) التابع للجنة الإنقاذ الدولية</vt:lpstr>
      <vt:lpstr>ماذا يحدث عندما تتصل بـ KonTerra ...</vt:lpstr>
      <vt:lpstr>كيفية تحديد موعد لجلسة ما</vt:lpstr>
      <vt:lpstr>السريِّة مضمونة</vt:lpstr>
      <vt:lpstr>تطبيق KonTerra CONNECTTM</vt:lpstr>
      <vt:lpstr>تمرين تفكير موجز</vt:lpstr>
      <vt:lpstr>النقاط الرئيسية التي يجب تذكرها</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and Tackling Burnout</dc:title>
  <dc:creator>Lisa McKay</dc:creator>
  <cp:lastModifiedBy>Windows User</cp:lastModifiedBy>
  <cp:revision>43</cp:revision>
  <cp:lastPrinted>2018-03-21T12:36:13Z</cp:lastPrinted>
  <dcterms:created xsi:type="dcterms:W3CDTF">2019-12-13T02:50:12Z</dcterms:created>
  <dcterms:modified xsi:type="dcterms:W3CDTF">2020-02-02T11:24:27Z</dcterms:modified>
</cp:coreProperties>
</file>