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handoutMasterIdLst>
    <p:handoutMasterId r:id="rId31"/>
  </p:handoutMasterIdLst>
  <p:sldIdLst>
    <p:sldId id="470" r:id="rId2"/>
    <p:sldId id="471" r:id="rId3"/>
    <p:sldId id="472" r:id="rId4"/>
    <p:sldId id="496" r:id="rId5"/>
    <p:sldId id="497" r:id="rId6"/>
    <p:sldId id="498" r:id="rId7"/>
    <p:sldId id="499" r:id="rId8"/>
    <p:sldId id="500" r:id="rId9"/>
    <p:sldId id="501" r:id="rId10"/>
    <p:sldId id="502" r:id="rId11"/>
    <p:sldId id="503" r:id="rId12"/>
    <p:sldId id="504" r:id="rId13"/>
    <p:sldId id="507" r:id="rId14"/>
    <p:sldId id="508" r:id="rId15"/>
    <p:sldId id="509" r:id="rId16"/>
    <p:sldId id="510" r:id="rId17"/>
    <p:sldId id="511" r:id="rId18"/>
    <p:sldId id="512" r:id="rId19"/>
    <p:sldId id="505" r:id="rId20"/>
    <p:sldId id="513" r:id="rId21"/>
    <p:sldId id="514" r:id="rId22"/>
    <p:sldId id="515" r:id="rId23"/>
    <p:sldId id="516" r:id="rId24"/>
    <p:sldId id="518" r:id="rId25"/>
    <p:sldId id="519" r:id="rId26"/>
    <p:sldId id="520" r:id="rId27"/>
    <p:sldId id="475" r:id="rId28"/>
    <p:sldId id="495"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 id="5" name="Julia Sheed" initials="JS" lastIdx="7" clrIdx="4">
    <p:extLst>
      <p:ext uri="{19B8F6BF-5375-455C-9EA6-DF929625EA0E}">
        <p15:presenceInfo xmlns:p15="http://schemas.microsoft.com/office/powerpoint/2012/main" userId="S::jsheed@thekonterragroup.onmicrosoft.com::8b35df37-618a-423b-af7b-433a63c4d49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1E8"/>
    <a:srgbClr val="5482E8"/>
    <a:srgbClr val="327EEB"/>
    <a:srgbClr val="FFFFFF"/>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365" autoAdjust="0"/>
    <p:restoredTop sz="64314" autoAdjust="0"/>
  </p:normalViewPr>
  <p:slideViewPr>
    <p:cSldViewPr snapToGrid="0">
      <p:cViewPr varScale="1">
        <p:scale>
          <a:sx n="40" d="100"/>
          <a:sy n="40" d="100"/>
        </p:scale>
        <p:origin x="2316" y="40"/>
      </p:cViewPr>
      <p:guideLst>
        <p:guide orient="horz" pos="552"/>
        <p:guide pos="504"/>
        <p:guide orient="horz" pos="1032"/>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106" d="100"/>
          <a:sy n="106" d="100"/>
        </p:scale>
        <p:origin x="1904"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2/19/2020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‹N°›</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2/19/2020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‹N°›</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s://doc.rescue.org/access-a-counselor/" TargetMode="External"/><Relationship Id="rId2" Type="http://schemas.openxmlformats.org/officeDocument/2006/relationships/slide" Target="../slides/slide28.xml"/><Relationship Id="rId1" Type="http://schemas.openxmlformats.org/officeDocument/2006/relationships/notesMaster" Target="../notesMasters/notesMaster1.xml"/><Relationship Id="rId4" Type="http://schemas.openxmlformats.org/officeDocument/2006/relationships/hyperlink" Target="https://doc.rescue.org/cultivate-your-resilience-with-customized-self-care-planning/"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Présentez </a:t>
            </a:r>
            <a:r>
              <a:t>brièvement le facilitateur.</a:t>
            </a:r>
          </a:p>
          <a:p>
            <a:endParaRPr lang="en-US" dirty="0"/>
          </a:p>
          <a:p>
            <a:r>
              <a:rPr b="1" i="1"/>
              <a:t>Revue : </a:t>
            </a:r>
            <a:r>
              <a:t>si les employés ont déjà passé l’auto-évaluation du Headington Institute sur le burnout (disponible</a:t>
            </a:r>
            <a:r>
              <a:rPr baseline="0"/>
              <a:t> dans la section « Auto-prise en charge » du site internet du Devoir de protection)</a:t>
            </a:r>
            <a:r>
              <a:t>, passez en revue l’activité et les résultats du groupe (le cas échéant).</a:t>
            </a: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a:t>
            </a:fld>
            <a:endParaRPr lang="en-US" dirty="0"/>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10</a:t>
            </a:fld>
            <a:endParaRPr lang="en-US" dirty="0"/>
          </a:p>
        </p:txBody>
      </p:sp>
    </p:spTree>
    <p:extLst>
      <p:ext uri="{BB962C8B-B14F-4D97-AF65-F5344CB8AC3E}">
        <p14:creationId xmlns:p14="http://schemas.microsoft.com/office/powerpoint/2010/main" val="4231266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Expliquez </a:t>
            </a:r>
            <a:r>
              <a:rPr sz="1200" kern="1200">
                <a:solidFill>
                  <a:schemeClr val="tx1"/>
                </a:solidFill>
                <a:effectLst/>
                <a:latin typeface="+mn-lt"/>
                <a:ea typeface="+mn-ea"/>
                <a:cs typeface="+mn-cs"/>
              </a:rPr>
              <a:t>la réponse de notre organisme au stress.</a:t>
            </a:r>
          </a:p>
          <a:p>
            <a:pPr marL="171450" indent="-171450">
              <a:buFont typeface="Arial" panose="020B0604020202020204" pitchFamily="34" charset="0"/>
              <a:buChar char="•"/>
            </a:pPr>
            <a:r>
              <a:rPr>
                <a:effectLst/>
              </a:rPr>
              <a:t>Lorsque nous nous sentons menacés ou sous pression, notre organisme active le cycle du stress.</a:t>
            </a:r>
          </a:p>
          <a:p>
            <a:pPr marL="171450" indent="-171450">
              <a:buFont typeface="Arial" panose="020B0604020202020204" pitchFamily="34" charset="0"/>
              <a:buChar char="•"/>
            </a:pPr>
            <a:r>
              <a:rPr>
                <a:effectLst/>
              </a:rPr>
              <a:t>Les réactions présentées sur cette diapositive sont toutes impliquées dans le cycle du stress.</a:t>
            </a:r>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11</a:t>
            </a:fld>
            <a:endParaRPr lang="en-US" dirty="0"/>
          </a:p>
        </p:txBody>
      </p:sp>
    </p:spTree>
    <p:extLst>
      <p:ext uri="{BB962C8B-B14F-4D97-AF65-F5344CB8AC3E}">
        <p14:creationId xmlns:p14="http://schemas.microsoft.com/office/powerpoint/2010/main" val="32935978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sz="1200" b="1" i="1" kern="1200">
                <a:solidFill>
                  <a:schemeClr val="tx1"/>
                </a:solidFill>
                <a:effectLst/>
                <a:latin typeface="+mn-lt"/>
                <a:ea typeface="+mn-ea"/>
                <a:cs typeface="+mn-cs"/>
              </a:rPr>
              <a:t>Passez en revue </a:t>
            </a:r>
            <a:r>
              <a:rPr sz="1200" kern="1200">
                <a:solidFill>
                  <a:schemeClr val="tx1"/>
                </a:solidFill>
                <a:effectLst/>
                <a:latin typeface="+mn-lt"/>
                <a:ea typeface="+mn-ea"/>
                <a:cs typeface="+mn-cs"/>
              </a:rPr>
              <a:t>les points qui figurent sur la diapositive.</a:t>
            </a:r>
          </a:p>
          <a:p>
            <a:pPr marL="0" lvl="0" indent="0">
              <a:buFont typeface="Arial" panose="020B0604020202020204" pitchFamily="34" charset="0"/>
              <a:buNone/>
            </a:pPr>
            <a:endParaRPr lang="en-US" sz="1200" kern="1200" dirty="0">
              <a:solidFill>
                <a:schemeClr val="tx1"/>
              </a:solidFill>
              <a:effectLst/>
              <a:latin typeface="+mn-lt"/>
              <a:ea typeface="+mn-ea"/>
              <a:cs typeface="+mn-cs"/>
            </a:endParaRPr>
          </a:p>
          <a:p>
            <a:pPr lvl="0"/>
            <a:r>
              <a:rPr sz="1200" b="1" i="1" kern="1200">
                <a:solidFill>
                  <a:schemeClr val="tx1"/>
                </a:solidFill>
                <a:effectLst/>
                <a:latin typeface="+mn-lt"/>
                <a:ea typeface="+mn-ea"/>
                <a:cs typeface="+mn-cs"/>
              </a:rPr>
              <a:t>Expliquez</a:t>
            </a:r>
            <a:r>
              <a:rPr sz="1200" kern="1200">
                <a:solidFill>
                  <a:schemeClr val="tx1"/>
                </a:solidFill>
                <a:effectLst/>
                <a:latin typeface="+mn-lt"/>
                <a:ea typeface="+mn-ea"/>
                <a:cs typeface="+mn-cs"/>
              </a:rPr>
              <a:t> pourquoi le cycle du stress est excellent pour nous aider à faire face à des menaces/dangers physiques inattendus (par ex. s’enfuir en courant pour échapper à un lion), mais il n’est pas utile pour nous aider à surmonter les contraintes de la vie moderne (p</a:t>
            </a:r>
            <a:r>
              <a:rPr lang="fr-FR" sz="1200" kern="1200">
                <a:solidFill>
                  <a:schemeClr val="tx1"/>
                </a:solidFill>
                <a:effectLst/>
                <a:latin typeface="+mn-lt"/>
                <a:ea typeface="+mn-ea"/>
                <a:cs typeface="+mn-cs"/>
              </a:rPr>
              <a:t>.</a:t>
            </a:r>
            <a:r>
              <a:rPr sz="1200" kern="1200">
                <a:solidFill>
                  <a:schemeClr val="tx1"/>
                </a:solidFill>
                <a:effectLst/>
                <a:latin typeface="+mn-lt"/>
                <a:ea typeface="+mn-ea"/>
                <a:cs typeface="+mn-cs"/>
              </a:rPr>
              <a:t> ex. une lourde charge de travail, un patron déraisonnable).</a:t>
            </a:r>
          </a:p>
          <a:p>
            <a:pPr marL="171450" lvl="0" indent="-171450">
              <a:buFont typeface="Arial" panose="020B0604020202020204" pitchFamily="34" charset="0"/>
              <a:buChar char="•"/>
            </a:pPr>
            <a:r>
              <a:rPr sz="1200" kern="1200">
                <a:solidFill>
                  <a:schemeClr val="tx1"/>
                </a:solidFill>
                <a:effectLst/>
                <a:latin typeface="+mn-lt"/>
                <a:ea typeface="+mn-ea"/>
                <a:cs typeface="+mn-cs"/>
              </a:rPr>
              <a:t>Dans ce cas, les réactions de type « cycle du stress » sont déclenchées, mais parviennent rarement à leur conclusion.</a:t>
            </a:r>
          </a:p>
          <a:p>
            <a:pPr marL="171450" lvl="0" indent="-171450">
              <a:buFont typeface="Arial" panose="020B0604020202020204" pitchFamily="34" charset="0"/>
              <a:buChar char="•"/>
            </a:pPr>
            <a:r>
              <a:rPr sz="1200" kern="1200">
                <a:solidFill>
                  <a:schemeClr val="tx1"/>
                </a:solidFill>
                <a:effectLst/>
                <a:latin typeface="+mn-lt"/>
                <a:ea typeface="+mn-ea"/>
                <a:cs typeface="+mn-cs"/>
              </a:rPr>
              <a:t>Nous réprimons souvent ces réactions, nous mettons les réponses en attente et nous ignorons nos réactions dans l’instant.</a:t>
            </a:r>
          </a:p>
          <a:p>
            <a:pPr marL="171450" lvl="0" indent="-171450">
              <a:buFont typeface="Arial" panose="020B0604020202020204" pitchFamily="34" charset="0"/>
              <a:buChar char="•"/>
            </a:pPr>
            <a:r>
              <a:rPr sz="1200" kern="1200">
                <a:solidFill>
                  <a:schemeClr val="tx1"/>
                </a:solidFill>
                <a:effectLst/>
                <a:latin typeface="+mn-lt"/>
                <a:ea typeface="+mn-ea"/>
                <a:cs typeface="+mn-cs"/>
              </a:rPr>
              <a:t>Bien souvent, nous subissons une réponse de stress qui ne revient jamais au niveau initial. Le prochain déclencheur du cycle du stress élève ainsi légèrement notre niveau et nous éloigne encore davantage du niveau de base. Le cycle ne s’achève ainsi jamais complètement.</a:t>
            </a:r>
          </a:p>
          <a:p>
            <a:pPr marL="171450" lvl="0" indent="-171450">
              <a:buFont typeface="Arial" panose="020B0604020202020204" pitchFamily="34" charset="0"/>
              <a:buChar char="•"/>
            </a:pPr>
            <a:r>
              <a:rPr sz="1200" kern="1200">
                <a:solidFill>
                  <a:schemeClr val="tx1"/>
                </a:solidFill>
                <a:effectLst/>
                <a:latin typeface="+mn-lt"/>
                <a:ea typeface="+mn-ea"/>
                <a:cs typeface="+mn-cs"/>
              </a:rPr>
              <a:t>Cependant, cela n’inverse pas automatiquement la réaction en chaîne des changements hormonaux et neurologiques liés au cycle du stress. Ces changements ne disparaissent pas simplement de notre organisme.</a:t>
            </a:r>
          </a:p>
          <a:p>
            <a:pPr marL="171450" lvl="0" indent="-171450">
              <a:buFont typeface="Arial" panose="020B0604020202020204" pitchFamily="34" charset="0"/>
              <a:buChar char="•"/>
            </a:pPr>
            <a:r>
              <a:rPr sz="1200" kern="1200">
                <a:solidFill>
                  <a:schemeClr val="tx1"/>
                </a:solidFill>
                <a:effectLst/>
                <a:latin typeface="+mn-lt"/>
                <a:ea typeface="+mn-ea"/>
                <a:cs typeface="+mn-cs"/>
              </a:rPr>
              <a:t>Cette tendance à rester « activé » et stressé à long terme provoque une accumulation d’hormones de stress dans notre organisme, qui nous préparent à une action qui ne se produira jamais. Au fil du temps, cette montée du stress altère notre état physique, mental et émotionnel.</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12</a:t>
            </a:fld>
            <a:endParaRPr lang="en-US" dirty="0"/>
          </a:p>
        </p:txBody>
      </p:sp>
    </p:spTree>
    <p:extLst>
      <p:ext uri="{BB962C8B-B14F-4D97-AF65-F5344CB8AC3E}">
        <p14:creationId xmlns:p14="http://schemas.microsoft.com/office/powerpoint/2010/main" val="39279122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Demandez aux participants : </a:t>
            </a:r>
            <a:r>
              <a:rPr sz="1200" kern="1200">
                <a:solidFill>
                  <a:schemeClr val="tx1"/>
                </a:solidFill>
                <a:effectLst/>
                <a:latin typeface="+mn-lt"/>
                <a:ea typeface="+mn-ea"/>
                <a:cs typeface="+mn-cs"/>
              </a:rPr>
              <a:t>Quels sont les signes avant-coureurs de stress et de pression ?</a:t>
            </a:r>
          </a:p>
          <a:p>
            <a:pPr marL="171450" indent="-171450">
              <a:buFont typeface="Arial" panose="020B0604020202020204" pitchFamily="34" charset="0"/>
              <a:buChar char="•"/>
            </a:pPr>
            <a:r>
              <a:rPr sz="1200" kern="1200">
                <a:solidFill>
                  <a:schemeClr val="tx1"/>
                </a:solidFill>
                <a:effectLst/>
                <a:latin typeface="+mn-lt"/>
                <a:ea typeface="+mn-ea"/>
                <a:cs typeface="+mn-cs"/>
              </a:rPr>
              <a:t>Faites référence à l’</a:t>
            </a:r>
            <a:r>
              <a:rPr sz="1200" i="1" kern="1200">
                <a:solidFill>
                  <a:schemeClr val="tx1"/>
                </a:solidFill>
                <a:effectLst/>
                <a:latin typeface="+mn-lt"/>
                <a:ea typeface="+mn-ea"/>
                <a:cs typeface="+mn-cs"/>
              </a:rPr>
              <a:t>auto-évaluation du Headington Institute sur le burnout</a:t>
            </a:r>
            <a:r>
              <a:rPr sz="1200" kern="1200">
                <a:solidFill>
                  <a:schemeClr val="tx1"/>
                </a:solidFill>
                <a:effectLst/>
                <a:latin typeface="+mn-lt"/>
                <a:ea typeface="+mn-ea"/>
                <a:cs typeface="+mn-cs"/>
              </a:rPr>
              <a:t>, que les employés auraient déjà d</a:t>
            </a:r>
            <a:r>
              <a:rPr lang="fr-FR" sz="1200" kern="1200">
                <a:solidFill>
                  <a:schemeClr val="tx1"/>
                </a:solidFill>
                <a:effectLst/>
                <a:latin typeface="+mn-lt"/>
                <a:ea typeface="+mn-ea"/>
                <a:cs typeface="+mn-cs"/>
              </a:rPr>
              <a:t>û</a:t>
            </a:r>
            <a:r>
              <a:rPr sz="1200" kern="1200">
                <a:solidFill>
                  <a:schemeClr val="tx1"/>
                </a:solidFill>
                <a:effectLst/>
                <a:latin typeface="+mn-lt"/>
                <a:ea typeface="+mn-ea"/>
                <a:cs typeface="+mn-cs"/>
              </a:rPr>
              <a:t> </a:t>
            </a:r>
            <a:r>
              <a:rPr lang="fr-FR" sz="1200" kern="1200">
                <a:solidFill>
                  <a:schemeClr val="tx1"/>
                </a:solidFill>
                <a:effectLst/>
                <a:latin typeface="+mn-lt"/>
                <a:ea typeface="+mn-ea"/>
                <a:cs typeface="+mn-cs"/>
              </a:rPr>
              <a:t>effectuer</a:t>
            </a:r>
            <a:r>
              <a:rPr sz="1200" kern="1200">
                <a:solidFill>
                  <a:schemeClr val="tx1"/>
                </a:solidFill>
                <a:effectLst/>
                <a:latin typeface="+mn-lt"/>
                <a:ea typeface="+mn-ea"/>
                <a:cs typeface="+mn-cs"/>
              </a:rPr>
              <a:t> avant la réunion.</a:t>
            </a:r>
          </a:p>
          <a:p>
            <a:pPr marL="171450" indent="-171450">
              <a:buFont typeface="Arial" panose="020B0604020202020204" pitchFamily="34" charset="0"/>
              <a:buChar char="•"/>
            </a:pPr>
            <a:r>
              <a:rPr sz="1200" kern="1200">
                <a:solidFill>
                  <a:schemeClr val="tx1"/>
                </a:solidFill>
                <a:effectLst/>
                <a:latin typeface="+mn-lt"/>
                <a:ea typeface="+mn-ea"/>
                <a:cs typeface="+mn-cs"/>
              </a:rPr>
              <a:t>Si vous n’avez pas encore passé cela en revue durant l’introduction de cette présentation, ne demandez PAS aux employés de présenter leurs résultats aux autres. Cependant, DEMANDEZ-LEUR de réfléchir à cette auto-évaluation et de tenter d’identifier leurs signes avant-coureurs personnels de stress. Quels sont les signes avant-coureurs qui se manifestent dans leur vie lorsqu'ils sont sous pression ?</a:t>
            </a:r>
          </a:p>
          <a:p>
            <a:pPr marL="17145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0" indent="0">
              <a:buFont typeface="Arial" panose="020B0604020202020204" pitchFamily="34" charset="0"/>
              <a:buNone/>
            </a:pPr>
            <a:r>
              <a:rPr sz="1200" b="1" i="1" kern="1200">
                <a:solidFill>
                  <a:schemeClr val="tx1"/>
                </a:solidFill>
                <a:effectLst/>
                <a:latin typeface="+mn-lt"/>
                <a:ea typeface="+mn-ea"/>
                <a:cs typeface="+mn-cs"/>
              </a:rPr>
              <a:t>Demandez à des volontaires </a:t>
            </a:r>
            <a:r>
              <a:rPr sz="1200" kern="1200">
                <a:solidFill>
                  <a:schemeClr val="tx1"/>
                </a:solidFill>
                <a:effectLst/>
                <a:latin typeface="+mn-lt"/>
                <a:ea typeface="+mn-ea"/>
                <a:cs typeface="+mn-cs"/>
              </a:rPr>
              <a:t>d’évoquer certains de leurs signes avant-coureurs de stress.</a:t>
            </a:r>
          </a:p>
          <a:p>
            <a:pPr marL="17145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0" indent="0">
              <a:buFont typeface="Arial" panose="020B0604020202020204" pitchFamily="34" charset="0"/>
              <a:buNone/>
            </a:pPr>
            <a:r>
              <a:rPr lang="fr-FR" sz="1200" b="1" i="1" kern="1200">
                <a:solidFill>
                  <a:schemeClr val="tx1"/>
                </a:solidFill>
                <a:effectLst/>
                <a:latin typeface="+mn-lt"/>
                <a:ea typeface="+mn-ea"/>
                <a:cs typeface="+mn-cs"/>
              </a:rPr>
              <a:t>Discute</a:t>
            </a:r>
            <a:r>
              <a:rPr sz="1200" b="1" i="1" kern="1200">
                <a:solidFill>
                  <a:schemeClr val="tx1"/>
                </a:solidFill>
                <a:effectLst/>
                <a:latin typeface="+mn-lt"/>
                <a:ea typeface="+mn-ea"/>
                <a:cs typeface="+mn-cs"/>
              </a:rPr>
              <a:t>z des contributions des participants </a:t>
            </a:r>
            <a:r>
              <a:rPr sz="1200" b="0" i="0" kern="1200">
                <a:solidFill>
                  <a:schemeClr val="tx1"/>
                </a:solidFill>
                <a:effectLst/>
                <a:latin typeface="+mn-lt"/>
                <a:ea typeface="+mn-ea"/>
                <a:cs typeface="+mn-cs"/>
              </a:rPr>
              <a:t>en montrant que ces signes et symptômes de stress sont des réactions compréhensibles et normales au vu des réactions du cycle du stress qui se produisent dans notre organisme.</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13</a:t>
            </a:fld>
            <a:endParaRPr lang="en-US" dirty="0"/>
          </a:p>
        </p:txBody>
      </p:sp>
    </p:spTree>
    <p:extLst>
      <p:ext uri="{BB962C8B-B14F-4D97-AF65-F5344CB8AC3E}">
        <p14:creationId xmlns:p14="http://schemas.microsoft.com/office/powerpoint/2010/main" val="5865781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Dites aux participants </a:t>
            </a:r>
            <a:r>
              <a:rPr b="0" i="0"/>
              <a:t>que nous allons à présent examiner des signes avant-coureurs dans plusieurs domaines…</a:t>
            </a: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14</a:t>
            </a:fld>
            <a:endParaRPr lang="en-US" dirty="0"/>
          </a:p>
        </p:txBody>
      </p:sp>
    </p:spTree>
    <p:extLst>
      <p:ext uri="{BB962C8B-B14F-4D97-AF65-F5344CB8AC3E}">
        <p14:creationId xmlns:p14="http://schemas.microsoft.com/office/powerpoint/2010/main" val="37320935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Passez en revue </a:t>
            </a:r>
            <a:r>
              <a:rPr lang="fr-FR" b="0" i="0"/>
              <a:t>l</a:t>
            </a:r>
            <a:r>
              <a:rPr b="0" i="0"/>
              <a:t>es signes physiques courants de burnout.</a:t>
            </a:r>
          </a:p>
          <a:p>
            <a:pPr marL="171450" indent="-171450">
              <a:buFont typeface="Arial" panose="020B0604020202020204" pitchFamily="34" charset="0"/>
              <a:buChar char="•"/>
            </a:pPr>
            <a:r>
              <a:t>Nombre d’entre eux sont des signes courants de « stress » au sens large.</a:t>
            </a: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15</a:t>
            </a:fld>
            <a:endParaRPr lang="en-US" dirty="0"/>
          </a:p>
        </p:txBody>
      </p:sp>
    </p:spTree>
    <p:extLst>
      <p:ext uri="{BB962C8B-B14F-4D97-AF65-F5344CB8AC3E}">
        <p14:creationId xmlns:p14="http://schemas.microsoft.com/office/powerpoint/2010/main" val="22310527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b="1" i="1"/>
              <a:t>Passez en revue </a:t>
            </a:r>
            <a:r>
              <a:rPr b="0" i="0"/>
              <a:t>les signes émotionnels et mentaux courants du burnout (2 diapositives)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t>Il s’agit du domaine dans lequel les signes de burnout (et non de stress au sens large) se manifestent le plus clairement et le plus spécifiquement.</a:t>
            </a:r>
            <a:endParaRPr lang="en-US" b="1" i="1" dirty="0"/>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16</a:t>
            </a:fld>
            <a:endParaRPr lang="en-US" dirty="0"/>
          </a:p>
        </p:txBody>
      </p:sp>
    </p:spTree>
    <p:extLst>
      <p:ext uri="{BB962C8B-B14F-4D97-AF65-F5344CB8AC3E}">
        <p14:creationId xmlns:p14="http://schemas.microsoft.com/office/powerpoint/2010/main" val="38821521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0FF2E4-95BE-49CA-89E1-C2C428ECDA9A}" type="slidenum">
              <a:rPr lang="en-US" smtClean="0"/>
              <a:pPr/>
              <a:t>17</a:t>
            </a:fld>
            <a:endParaRPr lang="en-US" dirty="0"/>
          </a:p>
        </p:txBody>
      </p:sp>
    </p:spTree>
    <p:extLst>
      <p:ext uri="{BB962C8B-B14F-4D97-AF65-F5344CB8AC3E}">
        <p14:creationId xmlns:p14="http://schemas.microsoft.com/office/powerpoint/2010/main" val="3810301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Passez en revue</a:t>
            </a:r>
            <a:r>
              <a:rPr sz="1200" kern="1200">
                <a:solidFill>
                  <a:schemeClr val="tx1"/>
                </a:solidFill>
                <a:latin typeface="+mn-lt"/>
                <a:ea typeface="+mn-ea"/>
                <a:cs typeface="+mn-cs"/>
              </a:rPr>
              <a:t> </a:t>
            </a:r>
            <a:r>
              <a:rPr lang="fr-FR" sz="1200" kern="1200">
                <a:solidFill>
                  <a:schemeClr val="tx1"/>
                </a:solidFill>
                <a:latin typeface="+mn-lt"/>
                <a:ea typeface="+mn-ea"/>
                <a:cs typeface="+mn-cs"/>
              </a:rPr>
              <a:t>l</a:t>
            </a:r>
            <a:r>
              <a:rPr sz="1200" kern="1200">
                <a:solidFill>
                  <a:schemeClr val="tx1"/>
                </a:solidFill>
                <a:latin typeface="+mn-lt"/>
                <a:ea typeface="+mn-ea"/>
                <a:cs typeface="+mn-cs"/>
              </a:rPr>
              <a:t>es </a:t>
            </a:r>
            <a:r>
              <a:t>signes courants observables dans notre comportement lorsque nous subissons un burnout.</a:t>
            </a:r>
          </a:p>
        </p:txBody>
      </p:sp>
      <p:sp>
        <p:nvSpPr>
          <p:cNvPr id="4" name="Slide Number Placeholder 3"/>
          <p:cNvSpPr>
            <a:spLocks noGrp="1"/>
          </p:cNvSpPr>
          <p:nvPr>
            <p:ph type="sldNum" sz="quarter" idx="5"/>
          </p:nvPr>
        </p:nvSpPr>
        <p:spPr/>
        <p:txBody>
          <a:bodyPr/>
          <a:lstStyle/>
          <a:p>
            <a:fld id="{D70FF2E4-95BE-49CA-89E1-C2C428ECDA9A}" type="slidenum">
              <a:rPr lang="en-US" smtClean="0"/>
              <a:pPr/>
              <a:t>18</a:t>
            </a:fld>
            <a:endParaRPr lang="en-US" dirty="0"/>
          </a:p>
        </p:txBody>
      </p:sp>
    </p:spTree>
    <p:extLst>
      <p:ext uri="{BB962C8B-B14F-4D97-AF65-F5344CB8AC3E}">
        <p14:creationId xmlns:p14="http://schemas.microsoft.com/office/powerpoint/2010/main" val="34891247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b="1" i="1"/>
              <a:t>Examinez</a:t>
            </a:r>
            <a:r>
              <a:t> la courbe du burnout </a:t>
            </a:r>
          </a:p>
          <a:p>
            <a:pPr marL="171450" indent="-171450">
              <a:buFont typeface="Arial" panose="020B0604020202020204" pitchFamily="34" charset="0"/>
              <a:buChar char="•"/>
            </a:pPr>
            <a:r>
              <a:t>Il s’agit d'une tendance que l’on observe couramment en matière de développement du burnout.</a:t>
            </a:r>
          </a:p>
          <a:p>
            <a:pPr marL="171450" indent="-171450">
              <a:buFont typeface="Arial" panose="020B0604020202020204" pitchFamily="34" charset="0"/>
              <a:buChar char="•"/>
            </a:pPr>
            <a:r>
              <a:rPr sz="1200" kern="1200">
                <a:solidFill>
                  <a:schemeClr val="tx1"/>
                </a:solidFill>
                <a:effectLst/>
                <a:latin typeface="+mn-lt"/>
                <a:ea typeface="+mn-ea"/>
                <a:cs typeface="+mn-cs"/>
              </a:rPr>
              <a:t>Au début d'un burnout, les gens se mettent à travailler plus intensément et plus longtemps, mais ils se sentent de plus en plus fatigués et découragés, et deviennent moins efficaces et moins productifs.</a:t>
            </a:r>
          </a:p>
          <a:p>
            <a:pPr marL="171450" lvl="0" indent="-171450">
              <a:buFont typeface="Arial" panose="020B0604020202020204" pitchFamily="34" charset="0"/>
              <a:buChar char="•"/>
            </a:pPr>
            <a:r>
              <a:rPr sz="1200" kern="1200">
                <a:solidFill>
                  <a:schemeClr val="tx1"/>
                </a:solidFill>
                <a:effectLst/>
                <a:latin typeface="+mn-lt"/>
                <a:ea typeface="+mn-ea"/>
                <a:cs typeface="+mn-cs"/>
              </a:rPr>
              <a:t>Une fois franchi un certain cap dans la progression du burnout, ils « renoncent » et se mettent en retrait de leur travail et de leurs relations.</a:t>
            </a:r>
          </a:p>
          <a:p>
            <a:pPr marL="171450" lvl="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19</a:t>
            </a:fld>
            <a:endParaRPr lang="en-US" dirty="0"/>
          </a:p>
        </p:txBody>
      </p:sp>
    </p:spTree>
    <p:extLst>
      <p:ext uri="{BB962C8B-B14F-4D97-AF65-F5344CB8AC3E}">
        <p14:creationId xmlns:p14="http://schemas.microsoft.com/office/powerpoint/2010/main" val="426460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sz="1200" b="1" i="1" kern="1200">
                <a:solidFill>
                  <a:schemeClr val="tx1"/>
                </a:solidFill>
                <a:effectLst/>
                <a:latin typeface="+mn-lt"/>
                <a:ea typeface="+mn-ea"/>
                <a:cs typeface="+mn-cs"/>
              </a:rPr>
              <a:t>Passez en revue : </a:t>
            </a:r>
            <a:r>
              <a:rPr sz="1200" kern="1200">
                <a:solidFill>
                  <a:schemeClr val="tx1"/>
                </a:solidFill>
                <a:effectLst/>
                <a:latin typeface="+mn-lt"/>
                <a:ea typeface="+mn-ea"/>
                <a:cs typeface="+mn-cs"/>
              </a:rPr>
              <a:t>les questions importantes qui seront abordées.​</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a:t>
            </a:fld>
            <a:endParaRPr lang="en-US" dirty="0"/>
          </a:p>
        </p:txBody>
      </p:sp>
    </p:spTree>
    <p:extLst>
      <p:ext uri="{BB962C8B-B14F-4D97-AF65-F5344CB8AC3E}">
        <p14:creationId xmlns:p14="http://schemas.microsoft.com/office/powerpoint/2010/main" val="1983438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Demandez aux participants : </a:t>
            </a:r>
            <a:r>
              <a:rPr sz="1200" b="0" i="0" kern="1200">
                <a:solidFill>
                  <a:schemeClr val="tx1"/>
                </a:solidFill>
                <a:effectLst/>
                <a:latin typeface="+mn-lt"/>
                <a:ea typeface="+mn-ea"/>
                <a:cs typeface="+mn-cs"/>
              </a:rPr>
              <a:t>Qu'est-ce qui VOUS aide à éviter et à gérer le burnout ?​</a:t>
            </a:r>
          </a:p>
          <a:p>
            <a:endParaRPr lang="en-US" sz="1200" b="0" i="0" kern="1200" dirty="0">
              <a:solidFill>
                <a:schemeClr val="tx1"/>
              </a:solidFill>
              <a:effectLst/>
              <a:latin typeface="+mn-lt"/>
              <a:ea typeface="+mn-ea"/>
              <a:cs typeface="+mn-cs"/>
            </a:endParaRPr>
          </a:p>
          <a:p>
            <a:r>
              <a:rPr sz="1200" b="1" i="1" kern="1200">
                <a:solidFill>
                  <a:schemeClr val="tx1"/>
                </a:solidFill>
                <a:effectLst/>
                <a:latin typeface="+mn-lt"/>
                <a:ea typeface="+mn-ea"/>
                <a:cs typeface="+mn-cs"/>
              </a:rPr>
              <a:t>​Discutez</a:t>
            </a:r>
            <a:r>
              <a:rPr sz="1200" kern="1200">
                <a:solidFill>
                  <a:schemeClr val="tx1"/>
                </a:solidFill>
                <a:effectLst/>
                <a:latin typeface="+mn-lt"/>
                <a:ea typeface="+mn-ea"/>
                <a:cs typeface="+mn-cs"/>
              </a:rPr>
              <a:t> des contributions des participants.</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20</a:t>
            </a:fld>
            <a:endParaRPr lang="en-US" dirty="0"/>
          </a:p>
        </p:txBody>
      </p:sp>
    </p:spTree>
    <p:extLst>
      <p:ext uri="{BB962C8B-B14F-4D97-AF65-F5344CB8AC3E}">
        <p14:creationId xmlns:p14="http://schemas.microsoft.com/office/powerpoint/2010/main" val="26028071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Examinez </a:t>
            </a:r>
            <a:r>
              <a:rPr sz="1200" kern="1200">
                <a:solidFill>
                  <a:schemeClr val="tx1"/>
                </a:solidFill>
                <a:effectLst/>
                <a:latin typeface="+mn-lt"/>
                <a:ea typeface="+mn-ea"/>
                <a:cs typeface="+mn-cs"/>
              </a:rPr>
              <a:t>l’approche des 3 R pour la gestion du burnout :</a:t>
            </a:r>
          </a:p>
          <a:p>
            <a:pPr marL="171450" lvl="0" indent="-171450">
              <a:buFont typeface="Arial" panose="020B0604020202020204" pitchFamily="34" charset="0"/>
              <a:buChar char="•"/>
            </a:pPr>
            <a:r>
              <a:rPr sz="1200" i="1" kern="1200">
                <a:solidFill>
                  <a:schemeClr val="tx1"/>
                </a:solidFill>
                <a:effectLst/>
                <a:latin typeface="+mn-lt"/>
                <a:ea typeface="+mn-ea"/>
                <a:cs typeface="+mn-cs"/>
              </a:rPr>
              <a:t>Reconnaître</a:t>
            </a:r>
            <a:r>
              <a:rPr sz="1200" kern="1200">
                <a:solidFill>
                  <a:schemeClr val="tx1"/>
                </a:solidFill>
                <a:effectLst/>
                <a:latin typeface="+mn-lt"/>
                <a:ea typeface="+mn-ea"/>
                <a:cs typeface="+mn-cs"/>
              </a:rPr>
              <a:t> consiste à comprendre le burnout et à en surveiller les signes avant-coureurs.</a:t>
            </a:r>
          </a:p>
          <a:p>
            <a:pPr marL="171450" lvl="0" indent="-171450">
              <a:buFont typeface="Arial" panose="020B0604020202020204" pitchFamily="34" charset="0"/>
              <a:buChar char="•"/>
            </a:pPr>
            <a:r>
              <a:rPr sz="1200" kern="1200">
                <a:solidFill>
                  <a:schemeClr val="tx1"/>
                </a:solidFill>
                <a:effectLst/>
                <a:latin typeface="+mn-lt"/>
                <a:ea typeface="+mn-ea"/>
                <a:cs typeface="+mn-cs"/>
              </a:rPr>
              <a:t>Nous avons déjà évoqué de nombreuses choses qui peuvent nous aider à « Reconnaître ». Commençons donc par nous pencher sur « Renverser la tendance ».</a:t>
            </a:r>
          </a:p>
          <a:p>
            <a:pPr marL="171450" lvl="0" indent="-171450">
              <a:buFont typeface="Arial" panose="020B0604020202020204" pitchFamily="34" charset="0"/>
              <a:buChar char="•"/>
            </a:pPr>
            <a:r>
              <a:rPr sz="1200" i="1" kern="1200">
                <a:solidFill>
                  <a:schemeClr val="tx1"/>
                </a:solidFill>
                <a:effectLst/>
                <a:latin typeface="+mn-lt"/>
                <a:ea typeface="+mn-ea"/>
                <a:cs typeface="+mn-cs"/>
              </a:rPr>
              <a:t>Renverser la tendance</a:t>
            </a:r>
            <a:r>
              <a:rPr sz="1200" kern="1200">
                <a:solidFill>
                  <a:schemeClr val="tx1"/>
                </a:solidFill>
                <a:effectLst/>
                <a:latin typeface="+mn-lt"/>
                <a:ea typeface="+mn-ea"/>
                <a:cs typeface="+mn-cs"/>
              </a:rPr>
              <a:t> consiste à réparer les dommages en gérant le stress, en cherchant de l’aide et en apportant d’autres changements qui </a:t>
            </a:r>
            <a:r>
              <a:rPr sz="1200" i="1" kern="1200">
                <a:solidFill>
                  <a:schemeClr val="tx1"/>
                </a:solidFill>
                <a:effectLst/>
                <a:latin typeface="+mn-lt"/>
                <a:ea typeface="+mn-ea"/>
                <a:cs typeface="+mn-cs"/>
              </a:rPr>
              <a:t>développeront la résilience</a:t>
            </a:r>
            <a:r>
              <a:rPr sz="1200" kern="120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21</a:t>
            </a:fld>
            <a:endParaRPr lang="en-US" dirty="0"/>
          </a:p>
        </p:txBody>
      </p:sp>
    </p:spTree>
    <p:extLst>
      <p:ext uri="{BB962C8B-B14F-4D97-AF65-F5344CB8AC3E}">
        <p14:creationId xmlns:p14="http://schemas.microsoft.com/office/powerpoint/2010/main" val="19585831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i="1" kern="1200">
                <a:solidFill>
                  <a:schemeClr val="tx1"/>
                </a:solidFill>
                <a:effectLst/>
                <a:latin typeface="+mn-lt"/>
                <a:ea typeface="+mn-ea"/>
                <a:cs typeface="+mn-cs"/>
              </a:rPr>
              <a:t>Discutez</a:t>
            </a:r>
            <a:r>
              <a:rPr sz="1200" b="1" i="1" kern="1200">
                <a:solidFill>
                  <a:schemeClr val="tx1"/>
                </a:solidFill>
                <a:effectLst/>
                <a:latin typeface="+mn-lt"/>
                <a:ea typeface="+mn-ea"/>
                <a:cs typeface="+mn-cs"/>
              </a:rPr>
              <a:t> </a:t>
            </a:r>
            <a:r>
              <a:rPr lang="fr-FR" sz="1200" kern="1200">
                <a:solidFill>
                  <a:schemeClr val="tx1"/>
                </a:solidFill>
                <a:effectLst/>
                <a:latin typeface="+mn-lt"/>
                <a:ea typeface="+mn-ea"/>
                <a:cs typeface="+mn-cs"/>
              </a:rPr>
              <a:t>de </a:t>
            </a:r>
            <a:r>
              <a:rPr sz="1200" kern="1200">
                <a:solidFill>
                  <a:schemeClr val="tx1"/>
                </a:solidFill>
                <a:effectLst/>
                <a:latin typeface="+mn-lt"/>
                <a:ea typeface="+mn-ea"/>
                <a:cs typeface="+mn-cs"/>
              </a:rPr>
              <a:t>par où commencer avec « Renverser la tendance » - en vous concentrant sur les rudiments.</a:t>
            </a:r>
          </a:p>
          <a:p>
            <a:pPr marL="171450" lvl="0" indent="-171450">
              <a:buFont typeface="Arial" panose="020B0604020202020204" pitchFamily="34" charset="0"/>
              <a:buChar char="•"/>
            </a:pPr>
            <a:r>
              <a:rPr sz="1200" kern="1200">
                <a:solidFill>
                  <a:schemeClr val="tx1"/>
                </a:solidFill>
                <a:effectLst/>
                <a:latin typeface="+mn-lt"/>
                <a:ea typeface="+mn-ea"/>
                <a:cs typeface="+mn-cs"/>
              </a:rPr>
              <a:t>Il est extrêmement important de pratiquer une activité physique régulière, car cela contribue à « consommer » les hormones de stress et à mettre un terme au cycle du stress.</a:t>
            </a:r>
          </a:p>
          <a:p>
            <a:pPr marL="171450" lvl="0" indent="-171450">
              <a:buFont typeface="Arial" panose="020B0604020202020204" pitchFamily="34" charset="0"/>
              <a:buChar char="•"/>
            </a:pPr>
            <a:r>
              <a:rPr sz="1200" kern="1200">
                <a:solidFill>
                  <a:schemeClr val="tx1"/>
                </a:solidFill>
                <a:effectLst/>
                <a:latin typeface="+mn-lt"/>
                <a:ea typeface="+mn-ea"/>
                <a:cs typeface="+mn-cs"/>
              </a:rPr>
              <a:t>Dormir suffisamment, s’alimenter sainement, boire suffisamment d’eau... Toutes ces choses</a:t>
            </a:r>
            <a:r>
              <a:rPr lang="fr-FR" sz="1200" kern="1200">
                <a:solidFill>
                  <a:schemeClr val="tx1"/>
                </a:solidFill>
                <a:effectLst/>
                <a:latin typeface="+mn-lt"/>
                <a:ea typeface="+mn-ea"/>
                <a:cs typeface="+mn-cs"/>
              </a:rPr>
              <a:t> évoquées dans les points de 1 à 4</a:t>
            </a:r>
            <a:r>
              <a:rPr sz="1200" kern="1200">
                <a:solidFill>
                  <a:schemeClr val="tx1"/>
                </a:solidFill>
                <a:effectLst/>
                <a:latin typeface="+mn-lt"/>
                <a:ea typeface="+mn-ea"/>
                <a:cs typeface="+mn-cs"/>
              </a:rPr>
              <a:t> peuvent sembler évidentes, mais nous avons souvent tendance à les négliger. Elles sont toutes des moyens très efficaces de « réinitialiser » son corps, de recharger ses réserves d’énergie et de développer sa résilience et sa capacité à gérer le stress. Commencez par là.</a:t>
            </a:r>
          </a:p>
          <a:p>
            <a:pPr marL="171450" lvl="0" indent="-171450">
              <a:buFont typeface="Arial" panose="020B0604020202020204" pitchFamily="34" charset="0"/>
              <a:buChar char="•"/>
            </a:pPr>
            <a:r>
              <a:rPr sz="1200" kern="1200">
                <a:solidFill>
                  <a:schemeClr val="tx1"/>
                </a:solidFill>
                <a:effectLst/>
                <a:latin typeface="+mn-lt"/>
                <a:ea typeface="+mn-ea"/>
                <a:cs typeface="+mn-cs"/>
              </a:rPr>
              <a:t>Enfin, déconnectez-vous du travail</a:t>
            </a:r>
            <a:r>
              <a:t> : I</a:t>
            </a:r>
            <a:r>
              <a:rPr sz="1200" kern="1200">
                <a:solidFill>
                  <a:schemeClr val="tx1"/>
                </a:solidFill>
                <a:effectLst/>
                <a:latin typeface="+mn-lt"/>
                <a:ea typeface="+mn-ea"/>
                <a:cs typeface="+mn-cs"/>
              </a:rPr>
              <a:t>l ne suffit pas pour remédier au burnout de faire autre chose que votre travail (particulièrement si vous vous apprêtez à retrouver les mêmes pressions et la même situation professionnelle), mais cela </a:t>
            </a:r>
            <a:r>
              <a:rPr sz="1200" i="1" kern="1200">
                <a:solidFill>
                  <a:schemeClr val="tx1"/>
                </a:solidFill>
                <a:effectLst/>
                <a:latin typeface="+mn-lt"/>
                <a:ea typeface="+mn-ea"/>
                <a:cs typeface="+mn-cs"/>
              </a:rPr>
              <a:t>vous permettra</a:t>
            </a:r>
            <a:r>
              <a:rPr sz="1200" kern="1200">
                <a:solidFill>
                  <a:schemeClr val="tx1"/>
                </a:solidFill>
                <a:effectLst/>
                <a:latin typeface="+mn-lt"/>
                <a:ea typeface="+mn-ea"/>
                <a:cs typeface="+mn-cs"/>
              </a:rPr>
              <a:t> de libérer le temps et l’espace nécessaires pour prêter attention à ces rudiments et pour réfléchir aux indices qui figurent sur les diapositives suivantes.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22</a:t>
            </a:fld>
            <a:endParaRPr lang="en-US" dirty="0"/>
          </a:p>
        </p:txBody>
      </p:sp>
    </p:spTree>
    <p:extLst>
      <p:ext uri="{BB962C8B-B14F-4D97-AF65-F5344CB8AC3E}">
        <p14:creationId xmlns:p14="http://schemas.microsoft.com/office/powerpoint/2010/main" val="42124456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16426"/>
            <a:ext cx="5607050" cy="4571163"/>
          </a:xfrm>
        </p:spPr>
        <p:txBody>
          <a:bodyPr>
            <a:normAutofit fontScale="85000" lnSpcReduction="10000"/>
          </a:bodyPr>
          <a:lstStyle/>
          <a:p>
            <a:r>
              <a:rPr lang="fr-FR" sz="1200" b="1" i="1" kern="1200">
                <a:solidFill>
                  <a:schemeClr val="tx1"/>
                </a:solidFill>
                <a:effectLst/>
                <a:latin typeface="+mn-lt"/>
                <a:ea typeface="+mn-ea"/>
                <a:cs typeface="+mn-cs"/>
              </a:rPr>
              <a:t>Discute</a:t>
            </a:r>
            <a:r>
              <a:rPr sz="1200" b="1" i="1" kern="1200">
                <a:solidFill>
                  <a:schemeClr val="tx1"/>
                </a:solidFill>
                <a:effectLst/>
                <a:latin typeface="+mn-lt"/>
                <a:ea typeface="+mn-ea"/>
                <a:cs typeface="+mn-cs"/>
              </a:rPr>
              <a:t>z </a:t>
            </a:r>
            <a:r>
              <a:rPr lang="fr-FR" sz="1200" kern="1200">
                <a:solidFill>
                  <a:schemeClr val="tx1"/>
                </a:solidFill>
                <a:effectLst/>
                <a:latin typeface="+mn-lt"/>
                <a:ea typeface="+mn-ea"/>
                <a:cs typeface="+mn-cs"/>
              </a:rPr>
              <a:t>de l</a:t>
            </a:r>
            <a:r>
              <a:rPr sz="1200" kern="1200">
                <a:solidFill>
                  <a:schemeClr val="tx1"/>
                </a:solidFill>
                <a:effectLst/>
                <a:latin typeface="+mn-lt"/>
                <a:ea typeface="+mn-ea"/>
                <a:cs typeface="+mn-cs"/>
              </a:rPr>
              <a:t>a</a:t>
            </a:r>
            <a:r>
              <a:rPr sz="1200" b="1" i="1" kern="1200">
                <a:solidFill>
                  <a:schemeClr val="tx1"/>
                </a:solidFill>
                <a:effectLst/>
                <a:latin typeface="+mn-lt"/>
                <a:ea typeface="+mn-ea"/>
                <a:cs typeface="+mn-cs"/>
              </a:rPr>
              <a:t> </a:t>
            </a:r>
            <a:r>
              <a:rPr sz="1200" kern="1200">
                <a:solidFill>
                  <a:schemeClr val="tx1"/>
                </a:solidFill>
                <a:effectLst/>
                <a:latin typeface="+mn-lt"/>
                <a:ea typeface="+mn-ea"/>
                <a:cs typeface="+mn-cs"/>
              </a:rPr>
              <a:t>deuxième partie de « Renverser la tendance » : </a:t>
            </a:r>
            <a:r>
              <a:rPr sz="1200" b="1" i="1" kern="1200">
                <a:solidFill>
                  <a:schemeClr val="tx1"/>
                </a:solidFill>
                <a:effectLst/>
                <a:latin typeface="+mn-lt"/>
                <a:ea typeface="+mn-ea"/>
                <a:cs typeface="+mn-cs"/>
              </a:rPr>
              <a:t>Comprendre le « pourquoi »</a:t>
            </a:r>
          </a:p>
          <a:p>
            <a:pPr marL="171450" lvl="0" indent="-171450">
              <a:buFont typeface="Arial" panose="020B0604020202020204" pitchFamily="34" charset="0"/>
              <a:buChar char="•"/>
            </a:pPr>
            <a:r>
              <a:t>C</a:t>
            </a:r>
            <a:r>
              <a:rPr sz="1200" kern="1200">
                <a:solidFill>
                  <a:schemeClr val="tx1"/>
                </a:solidFill>
                <a:effectLst/>
                <a:latin typeface="+mn-lt"/>
                <a:ea typeface="+mn-ea"/>
                <a:cs typeface="+mn-cs"/>
              </a:rPr>
              <a:t>ommencez par identifier les raisons pour lesquelles vous avez connu un burnout. </a:t>
            </a:r>
            <a:r>
              <a:rPr sz="1200" b="1" i="1" kern="1200">
                <a:solidFill>
                  <a:schemeClr val="tx1"/>
                </a:solidFill>
                <a:effectLst/>
                <a:latin typeface="+mn-lt"/>
                <a:ea typeface="+mn-ea"/>
                <a:cs typeface="+mn-cs"/>
              </a:rPr>
              <a:t>Quels sont les principaux facteurs qui contribuent à votre burnout ? </a:t>
            </a:r>
            <a:r>
              <a:rPr sz="1200" kern="1200">
                <a:solidFill>
                  <a:schemeClr val="tx1"/>
                </a:solidFill>
                <a:effectLst/>
                <a:latin typeface="+mn-lt"/>
                <a:ea typeface="+mn-ea"/>
                <a:cs typeface="+mn-cs"/>
              </a:rPr>
              <a:t>Dans certaines situations, la réponse vous semblera évidente. Dans d’autres, il vous faudra du temps et de la réflexion pour les identifier.</a:t>
            </a:r>
          </a:p>
          <a:p>
            <a:pPr marL="171450" lvl="0" indent="-171450">
              <a:buFont typeface="Arial" panose="020B0604020202020204" pitchFamily="34" charset="0"/>
              <a:buChar char="•"/>
            </a:pPr>
            <a:r>
              <a:rPr sz="1200" kern="1200">
                <a:solidFill>
                  <a:schemeClr val="tx1"/>
                </a:solidFill>
                <a:effectLst/>
                <a:latin typeface="+mn-lt"/>
                <a:ea typeface="+mn-ea"/>
                <a:cs typeface="+mn-cs"/>
              </a:rPr>
              <a:t>Si vous rencontrez des difficultés pour identifier les causes, réfléchissez à tout ressentiment éventuel que vous pourriez avoir vis-à-vis de votre travail. Lorsque l'on éprouve du ressentiment, cela signifie souvent que quelque chose d'important nous manque.</a:t>
            </a:r>
          </a:p>
          <a:p>
            <a:pPr marL="171450" lvl="0" indent="-171450">
              <a:buFont typeface="Arial" panose="020B0604020202020204" pitchFamily="34" charset="0"/>
              <a:buChar char="•"/>
            </a:pPr>
            <a:r>
              <a:rPr sz="1200" b="1" i="1" kern="1200">
                <a:solidFill>
                  <a:schemeClr val="tx1"/>
                </a:solidFill>
                <a:effectLst/>
                <a:latin typeface="+mn-lt"/>
                <a:ea typeface="+mn-ea"/>
                <a:cs typeface="+mn-cs"/>
              </a:rPr>
              <a:t>Donnez un exemple :</a:t>
            </a:r>
            <a:r>
              <a:rPr sz="1200" b="1" kern="1200">
                <a:solidFill>
                  <a:schemeClr val="tx1"/>
                </a:solidFill>
                <a:effectLst/>
                <a:latin typeface="+mn-lt"/>
                <a:ea typeface="+mn-ea"/>
                <a:cs typeface="+mn-cs"/>
              </a:rPr>
              <a:t> </a:t>
            </a:r>
            <a:r>
              <a:rPr sz="1200" kern="1200">
                <a:solidFill>
                  <a:schemeClr val="tx1"/>
                </a:solidFill>
                <a:effectLst/>
                <a:latin typeface="+mn-lt"/>
                <a:ea typeface="+mn-ea"/>
                <a:cs typeface="+mn-cs"/>
              </a:rPr>
              <a:t>le siège de l’organisation de Simon se trouve dans un fuseau horaire différent. Son travail quotidien inclut souvent de passer des appels et d'envoyer des e-mails à une heure tardive. Cela ne le dérange pas, car il aime son équipe et son travail. Cependant, il éprouve du ressentiment lorsque son superviseur oublie qu'il travaille tôt/tard et lui demande à de nombreuses reprises de rester après les heures de travail, ou qu’il lui explique clairement qu'il attend de lui qu’il soit à son bureau dès la première heure, ce qui prive Simon d'un temps précieux qu'il devrait passer avec sa famille.</a:t>
            </a:r>
          </a:p>
          <a:p>
            <a:pPr marL="628650" lvl="1" indent="-171450">
              <a:buFont typeface="Arial" panose="020B0604020202020204" pitchFamily="34" charset="0"/>
              <a:buChar char="•"/>
            </a:pPr>
            <a:r>
              <a:rPr kern="1200">
                <a:solidFill>
                  <a:schemeClr val="tx1"/>
                </a:solidFill>
                <a:effectLst/>
                <a:latin typeface="+mn-lt"/>
                <a:ea typeface="+mn-ea"/>
                <a:cs typeface="+mn-cs"/>
              </a:rPr>
              <a:t>Dans cet exemple, le burnout n’est pas dû au fait que Simon n’aime pas son travail. Au contraire, il adore ce qu'il fait. Il subit un burnout principalement parce que son travail le prive de moments précieux avec sa famille et met sous pression ses relations les plus importantes.</a:t>
            </a:r>
          </a:p>
          <a:p>
            <a:pPr lvl="0"/>
            <a:endParaRPr lang="en-US" sz="1200" kern="1200" dirty="0">
              <a:solidFill>
                <a:schemeClr val="tx1"/>
              </a:solidFill>
              <a:effectLst/>
              <a:latin typeface="+mn-lt"/>
              <a:ea typeface="+mn-ea"/>
              <a:cs typeface="+mn-cs"/>
            </a:endParaRPr>
          </a:p>
          <a:p>
            <a:pPr lvl="0"/>
            <a:r>
              <a:rPr sz="1200" b="1" i="1" kern="1200">
                <a:solidFill>
                  <a:schemeClr val="tx1"/>
                </a:solidFill>
                <a:effectLst/>
                <a:latin typeface="+mn-lt"/>
                <a:ea typeface="+mn-ea"/>
                <a:cs typeface="+mn-cs"/>
              </a:rPr>
              <a:t>Vous avez du mal à identifier les causes ?</a:t>
            </a:r>
          </a:p>
          <a:p>
            <a:pPr marL="171450" indent="-171450">
              <a:buFont typeface="Arial" panose="020B0604020202020204" pitchFamily="34" charset="0"/>
              <a:buChar char="•"/>
            </a:pPr>
            <a:r>
              <a:rPr kern="1200">
                <a:solidFill>
                  <a:schemeClr val="tx1"/>
                </a:solidFill>
                <a:effectLst/>
                <a:latin typeface="+mn-lt"/>
                <a:ea typeface="+mn-ea"/>
                <a:cs typeface="+mn-cs"/>
              </a:rPr>
              <a:t>Utilisez une technique comme les 5 « Pourquoi » pour identifier la cause fondamentale du problème</a:t>
            </a:r>
            <a:r>
              <a:t> </a:t>
            </a:r>
            <a:r>
              <a:rPr kern="1200">
                <a:solidFill>
                  <a:schemeClr val="tx1"/>
                </a:solidFill>
                <a:effectLst/>
                <a:latin typeface="+mn-lt"/>
                <a:ea typeface="+mn-ea"/>
                <a:cs typeface="+mn-cs"/>
              </a:rPr>
              <a:t>(en demandant POURQUOI cinq fois d’affilée à propos d’un problème afin de vous aider à en identifier la cause fondamentale).</a:t>
            </a:r>
          </a:p>
          <a:p>
            <a:pPr marL="171450" indent="-171450">
              <a:buFont typeface="Arial" panose="020B0604020202020204" pitchFamily="34" charset="0"/>
              <a:buChar char="•"/>
            </a:pPr>
            <a:r>
              <a:rPr kern="1200">
                <a:solidFill>
                  <a:schemeClr val="tx1"/>
                </a:solidFill>
                <a:effectLst/>
                <a:latin typeface="+mn-lt"/>
                <a:ea typeface="+mn-ea"/>
                <a:cs typeface="+mn-cs"/>
              </a:rPr>
              <a:t>Ou tenez un journal du stress. Chaque jour, notez ce qui vous cause du stress et pourquoi cet événement vous a stressé. Les journaux du stress peuvent s’avérer très instructifs, à condition de les tenir suffisamment longtemps.</a:t>
            </a:r>
          </a:p>
          <a:p>
            <a:endParaRPr lang="en-US" dirty="0"/>
          </a:p>
          <a:p>
            <a:r>
              <a:rPr b="1" i="1" kern="1200">
                <a:solidFill>
                  <a:schemeClr val="tx1"/>
                </a:solidFill>
                <a:effectLst/>
                <a:latin typeface="+mn-lt"/>
                <a:ea typeface="+mn-ea"/>
                <a:cs typeface="+mn-cs"/>
              </a:rPr>
              <a:t>Une fois que vous aurez identifié les causes... </a:t>
            </a:r>
          </a:p>
          <a:p>
            <a:pPr marL="171450" lvl="0" indent="-171450">
              <a:buFont typeface="Arial" panose="020B0604020202020204" pitchFamily="34" charset="0"/>
              <a:buChar char="•"/>
            </a:pPr>
            <a:r>
              <a:rPr sz="1200" kern="1200">
                <a:solidFill>
                  <a:schemeClr val="tx1"/>
                </a:solidFill>
                <a:effectLst/>
                <a:latin typeface="+mn-lt"/>
                <a:ea typeface="+mn-ea"/>
                <a:cs typeface="+mn-cs"/>
              </a:rPr>
              <a:t>Une fois que vous aurez identifié les causes profondes de votre burnout, il sera temps de voir ce que vous pouvez faire pour y remédier... En la matière, nous avons toujours le choix entre plusieurs options. Pas nécessairement des options faciles, agréables, ou confortables, mais nous avons le choix.</a:t>
            </a:r>
          </a:p>
          <a:p>
            <a:pPr marL="171450" lvl="0" indent="-171450">
              <a:buFont typeface="Arial" panose="020B0604020202020204" pitchFamily="34" charset="0"/>
              <a:buChar char="•"/>
            </a:pPr>
            <a:r>
              <a:rPr sz="1200" kern="1200">
                <a:solidFill>
                  <a:schemeClr val="tx1"/>
                </a:solidFill>
                <a:effectLst/>
                <a:latin typeface="+mn-lt"/>
                <a:ea typeface="+mn-ea"/>
                <a:cs typeface="+mn-cs"/>
              </a:rPr>
              <a:t>Si vous en avez le temps, donnez des exemples et approfondissez le sujet.</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23</a:t>
            </a:fld>
            <a:endParaRPr lang="en-US" dirty="0"/>
          </a:p>
        </p:txBody>
      </p:sp>
    </p:spTree>
    <p:extLst>
      <p:ext uri="{BB962C8B-B14F-4D97-AF65-F5344CB8AC3E}">
        <p14:creationId xmlns:p14="http://schemas.microsoft.com/office/powerpoint/2010/main" val="33674000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sz="1200" b="1" i="1" kern="1200">
                <a:solidFill>
                  <a:schemeClr val="tx1"/>
                </a:solidFill>
                <a:effectLst/>
                <a:latin typeface="+mn-lt"/>
                <a:ea typeface="+mn-ea"/>
                <a:cs typeface="+mn-cs"/>
              </a:rPr>
              <a:t>Expliquez les éléments suivants en guise d’introduction au contenu de la diapositive...</a:t>
            </a:r>
          </a:p>
          <a:p>
            <a:pPr marL="171450" lvl="0" indent="-171450">
              <a:buFont typeface="Arial" panose="020B0604020202020204" pitchFamily="34" charset="0"/>
              <a:buChar char="•"/>
            </a:pPr>
            <a:r>
              <a:rPr sz="1200" kern="1200">
                <a:solidFill>
                  <a:schemeClr val="tx1"/>
                </a:solidFill>
                <a:effectLst/>
                <a:latin typeface="+mn-lt"/>
                <a:ea typeface="+mn-ea"/>
                <a:cs typeface="+mn-cs"/>
              </a:rPr>
              <a:t>Les pensées négatives - colère, cynisme, sentiment d'impuissance, de désespoir, d’indifférence - font partie des caractéristiques du burnout.</a:t>
            </a:r>
          </a:p>
          <a:p>
            <a:pPr marL="171450" lvl="0" indent="-171450">
              <a:buFont typeface="Arial" panose="020B0604020202020204" pitchFamily="34" charset="0"/>
              <a:buChar char="•"/>
            </a:pPr>
            <a:r>
              <a:rPr sz="1200" kern="1200">
                <a:solidFill>
                  <a:schemeClr val="tx1"/>
                </a:solidFill>
                <a:effectLst/>
                <a:latin typeface="+mn-lt"/>
                <a:ea typeface="+mn-ea"/>
                <a:cs typeface="+mn-cs"/>
              </a:rPr>
              <a:t>Ces pensées négatives s’aggravent souvent au fil du temps.</a:t>
            </a:r>
          </a:p>
          <a:p>
            <a:pPr marL="171450" lvl="0" indent="-171450">
              <a:buFont typeface="Arial" panose="020B0604020202020204" pitchFamily="34" charset="0"/>
              <a:buChar char="•"/>
            </a:pPr>
            <a:r>
              <a:rPr sz="1200" kern="1200">
                <a:solidFill>
                  <a:schemeClr val="tx1"/>
                </a:solidFill>
                <a:effectLst/>
                <a:latin typeface="+mn-lt"/>
                <a:ea typeface="+mn-ea"/>
                <a:cs typeface="+mn-cs"/>
              </a:rPr>
              <a:t>Ces pensées recèlent une information importante : il y a quelque chose qui ne va pas, ou qui est en déséquilibre, dans votre vie. Vous n’avez rien à gagner à ignorer ces problèmes ou à les repousser du dos de la main. Cependant, ils ne représentent pas toute votre réalité. Vous pouvez leur parler directement et leur rappeler qu’ils ne représentent PAS toute votre réalité...</a:t>
            </a:r>
          </a:p>
          <a:p>
            <a:pPr marL="171450" lvl="0" indent="-171450">
              <a:buFont typeface="Arial" panose="020B0604020202020204" pitchFamily="34" charset="0"/>
              <a:buChar char="•"/>
            </a:pPr>
            <a:r>
              <a:rPr sz="1200" kern="1200">
                <a:solidFill>
                  <a:schemeClr val="tx1"/>
                </a:solidFill>
                <a:effectLst/>
                <a:latin typeface="+mn-lt"/>
                <a:ea typeface="+mn-ea"/>
                <a:cs typeface="+mn-cs"/>
              </a:rPr>
              <a:t>C’est pourquoi il peut s’avérer très utile de se focaliser sur ses pensées et d’y inclure volontairement des pensées plus positives.</a:t>
            </a:r>
          </a:p>
          <a:p>
            <a:pPr marL="171450" lvl="0" indent="-171450">
              <a:buFont typeface="Arial" panose="020B0604020202020204" pitchFamily="34" charset="0"/>
              <a:buChar char="•"/>
            </a:pPr>
            <a:r>
              <a:rPr sz="1200" kern="1200">
                <a:solidFill>
                  <a:schemeClr val="tx1"/>
                </a:solidFill>
                <a:effectLst/>
                <a:latin typeface="+mn-lt"/>
                <a:ea typeface="+mn-ea"/>
                <a:cs typeface="+mn-cs"/>
              </a:rPr>
              <a:t>Vous pouvez essayer les choses suivantes... </a:t>
            </a:r>
            <a:r>
              <a:rPr sz="1200" b="1" i="1" kern="1200">
                <a:solidFill>
                  <a:schemeClr val="tx1"/>
                </a:solidFill>
                <a:effectLst/>
                <a:latin typeface="+mn-lt"/>
                <a:ea typeface="+mn-ea"/>
                <a:cs typeface="+mn-cs"/>
              </a:rPr>
              <a:t>(Passez en revue les éléments qui figurent sur la diapositive et donnez des exemples si vous en avez le temps.)</a:t>
            </a:r>
          </a:p>
        </p:txBody>
      </p:sp>
      <p:sp>
        <p:nvSpPr>
          <p:cNvPr id="4" name="Slide Number Placeholder 3"/>
          <p:cNvSpPr>
            <a:spLocks noGrp="1"/>
          </p:cNvSpPr>
          <p:nvPr>
            <p:ph type="sldNum" sz="quarter" idx="5"/>
          </p:nvPr>
        </p:nvSpPr>
        <p:spPr/>
        <p:txBody>
          <a:bodyPr/>
          <a:lstStyle/>
          <a:p>
            <a:fld id="{D70FF2E4-95BE-49CA-89E1-C2C428ECDA9A}" type="slidenum">
              <a:rPr lang="en-US" smtClean="0"/>
              <a:pPr/>
              <a:t>24</a:t>
            </a:fld>
            <a:endParaRPr lang="en-US" dirty="0"/>
          </a:p>
        </p:txBody>
      </p:sp>
    </p:spTree>
    <p:extLst>
      <p:ext uri="{BB962C8B-B14F-4D97-AF65-F5344CB8AC3E}">
        <p14:creationId xmlns:p14="http://schemas.microsoft.com/office/powerpoint/2010/main" val="1426708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a:defRPr/>
            </a:pPr>
            <a:r>
              <a:rPr b="1" i="1"/>
              <a:t>Expliquez les éléments suivants en guise d’introduction au contenu de la diapositive...</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kern="1200">
                <a:solidFill>
                  <a:schemeClr val="tx1"/>
                </a:solidFill>
                <a:effectLst/>
                <a:latin typeface="+mn-lt"/>
                <a:ea typeface="+mn-ea"/>
                <a:cs typeface="+mn-cs"/>
              </a:rPr>
              <a:t>Christina Maslach est une psychologue sociale qui a dirigé des décennies de recherche sur le burnout au travail. Ce faisant, elle a identifié six types de « discordance » entre une personne et son travail, qui augmentent la susceptibilité de cette personne au burnout.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b="1" i="1"/>
              <a:t>Expliquez les différents types de « discordance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b="1" i="1" kern="1200">
                <a:solidFill>
                  <a:schemeClr val="tx1"/>
                </a:solidFill>
                <a:effectLst/>
                <a:latin typeface="+mn-lt"/>
                <a:ea typeface="+mn-ea"/>
                <a:cs typeface="+mn-cs"/>
              </a:rPr>
              <a:t>1. </a:t>
            </a:r>
            <a:r>
              <a:rPr sz="1200" kern="1200">
                <a:solidFill>
                  <a:schemeClr val="tx1"/>
                </a:solidFill>
                <a:effectLst/>
                <a:latin typeface="+mn-lt"/>
                <a:ea typeface="+mn-ea"/>
                <a:cs typeface="+mn-cs"/>
              </a:rPr>
              <a:t> </a:t>
            </a:r>
            <a:r>
              <a:rPr sz="1200" b="1" i="1" kern="1200">
                <a:solidFill>
                  <a:schemeClr val="tx1"/>
                </a:solidFill>
                <a:effectLst/>
                <a:latin typeface="+mn-lt"/>
                <a:ea typeface="+mn-ea"/>
                <a:cs typeface="+mn-cs"/>
              </a:rPr>
              <a:t>Manque de contrôle : </a:t>
            </a:r>
            <a:r>
              <a:rPr sz="1200" kern="1200">
                <a:solidFill>
                  <a:schemeClr val="tx1"/>
                </a:solidFill>
                <a:effectLst/>
                <a:latin typeface="+mn-lt"/>
                <a:ea typeface="+mn-ea"/>
                <a:cs typeface="+mn-cs"/>
              </a:rPr>
              <a:t>pour se sentir satisfaits et compétents à leur poste, vos employés doivent se sentir maîtres de leurs tâches et de leurs résultats. En d’autres termes, ils ont besoin de savoir qu'ils disposent d'un niveau approprié de responsabilité, qu’ils ont leur mot à dire en ce qui concerne les décisions, et qu’ils ont accès aux ressources dont ils ont besoin pour bien faire leur travail. Comme l’explique Christina Maslach, les employés qui ne bénéficient pas de ces conditions sont davantage susceptibles de se sentir « ballottés par les circonstances ou par des personnes puissantes au sein de l’organisation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b="1" i="1" kern="1200">
                <a:solidFill>
                  <a:schemeClr val="tx1"/>
                </a:solidFill>
                <a:effectLst/>
                <a:latin typeface="+mn-lt"/>
                <a:ea typeface="+mn-ea"/>
                <a:cs typeface="+mn-cs"/>
              </a:rPr>
              <a:t>2. Récompenses insuffisantes</a:t>
            </a:r>
            <a:r>
              <a:rPr sz="1200" kern="1200">
                <a:solidFill>
                  <a:schemeClr val="tx1"/>
                </a:solidFill>
                <a:effectLst/>
                <a:latin typeface="+mn-lt"/>
                <a:ea typeface="+mn-ea"/>
                <a:cs typeface="+mn-cs"/>
              </a:rPr>
              <a:t> : si les récompenses extrinsèques et intrinsèques pour leur travail ne correspondent pas aux efforts ou au temps investi par vos employés, ces derniers auront probablement l’impression que les récompenses ne sont pas à la hauteur de leur investissement. Cependan</a:t>
            </a:r>
            <a:r>
              <a:rPr lang="fr-FR" sz="1200" kern="1200">
                <a:solidFill>
                  <a:schemeClr val="tx1"/>
                </a:solidFill>
                <a:effectLst/>
                <a:latin typeface="+mn-lt"/>
                <a:ea typeface="+mn-ea"/>
                <a:cs typeface="+mn-cs"/>
              </a:rPr>
              <a:t>t</a:t>
            </a:r>
            <a:r>
              <a:rPr sz="1200" kern="1200">
                <a:solidFill>
                  <a:schemeClr val="tx1"/>
                </a:solidFill>
                <a:effectLst/>
                <a:latin typeface="+mn-lt"/>
                <a:ea typeface="+mn-ea"/>
                <a:cs typeface="+mn-cs"/>
              </a:rPr>
              <a:t>, n’oubliez pas que les « récompenses » vont bien au-delà du salaire. Les récompenses professionnelles comprennent fondamentalement tout ce qui améliore la satisfaction au travail. Ces récompenses peuvent naturellement être de nature financière, mais également de nature sociale (p</a:t>
            </a:r>
            <a:r>
              <a:rPr lang="fr-FR" sz="1200" kern="1200">
                <a:solidFill>
                  <a:schemeClr val="tx1"/>
                </a:solidFill>
                <a:effectLst/>
                <a:latin typeface="+mn-lt"/>
                <a:ea typeface="+mn-ea"/>
                <a:cs typeface="+mn-cs"/>
              </a:rPr>
              <a:t>.</a:t>
            </a:r>
            <a:r>
              <a:rPr sz="1200" kern="1200">
                <a:solidFill>
                  <a:schemeClr val="tx1"/>
                </a:solidFill>
                <a:effectLst/>
                <a:latin typeface="+mn-lt"/>
                <a:ea typeface="+mn-ea"/>
                <a:cs typeface="+mn-cs"/>
              </a:rPr>
              <a:t> ex. reconnaissance), liées à des choses importantes pour vos employés (p</a:t>
            </a:r>
            <a:r>
              <a:rPr lang="fr-FR" sz="1200" kern="1200">
                <a:solidFill>
                  <a:schemeClr val="tx1"/>
                </a:solidFill>
                <a:effectLst/>
                <a:latin typeface="+mn-lt"/>
                <a:ea typeface="+mn-ea"/>
                <a:cs typeface="+mn-cs"/>
              </a:rPr>
              <a:t>.</a:t>
            </a:r>
            <a:r>
              <a:rPr sz="1200" kern="1200">
                <a:solidFill>
                  <a:schemeClr val="tx1"/>
                </a:solidFill>
                <a:effectLst/>
                <a:latin typeface="+mn-lt"/>
                <a:ea typeface="+mn-ea"/>
                <a:cs typeface="+mn-cs"/>
              </a:rPr>
              <a:t> ex. flexibilité) et intrinsèques (le sentiment de faire un bon travail, un travail qui a du sens).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b="1" i="1" kern="1200">
                <a:solidFill>
                  <a:schemeClr val="tx1"/>
                </a:solidFill>
                <a:effectLst/>
                <a:latin typeface="+mn-lt"/>
                <a:ea typeface="+mn-ea"/>
                <a:cs typeface="+mn-cs"/>
              </a:rPr>
              <a:t>3. Absence de communauté : </a:t>
            </a:r>
            <a:r>
              <a:rPr sz="1200" kern="1200">
                <a:solidFill>
                  <a:schemeClr val="tx1"/>
                </a:solidFill>
                <a:effectLst/>
                <a:latin typeface="+mn-lt"/>
                <a:ea typeface="+mn-ea"/>
                <a:cs typeface="+mn-cs"/>
              </a:rPr>
              <a:t>une communauté saine sur le lieu de travail - caractérisée par un excellent travail d’équipe, des niveaux de conflit faibles et des interactions positives - constitue une excellente protection contre le stress. Elle est un facteur d’échanges sociaux (p</a:t>
            </a:r>
            <a:r>
              <a:rPr lang="fr-FR" sz="1200" kern="1200">
                <a:solidFill>
                  <a:schemeClr val="tx1"/>
                </a:solidFill>
                <a:effectLst/>
                <a:latin typeface="+mn-lt"/>
                <a:ea typeface="+mn-ea"/>
                <a:cs typeface="+mn-cs"/>
              </a:rPr>
              <a:t>.</a:t>
            </a:r>
            <a:r>
              <a:rPr sz="1200" kern="1200">
                <a:solidFill>
                  <a:schemeClr val="tx1"/>
                </a:solidFill>
                <a:effectLst/>
                <a:latin typeface="+mn-lt"/>
                <a:ea typeface="+mn-ea"/>
                <a:cs typeface="+mn-cs"/>
              </a:rPr>
              <a:t> ex. félicitations et humour), d’assistance, et elle aide les employés à se sentir partie intégrante d'une « équipe » qui possède des valeurs communes.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b="1" i="1" kern="1200">
                <a:solidFill>
                  <a:schemeClr val="tx1"/>
                </a:solidFill>
                <a:effectLst/>
                <a:latin typeface="+mn-lt"/>
                <a:ea typeface="+mn-ea"/>
                <a:cs typeface="+mn-cs"/>
              </a:rPr>
              <a:t>4. Absence d’impartialité : </a:t>
            </a:r>
            <a:r>
              <a:rPr sz="1200" kern="1200">
                <a:solidFill>
                  <a:schemeClr val="tx1"/>
                </a:solidFill>
                <a:effectLst/>
                <a:latin typeface="+mn-lt"/>
                <a:ea typeface="+mn-ea"/>
                <a:cs typeface="+mn-cs"/>
              </a:rPr>
              <a:t>lorsque les employés ont l’impression de ne pas être traités de manière équitable, ils se sentent souvent peu respectés et éprouvent un sentiment d’impuissance. Entre autres situations qui suscitent chez les employés le sentiment d’être traités de manière inéquitable, on peut citer le manque d’équité en matière de charge de travail ou de rémunération, ou une mauvaise gestion des évaluations ou des promotions, ainsi que des pratiques inadaptées de résolution des litiges. Fait notable, les employés accordent généralement plus d’importance au fait que leurs managers fassent leur possible pour préserver un environnement de travail équitable, plutôt qu’au fait que chaque décision soit équitable. En d’autres termes, </a:t>
            </a:r>
            <a:r>
              <a:rPr sz="1200" i="1" kern="1200">
                <a:solidFill>
                  <a:schemeClr val="tx1"/>
                </a:solidFill>
                <a:effectLst/>
                <a:latin typeface="+mn-lt"/>
                <a:ea typeface="+mn-ea"/>
                <a:cs typeface="+mn-cs"/>
              </a:rPr>
              <a:t>le fait de s’efforcer à rester impartial </a:t>
            </a:r>
            <a:r>
              <a:rPr sz="1200" kern="1200">
                <a:solidFill>
                  <a:schemeClr val="tx1"/>
                </a:solidFill>
                <a:effectLst/>
                <a:latin typeface="+mn-lt"/>
                <a:ea typeface="+mn-ea"/>
                <a:cs typeface="+mn-cs"/>
              </a:rPr>
              <a:t>(et d’être perçu comme tel) est essentiel.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b="1" i="1" kern="1200">
                <a:solidFill>
                  <a:schemeClr val="tx1"/>
                </a:solidFill>
                <a:effectLst/>
                <a:latin typeface="+mn-lt"/>
                <a:ea typeface="+mn-ea"/>
                <a:cs typeface="+mn-cs"/>
              </a:rPr>
              <a:t>5. Conflit de valeurs : </a:t>
            </a:r>
            <a:r>
              <a:rPr sz="1200" kern="1200">
                <a:solidFill>
                  <a:schemeClr val="tx1"/>
                </a:solidFill>
                <a:effectLst/>
                <a:latin typeface="+mn-lt"/>
                <a:ea typeface="+mn-ea"/>
                <a:cs typeface="+mn-cs"/>
              </a:rPr>
              <a:t>la menace d'une discordance s'installe dès lors que les valeurs et objectifs personnels des employés ne correspondent pas à ceux de l’organisation. Le fait d'œuvrer en faveur d'un objectif personnel constructif est une excellente source de motivation. Lorsque cela n’est pas le cas, nous perdons toute l’énergie associée à cette tâche.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b="1" i="1" kern="1200">
                <a:solidFill>
                  <a:schemeClr val="tx1"/>
                </a:solidFill>
                <a:effectLst/>
                <a:latin typeface="+mn-lt"/>
                <a:ea typeface="+mn-ea"/>
                <a:cs typeface="+mn-cs"/>
              </a:rPr>
              <a:t>6. Surcharge de travail : </a:t>
            </a:r>
            <a:r>
              <a:rPr sz="1200" kern="1200">
                <a:solidFill>
                  <a:schemeClr val="tx1"/>
                </a:solidFill>
                <a:effectLst/>
                <a:latin typeface="+mn-lt"/>
                <a:ea typeface="+mn-ea"/>
                <a:cs typeface="+mn-cs"/>
              </a:rPr>
              <a:t>voici enfin le facteur le plus couramment associé au burnout : une charge de travail trop élevée sur la durée. Lorsque la quantité de tâches à accomplir correspond à nos capacités, nous pouvons travailler efficacement tout en préservant du temps pour le repos, la famille, le perfectionnement professionnel ou d’autres intérêts. Lorsque nous sommes surchargés cependant, ces opportunités de rétablir l’équilibre disparaissent. La quantité de travail dépasse le temps et les ressources disponibles, ou la tâche est trop difficile au regard de nos ressources ou capacités actuelles. Le principal facteur à prendre en compte ici est le caractère chronique de cette situation. Si elles ne se présentent que de manière occasionnelle, les dates butoir très serrées et les surcharges de travail ne provoqueront généralement pas de burnout tant que la charge de travail est gérable sur le long terme.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i="1"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b="1" i="1" kern="1200">
                <a:solidFill>
                  <a:schemeClr val="tx1"/>
                </a:solidFill>
                <a:effectLst/>
                <a:latin typeface="+mn-lt"/>
                <a:ea typeface="+mn-ea"/>
                <a:cs typeface="+mn-cs"/>
              </a:rPr>
              <a:t>Vous noterez que </a:t>
            </a:r>
            <a:r>
              <a:rPr i="1"/>
              <a:t>s</a:t>
            </a:r>
            <a:r>
              <a:rPr kern="1200">
                <a:solidFill>
                  <a:schemeClr val="tx1"/>
                </a:solidFill>
                <a:effectLst/>
                <a:latin typeface="+mn-lt"/>
                <a:ea typeface="+mn-ea"/>
                <a:cs typeface="+mn-cs"/>
              </a:rPr>
              <a:t>eule</a:t>
            </a:r>
            <a:r>
              <a:rPr b="1" i="1" kern="1200">
                <a:solidFill>
                  <a:schemeClr val="tx1"/>
                </a:solidFill>
                <a:effectLst/>
                <a:latin typeface="+mn-lt"/>
                <a:ea typeface="+mn-ea"/>
                <a:cs typeface="+mn-cs"/>
              </a:rPr>
              <a:t> </a:t>
            </a:r>
            <a:r>
              <a:rPr i="1" kern="1200">
                <a:solidFill>
                  <a:schemeClr val="tx1"/>
                </a:solidFill>
                <a:effectLst/>
                <a:latin typeface="+mn-lt"/>
                <a:ea typeface="+mn-ea"/>
                <a:cs typeface="+mn-cs"/>
              </a:rPr>
              <a:t>une </a:t>
            </a:r>
            <a:r>
              <a:rPr kern="1200">
                <a:solidFill>
                  <a:schemeClr val="tx1"/>
                </a:solidFill>
                <a:effectLst/>
                <a:latin typeface="+mn-lt"/>
                <a:ea typeface="+mn-ea"/>
                <a:cs typeface="+mn-cs"/>
              </a:rPr>
              <a:t>de ces discordances consiste en une « surcharge de travail », et Christina Maslach elle-même considère qu’il ne s’agit généralement pas du facteur le plus important, particulièrement si tout se passe bien dans les autres domaines.</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25</a:t>
            </a:fld>
            <a:endParaRPr lang="en-US" dirty="0"/>
          </a:p>
        </p:txBody>
      </p:sp>
    </p:spTree>
    <p:extLst>
      <p:ext uri="{BB962C8B-B14F-4D97-AF65-F5344CB8AC3E}">
        <p14:creationId xmlns:p14="http://schemas.microsoft.com/office/powerpoint/2010/main" val="18009961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b="1" i="1"/>
              <a:t>Expliquez les éléments suivants en guise d’introduction au contenu de la diapositive...</a:t>
            </a:r>
            <a:endParaRPr lang="en-US" dirty="0"/>
          </a:p>
          <a:p>
            <a:pPr marL="171450" indent="-171450">
              <a:buFont typeface="Arial" panose="020B0604020202020204" pitchFamily="34" charset="0"/>
              <a:buChar char="•"/>
            </a:pPr>
            <a:r>
              <a:rPr sz="1200" kern="1200">
                <a:solidFill>
                  <a:schemeClr val="tx1"/>
                </a:solidFill>
                <a:effectLst/>
                <a:latin typeface="+mn-lt"/>
                <a:ea typeface="+mn-ea"/>
                <a:cs typeface="+mn-cs"/>
              </a:rPr>
              <a:t>De lui-même, chaque employé n’a qu'une capacité limitée à gérer nombre de ces problèmes systémiques. Les managers, en revanche, ont davantage d'autorité pour influer sur ces différents domaines. Les managers et les organisations sont don</a:t>
            </a:r>
            <a:r>
              <a:rPr lang="fr-FR" sz="1200" kern="1200">
                <a:solidFill>
                  <a:schemeClr val="tx1"/>
                </a:solidFill>
                <a:effectLst/>
                <a:latin typeface="+mn-lt"/>
                <a:ea typeface="+mn-ea"/>
                <a:cs typeface="+mn-cs"/>
              </a:rPr>
              <a:t>c</a:t>
            </a:r>
            <a:r>
              <a:rPr sz="1200" kern="1200">
                <a:solidFill>
                  <a:schemeClr val="tx1"/>
                </a:solidFill>
                <a:effectLst/>
                <a:latin typeface="+mn-lt"/>
                <a:ea typeface="+mn-ea"/>
                <a:cs typeface="+mn-cs"/>
              </a:rPr>
              <a:t> tenus de faire ce qui est en leur pouvoir pour éviter que les employés ne subissent un burnout.</a:t>
            </a:r>
          </a:p>
          <a:p>
            <a:pPr marL="171450" indent="-171450">
              <a:buFont typeface="Arial" panose="020B0604020202020204" pitchFamily="34" charset="0"/>
              <a:buChar char="•"/>
            </a:pPr>
            <a:r>
              <a:rPr sz="1200" kern="1200">
                <a:solidFill>
                  <a:schemeClr val="tx1"/>
                </a:solidFill>
                <a:effectLst/>
                <a:latin typeface="+mn-lt"/>
                <a:ea typeface="+mn-ea"/>
                <a:cs typeface="+mn-cs"/>
              </a:rPr>
              <a:t>Mais comment ? Par où commencer ?</a:t>
            </a:r>
          </a:p>
          <a:p>
            <a:pPr marL="171450" indent="-171450">
              <a:buFont typeface="Arial" panose="020B0604020202020204" pitchFamily="34" charset="0"/>
              <a:buChar char="•"/>
            </a:pPr>
            <a:r>
              <a:rPr sz="1200" kern="1200">
                <a:solidFill>
                  <a:schemeClr val="tx1"/>
                </a:solidFill>
                <a:effectLst/>
                <a:latin typeface="+mn-lt"/>
                <a:ea typeface="+mn-ea"/>
                <a:cs typeface="+mn-cs"/>
              </a:rPr>
              <a:t>Pour commencer, rien de tel que de se rappeler qu'un burnout, ce n’est pas simplement le fait d’être fatigué. Il s’agit souvent d'un problème multifactoriel, qui nécessite une solution pluridimensionnelle. Et il n’existe pas de meilleur remède que la prévention. Prenez donc en compte chacun des domaines de discordance pour chacun des membres de votre équipe, et demandez-vous si l’employé concerné pourrait se trouver en « décalage », et ce que vous pourriez faire à ce sujet.</a:t>
            </a:r>
          </a:p>
          <a:p>
            <a:pPr marL="171450" indent="-171450">
              <a:buFont typeface="Arial" panose="020B0604020202020204" pitchFamily="34" charset="0"/>
              <a:buChar char="•"/>
            </a:pPr>
            <a:r>
              <a:rPr sz="1200" kern="1200">
                <a:solidFill>
                  <a:schemeClr val="tx1"/>
                </a:solidFill>
                <a:effectLst/>
                <a:latin typeface="+mn-lt"/>
                <a:ea typeface="+mn-ea"/>
                <a:cs typeface="+mn-cs"/>
              </a:rPr>
              <a:t>En prenant en compte votre équipe dans son ensemble, réfléchissez à ces six points stratégiques d’influence et répondez aux questions qui figurent sur la diapositive.</a:t>
            </a:r>
          </a:p>
          <a:p>
            <a:pPr marL="171450" indent="-171450">
              <a:buFont typeface="Arial" panose="020B0604020202020204" pitchFamily="34" charset="0"/>
              <a:buChar char="•"/>
            </a:pPr>
            <a:r>
              <a:rPr b="1" i="1"/>
              <a:t>Discutez des questions qui figurent sur la diapositive.</a:t>
            </a:r>
            <a:endParaRPr lang="en-US" sz="1200" b="1" i="1" kern="1200" dirty="0">
              <a:solidFill>
                <a:schemeClr val="tx1"/>
              </a:solidFill>
              <a:effectLst/>
              <a:latin typeface="+mn-lt"/>
              <a:ea typeface="+mn-ea"/>
              <a:cs typeface="+mn-cs"/>
            </a:endParaRPr>
          </a:p>
          <a:p>
            <a:pPr marL="171450" indent="-171450">
              <a:buFont typeface="Arial" panose="020B0604020202020204" pitchFamily="34" charset="0"/>
              <a:buChar char="•"/>
            </a:pPr>
            <a:endParaRPr lang="en-US" sz="1200" kern="1200" dirty="0">
              <a:solidFill>
                <a:schemeClr val="tx1"/>
              </a:solidFill>
              <a:effectLst/>
              <a:latin typeface="+mn-lt"/>
              <a:ea typeface="+mn-ea"/>
              <a:cs typeface="+mn-cs"/>
            </a:endParaRPr>
          </a:p>
          <a:p>
            <a:r>
              <a:rPr sz="1200" kern="120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26</a:t>
            </a:fld>
            <a:endParaRPr lang="en-US" dirty="0"/>
          </a:p>
        </p:txBody>
      </p:sp>
    </p:spTree>
    <p:extLst>
      <p:ext uri="{BB962C8B-B14F-4D97-AF65-F5344CB8AC3E}">
        <p14:creationId xmlns:p14="http://schemas.microsoft.com/office/powerpoint/2010/main" val="21469649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SI VOUS EN AVEZ LE TEMPS à ce stade… </a:t>
            </a:r>
            <a:r>
              <a:rPr sz="1200" b="0" i="0" kern="1200">
                <a:solidFill>
                  <a:schemeClr val="tx1"/>
                </a:solidFill>
                <a:effectLst/>
                <a:latin typeface="+mn-lt"/>
                <a:ea typeface="+mn-ea"/>
                <a:cs typeface="+mn-cs"/>
              </a:rPr>
              <a:t>dirigez un exercice de réflexion et de définition des objectifs avec les participants.</a:t>
            </a:r>
            <a:endParaRPr lang="en-US" sz="1200" b="1" i="1" kern="1200" dirty="0">
              <a:solidFill>
                <a:schemeClr val="tx1"/>
              </a:solidFill>
              <a:effectLst/>
              <a:latin typeface="+mn-lt"/>
              <a:ea typeface="+mn-ea"/>
              <a:cs typeface="+mn-cs"/>
            </a:endParaRPr>
          </a:p>
          <a:p>
            <a:pPr marL="171450" indent="-171450">
              <a:buFont typeface="Arial" panose="020B0604020202020204" pitchFamily="34" charset="0"/>
              <a:buChar char="•"/>
            </a:pPr>
            <a:r>
              <a:rPr sz="1200" b="1" i="1" kern="1200">
                <a:solidFill>
                  <a:schemeClr val="tx1"/>
                </a:solidFill>
                <a:effectLst/>
                <a:latin typeface="+mn-lt"/>
                <a:ea typeface="+mn-ea"/>
                <a:cs typeface="+mn-cs"/>
              </a:rPr>
              <a:t>Demandez </a:t>
            </a:r>
            <a:r>
              <a:rPr sz="1200" kern="1200">
                <a:solidFill>
                  <a:schemeClr val="tx1"/>
                </a:solidFill>
                <a:effectLst/>
                <a:latin typeface="+mn-lt"/>
                <a:ea typeface="+mn-ea"/>
                <a:cs typeface="+mn-cs"/>
              </a:rPr>
              <a:t>aux participants de se tourner vers leur voisin et de discuter de la question suivante :</a:t>
            </a:r>
          </a:p>
          <a:p>
            <a:pPr marL="628650" lvl="1" indent="-171450">
              <a:buFont typeface="Arial" panose="020B0604020202020204" pitchFamily="34" charset="0"/>
              <a:buChar char="•"/>
            </a:pPr>
            <a:r>
              <a:rPr b="0" i="0" kern="1200">
                <a:solidFill>
                  <a:schemeClr val="tx1"/>
                </a:solidFill>
                <a:effectLst/>
                <a:latin typeface="+mn-lt"/>
                <a:ea typeface="+mn-ea"/>
                <a:cs typeface="+mn-cs"/>
              </a:rPr>
              <a:t>Avez-vous récemment noté des signes de burnout chez vous ?</a:t>
            </a:r>
          </a:p>
          <a:p>
            <a:pPr marL="628650" lvl="1" indent="-171450">
              <a:buFont typeface="Arial" panose="020B0604020202020204" pitchFamily="34" charset="0"/>
              <a:buChar char="•"/>
            </a:pPr>
            <a:r>
              <a:rPr b="0" i="0" kern="1200">
                <a:solidFill>
                  <a:schemeClr val="tx1"/>
                </a:solidFill>
                <a:effectLst/>
                <a:latin typeface="+mn-lt"/>
                <a:ea typeface="+mn-ea"/>
                <a:cs typeface="+mn-cs"/>
              </a:rPr>
              <a:t>Quelles sont les deux principales choses que vous pourriez faire pour développer votre résilience et aider à éviter (ou gérer) le burnout au cours de la semaine prochaine ?</a:t>
            </a:r>
          </a:p>
          <a:p>
            <a:pPr marL="171450" indent="-171450">
              <a:buFont typeface="Arial" panose="020B0604020202020204" pitchFamily="34" charset="0"/>
              <a:buChar char="•"/>
            </a:pPr>
            <a:r>
              <a:rPr b="1" i="1"/>
              <a:t>D</a:t>
            </a:r>
            <a:r>
              <a:rPr b="1" i="1" kern="1200">
                <a:solidFill>
                  <a:schemeClr val="tx1"/>
                </a:solidFill>
                <a:effectLst/>
                <a:latin typeface="+mn-lt"/>
                <a:ea typeface="+mn-ea"/>
                <a:cs typeface="+mn-cs"/>
              </a:rPr>
              <a:t>emandez</a:t>
            </a:r>
            <a:r>
              <a:rPr kern="1200">
                <a:solidFill>
                  <a:schemeClr val="tx1"/>
                </a:solidFill>
                <a:effectLst/>
                <a:latin typeface="+mn-lt"/>
                <a:ea typeface="+mn-ea"/>
                <a:cs typeface="+mn-cs"/>
              </a:rPr>
              <a:t> à quelques personnes de présenter le fruit de leur discussion.</a:t>
            </a:r>
          </a:p>
          <a:p>
            <a:endParaRPr lang="en-US" sz="1200" b="1" i="1" kern="1200" dirty="0">
              <a:solidFill>
                <a:schemeClr val="tx1"/>
              </a:solidFill>
              <a:effectLst/>
              <a:latin typeface="+mn-lt"/>
              <a:ea typeface="+mn-ea"/>
              <a:cs typeface="+mn-cs"/>
            </a:endParaRPr>
          </a:p>
          <a:p>
            <a:r>
              <a:rPr sz="1200" b="1" i="1" kern="1200">
                <a:solidFill>
                  <a:schemeClr val="tx1"/>
                </a:solidFill>
                <a:effectLst/>
                <a:latin typeface="+mn-lt"/>
                <a:ea typeface="+mn-ea"/>
                <a:cs typeface="+mn-cs"/>
              </a:rPr>
              <a:t>Revenez sur les messages fondamentaux :​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kern="1200">
                <a:solidFill>
                  <a:schemeClr val="tx1"/>
                </a:solidFill>
                <a:effectLst/>
                <a:latin typeface="+mn-lt"/>
                <a:ea typeface="+mn-ea"/>
                <a:cs typeface="+mn-cs"/>
              </a:rPr>
              <a:t>Pour commencer à améliorer son auto-prise en charge, rien de tel que de faire un bilan de ce que l’on fait déjà et d’identifier quelques habitudes que l'on souhaite adopter dans sa vie en guise de bases d’une auto-prise en charge saine.​</a:t>
            </a:r>
          </a:p>
          <a:p>
            <a:pPr marL="171450" lvl="0" indent="-171450">
              <a:buFont typeface="Arial" panose="020B0604020202020204" pitchFamily="34" charset="0"/>
              <a:buChar char="•"/>
            </a:pPr>
            <a:r>
              <a:rPr sz="1200" kern="1200">
                <a:solidFill>
                  <a:schemeClr val="tx1"/>
                </a:solidFill>
                <a:effectLst/>
                <a:latin typeface="+mn-lt"/>
                <a:ea typeface="+mn-ea"/>
                <a:cs typeface="+mn-cs"/>
              </a:rPr>
              <a:t>​Une fois cela fait, réfléchissez à la manière dont vous allez procéder.</a:t>
            </a:r>
          </a:p>
          <a:p>
            <a:pPr marL="171450" lvl="0" indent="-171450">
              <a:buFont typeface="Arial" panose="020B0604020202020204" pitchFamily="34" charset="0"/>
              <a:buChar char="•"/>
            </a:pPr>
            <a:r>
              <a:rPr sz="1200" kern="1200">
                <a:solidFill>
                  <a:schemeClr val="tx1"/>
                </a:solidFill>
                <a:effectLst/>
                <a:latin typeface="+mn-lt"/>
                <a:ea typeface="+mn-ea"/>
                <a:cs typeface="+mn-cs"/>
              </a:rPr>
              <a:t>N’ayez pas peur de demander de l’ai</a:t>
            </a:r>
            <a:r>
              <a:rPr lang="fr-FR" sz="1200" kern="1200">
                <a:solidFill>
                  <a:schemeClr val="tx1"/>
                </a:solidFill>
                <a:effectLst/>
                <a:latin typeface="+mn-lt"/>
                <a:ea typeface="+mn-ea"/>
                <a:cs typeface="+mn-cs"/>
              </a:rPr>
              <a:t>d</a:t>
            </a:r>
            <a:r>
              <a:rPr sz="1200" kern="1200">
                <a:solidFill>
                  <a:schemeClr val="tx1"/>
                </a:solidFill>
                <a:effectLst/>
                <a:latin typeface="+mn-lt"/>
                <a:ea typeface="+mn-ea"/>
                <a:cs typeface="+mn-cs"/>
              </a:rPr>
              <a:t>e si vous commencez à subir un burnout. Il peut s’avérer particulièrement utile de parler à un conseiller.</a:t>
            </a:r>
          </a:p>
          <a:p>
            <a:pPr marL="171450" lvl="0" indent="-171450">
              <a:buFont typeface="Arial" panose="020B0604020202020204" pitchFamily="34" charset="0"/>
              <a:buChar char="•"/>
            </a:pPr>
            <a:r>
              <a:rPr sz="1200" kern="1200">
                <a:solidFill>
                  <a:schemeClr val="tx1"/>
                </a:solidFill>
                <a:effectLst/>
                <a:latin typeface="+mn-lt"/>
                <a:ea typeface="+mn-ea"/>
                <a:cs typeface="+mn-cs"/>
              </a:rPr>
              <a:t>Enchaînez en parlant de l’aide que peut apporter l’IRC (diapositive suivante)...</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27</a:t>
            </a:fld>
            <a:endParaRPr lang="en-US" dirty="0"/>
          </a:p>
        </p:txBody>
      </p:sp>
    </p:spTree>
    <p:extLst>
      <p:ext uri="{BB962C8B-B14F-4D97-AF65-F5344CB8AC3E}">
        <p14:creationId xmlns:p14="http://schemas.microsoft.com/office/powerpoint/2010/main" val="17821479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sz="1200" b="1" i="1" kern="1200" dirty="0" err="1">
                <a:solidFill>
                  <a:schemeClr val="tx1"/>
                </a:solidFill>
                <a:effectLst/>
                <a:latin typeface="+mn-lt"/>
                <a:ea typeface="+mn-ea"/>
                <a:cs typeface="+mn-cs"/>
              </a:rPr>
              <a:t>Expliquez</a:t>
            </a:r>
            <a:r>
              <a:rPr sz="1200" b="1" i="1" kern="1200" dirty="0">
                <a:solidFill>
                  <a:schemeClr val="tx1"/>
                </a:solidFill>
                <a:effectLst/>
                <a:latin typeface="+mn-lt"/>
                <a:ea typeface="+mn-ea"/>
                <a:cs typeface="+mn-cs"/>
              </a:rPr>
              <a:t> </a:t>
            </a:r>
            <a:r>
              <a:rPr sz="1200" kern="1200" dirty="0">
                <a:solidFill>
                  <a:schemeClr val="tx1"/>
                </a:solidFill>
                <a:effectLst/>
                <a:latin typeface="+mn-lt"/>
                <a:ea typeface="+mn-ea"/>
                <a:cs typeface="+mn-cs"/>
              </a:rPr>
              <a:t>comment les </a:t>
            </a:r>
            <a:r>
              <a:rPr sz="1200" kern="1200" dirty="0" err="1">
                <a:solidFill>
                  <a:schemeClr val="tx1"/>
                </a:solidFill>
                <a:effectLst/>
                <a:latin typeface="+mn-lt"/>
                <a:ea typeface="+mn-ea"/>
                <a:cs typeface="+mn-cs"/>
              </a:rPr>
              <a:t>ressources</a:t>
            </a:r>
            <a:r>
              <a:rPr sz="1200" kern="1200" dirty="0">
                <a:solidFill>
                  <a:schemeClr val="tx1"/>
                </a:solidFill>
                <a:effectLst/>
                <a:latin typeface="+mn-lt"/>
                <a:ea typeface="+mn-ea"/>
                <a:cs typeface="+mn-cs"/>
              </a:rPr>
              <a:t> et services du </a:t>
            </a:r>
            <a:r>
              <a:rPr sz="1200" kern="1200" dirty="0" err="1">
                <a:solidFill>
                  <a:schemeClr val="tx1"/>
                </a:solidFill>
                <a:effectLst/>
                <a:latin typeface="+mn-lt"/>
                <a:ea typeface="+mn-ea"/>
                <a:cs typeface="+mn-cs"/>
              </a:rPr>
              <a:t>programme</a:t>
            </a:r>
            <a:r>
              <a:rPr sz="1200" kern="1200" dirty="0">
                <a:solidFill>
                  <a:schemeClr val="tx1"/>
                </a:solidFill>
                <a:effectLst/>
                <a:latin typeface="+mn-lt"/>
                <a:ea typeface="+mn-ea"/>
                <a:cs typeface="+mn-cs"/>
              </a:rPr>
              <a:t> Devoir de protection </a:t>
            </a:r>
            <a:r>
              <a:rPr sz="1200" kern="1200" dirty="0" err="1">
                <a:solidFill>
                  <a:schemeClr val="tx1"/>
                </a:solidFill>
                <a:effectLst/>
                <a:latin typeface="+mn-lt"/>
                <a:ea typeface="+mn-ea"/>
                <a:cs typeface="+mn-cs"/>
              </a:rPr>
              <a:t>peuvent</a:t>
            </a:r>
            <a:r>
              <a:rPr sz="1200" kern="1200" dirty="0">
                <a:solidFill>
                  <a:schemeClr val="tx1"/>
                </a:solidFill>
                <a:effectLst/>
                <a:latin typeface="+mn-lt"/>
                <a:ea typeface="+mn-ea"/>
                <a:cs typeface="+mn-cs"/>
              </a:rPr>
              <a:t> aider à </a:t>
            </a:r>
            <a:r>
              <a:rPr sz="1200" kern="1200" dirty="0" err="1">
                <a:solidFill>
                  <a:schemeClr val="tx1"/>
                </a:solidFill>
                <a:effectLst/>
                <a:latin typeface="+mn-lt"/>
                <a:ea typeface="+mn-ea"/>
                <a:cs typeface="+mn-cs"/>
              </a:rPr>
              <a:t>gérer</a:t>
            </a:r>
            <a:r>
              <a:rPr sz="1200" kern="1200" dirty="0">
                <a:solidFill>
                  <a:schemeClr val="tx1"/>
                </a:solidFill>
                <a:effectLst/>
                <a:latin typeface="+mn-lt"/>
                <a:ea typeface="+mn-ea"/>
                <a:cs typeface="+mn-cs"/>
              </a:rPr>
              <a:t> un burnout.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sz="1200" kern="1200" dirty="0" err="1">
                <a:solidFill>
                  <a:schemeClr val="tx1"/>
                </a:solidFill>
                <a:effectLst/>
                <a:latin typeface="+mn-lt"/>
                <a:ea typeface="+mn-ea"/>
                <a:cs typeface="+mn-cs"/>
              </a:rPr>
              <a:t>Cela</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comprend</a:t>
            </a:r>
            <a:r>
              <a:rPr sz="1200" kern="1200" dirty="0">
                <a:solidFill>
                  <a:schemeClr val="tx1"/>
                </a:solidFill>
                <a:effectLst/>
                <a:latin typeface="+mn-lt"/>
                <a:ea typeface="+mn-ea"/>
                <a:cs typeface="+mn-cs"/>
              </a:rPr>
              <a:t> les services </a:t>
            </a:r>
            <a:r>
              <a:rPr sz="1200" kern="1200" dirty="0" err="1">
                <a:solidFill>
                  <a:schemeClr val="tx1"/>
                </a:solidFill>
                <a:effectLst/>
                <a:latin typeface="+mn-lt"/>
                <a:ea typeface="+mn-ea"/>
                <a:cs typeface="+mn-cs"/>
              </a:rPr>
              <a:t>KonTerra</a:t>
            </a:r>
            <a:r>
              <a:rPr sz="1200" kern="1200" dirty="0">
                <a:solidFill>
                  <a:schemeClr val="tx1"/>
                </a:solidFill>
                <a:effectLst/>
                <a:latin typeface="+mn-lt"/>
                <a:ea typeface="+mn-ea"/>
                <a:cs typeface="+mn-cs"/>
              </a:rPr>
              <a:t> (EARP</a:t>
            </a:r>
            <a:r>
              <a:rPr sz="1200" u="sng" kern="1200" dirty="0">
                <a:solidFill>
                  <a:schemeClr val="tx1"/>
                </a:solidFill>
                <a:effectLst/>
                <a:latin typeface="+mn-lt"/>
                <a:ea typeface="+mn-ea"/>
                <a:cs typeface="+mn-cs"/>
                <a:hlinkClick r:id="rId3"/>
              </a:rPr>
              <a:t>, Consultations du manager, </a:t>
            </a:r>
            <a:r>
              <a:rPr sz="1200" u="sng" kern="1200" dirty="0" err="1">
                <a:solidFill>
                  <a:schemeClr val="tx1"/>
                </a:solidFill>
                <a:effectLst/>
                <a:latin typeface="+mn-lt"/>
                <a:ea typeface="+mn-ea"/>
                <a:cs typeface="+mn-cs"/>
                <a:hlinkClick r:id="rId3"/>
              </a:rPr>
              <a:t>Planification</a:t>
            </a:r>
            <a:r>
              <a:rPr sz="1200" u="sng" kern="1200" dirty="0">
                <a:solidFill>
                  <a:schemeClr val="tx1"/>
                </a:solidFill>
                <a:effectLst/>
                <a:latin typeface="+mn-lt"/>
                <a:ea typeface="+mn-ea"/>
                <a:cs typeface="+mn-cs"/>
                <a:hlinkClick r:id="rId3"/>
              </a:rPr>
              <a:t> </a:t>
            </a:r>
            <a:r>
              <a:rPr sz="1200" u="sng" kern="1200" dirty="0" err="1">
                <a:solidFill>
                  <a:schemeClr val="tx1"/>
                </a:solidFill>
                <a:effectLst/>
                <a:latin typeface="+mn-lt"/>
                <a:ea typeface="+mn-ea"/>
                <a:cs typeface="+mn-cs"/>
                <a:hlinkClick r:id="rId3"/>
              </a:rPr>
              <a:t>personnalisée</a:t>
            </a:r>
            <a:r>
              <a:rPr sz="1200" u="sng" kern="1200" dirty="0">
                <a:solidFill>
                  <a:schemeClr val="tx1"/>
                </a:solidFill>
                <a:effectLst/>
                <a:latin typeface="+mn-lt"/>
                <a:ea typeface="+mn-ea"/>
                <a:cs typeface="+mn-cs"/>
                <a:hlinkClick r:id="rId3"/>
              </a:rPr>
              <a:t> de la </a:t>
            </a:r>
            <a:r>
              <a:rPr sz="1200" u="sng" kern="1200" dirty="0" err="1">
                <a:solidFill>
                  <a:schemeClr val="tx1"/>
                </a:solidFill>
                <a:effectLst/>
                <a:latin typeface="+mn-lt"/>
                <a:ea typeface="+mn-ea"/>
                <a:cs typeface="+mn-cs"/>
                <a:hlinkClick r:id="rId3"/>
              </a:rPr>
              <a:t>résilience</a:t>
            </a:r>
            <a:r>
              <a:rPr sz="1200" kern="1200" dirty="0">
                <a:solidFill>
                  <a:schemeClr val="tx1"/>
                </a:solidFill>
                <a:effectLst/>
                <a:latin typeface="+mn-lt"/>
                <a:ea typeface="+mn-ea"/>
                <a:cs typeface="+mn-cs"/>
              </a:rPr>
              <a:t>) et des </a:t>
            </a:r>
            <a:r>
              <a:rPr sz="1200" kern="1200" dirty="0" err="1">
                <a:solidFill>
                  <a:schemeClr val="tx1"/>
                </a:solidFill>
                <a:effectLst/>
                <a:latin typeface="+mn-lt"/>
                <a:ea typeface="+mn-ea"/>
                <a:cs typeface="+mn-cs"/>
              </a:rPr>
              <a:t>ressources</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pédagogiques</a:t>
            </a:r>
            <a:r>
              <a:rPr sz="1200" kern="1200" dirty="0">
                <a:solidFill>
                  <a:schemeClr val="tx1"/>
                </a:solidFill>
                <a:effectLst/>
                <a:latin typeface="+mn-lt"/>
                <a:ea typeface="+mn-ea"/>
                <a:cs typeface="+mn-cs"/>
              </a:rPr>
              <a:t> (page </a:t>
            </a:r>
            <a:r>
              <a:rPr sz="1200" kern="1200" dirty="0" err="1">
                <a:solidFill>
                  <a:schemeClr val="tx1"/>
                </a:solidFill>
                <a:effectLst/>
                <a:latin typeface="+mn-lt"/>
                <a:ea typeface="+mn-ea"/>
                <a:cs typeface="+mn-cs"/>
              </a:rPr>
              <a:t>inte</a:t>
            </a:r>
            <a:r>
              <a:rPr sz="1200" u="sng" kern="1200" dirty="0">
                <a:solidFill>
                  <a:schemeClr val="tx1"/>
                </a:solidFill>
                <a:effectLst/>
                <a:latin typeface="+mn-lt"/>
                <a:ea typeface="+mn-ea"/>
                <a:cs typeface="+mn-cs"/>
                <a:hlinkClick r:id="rId4"/>
              </a:rPr>
              <a:t>​</a:t>
            </a:r>
            <a:r>
              <a:rPr sz="1200" kern="1200" dirty="0" err="1">
                <a:solidFill>
                  <a:schemeClr val="tx1"/>
                </a:solidFill>
                <a:effectLst/>
                <a:latin typeface="+mn-lt"/>
                <a:ea typeface="+mn-ea"/>
                <a:cs typeface="+mn-cs"/>
              </a:rPr>
              <a:t>rnet</a:t>
            </a:r>
            <a:r>
              <a:rPr sz="1200" kern="1200" dirty="0">
                <a:solidFill>
                  <a:schemeClr val="tx1"/>
                </a:solidFill>
                <a:effectLst/>
                <a:latin typeface="+mn-lt"/>
                <a:ea typeface="+mn-ea"/>
                <a:cs typeface="+mn-cs"/>
              </a:rPr>
              <a:t> du Devoir de protection).</a:t>
            </a:r>
            <a:endParaRPr lang="en-US" sz="1200" b="1" i="1" kern="1200" dirty="0">
              <a:solidFill>
                <a:schemeClr val="tx1"/>
              </a:solidFill>
              <a:effectLst/>
              <a:latin typeface="+mn-lt"/>
              <a:ea typeface="+mn-ea"/>
              <a:cs typeface="+mn-cs"/>
            </a:endParaRPr>
          </a:p>
          <a:p>
            <a:pPr lvl="0"/>
            <a:endParaRPr lang="en-US" sz="1200" b="1" i="1" kern="1200" dirty="0">
              <a:solidFill>
                <a:schemeClr val="tx1"/>
              </a:solidFill>
              <a:effectLst/>
              <a:latin typeface="+mn-lt"/>
              <a:ea typeface="+mn-ea"/>
              <a:cs typeface="+mn-cs"/>
            </a:endParaRPr>
          </a:p>
          <a:p>
            <a:pPr lvl="0"/>
            <a:r>
              <a:rPr sz="1200" b="1" i="1" kern="1200" dirty="0">
                <a:solidFill>
                  <a:schemeClr val="tx1"/>
                </a:solidFill>
                <a:effectLst/>
                <a:latin typeface="+mn-lt"/>
                <a:ea typeface="+mn-ea"/>
                <a:cs typeface="+mn-cs"/>
              </a:rPr>
              <a:t>​</a:t>
            </a:r>
            <a:r>
              <a:rPr sz="1200" b="1" i="1" kern="1200" dirty="0" err="1">
                <a:solidFill>
                  <a:schemeClr val="tx1"/>
                </a:solidFill>
                <a:effectLst/>
                <a:latin typeface="+mn-lt"/>
                <a:ea typeface="+mn-ea"/>
                <a:cs typeface="+mn-cs"/>
              </a:rPr>
              <a:t>Demandez</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s'il</a:t>
            </a:r>
            <a:r>
              <a:rPr sz="1200" kern="1200" dirty="0">
                <a:solidFill>
                  <a:schemeClr val="tx1"/>
                </a:solidFill>
                <a:effectLst/>
                <a:latin typeface="+mn-lt"/>
                <a:ea typeface="+mn-ea"/>
                <a:cs typeface="+mn-cs"/>
              </a:rPr>
              <a:t> y a des questions.</a:t>
            </a:r>
          </a:p>
          <a:p>
            <a:pPr lvl="0"/>
            <a:endParaRPr lang="en-US" sz="1200" b="1" i="1" kern="1200" dirty="0">
              <a:solidFill>
                <a:schemeClr val="tx1"/>
              </a:solidFill>
              <a:effectLst/>
              <a:latin typeface="+mn-lt"/>
              <a:ea typeface="+mn-ea"/>
              <a:cs typeface="+mn-cs"/>
            </a:endParaRPr>
          </a:p>
          <a:p>
            <a:pPr lvl="0"/>
            <a:r>
              <a:rPr sz="1200" b="1" i="1" kern="1200" dirty="0">
                <a:solidFill>
                  <a:schemeClr val="tx1"/>
                </a:solidFill>
                <a:effectLst/>
                <a:latin typeface="+mn-lt"/>
                <a:ea typeface="+mn-ea"/>
                <a:cs typeface="+mn-cs"/>
              </a:rPr>
              <a:t>​</a:t>
            </a:r>
            <a:r>
              <a:rPr sz="1200" b="1" i="1" kern="1200" dirty="0" err="1">
                <a:solidFill>
                  <a:schemeClr val="tx1"/>
                </a:solidFill>
                <a:effectLst/>
                <a:latin typeface="+mn-lt"/>
                <a:ea typeface="+mn-ea"/>
                <a:cs typeface="+mn-cs"/>
              </a:rPr>
              <a:t>Remerciez</a:t>
            </a:r>
            <a:r>
              <a:rPr sz="1200" kern="1200" dirty="0">
                <a:solidFill>
                  <a:schemeClr val="tx1"/>
                </a:solidFill>
                <a:effectLst/>
                <a:latin typeface="+mn-lt"/>
                <a:ea typeface="+mn-ea"/>
                <a:cs typeface="+mn-cs"/>
              </a:rPr>
              <a:t> les participants pour </a:t>
            </a:r>
            <a:r>
              <a:rPr sz="1200" kern="1200" dirty="0" err="1">
                <a:solidFill>
                  <a:schemeClr val="tx1"/>
                </a:solidFill>
                <a:effectLst/>
                <a:latin typeface="+mn-lt"/>
                <a:ea typeface="+mn-ea"/>
                <a:cs typeface="+mn-cs"/>
              </a:rPr>
              <a:t>leur</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présence</a:t>
            </a:r>
            <a:r>
              <a:rPr sz="1200" kern="1200" dirty="0">
                <a:solidFill>
                  <a:schemeClr val="tx1"/>
                </a:solidFill>
                <a:effectLst/>
                <a:latin typeface="+mn-lt"/>
                <a:ea typeface="+mn-ea"/>
                <a:cs typeface="+mn-cs"/>
              </a:rPr>
              <a:t>.</a:t>
            </a:r>
          </a:p>
          <a:p>
            <a:pPr lvl="0"/>
            <a:endParaRPr lang="en-US" sz="1200" b="1" i="1" kern="1200" dirty="0">
              <a:solidFill>
                <a:schemeClr val="tx1"/>
              </a:solidFill>
              <a:effectLst/>
              <a:latin typeface="+mn-lt"/>
              <a:ea typeface="+mn-ea"/>
              <a:cs typeface="+mn-cs"/>
            </a:endParaRPr>
          </a:p>
          <a:p>
            <a:pPr lvl="0"/>
            <a:r>
              <a:rPr sz="1200" b="1" i="1" kern="1200" dirty="0">
                <a:solidFill>
                  <a:schemeClr val="tx1"/>
                </a:solidFill>
                <a:effectLst/>
                <a:latin typeface="+mn-lt"/>
                <a:ea typeface="+mn-ea"/>
                <a:cs typeface="+mn-cs"/>
              </a:rPr>
              <a:t>​</a:t>
            </a:r>
            <a:r>
              <a:rPr sz="1200" b="1" i="1" kern="1200" dirty="0" err="1">
                <a:solidFill>
                  <a:schemeClr val="tx1"/>
                </a:solidFill>
                <a:effectLst/>
                <a:latin typeface="+mn-lt"/>
                <a:ea typeface="+mn-ea"/>
                <a:cs typeface="+mn-cs"/>
              </a:rPr>
              <a:t>Clôturez</a:t>
            </a:r>
            <a:r>
              <a:rPr sz="1200" kern="1200" dirty="0">
                <a:solidFill>
                  <a:schemeClr val="tx1"/>
                </a:solidFill>
                <a:effectLst/>
                <a:latin typeface="+mn-lt"/>
                <a:ea typeface="+mn-ea"/>
                <a:cs typeface="+mn-cs"/>
              </a:rPr>
              <a:t> la session.</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28</a:t>
            </a:fld>
            <a:endParaRPr lang="en-US" dirty="0"/>
          </a:p>
        </p:txBody>
      </p:sp>
    </p:spTree>
    <p:extLst>
      <p:ext uri="{BB962C8B-B14F-4D97-AF65-F5344CB8AC3E}">
        <p14:creationId xmlns:p14="http://schemas.microsoft.com/office/powerpoint/2010/main" val="2348020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Expliquez</a:t>
            </a:r>
            <a:r>
              <a:rPr sz="1200" b="1" kern="1200">
                <a:solidFill>
                  <a:schemeClr val="tx1"/>
                </a:solidFill>
                <a:effectLst/>
                <a:latin typeface="+mn-lt"/>
                <a:ea typeface="+mn-ea"/>
                <a:cs typeface="+mn-cs"/>
              </a:rPr>
              <a:t> </a:t>
            </a:r>
            <a:r>
              <a:rPr sz="1200" kern="1200">
                <a:solidFill>
                  <a:schemeClr val="tx1"/>
                </a:solidFill>
                <a:effectLst/>
                <a:latin typeface="+mn-lt"/>
                <a:ea typeface="+mn-ea"/>
                <a:cs typeface="+mn-cs"/>
              </a:rPr>
              <a:t>que nous comprenons tous instinctivement ce qu’est le burnout. Commençons donc par là...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sz="1200" b="1" i="1" kern="1200">
                <a:solidFill>
                  <a:schemeClr val="tx1"/>
                </a:solidFill>
                <a:effectLst/>
                <a:latin typeface="+mn-lt"/>
                <a:ea typeface="+mn-ea"/>
                <a:cs typeface="+mn-cs"/>
              </a:rPr>
              <a:t>Demandez aux participants : </a:t>
            </a:r>
            <a:r>
              <a:rPr lang="fr-FR" sz="1200" kern="1200">
                <a:solidFill>
                  <a:schemeClr val="tx1"/>
                </a:solidFill>
                <a:effectLst/>
                <a:latin typeface="+mn-lt"/>
                <a:ea typeface="+mn-ea"/>
                <a:cs typeface="+mn-cs"/>
              </a:rPr>
              <a:t>À quoi </a:t>
            </a:r>
            <a:r>
              <a:rPr sz="1200" b="0" i="0" kern="1200">
                <a:solidFill>
                  <a:schemeClr val="tx1"/>
                </a:solidFill>
                <a:effectLst/>
                <a:latin typeface="+mn-lt"/>
                <a:ea typeface="+mn-ea"/>
                <a:cs typeface="+mn-cs"/>
              </a:rPr>
              <a:t>pensez-vous lorsque vous entendez le terme « burnout » ?</a:t>
            </a:r>
          </a:p>
          <a:p>
            <a:endParaRPr lang="en-US" sz="1200" b="0" i="0" kern="1200" dirty="0">
              <a:solidFill>
                <a:schemeClr val="tx1"/>
              </a:solidFill>
              <a:effectLst/>
              <a:latin typeface="+mn-lt"/>
              <a:ea typeface="+mn-ea"/>
              <a:cs typeface="+mn-cs"/>
            </a:endParaRPr>
          </a:p>
          <a:p>
            <a:r>
              <a:rPr sz="1200" b="1" i="1" kern="1200">
                <a:solidFill>
                  <a:schemeClr val="tx1"/>
                </a:solidFill>
                <a:effectLst/>
                <a:latin typeface="+mn-lt"/>
                <a:ea typeface="+mn-ea"/>
                <a:cs typeface="+mn-cs"/>
              </a:rPr>
              <a:t>Discutez </a:t>
            </a:r>
            <a:r>
              <a:rPr sz="1200" b="0" i="0" kern="1200">
                <a:solidFill>
                  <a:schemeClr val="tx1"/>
                </a:solidFill>
                <a:effectLst/>
                <a:latin typeface="+mn-lt"/>
                <a:ea typeface="+mn-ea"/>
                <a:cs typeface="+mn-cs"/>
              </a:rPr>
              <a:t>des contributions des participants et notez les thèmes (entre autres thèmes couramment cités, on note la pression, l’épuisement, le sentiment d’être inutile, d’être déconnecté, de perdre sa passion pour son travail)</a:t>
            </a:r>
            <a:endParaRPr lang="en-US" sz="1200" b="1" i="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a:t>
            </a:fld>
            <a:endParaRPr lang="en-US" dirty="0"/>
          </a:p>
        </p:txBody>
      </p:sp>
    </p:spTree>
    <p:extLst>
      <p:ext uri="{BB962C8B-B14F-4D97-AF65-F5344CB8AC3E}">
        <p14:creationId xmlns:p14="http://schemas.microsoft.com/office/powerpoint/2010/main" val="4078589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i="1" kern="1200">
                <a:solidFill>
                  <a:schemeClr val="tx1"/>
                </a:solidFill>
                <a:effectLst/>
                <a:latin typeface="+mn-lt"/>
                <a:ea typeface="+mn-ea"/>
                <a:cs typeface="+mn-cs"/>
              </a:rPr>
              <a:t>Discutez </a:t>
            </a:r>
            <a:r>
              <a:rPr lang="fr-FR" sz="1200" b="0" i="0" kern="1200">
                <a:solidFill>
                  <a:schemeClr val="tx1"/>
                </a:solidFill>
                <a:effectLst/>
                <a:latin typeface="+mn-lt"/>
                <a:ea typeface="+mn-ea"/>
                <a:cs typeface="+mn-cs"/>
              </a:rPr>
              <a:t>des</a:t>
            </a:r>
            <a:r>
              <a:rPr sz="1200" b="0" i="0" kern="1200">
                <a:solidFill>
                  <a:schemeClr val="tx1"/>
                </a:solidFill>
                <a:effectLst/>
                <a:latin typeface="+mn-lt"/>
                <a:ea typeface="+mn-ea"/>
                <a:cs typeface="+mn-cs"/>
              </a:rPr>
              <a:t> informations qui figurent sur la diapositive.​</a:t>
            </a:r>
          </a:p>
          <a:p>
            <a:endParaRPr lang="en-US" sz="1200" kern="1200" dirty="0">
              <a:solidFill>
                <a:schemeClr val="tx1"/>
              </a:solidFill>
              <a:effectLst/>
              <a:latin typeface="+mn-lt"/>
              <a:ea typeface="+mn-ea"/>
              <a:cs typeface="+mn-cs"/>
            </a:endParaRPr>
          </a:p>
          <a:p>
            <a:r>
              <a:rPr b="1" i="0"/>
              <a:t>Informations supplémentaires... </a:t>
            </a:r>
            <a:endParaRPr lang="en-US" sz="1200" b="1" i="0" kern="1200" dirty="0">
              <a:solidFill>
                <a:schemeClr val="tx1"/>
              </a:solidFill>
              <a:effectLst/>
              <a:latin typeface="+mn-lt"/>
              <a:ea typeface="+mn-ea"/>
              <a:cs typeface="+mn-cs"/>
            </a:endParaRPr>
          </a:p>
          <a:p>
            <a:r>
              <a:rPr sz="1200" kern="1200">
                <a:solidFill>
                  <a:schemeClr val="tx1"/>
                </a:solidFill>
                <a:effectLst/>
                <a:latin typeface="+mn-lt"/>
                <a:ea typeface="+mn-ea"/>
                <a:cs typeface="+mn-cs"/>
              </a:rPr>
              <a:t>Le burnout est un processus d'épuisement progressif qui comprend...</a:t>
            </a:r>
          </a:p>
          <a:p>
            <a:pPr marL="171450" indent="-171450">
              <a:buFont typeface="Arial" panose="020B0604020202020204" pitchFamily="34" charset="0"/>
              <a:buChar char="•"/>
            </a:pPr>
            <a:r>
              <a:rPr sz="1200" i="1" kern="1200">
                <a:solidFill>
                  <a:schemeClr val="tx1"/>
                </a:solidFill>
                <a:effectLst/>
                <a:latin typeface="+mn-lt"/>
                <a:ea typeface="+mn-ea"/>
                <a:cs typeface="+mn-cs"/>
              </a:rPr>
              <a:t>Épuisement émotionnel.</a:t>
            </a:r>
            <a:r>
              <a:rPr sz="1200" kern="1200">
                <a:solidFill>
                  <a:schemeClr val="tx1"/>
                </a:solidFill>
                <a:effectLst/>
                <a:latin typeface="+mn-lt"/>
                <a:ea typeface="+mn-ea"/>
                <a:cs typeface="+mn-cs"/>
              </a:rPr>
              <a:t> Le sentiment d’avoir trop porté sur ses épaules, pendant trop longtemps.</a:t>
            </a:r>
          </a:p>
          <a:p>
            <a:pPr marL="171450" indent="-171450">
              <a:buFont typeface="Arial" panose="020B0604020202020204" pitchFamily="34" charset="0"/>
              <a:buChar char="•"/>
            </a:pPr>
            <a:r>
              <a:rPr sz="1200" i="1" kern="1200">
                <a:solidFill>
                  <a:schemeClr val="tx1"/>
                </a:solidFill>
                <a:effectLst/>
                <a:latin typeface="+mn-lt"/>
                <a:ea typeface="+mn-ea"/>
                <a:cs typeface="+mn-cs"/>
              </a:rPr>
              <a:t>Dépersonnalisation.</a:t>
            </a:r>
            <a:r>
              <a:rPr sz="1200" kern="1200">
                <a:solidFill>
                  <a:schemeClr val="tx1"/>
                </a:solidFill>
                <a:effectLst/>
                <a:latin typeface="+mn-lt"/>
                <a:ea typeface="+mn-ea"/>
                <a:cs typeface="+mn-cs"/>
              </a:rPr>
              <a:t> Diminution de l’empathie, de la bienveillance et de la compassion.</a:t>
            </a:r>
          </a:p>
          <a:p>
            <a:pPr marL="171450" indent="-171450">
              <a:buFont typeface="Arial" panose="020B0604020202020204" pitchFamily="34" charset="0"/>
              <a:buChar char="•"/>
            </a:pPr>
            <a:r>
              <a:rPr sz="1200" i="1" kern="1200">
                <a:solidFill>
                  <a:schemeClr val="tx1"/>
                </a:solidFill>
                <a:effectLst/>
                <a:latin typeface="+mn-lt"/>
                <a:ea typeface="+mn-ea"/>
                <a:cs typeface="+mn-cs"/>
              </a:rPr>
              <a:t>Sentiment de ne pas accomplir grand-chose.</a:t>
            </a:r>
            <a:r>
              <a:rPr sz="1200" kern="1200">
                <a:solidFill>
                  <a:schemeClr val="tx1"/>
                </a:solidFill>
                <a:effectLst/>
                <a:latin typeface="+mn-lt"/>
                <a:ea typeface="+mn-ea"/>
                <a:cs typeface="+mn-cs"/>
              </a:rPr>
              <a:t> Le sentiment irrépressible que tout est futile, que rien de ce que l’on fait n’a le moindre impact.</a:t>
            </a:r>
          </a:p>
          <a:p>
            <a:pPr marL="171450" indent="-171450">
              <a:buFont typeface="Arial" panose="020B0604020202020204" pitchFamily="34" charset="0"/>
              <a:buChar char="•"/>
            </a:pPr>
            <a:endParaRPr lang="en-US" sz="1200" i="1" kern="1200" dirty="0">
              <a:solidFill>
                <a:schemeClr val="tx1"/>
              </a:solidFill>
              <a:effectLst/>
              <a:latin typeface="+mn-lt"/>
              <a:ea typeface="+mn-ea"/>
              <a:cs typeface="+mn-cs"/>
            </a:endParaRPr>
          </a:p>
          <a:p>
            <a:pPr marL="0" indent="0">
              <a:buFont typeface="Arial" panose="020B0604020202020204" pitchFamily="34" charset="0"/>
              <a:buNone/>
            </a:pPr>
            <a:r>
              <a:rPr sz="1200" i="1" kern="1200">
                <a:solidFill>
                  <a:schemeClr val="tx1"/>
                </a:solidFill>
                <a:effectLst/>
                <a:latin typeface="+mn-lt"/>
                <a:ea typeface="+mn-ea"/>
                <a:cs typeface="+mn-cs"/>
              </a:rPr>
              <a:t>Le burnout est officiellement reconnu comme un phénomène (mais pas encore comme une maladie) lié au travail</a:t>
            </a:r>
            <a:r>
              <a:rPr lang="fr-FR" sz="1200" i="1" kern="1200">
                <a:solidFill>
                  <a:schemeClr val="tx1"/>
                </a:solidFill>
                <a:effectLst/>
                <a:latin typeface="+mn-lt"/>
                <a:ea typeface="+mn-ea"/>
                <a:cs typeface="+mn-cs"/>
              </a:rPr>
              <a:t>.</a:t>
            </a:r>
            <a:r>
              <a:rPr sz="1200" i="1" kern="1200">
                <a:solidFill>
                  <a:schemeClr val="tx1"/>
                </a:solidFill>
                <a:effectLst/>
                <a:latin typeface="+mn-lt"/>
                <a:ea typeface="+mn-ea"/>
                <a:cs typeface="+mn-cs"/>
              </a:rPr>
              <a:t> </a:t>
            </a:r>
            <a:r>
              <a:rPr sz="1200" kern="1200">
                <a:solidFill>
                  <a:schemeClr val="tx1"/>
                </a:solidFill>
                <a:effectLst/>
                <a:latin typeface="+mn-lt"/>
                <a:ea typeface="+mn-ea"/>
                <a:cs typeface="+mn-cs"/>
              </a:rPr>
              <a:t>Le 28 mai, la Classification internationale des maladies (ICD-11), qui tient lieu de manuel de l’Organisation mondiale de la Santé (OMS) pour aider les professionnels de santé à traiter les maladies, a annoncé que le burnout serait décrit</a:t>
            </a:r>
            <a:r>
              <a:rPr sz="1200" i="1" kern="1200">
                <a:solidFill>
                  <a:schemeClr val="tx1"/>
                </a:solidFill>
                <a:effectLst/>
                <a:latin typeface="+mn-lt"/>
                <a:ea typeface="+mn-ea"/>
                <a:cs typeface="+mn-cs"/>
              </a:rPr>
              <a:t> </a:t>
            </a:r>
            <a:r>
              <a:rPr sz="1200" kern="1200">
                <a:solidFill>
                  <a:schemeClr val="tx1"/>
                </a:solidFill>
                <a:effectLst/>
                <a:latin typeface="+mn-lt"/>
                <a:ea typeface="+mn-ea"/>
                <a:cs typeface="+mn-cs"/>
              </a:rPr>
              <a:t>dans la catégorie « problèmes associés à l’emploi ou au chômage ». (L’édition précédente, l’ICD-10, ne faisait qu'une brève référence au burnout, alors décrit comme un  « état d’épuisement vital » dans la section « problèmes associés aux difficultés à gérer sa vie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4</a:t>
            </a:fld>
            <a:endParaRPr lang="en-US" dirty="0"/>
          </a:p>
        </p:txBody>
      </p:sp>
    </p:spTree>
    <p:extLst>
      <p:ext uri="{BB962C8B-B14F-4D97-AF65-F5344CB8AC3E}">
        <p14:creationId xmlns:p14="http://schemas.microsoft.com/office/powerpoint/2010/main" val="3313600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​Demandez aux participants : </a:t>
            </a:r>
            <a:r>
              <a:rPr sz="1200" b="0" i="0" kern="1200">
                <a:solidFill>
                  <a:schemeClr val="tx1"/>
                </a:solidFill>
                <a:effectLst/>
                <a:latin typeface="+mn-lt"/>
                <a:ea typeface="+mn-ea"/>
                <a:cs typeface="+mn-cs"/>
              </a:rPr>
              <a:t>Quelle est la cause du burnout ?</a:t>
            </a:r>
          </a:p>
          <a:p>
            <a:endParaRPr lang="en-US" sz="1200" b="0" i="0" kern="1200" dirty="0">
              <a:solidFill>
                <a:schemeClr val="tx1"/>
              </a:solidFill>
              <a:effectLst/>
              <a:latin typeface="+mn-lt"/>
              <a:ea typeface="+mn-ea"/>
              <a:cs typeface="+mn-cs"/>
            </a:endParaRPr>
          </a:p>
          <a:p>
            <a:r>
              <a:rPr sz="1200" b="1" i="1" kern="1200">
                <a:solidFill>
                  <a:schemeClr val="tx1"/>
                </a:solidFill>
                <a:effectLst/>
                <a:latin typeface="+mn-lt"/>
                <a:ea typeface="+mn-ea"/>
                <a:cs typeface="+mn-cs"/>
              </a:rPr>
              <a:t>​Discutez</a:t>
            </a:r>
            <a:r>
              <a:rPr sz="1200" kern="1200">
                <a:solidFill>
                  <a:schemeClr val="tx1"/>
                </a:solidFill>
                <a:effectLst/>
                <a:latin typeface="+mn-lt"/>
                <a:ea typeface="+mn-ea"/>
                <a:cs typeface="+mn-cs"/>
              </a:rPr>
              <a:t> des contributions des participants.</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5</a:t>
            </a:fld>
            <a:endParaRPr lang="en-US" dirty="0"/>
          </a:p>
        </p:txBody>
      </p:sp>
    </p:spTree>
    <p:extLst>
      <p:ext uri="{BB962C8B-B14F-4D97-AF65-F5344CB8AC3E}">
        <p14:creationId xmlns:p14="http://schemas.microsoft.com/office/powerpoint/2010/main" val="2289137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sz="1200" b="1" i="1" kern="1200">
                <a:solidFill>
                  <a:schemeClr val="tx1"/>
                </a:solidFill>
                <a:effectLst/>
                <a:latin typeface="+mn-lt"/>
                <a:ea typeface="+mn-ea"/>
                <a:cs typeface="+mn-cs"/>
              </a:rPr>
              <a:t>Présentez le concept </a:t>
            </a:r>
            <a:r>
              <a:rPr sz="1200" b="0" i="0" kern="1200">
                <a:solidFill>
                  <a:schemeClr val="tx1"/>
                </a:solidFill>
                <a:effectLst/>
                <a:latin typeface="+mn-lt"/>
                <a:ea typeface="+mn-ea"/>
                <a:cs typeface="+mn-cs"/>
              </a:rPr>
              <a:t>des</a:t>
            </a:r>
            <a:r>
              <a:rPr sz="1200" b="1" i="1" kern="1200">
                <a:solidFill>
                  <a:schemeClr val="tx1"/>
                </a:solidFill>
                <a:effectLst/>
                <a:latin typeface="+mn-lt"/>
                <a:ea typeface="+mn-ea"/>
                <a:cs typeface="+mn-cs"/>
              </a:rPr>
              <a:t> </a:t>
            </a:r>
            <a:r>
              <a:rPr sz="1200" kern="1200">
                <a:solidFill>
                  <a:schemeClr val="tx1"/>
                </a:solidFill>
                <a:effectLst/>
                <a:latin typeface="+mn-lt"/>
                <a:ea typeface="+mn-ea"/>
                <a:cs typeface="+mn-cs"/>
              </a:rPr>
              <a:t>trois types de facteurs qui contribuent au burnout.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t>Ces trois types de causes seront abordés plus en détail dans les diapositives suivantes.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6</a:t>
            </a:fld>
            <a:endParaRPr lang="en-US" dirty="0"/>
          </a:p>
        </p:txBody>
      </p:sp>
    </p:spTree>
    <p:extLst>
      <p:ext uri="{BB962C8B-B14F-4D97-AF65-F5344CB8AC3E}">
        <p14:creationId xmlns:p14="http://schemas.microsoft.com/office/powerpoint/2010/main" val="3284671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Expliquez : </a:t>
            </a:r>
            <a:r>
              <a:rPr sz="1200" kern="1200">
                <a:solidFill>
                  <a:schemeClr val="tx1"/>
                </a:solidFill>
                <a:effectLst/>
                <a:latin typeface="+mn-lt"/>
                <a:ea typeface="+mn-ea"/>
                <a:cs typeface="+mn-cs"/>
              </a:rPr>
              <a:t>le secteur humanitaire est soumis à des pressions structurelles très concrètes et tangibles qui sont des facteurs connus favorisant le burnout.</a:t>
            </a:r>
            <a:endParaRPr lang="en-US" sz="1200" b="1" i="1" kern="1200" dirty="0">
              <a:solidFill>
                <a:schemeClr val="tx1"/>
              </a:solidFill>
              <a:effectLst/>
              <a:latin typeface="+mn-lt"/>
              <a:ea typeface="+mn-ea"/>
              <a:cs typeface="+mn-cs"/>
            </a:endParaRPr>
          </a:p>
          <a:p>
            <a:endParaRPr lang="en-US" sz="1200" b="1" i="1" kern="1200" dirty="0">
              <a:solidFill>
                <a:schemeClr val="tx1"/>
              </a:solidFill>
              <a:effectLst/>
              <a:latin typeface="+mn-lt"/>
              <a:ea typeface="+mn-ea"/>
              <a:cs typeface="+mn-cs"/>
            </a:endParaRPr>
          </a:p>
          <a:p>
            <a:r>
              <a:rPr sz="1200" b="1" i="1" kern="1200">
                <a:solidFill>
                  <a:schemeClr val="tx1"/>
                </a:solidFill>
                <a:effectLst/>
                <a:latin typeface="+mn-lt"/>
                <a:ea typeface="+mn-ea"/>
                <a:cs typeface="+mn-cs"/>
              </a:rPr>
              <a:t>Passez en revue les points 1-6 et débattez</a:t>
            </a:r>
          </a:p>
          <a:p>
            <a:pPr marL="171450" indent="-171450">
              <a:buFont typeface="Arial" panose="020B0604020202020204" pitchFamily="34" charset="0"/>
              <a:buChar char="•"/>
            </a:pPr>
            <a:r>
              <a:rPr sz="1200" b="0" i="0" kern="1200">
                <a:solidFill>
                  <a:schemeClr val="tx1"/>
                </a:solidFill>
                <a:effectLst/>
                <a:latin typeface="+mn-lt"/>
                <a:ea typeface="+mn-ea"/>
                <a:cs typeface="+mn-cs"/>
              </a:rPr>
              <a:t>Il s’agit dans tous les cas de pressions structurelles concrètes propres au secteur.</a:t>
            </a:r>
          </a:p>
          <a:p>
            <a:endParaRPr lang="en-US" sz="1200" kern="1200" dirty="0">
              <a:solidFill>
                <a:schemeClr val="tx1"/>
              </a:solidFill>
              <a:effectLst/>
              <a:latin typeface="+mn-lt"/>
              <a:ea typeface="+mn-ea"/>
              <a:cs typeface="+mn-cs"/>
            </a:endParaRPr>
          </a:p>
          <a:p>
            <a:r>
              <a:rPr b="1" i="1"/>
              <a:t>Passez en revue le point 7 et débattez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sz="1200" kern="1200">
                <a:solidFill>
                  <a:schemeClr val="tx1"/>
                </a:solidFill>
                <a:effectLst/>
                <a:latin typeface="+mn-lt"/>
                <a:ea typeface="+mn-ea"/>
                <a:cs typeface="+mn-cs"/>
              </a:rPr>
              <a:t>Le point 7 fait référence à des facteurs de stress intangibles liés au travail qui sont couramment associés au burnout.</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7</a:t>
            </a:fld>
            <a:endParaRPr lang="en-US" dirty="0"/>
          </a:p>
        </p:txBody>
      </p:sp>
    </p:spTree>
    <p:extLst>
      <p:ext uri="{BB962C8B-B14F-4D97-AF65-F5344CB8AC3E}">
        <p14:creationId xmlns:p14="http://schemas.microsoft.com/office/powerpoint/2010/main" val="3634911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sz="1200" b="1" i="1" kern="1200">
                <a:solidFill>
                  <a:schemeClr val="tx1"/>
                </a:solidFill>
                <a:effectLst/>
                <a:latin typeface="+mn-lt"/>
                <a:ea typeface="+mn-ea"/>
                <a:cs typeface="+mn-cs"/>
              </a:rPr>
              <a:t>Passez en revue</a:t>
            </a:r>
            <a:r>
              <a:rPr sz="1200" kern="1200">
                <a:solidFill>
                  <a:schemeClr val="tx1"/>
                </a:solidFill>
                <a:effectLst/>
                <a:latin typeface="+mn-lt"/>
                <a:ea typeface="+mn-ea"/>
                <a:cs typeface="+mn-cs"/>
              </a:rPr>
              <a:t> </a:t>
            </a:r>
            <a:r>
              <a:rPr lang="fr-FR" sz="1200" kern="1200">
                <a:solidFill>
                  <a:schemeClr val="tx1"/>
                </a:solidFill>
                <a:effectLst/>
                <a:latin typeface="+mn-lt"/>
                <a:ea typeface="+mn-ea"/>
                <a:cs typeface="+mn-cs"/>
              </a:rPr>
              <a:t>l</a:t>
            </a:r>
            <a:r>
              <a:rPr sz="1200" kern="1200">
                <a:solidFill>
                  <a:schemeClr val="tx1"/>
                </a:solidFill>
                <a:effectLst/>
                <a:latin typeface="+mn-lt"/>
                <a:ea typeface="+mn-ea"/>
                <a:cs typeface="+mn-cs"/>
              </a:rPr>
              <a:t>es facteurs liés au style de vie souvent impliqués dans le burnout.</a:t>
            </a:r>
          </a:p>
        </p:txBody>
      </p:sp>
      <p:sp>
        <p:nvSpPr>
          <p:cNvPr id="4" name="Slide Number Placeholder 3"/>
          <p:cNvSpPr>
            <a:spLocks noGrp="1"/>
          </p:cNvSpPr>
          <p:nvPr>
            <p:ph type="sldNum" sz="quarter" idx="5"/>
          </p:nvPr>
        </p:nvSpPr>
        <p:spPr/>
        <p:txBody>
          <a:bodyPr/>
          <a:lstStyle/>
          <a:p>
            <a:fld id="{D70FF2E4-95BE-49CA-89E1-C2C428ECDA9A}" type="slidenum">
              <a:rPr lang="en-US" smtClean="0"/>
              <a:pPr/>
              <a:t>8</a:t>
            </a:fld>
            <a:endParaRPr lang="en-US" dirty="0"/>
          </a:p>
        </p:txBody>
      </p:sp>
    </p:spTree>
    <p:extLst>
      <p:ext uri="{BB962C8B-B14F-4D97-AF65-F5344CB8AC3E}">
        <p14:creationId xmlns:p14="http://schemas.microsoft.com/office/powerpoint/2010/main" val="3702892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sz="1200" b="1" i="1" kern="1200">
                <a:solidFill>
                  <a:schemeClr val="tx1"/>
                </a:solidFill>
                <a:effectLst/>
                <a:latin typeface="+mn-lt"/>
                <a:ea typeface="+mn-ea"/>
                <a:cs typeface="+mn-cs"/>
              </a:rPr>
              <a:t>Passez en revue </a:t>
            </a:r>
            <a:r>
              <a:rPr lang="fr-FR" sz="1200" kern="1200">
                <a:solidFill>
                  <a:schemeClr val="tx1"/>
                </a:solidFill>
                <a:effectLst/>
                <a:latin typeface="+mn-lt"/>
                <a:ea typeface="+mn-ea"/>
                <a:cs typeface="+mn-cs"/>
              </a:rPr>
              <a:t>l</a:t>
            </a:r>
            <a:r>
              <a:rPr sz="1200" kern="1200">
                <a:solidFill>
                  <a:schemeClr val="tx1"/>
                </a:solidFill>
                <a:effectLst/>
                <a:latin typeface="+mn-lt"/>
                <a:ea typeface="+mn-ea"/>
                <a:cs typeface="+mn-cs"/>
              </a:rPr>
              <a:t>es facteurs liés à la personnalité souvent impliqués dans le burnout.</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9</a:t>
            </a:fld>
            <a:endParaRPr lang="en-US" dirty="0"/>
          </a:p>
        </p:txBody>
      </p:sp>
    </p:spTree>
    <p:extLst>
      <p:ext uri="{BB962C8B-B14F-4D97-AF65-F5344CB8AC3E}">
        <p14:creationId xmlns:p14="http://schemas.microsoft.com/office/powerpoint/2010/main" val="2502351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spid="_x0000_s4299"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defRPr sz="26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06821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sz="900" b="1">
                <a:cs typeface="Arial" charset="0"/>
              </a:rPr>
              <a:t>​From Harm To Home </a:t>
            </a:r>
            <a:r>
              <a:rPr sz="90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0A22-B766-5244-B2B9-2885DBBD4D00}"/>
              </a:ext>
            </a:extLst>
          </p:cNvPr>
          <p:cNvSpPr>
            <a:spLocks noGrp="1"/>
          </p:cNvSpPr>
          <p:nvPr>
            <p:ph type="ctrTitle"/>
          </p:nvPr>
        </p:nvSpPr>
        <p:spPr>
          <a:xfrm>
            <a:off x="507207" y="1139624"/>
            <a:ext cx="8101012" cy="1694415"/>
          </a:xfrm>
        </p:spPr>
        <p:txBody>
          <a:bodyPr/>
          <a:lstStyle/>
          <a:p>
            <a:r>
              <a:rPr sz="6000" dirty="0" err="1"/>
              <a:t>Comprendre</a:t>
            </a:r>
            <a:r>
              <a:rPr sz="6000" dirty="0"/>
              <a:t> et </a:t>
            </a:r>
            <a:r>
              <a:rPr sz="6000" dirty="0" err="1"/>
              <a:t>lutter</a:t>
            </a:r>
            <a:r>
              <a:rPr sz="6000" dirty="0"/>
              <a:t> </a:t>
            </a:r>
            <a:r>
              <a:rPr sz="6000" dirty="0" err="1"/>
              <a:t>contre</a:t>
            </a:r>
            <a:r>
              <a:rPr sz="6000" dirty="0"/>
              <a:t> le burnout</a:t>
            </a:r>
          </a:p>
        </p:txBody>
      </p:sp>
      <p:pic>
        <p:nvPicPr>
          <p:cNvPr id="9" name="Picture 8">
            <a:extLst>
              <a:ext uri="{FF2B5EF4-FFF2-40B4-BE49-F238E27FC236}">
                <a16:creationId xmlns:a16="http://schemas.microsoft.com/office/drawing/2014/main"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9638" y="2938462"/>
            <a:ext cx="2216150" cy="2958674"/>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520460" y="1907623"/>
            <a:ext cx="8103080" cy="1694415"/>
          </a:xfrm>
        </p:spPr>
        <p:txBody>
          <a:bodyPr/>
          <a:lstStyle/>
          <a:p>
            <a:r>
              <a:t>3. Quels sont les effets du burnout sur nous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1185115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10440-FFFD-EC42-A219-46CA768DA17B}"/>
              </a:ext>
            </a:extLst>
          </p:cNvPr>
          <p:cNvSpPr>
            <a:spLocks noGrp="1"/>
          </p:cNvSpPr>
          <p:nvPr>
            <p:ph type="title"/>
          </p:nvPr>
        </p:nvSpPr>
        <p:spPr/>
        <p:txBody>
          <a:bodyPr/>
          <a:lstStyle/>
          <a:p>
            <a:r>
              <a:t>Comment le corps répond aux facteurs de stress</a:t>
            </a:r>
          </a:p>
        </p:txBody>
      </p:sp>
      <p:pic>
        <p:nvPicPr>
          <p:cNvPr id="4" name="Picture 3">
            <a:extLst>
              <a:ext uri="{FF2B5EF4-FFF2-40B4-BE49-F238E27FC236}">
                <a16:creationId xmlns:a16="http://schemas.microsoft.com/office/drawing/2014/main" id="{850B0549-6286-2244-AC61-158DF19FB7B9}"/>
              </a:ext>
            </a:extLst>
          </p:cNvPr>
          <p:cNvPicPr>
            <a:picLocks noChangeAspect="1"/>
          </p:cNvPicPr>
          <p:nvPr/>
        </p:nvPicPr>
        <p:blipFill>
          <a:blip r:embed="rId3"/>
          <a:stretch>
            <a:fillRect/>
          </a:stretch>
        </p:blipFill>
        <p:spPr>
          <a:xfrm>
            <a:off x="363116" y="1418515"/>
            <a:ext cx="1695820" cy="4106551"/>
          </a:xfrm>
          <a:prstGeom prst="rect">
            <a:avLst/>
          </a:prstGeom>
        </p:spPr>
      </p:pic>
      <p:sp>
        <p:nvSpPr>
          <p:cNvPr id="5" name="TextBox 4">
            <a:extLst>
              <a:ext uri="{FF2B5EF4-FFF2-40B4-BE49-F238E27FC236}">
                <a16:creationId xmlns:a16="http://schemas.microsoft.com/office/drawing/2014/main" id="{3941C4D4-9F94-7F43-A188-CCF3D2BD52B0}"/>
              </a:ext>
            </a:extLst>
          </p:cNvPr>
          <p:cNvSpPr txBox="1"/>
          <p:nvPr/>
        </p:nvSpPr>
        <p:spPr>
          <a:xfrm>
            <a:off x="2997497" y="1101911"/>
            <a:ext cx="5745059" cy="4493538"/>
          </a:xfrm>
          <a:prstGeom prst="rect">
            <a:avLst/>
          </a:prstGeom>
          <a:noFill/>
        </p:spPr>
        <p:txBody>
          <a:bodyPr wrap="square" lIns="0" tIns="0" rIns="0" bIns="0" rtlCol="0">
            <a:spAutoFit/>
          </a:bodyPr>
          <a:lstStyle/>
          <a:p>
            <a:pPr eaLnBrk="0" hangingPunct="0">
              <a:spcAft>
                <a:spcPts val="1200"/>
              </a:spcAft>
            </a:pPr>
            <a:r>
              <a:rPr sz="2100" dirty="0" err="1">
                <a:latin typeface="Arial" panose="020B0604020202020204" pitchFamily="34" charset="0"/>
                <a:cs typeface="Arial" panose="020B0604020202020204" pitchFamily="34" charset="0"/>
              </a:rPr>
              <a:t>L’augmentation</a:t>
            </a:r>
            <a:r>
              <a:rPr sz="2100" dirty="0">
                <a:latin typeface="Arial" panose="020B0604020202020204" pitchFamily="34" charset="0"/>
                <a:cs typeface="Arial" panose="020B0604020202020204" pitchFamily="34" charset="0"/>
              </a:rPr>
              <a:t> des </a:t>
            </a:r>
            <a:r>
              <a:rPr sz="2100" dirty="0" err="1">
                <a:latin typeface="Arial" panose="020B0604020202020204" pitchFamily="34" charset="0"/>
                <a:cs typeface="Arial" panose="020B0604020202020204" pitchFamily="34" charset="0"/>
              </a:rPr>
              <a:t>taux</a:t>
            </a:r>
            <a:r>
              <a:rPr sz="2100" dirty="0">
                <a:latin typeface="Arial" panose="020B0604020202020204" pitchFamily="34" charset="0"/>
                <a:cs typeface="Arial" panose="020B0604020202020204" pitchFamily="34" charset="0"/>
              </a:rPr>
              <a:t> </a:t>
            </a:r>
            <a:r>
              <a:rPr sz="2100" dirty="0" err="1">
                <a:latin typeface="Arial" panose="020B0604020202020204" pitchFamily="34" charset="0"/>
                <a:cs typeface="Arial" panose="020B0604020202020204" pitchFamily="34" charset="0"/>
              </a:rPr>
              <a:t>d’adrénaline</a:t>
            </a:r>
            <a:r>
              <a:rPr sz="2100" dirty="0">
                <a:latin typeface="Arial" panose="020B0604020202020204" pitchFamily="34" charset="0"/>
                <a:cs typeface="Arial" panose="020B0604020202020204" pitchFamily="34" charset="0"/>
              </a:rPr>
              <a:t>, </a:t>
            </a:r>
            <a:br>
              <a:rPr lang="en-US" sz="2100" dirty="0">
                <a:latin typeface="Arial" panose="020B0604020202020204" pitchFamily="34" charset="0"/>
                <a:cs typeface="Arial" panose="020B0604020202020204" pitchFamily="34" charset="0"/>
              </a:rPr>
            </a:br>
            <a:r>
              <a:rPr sz="2100" dirty="0">
                <a:latin typeface="Arial" panose="020B0604020202020204" pitchFamily="34" charset="0"/>
                <a:cs typeface="Arial" panose="020B0604020202020204" pitchFamily="34" charset="0"/>
              </a:rPr>
              <a:t>de cortisol et </a:t>
            </a:r>
            <a:r>
              <a:rPr sz="2100" dirty="0" err="1">
                <a:latin typeface="Arial" panose="020B0604020202020204" pitchFamily="34" charset="0"/>
                <a:cs typeface="Arial" panose="020B0604020202020204" pitchFamily="34" charset="0"/>
              </a:rPr>
              <a:t>d’autres</a:t>
            </a:r>
            <a:r>
              <a:rPr sz="2100" dirty="0">
                <a:latin typeface="Arial" panose="020B0604020202020204" pitchFamily="34" charset="0"/>
                <a:cs typeface="Arial" panose="020B0604020202020204" pitchFamily="34" charset="0"/>
              </a:rPr>
              <a:t> hormones de stress :</a:t>
            </a:r>
          </a:p>
          <a:p>
            <a:pPr marL="288925" indent="-288925" eaLnBrk="0" hangingPunct="0">
              <a:spcAft>
                <a:spcPts val="600"/>
              </a:spcAft>
              <a:buFont typeface="Arial"/>
              <a:buChar char="•"/>
            </a:pPr>
            <a:r>
              <a:rPr sz="2100" dirty="0" err="1">
                <a:latin typeface="Arial" panose="020B0604020202020204" pitchFamily="34" charset="0"/>
                <a:cs typeface="Arial" panose="020B0604020202020204" pitchFamily="34" charset="0"/>
              </a:rPr>
              <a:t>accélère</a:t>
            </a:r>
            <a:r>
              <a:rPr sz="2100" dirty="0">
                <a:latin typeface="Arial" panose="020B0604020202020204" pitchFamily="34" charset="0"/>
                <a:cs typeface="Arial" panose="020B0604020202020204" pitchFamily="34" charset="0"/>
              </a:rPr>
              <a:t> la </a:t>
            </a:r>
            <a:r>
              <a:rPr sz="2100" dirty="0" err="1">
                <a:latin typeface="Arial" panose="020B0604020202020204" pitchFamily="34" charset="0"/>
                <a:cs typeface="Arial" panose="020B0604020202020204" pitchFamily="34" charset="0"/>
              </a:rPr>
              <a:t>fréquence</a:t>
            </a:r>
            <a:r>
              <a:rPr sz="2100" dirty="0">
                <a:latin typeface="Arial" panose="020B0604020202020204" pitchFamily="34" charset="0"/>
                <a:cs typeface="Arial" panose="020B0604020202020204" pitchFamily="34" charset="0"/>
              </a:rPr>
              <a:t> </a:t>
            </a:r>
            <a:r>
              <a:rPr sz="2100" dirty="0" err="1">
                <a:latin typeface="Arial" panose="020B0604020202020204" pitchFamily="34" charset="0"/>
                <a:cs typeface="Arial" panose="020B0604020202020204" pitchFamily="34" charset="0"/>
              </a:rPr>
              <a:t>cardiaque</a:t>
            </a:r>
            <a:r>
              <a:rPr sz="2100" dirty="0">
                <a:latin typeface="Arial" panose="020B0604020202020204" pitchFamily="34" charset="0"/>
                <a:cs typeface="Arial" panose="020B0604020202020204" pitchFamily="34" charset="0"/>
              </a:rPr>
              <a:t>, la </a:t>
            </a:r>
            <a:r>
              <a:rPr sz="2100" dirty="0" err="1">
                <a:latin typeface="Arial" panose="020B0604020202020204" pitchFamily="34" charset="0"/>
                <a:cs typeface="Arial" panose="020B0604020202020204" pitchFamily="34" charset="0"/>
              </a:rPr>
              <a:t>pression</a:t>
            </a:r>
            <a:r>
              <a:rPr sz="2100" dirty="0">
                <a:latin typeface="Arial" panose="020B0604020202020204" pitchFamily="34" charset="0"/>
                <a:cs typeface="Arial" panose="020B0604020202020204" pitchFamily="34" charset="0"/>
              </a:rPr>
              <a:t> sanguine, le </a:t>
            </a:r>
            <a:r>
              <a:rPr sz="2100" dirty="0" err="1">
                <a:latin typeface="Arial" panose="020B0604020202020204" pitchFamily="34" charset="0"/>
                <a:cs typeface="Arial" panose="020B0604020202020204" pitchFamily="34" charset="0"/>
              </a:rPr>
              <a:t>rythme</a:t>
            </a:r>
            <a:r>
              <a:rPr sz="2100" dirty="0">
                <a:latin typeface="Arial" panose="020B0604020202020204" pitchFamily="34" charset="0"/>
                <a:cs typeface="Arial" panose="020B0604020202020204" pitchFamily="34" charset="0"/>
              </a:rPr>
              <a:t> de respiration</a:t>
            </a:r>
          </a:p>
          <a:p>
            <a:pPr marL="288925" indent="-288925" eaLnBrk="0" hangingPunct="0">
              <a:spcAft>
                <a:spcPts val="600"/>
              </a:spcAft>
              <a:buFont typeface="Arial"/>
              <a:buChar char="•"/>
            </a:pPr>
            <a:r>
              <a:rPr sz="2100" dirty="0" err="1">
                <a:latin typeface="Arial" panose="020B0604020202020204" pitchFamily="34" charset="0"/>
                <a:cs typeface="Arial" panose="020B0604020202020204" pitchFamily="34" charset="0"/>
              </a:rPr>
              <a:t>affecte</a:t>
            </a:r>
            <a:r>
              <a:rPr sz="2100" dirty="0">
                <a:latin typeface="Arial" panose="020B0604020202020204" pitchFamily="34" charset="0"/>
                <a:cs typeface="Arial" panose="020B0604020202020204" pitchFamily="34" charset="0"/>
              </a:rPr>
              <a:t> la </a:t>
            </a:r>
            <a:r>
              <a:rPr sz="2100" dirty="0" err="1">
                <a:latin typeface="Arial" panose="020B0604020202020204" pitchFamily="34" charset="0"/>
                <a:cs typeface="Arial" panose="020B0604020202020204" pitchFamily="34" charset="0"/>
              </a:rPr>
              <a:t>glycémie</a:t>
            </a:r>
            <a:r>
              <a:rPr sz="2100" dirty="0">
                <a:latin typeface="Arial" panose="020B0604020202020204" pitchFamily="34" charset="0"/>
                <a:cs typeface="Arial" panose="020B0604020202020204" pitchFamily="34" charset="0"/>
              </a:rPr>
              <a:t> et le </a:t>
            </a:r>
            <a:r>
              <a:rPr sz="2100" dirty="0" err="1">
                <a:latin typeface="Arial" panose="020B0604020202020204" pitchFamily="34" charset="0"/>
                <a:cs typeface="Arial" panose="020B0604020202020204" pitchFamily="34" charset="0"/>
              </a:rPr>
              <a:t>taux</a:t>
            </a:r>
            <a:r>
              <a:rPr sz="2100" dirty="0">
                <a:latin typeface="Arial" panose="020B0604020202020204" pitchFamily="34" charset="0"/>
                <a:cs typeface="Arial" panose="020B0604020202020204" pitchFamily="34" charset="0"/>
              </a:rPr>
              <a:t> </a:t>
            </a:r>
            <a:r>
              <a:rPr sz="2100" dirty="0" err="1">
                <a:latin typeface="Arial" panose="020B0604020202020204" pitchFamily="34" charset="0"/>
                <a:cs typeface="Arial" panose="020B0604020202020204" pitchFamily="34" charset="0"/>
              </a:rPr>
              <a:t>d’insuline</a:t>
            </a:r>
            <a:endParaRPr sz="2100" dirty="0">
              <a:latin typeface="Arial" panose="020B0604020202020204" pitchFamily="34" charset="0"/>
              <a:cs typeface="Arial" panose="020B0604020202020204" pitchFamily="34" charset="0"/>
            </a:endParaRPr>
          </a:p>
          <a:p>
            <a:pPr marL="288925" indent="-288925" eaLnBrk="0" hangingPunct="0">
              <a:spcAft>
                <a:spcPts val="600"/>
              </a:spcAft>
              <a:buFont typeface="Arial"/>
              <a:buChar char="•"/>
            </a:pPr>
            <a:r>
              <a:rPr sz="2100" dirty="0" err="1">
                <a:latin typeface="Arial" panose="020B0604020202020204" pitchFamily="34" charset="0"/>
                <a:cs typeface="Arial" panose="020B0604020202020204" pitchFamily="34" charset="0"/>
              </a:rPr>
              <a:t>affecte</a:t>
            </a:r>
            <a:r>
              <a:rPr sz="2100" dirty="0">
                <a:latin typeface="Arial" panose="020B0604020202020204" pitchFamily="34" charset="0"/>
                <a:cs typeface="Arial" panose="020B0604020202020204" pitchFamily="34" charset="0"/>
              </a:rPr>
              <a:t> les </a:t>
            </a:r>
            <a:r>
              <a:rPr sz="2100" dirty="0" err="1">
                <a:latin typeface="Arial" panose="020B0604020202020204" pitchFamily="34" charset="0"/>
                <a:cs typeface="Arial" panose="020B0604020202020204" pitchFamily="34" charset="0"/>
              </a:rPr>
              <a:t>taux</a:t>
            </a:r>
            <a:r>
              <a:rPr sz="2100" dirty="0">
                <a:latin typeface="Arial" panose="020B0604020202020204" pitchFamily="34" charset="0"/>
                <a:cs typeface="Arial" panose="020B0604020202020204" pitchFamily="34" charset="0"/>
              </a:rPr>
              <a:t> </a:t>
            </a:r>
            <a:r>
              <a:rPr sz="2100" dirty="0" err="1">
                <a:latin typeface="Arial" panose="020B0604020202020204" pitchFamily="34" charset="0"/>
                <a:cs typeface="Arial" panose="020B0604020202020204" pitchFamily="34" charset="0"/>
              </a:rPr>
              <a:t>d’endorphines</a:t>
            </a:r>
            <a:endParaRPr sz="2100" dirty="0">
              <a:latin typeface="Arial" panose="020B0604020202020204" pitchFamily="34" charset="0"/>
              <a:cs typeface="Arial" panose="020B0604020202020204" pitchFamily="34" charset="0"/>
            </a:endParaRPr>
          </a:p>
          <a:p>
            <a:pPr marL="288925" indent="-288925" eaLnBrk="0" hangingPunct="0">
              <a:spcAft>
                <a:spcPts val="600"/>
              </a:spcAft>
              <a:buFont typeface="Arial"/>
              <a:buChar char="•"/>
            </a:pPr>
            <a:endParaRPr lang="en-US" sz="2100" dirty="0">
              <a:latin typeface="Arial" panose="020B0604020202020204" pitchFamily="34" charset="0"/>
              <a:cs typeface="Arial" panose="020B0604020202020204" pitchFamily="34" charset="0"/>
            </a:endParaRPr>
          </a:p>
          <a:p>
            <a:pPr marL="288925" indent="-288925" eaLnBrk="0" hangingPunct="0">
              <a:spcAft>
                <a:spcPts val="600"/>
              </a:spcAft>
              <a:buFont typeface="Arial"/>
              <a:buChar char="•"/>
            </a:pPr>
            <a:r>
              <a:rPr sz="2100" dirty="0" err="1">
                <a:latin typeface="Arial" panose="020B0604020202020204" pitchFamily="34" charset="0"/>
                <a:cs typeface="Arial" panose="020B0604020202020204" pitchFamily="34" charset="0"/>
              </a:rPr>
              <a:t>ralentit</a:t>
            </a:r>
            <a:r>
              <a:rPr sz="2100" dirty="0">
                <a:latin typeface="Arial" panose="020B0604020202020204" pitchFamily="34" charset="0"/>
                <a:cs typeface="Arial" panose="020B0604020202020204" pitchFamily="34" charset="0"/>
              </a:rPr>
              <a:t> la digestion et </a:t>
            </a:r>
            <a:r>
              <a:rPr sz="2100" dirty="0" err="1">
                <a:latin typeface="Arial" panose="020B0604020202020204" pitchFamily="34" charset="0"/>
                <a:cs typeface="Arial" panose="020B0604020202020204" pitchFamily="34" charset="0"/>
              </a:rPr>
              <a:t>autres</a:t>
            </a:r>
            <a:r>
              <a:rPr sz="2100" dirty="0">
                <a:latin typeface="Arial" panose="020B0604020202020204" pitchFamily="34" charset="0"/>
                <a:cs typeface="Arial" panose="020B0604020202020204" pitchFamily="34" charset="0"/>
              </a:rPr>
              <a:t> </a:t>
            </a:r>
            <a:r>
              <a:rPr sz="2100" dirty="0" err="1">
                <a:latin typeface="Arial" panose="020B0604020202020204" pitchFamily="34" charset="0"/>
                <a:cs typeface="Arial" panose="020B0604020202020204" pitchFamily="34" charset="0"/>
              </a:rPr>
              <a:t>fonctions</a:t>
            </a:r>
            <a:r>
              <a:rPr sz="2100" dirty="0">
                <a:latin typeface="Arial" panose="020B0604020202020204" pitchFamily="34" charset="0"/>
                <a:cs typeface="Arial" panose="020B0604020202020204" pitchFamily="34" charset="0"/>
              </a:rPr>
              <a:t> non </a:t>
            </a:r>
            <a:r>
              <a:rPr sz="2100" dirty="0" err="1">
                <a:latin typeface="Arial" panose="020B0604020202020204" pitchFamily="34" charset="0"/>
                <a:cs typeface="Arial" panose="020B0604020202020204" pitchFamily="34" charset="0"/>
              </a:rPr>
              <a:t>essentielles</a:t>
            </a:r>
            <a:endParaRPr sz="2100" dirty="0">
              <a:latin typeface="Arial" panose="020B0604020202020204" pitchFamily="34" charset="0"/>
              <a:cs typeface="Arial" panose="020B0604020202020204" pitchFamily="34" charset="0"/>
            </a:endParaRPr>
          </a:p>
          <a:p>
            <a:pPr marL="288925" indent="-288925" eaLnBrk="0" hangingPunct="0">
              <a:spcAft>
                <a:spcPts val="600"/>
              </a:spcAft>
              <a:buFont typeface="Arial"/>
              <a:buChar char="•"/>
            </a:pPr>
            <a:r>
              <a:rPr sz="2100" dirty="0" err="1">
                <a:latin typeface="Arial" panose="020B0604020202020204" pitchFamily="34" charset="0"/>
                <a:cs typeface="Arial" panose="020B0604020202020204" pitchFamily="34" charset="0"/>
              </a:rPr>
              <a:t>détourne</a:t>
            </a:r>
            <a:r>
              <a:rPr sz="2100" dirty="0">
                <a:latin typeface="Arial" panose="020B0604020202020204" pitchFamily="34" charset="0"/>
                <a:cs typeface="Arial" panose="020B0604020202020204" pitchFamily="34" charset="0"/>
              </a:rPr>
              <a:t> le sang des </a:t>
            </a:r>
            <a:r>
              <a:rPr sz="2100" dirty="0" err="1">
                <a:latin typeface="Arial" panose="020B0604020202020204" pitchFamily="34" charset="0"/>
                <a:cs typeface="Arial" panose="020B0604020202020204" pitchFamily="34" charset="0"/>
              </a:rPr>
              <a:t>extrémités</a:t>
            </a:r>
            <a:r>
              <a:rPr sz="2100" dirty="0">
                <a:latin typeface="Arial" panose="020B0604020202020204" pitchFamily="34" charset="0"/>
                <a:cs typeface="Arial" panose="020B0604020202020204" pitchFamily="34" charset="0"/>
              </a:rPr>
              <a:t> </a:t>
            </a:r>
            <a:r>
              <a:rPr sz="2100" dirty="0" err="1">
                <a:latin typeface="Arial" panose="020B0604020202020204" pitchFamily="34" charset="0"/>
                <a:cs typeface="Arial" panose="020B0604020202020204" pitchFamily="34" charset="0"/>
              </a:rPr>
              <a:t>vers</a:t>
            </a:r>
            <a:r>
              <a:rPr sz="2100" dirty="0">
                <a:latin typeface="Arial" panose="020B0604020202020204" pitchFamily="34" charset="0"/>
                <a:cs typeface="Arial" panose="020B0604020202020204" pitchFamily="34" charset="0"/>
              </a:rPr>
              <a:t> </a:t>
            </a:r>
            <a:br>
              <a:rPr lang="en-US" sz="2100" dirty="0">
                <a:latin typeface="Arial" panose="020B0604020202020204" pitchFamily="34" charset="0"/>
                <a:cs typeface="Arial" panose="020B0604020202020204" pitchFamily="34" charset="0"/>
              </a:rPr>
            </a:br>
            <a:r>
              <a:rPr sz="2100" dirty="0">
                <a:latin typeface="Arial" panose="020B0604020202020204" pitchFamily="34" charset="0"/>
                <a:cs typeface="Arial" panose="020B0604020202020204" pitchFamily="34" charset="0"/>
              </a:rPr>
              <a:t>les </a:t>
            </a:r>
            <a:r>
              <a:rPr sz="2100" dirty="0" err="1">
                <a:latin typeface="Arial" panose="020B0604020202020204" pitchFamily="34" charset="0"/>
                <a:cs typeface="Arial" panose="020B0604020202020204" pitchFamily="34" charset="0"/>
              </a:rPr>
              <a:t>principaux</a:t>
            </a:r>
            <a:r>
              <a:rPr sz="2100" dirty="0">
                <a:latin typeface="Arial" panose="020B0604020202020204" pitchFamily="34" charset="0"/>
                <a:cs typeface="Arial" panose="020B0604020202020204" pitchFamily="34" charset="0"/>
              </a:rPr>
              <a:t> muscles</a:t>
            </a:r>
          </a:p>
          <a:p>
            <a:pPr eaLnBrk="0" hangingPunct="0">
              <a:spcAft>
                <a:spcPts val="600"/>
              </a:spcAft>
            </a:pPr>
            <a:endParaRPr lang="en-US" sz="2100" dirty="0">
              <a:cs typeface="Arial"/>
            </a:endParaRPr>
          </a:p>
        </p:txBody>
      </p:sp>
      <p:sp>
        <p:nvSpPr>
          <p:cNvPr id="6" name="Up Arrow 5">
            <a:extLst>
              <a:ext uri="{FF2B5EF4-FFF2-40B4-BE49-F238E27FC236}">
                <a16:creationId xmlns:a16="http://schemas.microsoft.com/office/drawing/2014/main" id="{7F1DD2D1-6750-C14B-B228-41BC84817378}"/>
              </a:ext>
            </a:extLst>
          </p:cNvPr>
          <p:cNvSpPr/>
          <p:nvPr/>
        </p:nvSpPr>
        <p:spPr>
          <a:xfrm>
            <a:off x="2285901" y="2493383"/>
            <a:ext cx="484632" cy="978408"/>
          </a:xfrm>
          <a:prstGeom prst="upArrow">
            <a:avLst/>
          </a:prstGeom>
          <a:solidFill>
            <a:schemeClr val="bg1">
              <a:lumMod val="8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Up Arrow 6">
            <a:extLst>
              <a:ext uri="{FF2B5EF4-FFF2-40B4-BE49-F238E27FC236}">
                <a16:creationId xmlns:a16="http://schemas.microsoft.com/office/drawing/2014/main" id="{E89F199F-660C-804D-99FD-0AB776F0A02E}"/>
              </a:ext>
            </a:extLst>
          </p:cNvPr>
          <p:cNvSpPr/>
          <p:nvPr/>
        </p:nvSpPr>
        <p:spPr>
          <a:xfrm rot="10800000">
            <a:off x="2285901" y="4203510"/>
            <a:ext cx="484632" cy="978408"/>
          </a:xfrm>
          <a:prstGeom prst="upArrow">
            <a:avLst/>
          </a:prstGeom>
          <a:solidFill>
            <a:schemeClr val="bg1">
              <a:lumMod val="8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5954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500"/>
                                        <p:tgtEl>
                                          <p:spTgt spid="5">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5683-7334-C84D-94E5-76E46E1EF8A2}"/>
              </a:ext>
            </a:extLst>
          </p:cNvPr>
          <p:cNvSpPr>
            <a:spLocks noGrp="1"/>
          </p:cNvSpPr>
          <p:nvPr>
            <p:ph type="title"/>
          </p:nvPr>
        </p:nvSpPr>
        <p:spPr/>
        <p:txBody>
          <a:bodyPr/>
          <a:lstStyle/>
          <a:p>
            <a:r>
              <a:t>Le cycle du stress</a:t>
            </a:r>
          </a:p>
        </p:txBody>
      </p:sp>
      <p:sp>
        <p:nvSpPr>
          <p:cNvPr id="3" name="Text Placeholder 2">
            <a:extLst>
              <a:ext uri="{FF2B5EF4-FFF2-40B4-BE49-F238E27FC236}">
                <a16:creationId xmlns:a16="http://schemas.microsoft.com/office/drawing/2014/main" id="{18F5107F-0A42-664B-8DE8-DE80CB3D620D}"/>
              </a:ext>
            </a:extLst>
          </p:cNvPr>
          <p:cNvSpPr>
            <a:spLocks noGrp="1"/>
          </p:cNvSpPr>
          <p:nvPr>
            <p:ph type="body" sz="quarter" idx="10"/>
          </p:nvPr>
        </p:nvSpPr>
        <p:spPr>
          <a:xfrm>
            <a:off x="461964" y="1146175"/>
            <a:ext cx="6152340" cy="4942391"/>
          </a:xfrm>
        </p:spPr>
        <p:txBody>
          <a:bodyPr/>
          <a:lstStyle/>
          <a:p>
            <a:pPr>
              <a:lnSpc>
                <a:spcPct val="100000"/>
              </a:lnSpc>
            </a:pPr>
            <a:r>
              <a:rPr sz="2100" dirty="0"/>
              <a:t>Les </a:t>
            </a:r>
            <a:r>
              <a:rPr sz="2100" dirty="0" err="1"/>
              <a:t>facteurs</a:t>
            </a:r>
            <a:r>
              <a:rPr sz="2100" dirty="0"/>
              <a:t> de stress </a:t>
            </a:r>
            <a:r>
              <a:rPr sz="2100" dirty="0" err="1"/>
              <a:t>déclenchent</a:t>
            </a:r>
            <a:r>
              <a:rPr sz="2100" dirty="0"/>
              <a:t> des </a:t>
            </a:r>
            <a:r>
              <a:rPr sz="2100" dirty="0" err="1"/>
              <a:t>changements</a:t>
            </a:r>
            <a:r>
              <a:rPr sz="2100" dirty="0"/>
              <a:t> </a:t>
            </a:r>
            <a:r>
              <a:rPr sz="2100" dirty="0" err="1"/>
              <a:t>hormonaux</a:t>
            </a:r>
            <a:r>
              <a:rPr sz="2100" dirty="0"/>
              <a:t> et </a:t>
            </a:r>
            <a:r>
              <a:rPr sz="2100" dirty="0" err="1"/>
              <a:t>chimiques</a:t>
            </a:r>
            <a:r>
              <a:rPr sz="2100" dirty="0"/>
              <a:t> </a:t>
            </a:r>
            <a:r>
              <a:rPr sz="2100" dirty="0" err="1"/>
              <a:t>dans</a:t>
            </a:r>
            <a:r>
              <a:rPr sz="2100" dirty="0"/>
              <a:t> </a:t>
            </a:r>
            <a:r>
              <a:rPr sz="2100" dirty="0" err="1"/>
              <a:t>notre</a:t>
            </a:r>
            <a:r>
              <a:rPr sz="2100" dirty="0"/>
              <a:t> </a:t>
            </a:r>
            <a:r>
              <a:rPr sz="2100" dirty="0" err="1"/>
              <a:t>organisme</a:t>
            </a:r>
            <a:r>
              <a:rPr sz="2100" dirty="0"/>
              <a:t>.</a:t>
            </a:r>
          </a:p>
          <a:p>
            <a:pPr>
              <a:lnSpc>
                <a:spcPct val="100000"/>
              </a:lnSpc>
            </a:pPr>
            <a:r>
              <a:rPr sz="2100" dirty="0" err="1"/>
              <a:t>Ces</a:t>
            </a:r>
            <a:r>
              <a:rPr sz="2100" dirty="0"/>
              <a:t> </a:t>
            </a:r>
            <a:r>
              <a:rPr sz="2100" dirty="0" err="1"/>
              <a:t>changements</a:t>
            </a:r>
            <a:r>
              <a:rPr sz="2100" dirty="0"/>
              <a:t> </a:t>
            </a:r>
            <a:r>
              <a:rPr sz="2100" dirty="0" err="1"/>
              <a:t>sont</a:t>
            </a:r>
            <a:r>
              <a:rPr sz="2100" dirty="0"/>
              <a:t> </a:t>
            </a:r>
            <a:r>
              <a:rPr sz="2100" dirty="0" err="1"/>
              <a:t>automatiques</a:t>
            </a:r>
            <a:r>
              <a:rPr sz="2100" dirty="0"/>
              <a:t>.</a:t>
            </a:r>
          </a:p>
          <a:p>
            <a:pPr>
              <a:lnSpc>
                <a:spcPct val="100000"/>
              </a:lnSpc>
            </a:pPr>
            <a:r>
              <a:rPr sz="2100" dirty="0"/>
              <a:t>Il </a:t>
            </a:r>
            <a:r>
              <a:rPr sz="2100" dirty="0" err="1"/>
              <a:t>s’agit</a:t>
            </a:r>
            <a:r>
              <a:rPr sz="2100" dirty="0"/>
              <a:t> du </a:t>
            </a:r>
            <a:r>
              <a:rPr sz="2100" dirty="0" err="1"/>
              <a:t>système</a:t>
            </a:r>
            <a:r>
              <a:rPr sz="2100" dirty="0"/>
              <a:t> de « </a:t>
            </a:r>
            <a:r>
              <a:rPr sz="2100" dirty="0" err="1"/>
              <a:t>défense</a:t>
            </a:r>
            <a:r>
              <a:rPr sz="2100" dirty="0"/>
              <a:t> » </a:t>
            </a:r>
            <a:br>
              <a:rPr lang="en-US" sz="2100" dirty="0"/>
            </a:br>
            <a:r>
              <a:rPr sz="2100" dirty="0"/>
              <a:t>de </a:t>
            </a:r>
            <a:r>
              <a:rPr sz="2100" dirty="0" err="1"/>
              <a:t>l’organisme</a:t>
            </a:r>
            <a:r>
              <a:rPr sz="2100" dirty="0"/>
              <a:t>, </a:t>
            </a:r>
            <a:r>
              <a:rPr sz="2100" dirty="0" err="1"/>
              <a:t>conçu</a:t>
            </a:r>
            <a:r>
              <a:rPr sz="2100" dirty="0"/>
              <a:t> pour nous </a:t>
            </a:r>
            <a:r>
              <a:rPr sz="2100" dirty="0" err="1"/>
              <a:t>protéger</a:t>
            </a:r>
            <a:r>
              <a:rPr sz="2100" dirty="0"/>
              <a:t> </a:t>
            </a:r>
            <a:r>
              <a:rPr sz="2100" dirty="0" err="1"/>
              <a:t>contre</a:t>
            </a:r>
            <a:r>
              <a:rPr sz="2100" dirty="0"/>
              <a:t> </a:t>
            </a:r>
            <a:br>
              <a:rPr lang="en-US" sz="2100" dirty="0"/>
            </a:br>
            <a:r>
              <a:rPr sz="2100" dirty="0"/>
              <a:t>le danger (combat/</a:t>
            </a:r>
            <a:r>
              <a:rPr sz="2100" dirty="0" err="1"/>
              <a:t>fuite</a:t>
            </a:r>
            <a:r>
              <a:rPr sz="2100" dirty="0"/>
              <a:t>/</a:t>
            </a:r>
            <a:r>
              <a:rPr sz="2100" dirty="0" err="1"/>
              <a:t>immobilisation</a:t>
            </a:r>
            <a:r>
              <a:rPr sz="2100" dirty="0"/>
              <a:t>).</a:t>
            </a:r>
            <a:endParaRPr lang="en-US" sz="2100" dirty="0"/>
          </a:p>
          <a:p>
            <a:pPr>
              <a:lnSpc>
                <a:spcPct val="100000"/>
              </a:lnSpc>
            </a:pPr>
            <a:r>
              <a:rPr sz="2100" dirty="0"/>
              <a:t>Le cycle du stress </a:t>
            </a:r>
            <a:r>
              <a:rPr sz="2100" dirty="0" err="1"/>
              <a:t>est</a:t>
            </a:r>
            <a:r>
              <a:rPr sz="2100" dirty="0"/>
              <a:t> </a:t>
            </a:r>
            <a:r>
              <a:rPr sz="2100" dirty="0" err="1"/>
              <a:t>très</a:t>
            </a:r>
            <a:r>
              <a:rPr sz="2100" dirty="0"/>
              <a:t> </a:t>
            </a:r>
            <a:r>
              <a:rPr sz="2100" dirty="0" err="1"/>
              <a:t>efficace</a:t>
            </a:r>
            <a:r>
              <a:rPr sz="2100" dirty="0"/>
              <a:t> pour nous aider à faire face aux menaces et aux dangers physiques </a:t>
            </a:r>
            <a:r>
              <a:rPr sz="2100" dirty="0" err="1"/>
              <a:t>inattendus</a:t>
            </a:r>
            <a:r>
              <a:rPr sz="2100" dirty="0"/>
              <a:t>.</a:t>
            </a:r>
          </a:p>
          <a:p>
            <a:pPr>
              <a:lnSpc>
                <a:spcPct val="100000"/>
              </a:lnSpc>
            </a:pPr>
            <a:r>
              <a:rPr sz="2100" dirty="0"/>
              <a:t>Il </a:t>
            </a:r>
            <a:r>
              <a:rPr sz="2100" dirty="0" err="1"/>
              <a:t>n’est</a:t>
            </a:r>
            <a:r>
              <a:rPr sz="2100" dirty="0"/>
              <a:t> PAS </a:t>
            </a:r>
            <a:r>
              <a:rPr sz="2100" dirty="0" err="1"/>
              <a:t>efficace</a:t>
            </a:r>
            <a:r>
              <a:rPr sz="2100" dirty="0"/>
              <a:t> pour nous aider à </a:t>
            </a:r>
            <a:r>
              <a:rPr sz="2100" dirty="0" err="1"/>
              <a:t>gérer</a:t>
            </a:r>
            <a:r>
              <a:rPr sz="2100" dirty="0"/>
              <a:t> </a:t>
            </a:r>
            <a:br>
              <a:rPr lang="en-US" sz="2100" dirty="0"/>
            </a:br>
            <a:r>
              <a:rPr sz="2100" dirty="0"/>
              <a:t>les situations de stress </a:t>
            </a:r>
            <a:r>
              <a:rPr sz="2100" dirty="0" err="1"/>
              <a:t>chronique</a:t>
            </a:r>
            <a:r>
              <a:rPr sz="2100" dirty="0"/>
              <a:t>.</a:t>
            </a:r>
          </a:p>
          <a:p>
            <a:pPr>
              <a:lnSpc>
                <a:spcPct val="100000"/>
              </a:lnSpc>
            </a:pPr>
            <a:endParaRPr lang="en-US" sz="2100" dirty="0"/>
          </a:p>
        </p:txBody>
      </p:sp>
      <p:pic>
        <p:nvPicPr>
          <p:cNvPr id="4" name="Picture 3">
            <a:extLst>
              <a:ext uri="{FF2B5EF4-FFF2-40B4-BE49-F238E27FC236}">
                <a16:creationId xmlns:a16="http://schemas.microsoft.com/office/drawing/2014/main" id="{B82D72FD-CAE9-9647-8380-25A29707BD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4303" y="1000209"/>
            <a:ext cx="2401379" cy="5055534"/>
          </a:xfrm>
          <a:prstGeom prst="rect">
            <a:avLst/>
          </a:prstGeom>
        </p:spPr>
      </p:pic>
    </p:spTree>
    <p:extLst>
      <p:ext uri="{BB962C8B-B14F-4D97-AF65-F5344CB8AC3E}">
        <p14:creationId xmlns:p14="http://schemas.microsoft.com/office/powerpoint/2010/main" val="1330285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36ACE-B0E3-EE4D-AC10-3BAB881A61FD}"/>
              </a:ext>
            </a:extLst>
          </p:cNvPr>
          <p:cNvSpPr>
            <a:spLocks noGrp="1"/>
          </p:cNvSpPr>
          <p:nvPr>
            <p:ph type="ctrTitle"/>
          </p:nvPr>
        </p:nvSpPr>
        <p:spPr>
          <a:xfrm>
            <a:off x="588701" y="1532943"/>
            <a:ext cx="8072218" cy="1694415"/>
          </a:xfrm>
        </p:spPr>
        <p:txBody>
          <a:bodyPr/>
          <a:lstStyle/>
          <a:p>
            <a:r>
              <a:t>Quels sont les signes </a:t>
            </a:r>
            <a:br>
              <a:rPr lang="fr-FR"/>
            </a:br>
            <a:r>
              <a:t>avant-coureurs ?</a:t>
            </a:r>
          </a:p>
        </p:txBody>
      </p:sp>
      <p:pic>
        <p:nvPicPr>
          <p:cNvPr id="8" name="Picture 7">
            <a:extLst>
              <a:ext uri="{FF2B5EF4-FFF2-40B4-BE49-F238E27FC236}">
                <a16:creationId xmlns:a16="http://schemas.microsoft.com/office/drawing/2014/main" id="{F33306B9-891E-3B4F-9A82-5AB53C1E57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4868" y="118460"/>
            <a:ext cx="2042302" cy="1414483"/>
          </a:xfrm>
          <a:prstGeom prst="rect">
            <a:avLst/>
          </a:prstGeom>
        </p:spPr>
      </p:pic>
      <p:pic>
        <p:nvPicPr>
          <p:cNvPr id="4" name="Picture 3">
            <a:extLst>
              <a:ext uri="{FF2B5EF4-FFF2-40B4-BE49-F238E27FC236}">
                <a16:creationId xmlns:a16="http://schemas.microsoft.com/office/drawing/2014/main" id="{D7DCB53C-032D-3E47-9B9D-D5B64992A91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37084" y="3617670"/>
            <a:ext cx="2375452" cy="2375452"/>
          </a:xfrm>
          <a:prstGeom prst="rect">
            <a:avLst/>
          </a:prstGeom>
        </p:spPr>
      </p:pic>
    </p:spTree>
    <p:extLst>
      <p:ext uri="{BB962C8B-B14F-4D97-AF65-F5344CB8AC3E}">
        <p14:creationId xmlns:p14="http://schemas.microsoft.com/office/powerpoint/2010/main" val="1454192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EDB10-C91F-2145-B262-F52ED4DFF4A3}"/>
              </a:ext>
            </a:extLst>
          </p:cNvPr>
          <p:cNvSpPr>
            <a:spLocks noGrp="1"/>
          </p:cNvSpPr>
          <p:nvPr>
            <p:ph type="title"/>
          </p:nvPr>
        </p:nvSpPr>
        <p:spPr/>
        <p:txBody>
          <a:bodyPr/>
          <a:lstStyle/>
          <a:p>
            <a:r>
              <a:t>Signes avant-coureurs de burnout</a:t>
            </a:r>
          </a:p>
        </p:txBody>
      </p:sp>
      <p:grpSp>
        <p:nvGrpSpPr>
          <p:cNvPr id="4" name="Group 3">
            <a:extLst>
              <a:ext uri="{FF2B5EF4-FFF2-40B4-BE49-F238E27FC236}">
                <a16:creationId xmlns:a16="http://schemas.microsoft.com/office/drawing/2014/main" id="{0C894D49-B3F0-FE4C-B5F9-385CFADF8474}"/>
              </a:ext>
            </a:extLst>
          </p:cNvPr>
          <p:cNvGrpSpPr/>
          <p:nvPr/>
        </p:nvGrpSpPr>
        <p:grpSpPr>
          <a:xfrm>
            <a:off x="1628172" y="1629858"/>
            <a:ext cx="6393243" cy="1011172"/>
            <a:chOff x="1863121" y="193"/>
            <a:chExt cx="6393243" cy="1011172"/>
          </a:xfrm>
        </p:grpSpPr>
        <p:sp>
          <p:nvSpPr>
            <p:cNvPr id="14" name="Pentagon 13">
              <a:extLst>
                <a:ext uri="{FF2B5EF4-FFF2-40B4-BE49-F238E27FC236}">
                  <a16:creationId xmlns:a16="http://schemas.microsoft.com/office/drawing/2014/main" id="{03019746-687A-9A45-8FE4-CB1B56223C40}"/>
                </a:ext>
              </a:extLst>
            </p:cNvPr>
            <p:cNvSpPr/>
            <p:nvPr/>
          </p:nvSpPr>
          <p:spPr>
            <a:xfrm rot="10800000">
              <a:off x="1863121" y="193"/>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Pentagon 4">
              <a:extLst>
                <a:ext uri="{FF2B5EF4-FFF2-40B4-BE49-F238E27FC236}">
                  <a16:creationId xmlns:a16="http://schemas.microsoft.com/office/drawing/2014/main" id="{B9F583BE-9E9E-804F-8C4F-C9E45BE6C0DD}"/>
                </a:ext>
              </a:extLst>
            </p:cNvPr>
            <p:cNvSpPr txBox="1"/>
            <p:nvPr/>
          </p:nvSpPr>
          <p:spPr>
            <a:xfrm rot="21600000">
              <a:off x="2115914" y="193"/>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44780" rIns="270256" bIns="144780" numCol="1" spcCol="1270" anchor="ctr" anchorCtr="0">
              <a:noAutofit/>
            </a:bodyPr>
            <a:lstStyle/>
            <a:p>
              <a:pPr marL="0" lvl="0" indent="0" algn="ctr" defTabSz="1689100">
                <a:lnSpc>
                  <a:spcPct val="90000"/>
                </a:lnSpc>
                <a:spcBef>
                  <a:spcPct val="0"/>
                </a:spcBef>
                <a:spcAft>
                  <a:spcPct val="35000"/>
                </a:spcAft>
                <a:buNone/>
              </a:pPr>
              <a:r>
                <a:rPr sz="3800" kern="1200"/>
                <a:t>Physiques</a:t>
              </a:r>
            </a:p>
          </p:txBody>
        </p:sp>
      </p:grpSp>
      <p:grpSp>
        <p:nvGrpSpPr>
          <p:cNvPr id="6" name="Group 5">
            <a:extLst>
              <a:ext uri="{FF2B5EF4-FFF2-40B4-BE49-F238E27FC236}">
                <a16:creationId xmlns:a16="http://schemas.microsoft.com/office/drawing/2014/main" id="{8CD15ED1-5B25-9848-B0DC-BF11AC54B743}"/>
              </a:ext>
            </a:extLst>
          </p:cNvPr>
          <p:cNvGrpSpPr/>
          <p:nvPr/>
        </p:nvGrpSpPr>
        <p:grpSpPr>
          <a:xfrm>
            <a:off x="1628172" y="2923510"/>
            <a:ext cx="6393243" cy="1011172"/>
            <a:chOff x="1863121" y="1293845"/>
            <a:chExt cx="6393243" cy="1011172"/>
          </a:xfrm>
        </p:grpSpPr>
        <p:sp>
          <p:nvSpPr>
            <p:cNvPr id="12" name="Pentagon 11">
              <a:extLst>
                <a:ext uri="{FF2B5EF4-FFF2-40B4-BE49-F238E27FC236}">
                  <a16:creationId xmlns:a16="http://schemas.microsoft.com/office/drawing/2014/main" id="{4A39F12B-0764-B647-AEFA-57A643FA10E2}"/>
                </a:ext>
              </a:extLst>
            </p:cNvPr>
            <p:cNvSpPr/>
            <p:nvPr/>
          </p:nvSpPr>
          <p:spPr>
            <a:xfrm rot="10800000">
              <a:off x="1863121" y="1293845"/>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Pentagon 7">
              <a:extLst>
                <a:ext uri="{FF2B5EF4-FFF2-40B4-BE49-F238E27FC236}">
                  <a16:creationId xmlns:a16="http://schemas.microsoft.com/office/drawing/2014/main" id="{CC92BC74-F51F-924D-A2FC-1E2BA2AC2A41}"/>
                </a:ext>
              </a:extLst>
            </p:cNvPr>
            <p:cNvSpPr txBox="1"/>
            <p:nvPr/>
          </p:nvSpPr>
          <p:spPr>
            <a:xfrm rot="21600000">
              <a:off x="2115914" y="1293845"/>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44780" rIns="270256" bIns="144780" numCol="1" spcCol="1270" anchor="ctr" anchorCtr="0">
              <a:noAutofit/>
            </a:bodyPr>
            <a:lstStyle/>
            <a:p>
              <a:pPr marL="0" lvl="0" indent="0" algn="ctr" defTabSz="1689100">
                <a:lnSpc>
                  <a:spcPct val="90000"/>
                </a:lnSpc>
                <a:spcBef>
                  <a:spcPct val="0"/>
                </a:spcBef>
                <a:spcAft>
                  <a:spcPct val="35000"/>
                </a:spcAft>
                <a:buNone/>
              </a:pPr>
              <a:r>
                <a:rPr sz="3800" kern="1200"/>
                <a:t>Mentaux/Émotionnels</a:t>
              </a:r>
            </a:p>
          </p:txBody>
        </p:sp>
      </p:grpSp>
      <p:grpSp>
        <p:nvGrpSpPr>
          <p:cNvPr id="8" name="Group 7">
            <a:extLst>
              <a:ext uri="{FF2B5EF4-FFF2-40B4-BE49-F238E27FC236}">
                <a16:creationId xmlns:a16="http://schemas.microsoft.com/office/drawing/2014/main" id="{9AFD021F-317D-3C42-A88F-69F5F2B45792}"/>
              </a:ext>
            </a:extLst>
          </p:cNvPr>
          <p:cNvGrpSpPr/>
          <p:nvPr/>
        </p:nvGrpSpPr>
        <p:grpSpPr>
          <a:xfrm>
            <a:off x="1628172" y="4217162"/>
            <a:ext cx="6393243" cy="1011172"/>
            <a:chOff x="1863121" y="2587497"/>
            <a:chExt cx="6393243" cy="1011172"/>
          </a:xfrm>
        </p:grpSpPr>
        <p:sp>
          <p:nvSpPr>
            <p:cNvPr id="10" name="Pentagon 9">
              <a:extLst>
                <a:ext uri="{FF2B5EF4-FFF2-40B4-BE49-F238E27FC236}">
                  <a16:creationId xmlns:a16="http://schemas.microsoft.com/office/drawing/2014/main" id="{AF9A9F82-F23E-A54D-9306-E8727CC14CAD}"/>
                </a:ext>
              </a:extLst>
            </p:cNvPr>
            <p:cNvSpPr/>
            <p:nvPr/>
          </p:nvSpPr>
          <p:spPr>
            <a:xfrm rot="10800000">
              <a:off x="1863121" y="2587497"/>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Pentagon 10">
              <a:extLst>
                <a:ext uri="{FF2B5EF4-FFF2-40B4-BE49-F238E27FC236}">
                  <a16:creationId xmlns:a16="http://schemas.microsoft.com/office/drawing/2014/main" id="{BAEF6802-9974-6F4D-B4AF-09892381769D}"/>
                </a:ext>
              </a:extLst>
            </p:cNvPr>
            <p:cNvSpPr txBox="1"/>
            <p:nvPr/>
          </p:nvSpPr>
          <p:spPr>
            <a:xfrm rot="21600000">
              <a:off x="2115914" y="2587497"/>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44780" rIns="270256" bIns="144780" numCol="1" spcCol="1270" anchor="ctr" anchorCtr="0">
              <a:noAutofit/>
            </a:bodyPr>
            <a:lstStyle/>
            <a:p>
              <a:pPr marL="0" lvl="0" indent="0" algn="ctr" defTabSz="1689100">
                <a:lnSpc>
                  <a:spcPct val="90000"/>
                </a:lnSpc>
                <a:spcBef>
                  <a:spcPct val="0"/>
                </a:spcBef>
                <a:spcAft>
                  <a:spcPct val="35000"/>
                </a:spcAft>
                <a:buNone/>
              </a:pPr>
              <a:r>
                <a:rPr sz="3800" kern="1200"/>
                <a:t>Comportementaux</a:t>
              </a:r>
            </a:p>
          </p:txBody>
        </p:sp>
      </p:grpSp>
      <p:pic>
        <p:nvPicPr>
          <p:cNvPr id="16" name="Picture 15">
            <a:extLst>
              <a:ext uri="{FF2B5EF4-FFF2-40B4-BE49-F238E27FC236}">
                <a16:creationId xmlns:a16="http://schemas.microsoft.com/office/drawing/2014/main" id="{0E3DC65A-A127-7541-A6BF-17CB7E2DAD7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6367" y="1629857"/>
            <a:ext cx="1003852" cy="1003852"/>
          </a:xfrm>
          <a:prstGeom prst="rect">
            <a:avLst/>
          </a:prstGeom>
        </p:spPr>
      </p:pic>
      <p:pic>
        <p:nvPicPr>
          <p:cNvPr id="17" name="Picture 16">
            <a:extLst>
              <a:ext uri="{FF2B5EF4-FFF2-40B4-BE49-F238E27FC236}">
                <a16:creationId xmlns:a16="http://schemas.microsoft.com/office/drawing/2014/main" id="{599C46B0-3F60-AA4E-866B-4C136A0D2F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8897" y="2916188"/>
            <a:ext cx="1003852" cy="1003852"/>
          </a:xfrm>
          <a:prstGeom prst="rect">
            <a:avLst/>
          </a:prstGeom>
        </p:spPr>
      </p:pic>
      <p:pic>
        <p:nvPicPr>
          <p:cNvPr id="18" name="Picture 17">
            <a:extLst>
              <a:ext uri="{FF2B5EF4-FFF2-40B4-BE49-F238E27FC236}">
                <a16:creationId xmlns:a16="http://schemas.microsoft.com/office/drawing/2014/main" id="{EE8235A9-11B5-C842-BDD8-711943E07CD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6245" y="4207757"/>
            <a:ext cx="1003852" cy="1003852"/>
          </a:xfrm>
          <a:prstGeom prst="rect">
            <a:avLst/>
          </a:prstGeom>
        </p:spPr>
      </p:pic>
    </p:spTree>
    <p:extLst>
      <p:ext uri="{BB962C8B-B14F-4D97-AF65-F5344CB8AC3E}">
        <p14:creationId xmlns:p14="http://schemas.microsoft.com/office/powerpoint/2010/main" val="2673451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3AE70-716F-6741-80E1-E4D605280884}"/>
              </a:ext>
            </a:extLst>
          </p:cNvPr>
          <p:cNvSpPr>
            <a:spLocks noGrp="1"/>
          </p:cNvSpPr>
          <p:nvPr>
            <p:ph type="title"/>
          </p:nvPr>
        </p:nvSpPr>
        <p:spPr/>
        <p:txBody>
          <a:bodyPr/>
          <a:lstStyle/>
          <a:p>
            <a:r>
              <a:rPr dirty="0" err="1"/>
              <a:t>Signes</a:t>
            </a:r>
            <a:r>
              <a:rPr dirty="0"/>
              <a:t> physiques de burnout</a:t>
            </a:r>
          </a:p>
        </p:txBody>
      </p:sp>
      <p:sp>
        <p:nvSpPr>
          <p:cNvPr id="3" name="Text Placeholder 2">
            <a:extLst>
              <a:ext uri="{FF2B5EF4-FFF2-40B4-BE49-F238E27FC236}">
                <a16:creationId xmlns:a16="http://schemas.microsoft.com/office/drawing/2014/main" id="{F4D86810-A8D0-8C49-BB72-6DA4BA708F8C}"/>
              </a:ext>
            </a:extLst>
          </p:cNvPr>
          <p:cNvSpPr>
            <a:spLocks noGrp="1"/>
          </p:cNvSpPr>
          <p:nvPr>
            <p:ph type="body" sz="quarter" idx="10"/>
          </p:nvPr>
        </p:nvSpPr>
        <p:spPr>
          <a:xfrm>
            <a:off x="461963" y="1146175"/>
            <a:ext cx="7966420" cy="4399860"/>
          </a:xfrm>
        </p:spPr>
        <p:txBody>
          <a:bodyPr/>
          <a:lstStyle/>
          <a:p>
            <a:pPr lvl="0">
              <a:lnSpc>
                <a:spcPct val="100000"/>
              </a:lnSpc>
            </a:pPr>
            <a:r>
              <a:rPr dirty="0"/>
              <a:t>Sensation </a:t>
            </a:r>
            <a:r>
              <a:rPr dirty="0" err="1"/>
              <a:t>permanente</a:t>
            </a:r>
            <a:r>
              <a:rPr dirty="0"/>
              <a:t> de fatigue, </a:t>
            </a:r>
            <a:r>
              <a:rPr dirty="0" err="1"/>
              <a:t>lenteur</a:t>
            </a:r>
            <a:r>
              <a:rPr dirty="0"/>
              <a:t>, </a:t>
            </a:r>
            <a:r>
              <a:rPr dirty="0" err="1"/>
              <a:t>perte</a:t>
            </a:r>
            <a:r>
              <a:rPr dirty="0"/>
              <a:t> </a:t>
            </a:r>
            <a:r>
              <a:rPr dirty="0" err="1"/>
              <a:t>d’énergie</a:t>
            </a:r>
            <a:r>
              <a:rPr dirty="0"/>
              <a:t>, </a:t>
            </a:r>
            <a:r>
              <a:rPr dirty="0" err="1"/>
              <a:t>même</a:t>
            </a:r>
            <a:r>
              <a:rPr dirty="0"/>
              <a:t> </a:t>
            </a:r>
            <a:r>
              <a:rPr dirty="0" err="1"/>
              <a:t>lorsque</a:t>
            </a:r>
            <a:r>
              <a:rPr dirty="0"/>
              <a:t> </a:t>
            </a:r>
            <a:r>
              <a:rPr dirty="0" err="1"/>
              <a:t>l’on</a:t>
            </a:r>
            <a:r>
              <a:rPr dirty="0"/>
              <a:t> </a:t>
            </a:r>
            <a:r>
              <a:rPr dirty="0" err="1"/>
              <a:t>semble</a:t>
            </a:r>
            <a:r>
              <a:rPr dirty="0"/>
              <a:t> </a:t>
            </a:r>
            <a:r>
              <a:rPr dirty="0" err="1"/>
              <a:t>dormir</a:t>
            </a:r>
            <a:r>
              <a:rPr dirty="0"/>
              <a:t> </a:t>
            </a:r>
            <a:r>
              <a:rPr dirty="0" err="1"/>
              <a:t>suffisamment</a:t>
            </a:r>
            <a:r>
              <a:rPr dirty="0"/>
              <a:t>.</a:t>
            </a:r>
          </a:p>
          <a:p>
            <a:pPr>
              <a:lnSpc>
                <a:spcPct val="100000"/>
              </a:lnSpc>
            </a:pPr>
            <a:r>
              <a:rPr dirty="0" err="1"/>
              <a:t>Faiblesse</a:t>
            </a:r>
            <a:r>
              <a:rPr dirty="0"/>
              <a:t> du </a:t>
            </a:r>
            <a:r>
              <a:rPr dirty="0" err="1"/>
              <a:t>système</a:t>
            </a:r>
            <a:r>
              <a:rPr dirty="0"/>
              <a:t> </a:t>
            </a:r>
            <a:r>
              <a:rPr dirty="0" err="1"/>
              <a:t>immunitaire</a:t>
            </a:r>
            <a:r>
              <a:rPr dirty="0"/>
              <a:t>, plus </a:t>
            </a:r>
            <a:r>
              <a:rPr dirty="0" err="1"/>
              <a:t>souvent</a:t>
            </a:r>
            <a:r>
              <a:rPr dirty="0"/>
              <a:t> </a:t>
            </a:r>
            <a:r>
              <a:rPr dirty="0" err="1"/>
              <a:t>malade</a:t>
            </a:r>
            <a:r>
              <a:rPr dirty="0"/>
              <a:t>.</a:t>
            </a:r>
          </a:p>
          <a:p>
            <a:pPr>
              <a:lnSpc>
                <a:spcPct val="100000"/>
              </a:lnSpc>
            </a:pPr>
            <a:r>
              <a:rPr dirty="0" err="1"/>
              <a:t>Maux</a:t>
            </a:r>
            <a:r>
              <a:rPr dirty="0"/>
              <a:t> de tête, </a:t>
            </a:r>
            <a:r>
              <a:rPr dirty="0" err="1"/>
              <a:t>maux</a:t>
            </a:r>
            <a:r>
              <a:rPr dirty="0"/>
              <a:t> de dos, </a:t>
            </a:r>
            <a:r>
              <a:rPr dirty="0" err="1"/>
              <a:t>douleurs</a:t>
            </a:r>
            <a:r>
              <a:rPr dirty="0"/>
              <a:t> </a:t>
            </a:r>
            <a:r>
              <a:rPr dirty="0" err="1"/>
              <a:t>musculaires</a:t>
            </a:r>
            <a:r>
              <a:rPr dirty="0"/>
              <a:t>.</a:t>
            </a:r>
          </a:p>
          <a:p>
            <a:pPr>
              <a:lnSpc>
                <a:spcPct val="100000"/>
              </a:lnSpc>
            </a:pPr>
            <a:r>
              <a:rPr dirty="0" err="1"/>
              <a:t>Changements</a:t>
            </a:r>
            <a:r>
              <a:rPr dirty="0"/>
              <a:t> de </a:t>
            </a:r>
            <a:r>
              <a:rPr dirty="0" err="1"/>
              <a:t>l’appétit</a:t>
            </a:r>
            <a:r>
              <a:rPr dirty="0"/>
              <a:t> </a:t>
            </a:r>
            <a:r>
              <a:rPr dirty="0" err="1"/>
              <a:t>ou</a:t>
            </a:r>
            <a:r>
              <a:rPr dirty="0"/>
              <a:t> des habitudes </a:t>
            </a:r>
            <a:br>
              <a:rPr lang="en-US" dirty="0"/>
            </a:br>
            <a:r>
              <a:rPr dirty="0"/>
              <a:t>de </a:t>
            </a:r>
            <a:r>
              <a:rPr dirty="0" err="1"/>
              <a:t>sommeil</a:t>
            </a:r>
            <a:r>
              <a:rPr dirty="0"/>
              <a:t>.</a:t>
            </a:r>
          </a:p>
          <a:p>
            <a:pPr>
              <a:lnSpc>
                <a:spcPct val="100000"/>
              </a:lnSpc>
            </a:pPr>
            <a:endParaRPr lang="en-US" dirty="0"/>
          </a:p>
        </p:txBody>
      </p:sp>
    </p:spTree>
    <p:extLst>
      <p:ext uri="{BB962C8B-B14F-4D97-AF65-F5344CB8AC3E}">
        <p14:creationId xmlns:p14="http://schemas.microsoft.com/office/powerpoint/2010/main" val="33631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C30A7-08A0-B741-831E-DBE78BBBB9B1}"/>
              </a:ext>
            </a:extLst>
          </p:cNvPr>
          <p:cNvSpPr>
            <a:spLocks noGrp="1"/>
          </p:cNvSpPr>
          <p:nvPr>
            <p:ph type="title"/>
          </p:nvPr>
        </p:nvSpPr>
        <p:spPr/>
        <p:txBody>
          <a:bodyPr/>
          <a:lstStyle/>
          <a:p>
            <a:r>
              <a:rPr sz="2600" dirty="0" err="1"/>
              <a:t>Signes</a:t>
            </a:r>
            <a:r>
              <a:rPr sz="2600" dirty="0"/>
              <a:t> </a:t>
            </a:r>
            <a:r>
              <a:rPr sz="2600" dirty="0" err="1"/>
              <a:t>émotionnels</a:t>
            </a:r>
            <a:r>
              <a:rPr sz="2600" dirty="0"/>
              <a:t>/</a:t>
            </a:r>
            <a:r>
              <a:rPr sz="2600" dirty="0" err="1"/>
              <a:t>mentaux</a:t>
            </a:r>
            <a:r>
              <a:rPr sz="2600" dirty="0"/>
              <a:t> de burnout (1 sur 2)</a:t>
            </a:r>
          </a:p>
        </p:txBody>
      </p:sp>
      <p:sp>
        <p:nvSpPr>
          <p:cNvPr id="3" name="Text Placeholder 2">
            <a:extLst>
              <a:ext uri="{FF2B5EF4-FFF2-40B4-BE49-F238E27FC236}">
                <a16:creationId xmlns:a16="http://schemas.microsoft.com/office/drawing/2014/main" id="{D0A1AC97-2E6D-1440-8FDF-7B28C06FF1D7}"/>
              </a:ext>
            </a:extLst>
          </p:cNvPr>
          <p:cNvSpPr>
            <a:spLocks noGrp="1"/>
          </p:cNvSpPr>
          <p:nvPr>
            <p:ph type="body" sz="quarter" idx="10"/>
          </p:nvPr>
        </p:nvSpPr>
        <p:spPr>
          <a:xfrm>
            <a:off x="395055" y="1056965"/>
            <a:ext cx="8239125" cy="4920088"/>
          </a:xfrm>
        </p:spPr>
        <p:txBody>
          <a:bodyPr/>
          <a:lstStyle/>
          <a:p>
            <a:pPr>
              <a:lnSpc>
                <a:spcPct val="100000"/>
              </a:lnSpc>
              <a:spcBef>
                <a:spcPts val="600"/>
              </a:spcBef>
              <a:spcAft>
                <a:spcPts val="600"/>
              </a:spcAft>
            </a:pPr>
            <a:r>
              <a:rPr sz="2200" dirty="0" err="1"/>
              <a:t>Difficultés</a:t>
            </a:r>
            <a:r>
              <a:rPr sz="2200" dirty="0"/>
              <a:t> à se </a:t>
            </a:r>
            <a:r>
              <a:rPr sz="2200" dirty="0" err="1"/>
              <a:t>concentrer</a:t>
            </a:r>
            <a:r>
              <a:rPr sz="2200" dirty="0"/>
              <a:t> sur son travail, à </a:t>
            </a:r>
            <a:r>
              <a:rPr sz="2200" dirty="0" err="1"/>
              <a:t>s'y</a:t>
            </a:r>
            <a:r>
              <a:rPr sz="2200" dirty="0"/>
              <a:t> </a:t>
            </a:r>
            <a:r>
              <a:rPr sz="2200" dirty="0" err="1"/>
              <a:t>intéresser</a:t>
            </a:r>
            <a:r>
              <a:rPr sz="2200" dirty="0"/>
              <a:t>, </a:t>
            </a:r>
            <a:br>
              <a:rPr lang="en-US" sz="2200" dirty="0"/>
            </a:br>
            <a:r>
              <a:rPr sz="2200" dirty="0"/>
              <a:t>et à </a:t>
            </a:r>
            <a:r>
              <a:rPr sz="2200" dirty="0" err="1"/>
              <a:t>achever</a:t>
            </a:r>
            <a:r>
              <a:rPr sz="2200" dirty="0"/>
              <a:t> les </a:t>
            </a:r>
            <a:r>
              <a:rPr sz="2200" dirty="0" err="1"/>
              <a:t>tâches</a:t>
            </a:r>
            <a:r>
              <a:rPr sz="2200" dirty="0"/>
              <a:t>.</a:t>
            </a:r>
          </a:p>
          <a:p>
            <a:pPr lvl="0">
              <a:lnSpc>
                <a:spcPct val="100000"/>
              </a:lnSpc>
              <a:spcBef>
                <a:spcPts val="600"/>
              </a:spcBef>
              <a:spcAft>
                <a:spcPts val="600"/>
              </a:spcAft>
            </a:pPr>
            <a:r>
              <a:rPr sz="2200" dirty="0" err="1"/>
              <a:t>Difficultés</a:t>
            </a:r>
            <a:r>
              <a:rPr sz="2200" dirty="0"/>
              <a:t> à </a:t>
            </a:r>
            <a:r>
              <a:rPr sz="2200" dirty="0" err="1"/>
              <a:t>prendre</a:t>
            </a:r>
            <a:r>
              <a:rPr sz="2200" dirty="0"/>
              <a:t> des </a:t>
            </a:r>
            <a:r>
              <a:rPr sz="2200" dirty="0" err="1"/>
              <a:t>décisions</a:t>
            </a:r>
            <a:r>
              <a:rPr sz="2200" dirty="0"/>
              <a:t> et à </a:t>
            </a:r>
            <a:r>
              <a:rPr sz="2200" dirty="0" err="1"/>
              <a:t>aller</a:t>
            </a:r>
            <a:r>
              <a:rPr sz="2200" dirty="0"/>
              <a:t> de </a:t>
            </a:r>
            <a:r>
              <a:rPr sz="2200" dirty="0" err="1"/>
              <a:t>l’avant</a:t>
            </a:r>
            <a:r>
              <a:rPr sz="2200" dirty="0"/>
              <a:t>.</a:t>
            </a:r>
          </a:p>
          <a:p>
            <a:pPr lvl="0">
              <a:lnSpc>
                <a:spcPct val="100000"/>
              </a:lnSpc>
              <a:spcBef>
                <a:spcPts val="600"/>
              </a:spcBef>
              <a:spcAft>
                <a:spcPts val="600"/>
              </a:spcAft>
            </a:pPr>
            <a:r>
              <a:rPr sz="2200" dirty="0" err="1"/>
              <a:t>Tendance</a:t>
            </a:r>
            <a:r>
              <a:rPr sz="2200" dirty="0"/>
              <a:t> accrue à la distraction, à </a:t>
            </a:r>
            <a:r>
              <a:rPr sz="2200" dirty="0" err="1"/>
              <a:t>l’étourderie</a:t>
            </a:r>
            <a:r>
              <a:rPr sz="2200" dirty="0"/>
              <a:t>. </a:t>
            </a:r>
            <a:br>
              <a:rPr lang="en-US" sz="2200" dirty="0"/>
            </a:br>
            <a:r>
              <a:rPr sz="2200" dirty="0"/>
              <a:t>Plus de choses « </a:t>
            </a:r>
            <a:r>
              <a:rPr sz="2200" dirty="0" err="1"/>
              <a:t>passent</a:t>
            </a:r>
            <a:r>
              <a:rPr sz="2200" dirty="0"/>
              <a:t> à travers les </a:t>
            </a:r>
            <a:r>
              <a:rPr sz="2200" dirty="0" err="1"/>
              <a:t>mailles</a:t>
            </a:r>
            <a:r>
              <a:rPr sz="2200" dirty="0"/>
              <a:t> du filet ».</a:t>
            </a:r>
          </a:p>
          <a:p>
            <a:pPr lvl="0">
              <a:lnSpc>
                <a:spcPct val="100000"/>
              </a:lnSpc>
              <a:spcBef>
                <a:spcPts val="600"/>
              </a:spcBef>
              <a:spcAft>
                <a:spcPts val="600"/>
              </a:spcAft>
            </a:pPr>
            <a:r>
              <a:rPr sz="2200" dirty="0"/>
              <a:t>Impression d’être </a:t>
            </a:r>
            <a:r>
              <a:rPr sz="2200" dirty="0" err="1"/>
              <a:t>submergé</a:t>
            </a:r>
            <a:r>
              <a:rPr sz="2200" dirty="0"/>
              <a:t> et </a:t>
            </a:r>
            <a:r>
              <a:rPr sz="2200" dirty="0" err="1"/>
              <a:t>accablé</a:t>
            </a:r>
            <a:r>
              <a:rPr sz="2200" dirty="0"/>
              <a:t> de </a:t>
            </a:r>
            <a:r>
              <a:rPr sz="2200" dirty="0" err="1"/>
              <a:t>responsabilités</a:t>
            </a:r>
            <a:r>
              <a:rPr sz="2200" dirty="0"/>
              <a:t> </a:t>
            </a:r>
            <a:br>
              <a:rPr lang="en-US" sz="2200" dirty="0"/>
            </a:br>
            <a:r>
              <a:rPr sz="2200" dirty="0"/>
              <a:t>et de </a:t>
            </a:r>
            <a:r>
              <a:rPr sz="2200" dirty="0" err="1"/>
              <a:t>pressions</a:t>
            </a:r>
            <a:r>
              <a:rPr sz="2200" dirty="0"/>
              <a:t>.</a:t>
            </a:r>
          </a:p>
          <a:p>
            <a:pPr lvl="0">
              <a:lnSpc>
                <a:spcPct val="100000"/>
              </a:lnSpc>
              <a:spcBef>
                <a:spcPts val="600"/>
              </a:spcBef>
              <a:spcAft>
                <a:spcPts val="600"/>
              </a:spcAft>
            </a:pPr>
            <a:r>
              <a:rPr sz="2200" dirty="0"/>
              <a:t>Impression de ne pas </a:t>
            </a:r>
            <a:r>
              <a:rPr sz="2200" dirty="0" err="1"/>
              <a:t>répondre</a:t>
            </a:r>
            <a:r>
              <a:rPr sz="2200" dirty="0"/>
              <a:t> aux </a:t>
            </a:r>
            <a:r>
              <a:rPr sz="2200" dirty="0" err="1"/>
              <a:t>attentes</a:t>
            </a:r>
            <a:r>
              <a:rPr sz="2200" dirty="0"/>
              <a:t> (les </a:t>
            </a:r>
            <a:r>
              <a:rPr sz="2200" dirty="0" err="1"/>
              <a:t>siennes</a:t>
            </a:r>
            <a:r>
              <a:rPr sz="2200" dirty="0"/>
              <a:t> </a:t>
            </a:r>
            <a:br>
              <a:rPr lang="en-US" sz="2200" dirty="0"/>
            </a:br>
            <a:r>
              <a:rPr sz="2200" dirty="0"/>
              <a:t>et </a:t>
            </a:r>
            <a:r>
              <a:rPr sz="2200" dirty="0" err="1"/>
              <a:t>celles</a:t>
            </a:r>
            <a:r>
              <a:rPr sz="2200" dirty="0"/>
              <a:t> des </a:t>
            </a:r>
            <a:r>
              <a:rPr sz="2200" dirty="0" err="1"/>
              <a:t>autres</a:t>
            </a:r>
            <a:r>
              <a:rPr sz="2200" dirty="0"/>
              <a:t>).</a:t>
            </a:r>
          </a:p>
          <a:p>
            <a:pPr lvl="0">
              <a:lnSpc>
                <a:spcPct val="100000"/>
              </a:lnSpc>
              <a:spcBef>
                <a:spcPts val="600"/>
              </a:spcBef>
              <a:spcAft>
                <a:spcPts val="600"/>
              </a:spcAft>
            </a:pPr>
            <a:r>
              <a:rPr sz="2200" dirty="0"/>
              <a:t>Impression que son travail ne </a:t>
            </a:r>
            <a:r>
              <a:rPr sz="2200" dirty="0" err="1"/>
              <a:t>produit</a:t>
            </a:r>
            <a:r>
              <a:rPr sz="2200" dirty="0"/>
              <a:t> </a:t>
            </a:r>
            <a:r>
              <a:rPr sz="2200" dirty="0" err="1"/>
              <a:t>aucun</a:t>
            </a:r>
            <a:r>
              <a:rPr sz="2200" dirty="0"/>
              <a:t> </a:t>
            </a:r>
            <a:r>
              <a:rPr sz="2200" dirty="0" err="1"/>
              <a:t>résultat</a:t>
            </a:r>
            <a:r>
              <a:rPr sz="2200" dirty="0"/>
              <a:t> </a:t>
            </a:r>
            <a:r>
              <a:rPr sz="2200" dirty="0" err="1"/>
              <a:t>concret</a:t>
            </a:r>
            <a:r>
              <a:rPr sz="2200" dirty="0"/>
              <a:t>.</a:t>
            </a:r>
          </a:p>
        </p:txBody>
      </p:sp>
    </p:spTree>
    <p:extLst>
      <p:ext uri="{BB962C8B-B14F-4D97-AF65-F5344CB8AC3E}">
        <p14:creationId xmlns:p14="http://schemas.microsoft.com/office/powerpoint/2010/main" val="57475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8CA67-C3C1-3041-BDE3-B8B3CBE118C5}"/>
              </a:ext>
            </a:extLst>
          </p:cNvPr>
          <p:cNvSpPr>
            <a:spLocks noGrp="1"/>
          </p:cNvSpPr>
          <p:nvPr>
            <p:ph type="title"/>
          </p:nvPr>
        </p:nvSpPr>
        <p:spPr/>
        <p:txBody>
          <a:bodyPr/>
          <a:lstStyle/>
          <a:p>
            <a:r>
              <a:rPr sz="2600" dirty="0" err="1"/>
              <a:t>Signes</a:t>
            </a:r>
            <a:r>
              <a:rPr sz="2600" dirty="0"/>
              <a:t> </a:t>
            </a:r>
            <a:r>
              <a:rPr sz="2600" dirty="0" err="1"/>
              <a:t>émotionnels</a:t>
            </a:r>
            <a:r>
              <a:rPr sz="2600" dirty="0"/>
              <a:t>/</a:t>
            </a:r>
            <a:r>
              <a:rPr sz="2600" dirty="0" err="1"/>
              <a:t>mentaux</a:t>
            </a:r>
            <a:r>
              <a:rPr sz="2600" dirty="0"/>
              <a:t> de burnout (2 sur 2)</a:t>
            </a:r>
          </a:p>
        </p:txBody>
      </p:sp>
      <p:sp>
        <p:nvSpPr>
          <p:cNvPr id="3" name="Text Placeholder 2">
            <a:extLst>
              <a:ext uri="{FF2B5EF4-FFF2-40B4-BE49-F238E27FC236}">
                <a16:creationId xmlns:a16="http://schemas.microsoft.com/office/drawing/2014/main" id="{439DFF9D-374B-EE47-A4C3-EF00C9B99A5D}"/>
              </a:ext>
            </a:extLst>
          </p:cNvPr>
          <p:cNvSpPr>
            <a:spLocks noGrp="1"/>
          </p:cNvSpPr>
          <p:nvPr>
            <p:ph type="body" sz="quarter" idx="10"/>
          </p:nvPr>
        </p:nvSpPr>
        <p:spPr>
          <a:xfrm>
            <a:off x="461963" y="1103526"/>
            <a:ext cx="7478879" cy="4875484"/>
          </a:xfrm>
        </p:spPr>
        <p:txBody>
          <a:bodyPr/>
          <a:lstStyle/>
          <a:p>
            <a:pPr>
              <a:lnSpc>
                <a:spcPct val="100000"/>
              </a:lnSpc>
              <a:spcBef>
                <a:spcPts val="600"/>
              </a:spcBef>
              <a:spcAft>
                <a:spcPts val="600"/>
              </a:spcAft>
            </a:pPr>
            <a:r>
              <a:rPr sz="2200" dirty="0"/>
              <a:t>Impression d’être « </a:t>
            </a:r>
            <a:r>
              <a:rPr sz="2200" dirty="0" err="1"/>
              <a:t>utilisé</a:t>
            </a:r>
            <a:r>
              <a:rPr sz="2200" dirty="0"/>
              <a:t> » </a:t>
            </a:r>
            <a:r>
              <a:rPr sz="2200" dirty="0" err="1"/>
              <a:t>ou</a:t>
            </a:r>
            <a:r>
              <a:rPr sz="2200" dirty="0"/>
              <a:t> de ne pas </a:t>
            </a:r>
            <a:r>
              <a:rPr sz="2200" dirty="0" err="1"/>
              <a:t>être</a:t>
            </a:r>
            <a:r>
              <a:rPr sz="2200" dirty="0"/>
              <a:t> </a:t>
            </a:r>
            <a:r>
              <a:rPr sz="2200" dirty="0" err="1"/>
              <a:t>apprécié</a:t>
            </a:r>
            <a:r>
              <a:rPr sz="2200" dirty="0"/>
              <a:t> </a:t>
            </a:r>
            <a:br>
              <a:rPr lang="en-US" sz="2200" dirty="0"/>
            </a:br>
            <a:r>
              <a:rPr sz="2200" dirty="0"/>
              <a:t>à </a:t>
            </a:r>
            <a:r>
              <a:rPr sz="2200" dirty="0" err="1"/>
              <a:t>sa</a:t>
            </a:r>
            <a:r>
              <a:rPr sz="2200" dirty="0"/>
              <a:t> </a:t>
            </a:r>
            <a:r>
              <a:rPr sz="2200" dirty="0" err="1"/>
              <a:t>juste</a:t>
            </a:r>
            <a:r>
              <a:rPr sz="2200" dirty="0"/>
              <a:t> </a:t>
            </a:r>
            <a:r>
              <a:rPr sz="2200" dirty="0" err="1"/>
              <a:t>valeur</a:t>
            </a:r>
            <a:r>
              <a:rPr sz="2200" dirty="0"/>
              <a:t> au travail.</a:t>
            </a:r>
          </a:p>
          <a:p>
            <a:pPr lvl="0">
              <a:lnSpc>
                <a:spcPct val="100000"/>
              </a:lnSpc>
              <a:spcBef>
                <a:spcPts val="600"/>
              </a:spcBef>
              <a:spcAft>
                <a:spcPts val="600"/>
              </a:spcAft>
            </a:pPr>
            <a:r>
              <a:rPr sz="2200" dirty="0"/>
              <a:t>Impression </a:t>
            </a:r>
            <a:r>
              <a:rPr sz="2200" dirty="0" err="1"/>
              <a:t>négative</a:t>
            </a:r>
            <a:r>
              <a:rPr sz="2200" dirty="0"/>
              <a:t> du </a:t>
            </a:r>
            <a:r>
              <a:rPr sz="2200" dirty="0" err="1"/>
              <a:t>niveau</a:t>
            </a:r>
            <a:r>
              <a:rPr sz="2200" dirty="0"/>
              <a:t> de </a:t>
            </a:r>
            <a:r>
              <a:rPr sz="2200" dirty="0" err="1"/>
              <a:t>compétence</a:t>
            </a:r>
            <a:r>
              <a:rPr sz="2200" dirty="0"/>
              <a:t> et </a:t>
            </a:r>
            <a:r>
              <a:rPr sz="2200" dirty="0" err="1"/>
              <a:t>d'implication</a:t>
            </a:r>
            <a:r>
              <a:rPr sz="2200" dirty="0"/>
              <a:t> des </a:t>
            </a:r>
            <a:r>
              <a:rPr sz="2200" dirty="0" err="1"/>
              <a:t>collègues</a:t>
            </a:r>
            <a:r>
              <a:rPr sz="2200" dirty="0"/>
              <a:t> (et de </a:t>
            </a:r>
            <a:r>
              <a:rPr sz="2200" dirty="0" err="1"/>
              <a:t>l’organisation</a:t>
            </a:r>
            <a:r>
              <a:rPr sz="2200" dirty="0"/>
              <a:t> </a:t>
            </a:r>
            <a:r>
              <a:rPr sz="2200" dirty="0" err="1"/>
              <a:t>dans</a:t>
            </a:r>
            <a:r>
              <a:rPr sz="2200" dirty="0"/>
              <a:t> </a:t>
            </a:r>
            <a:br>
              <a:rPr lang="en-US" sz="2200" dirty="0"/>
            </a:br>
            <a:r>
              <a:rPr sz="2200" dirty="0"/>
              <a:t>son ensemble).</a:t>
            </a:r>
          </a:p>
          <a:p>
            <a:pPr lvl="0">
              <a:lnSpc>
                <a:spcPct val="100000"/>
              </a:lnSpc>
              <a:spcBef>
                <a:spcPts val="600"/>
              </a:spcBef>
              <a:spcAft>
                <a:spcPts val="600"/>
              </a:spcAft>
            </a:pPr>
            <a:r>
              <a:rPr sz="2200" dirty="0" err="1"/>
              <a:t>Irritabilité</a:t>
            </a:r>
            <a:r>
              <a:rPr sz="2200" dirty="0"/>
              <a:t>, </a:t>
            </a:r>
            <a:r>
              <a:rPr sz="2200" dirty="0" err="1"/>
              <a:t>être</a:t>
            </a:r>
            <a:r>
              <a:rPr sz="2200" dirty="0"/>
              <a:t> </a:t>
            </a:r>
            <a:r>
              <a:rPr sz="2200" dirty="0" err="1"/>
              <a:t>facilement</a:t>
            </a:r>
            <a:r>
              <a:rPr sz="2200" dirty="0"/>
              <a:t> </a:t>
            </a:r>
            <a:r>
              <a:rPr sz="2200" dirty="0" err="1"/>
              <a:t>contrarié</a:t>
            </a:r>
            <a:r>
              <a:rPr sz="2200" dirty="0"/>
              <a:t>.</a:t>
            </a:r>
          </a:p>
          <a:p>
            <a:pPr lvl="0">
              <a:lnSpc>
                <a:spcPct val="100000"/>
              </a:lnSpc>
              <a:spcBef>
                <a:spcPts val="600"/>
              </a:spcBef>
              <a:spcAft>
                <a:spcPts val="600"/>
              </a:spcAft>
            </a:pPr>
            <a:r>
              <a:rPr sz="2200" dirty="0"/>
              <a:t>Impression de </a:t>
            </a:r>
            <a:r>
              <a:rPr sz="2200" dirty="0" err="1"/>
              <a:t>détachement</a:t>
            </a:r>
            <a:r>
              <a:rPr sz="2200" dirty="0"/>
              <a:t>, </a:t>
            </a:r>
            <a:r>
              <a:rPr sz="2200" dirty="0" err="1"/>
              <a:t>difficultés</a:t>
            </a:r>
            <a:r>
              <a:rPr sz="2200" dirty="0"/>
              <a:t> à se </a:t>
            </a:r>
            <a:r>
              <a:rPr sz="2200" dirty="0" err="1"/>
              <a:t>soucier</a:t>
            </a:r>
            <a:r>
              <a:rPr sz="2200" dirty="0"/>
              <a:t> </a:t>
            </a:r>
            <a:br>
              <a:rPr lang="en-US" sz="2200" dirty="0"/>
            </a:br>
            <a:r>
              <a:rPr sz="2200" dirty="0"/>
              <a:t>des </a:t>
            </a:r>
            <a:r>
              <a:rPr sz="2200" dirty="0" err="1"/>
              <a:t>problèmes</a:t>
            </a:r>
            <a:r>
              <a:rPr sz="2200" dirty="0"/>
              <a:t> et des </a:t>
            </a:r>
            <a:r>
              <a:rPr sz="2200" dirty="0" err="1"/>
              <a:t>besoins</a:t>
            </a:r>
            <a:r>
              <a:rPr sz="2200" dirty="0"/>
              <a:t> des </a:t>
            </a:r>
            <a:r>
              <a:rPr sz="2200" dirty="0" err="1"/>
              <a:t>autres</a:t>
            </a:r>
            <a:r>
              <a:rPr sz="2200" dirty="0"/>
              <a:t>.</a:t>
            </a:r>
          </a:p>
          <a:p>
            <a:pPr lvl="0">
              <a:lnSpc>
                <a:spcPct val="100000"/>
              </a:lnSpc>
              <a:spcBef>
                <a:spcPts val="600"/>
              </a:spcBef>
              <a:spcAft>
                <a:spcPts val="600"/>
              </a:spcAft>
            </a:pPr>
            <a:r>
              <a:rPr sz="2200" dirty="0" err="1"/>
              <a:t>L’idée</a:t>
            </a:r>
            <a:r>
              <a:rPr sz="2200" dirty="0"/>
              <a:t> </a:t>
            </a:r>
            <a:r>
              <a:rPr sz="2200" dirty="0" err="1"/>
              <a:t>même</a:t>
            </a:r>
            <a:r>
              <a:rPr sz="2200" dirty="0"/>
              <a:t> du travail </a:t>
            </a:r>
            <a:r>
              <a:rPr sz="2200" dirty="0" err="1"/>
              <a:t>produit</a:t>
            </a:r>
            <a:r>
              <a:rPr sz="2200" dirty="0"/>
              <a:t> </a:t>
            </a:r>
            <a:r>
              <a:rPr sz="2200" dirty="0" err="1"/>
              <a:t>une</a:t>
            </a:r>
            <a:r>
              <a:rPr sz="2200" dirty="0"/>
              <a:t> </a:t>
            </a:r>
            <a:r>
              <a:rPr sz="2200" dirty="0" err="1"/>
              <a:t>réaction</a:t>
            </a:r>
            <a:r>
              <a:rPr sz="2200" dirty="0"/>
              <a:t> instinctive </a:t>
            </a:r>
            <a:r>
              <a:rPr sz="2200" dirty="0" err="1"/>
              <a:t>négative</a:t>
            </a:r>
            <a:r>
              <a:rPr sz="2200" dirty="0"/>
              <a:t>.</a:t>
            </a:r>
          </a:p>
          <a:p>
            <a:pPr lvl="0">
              <a:lnSpc>
                <a:spcPct val="100000"/>
              </a:lnSpc>
              <a:spcBef>
                <a:spcPts val="600"/>
              </a:spcBef>
              <a:spcAft>
                <a:spcPts val="600"/>
              </a:spcAft>
            </a:pPr>
            <a:r>
              <a:rPr sz="2200" dirty="0" err="1"/>
              <a:t>Tendance</a:t>
            </a:r>
            <a:r>
              <a:rPr sz="2200" dirty="0"/>
              <a:t> à </a:t>
            </a:r>
            <a:r>
              <a:rPr sz="2200" dirty="0" err="1"/>
              <a:t>négliger</a:t>
            </a:r>
            <a:r>
              <a:rPr sz="2200" dirty="0"/>
              <a:t> son travail et </a:t>
            </a:r>
            <a:r>
              <a:rPr sz="2200" dirty="0" err="1"/>
              <a:t>ses</a:t>
            </a:r>
            <a:r>
              <a:rPr sz="2200" dirty="0"/>
              <a:t> performances.</a:t>
            </a:r>
          </a:p>
          <a:p>
            <a:endParaRPr lang="en-US" sz="2200" dirty="0"/>
          </a:p>
        </p:txBody>
      </p:sp>
    </p:spTree>
    <p:extLst>
      <p:ext uri="{BB962C8B-B14F-4D97-AF65-F5344CB8AC3E}">
        <p14:creationId xmlns:p14="http://schemas.microsoft.com/office/powerpoint/2010/main" val="854343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8CC05-76F3-6747-B405-0A8BB4A0E594}"/>
              </a:ext>
            </a:extLst>
          </p:cNvPr>
          <p:cNvSpPr>
            <a:spLocks noGrp="1"/>
          </p:cNvSpPr>
          <p:nvPr>
            <p:ph type="title"/>
          </p:nvPr>
        </p:nvSpPr>
        <p:spPr/>
        <p:txBody>
          <a:bodyPr/>
          <a:lstStyle/>
          <a:p>
            <a:r>
              <a:rPr sz="2600" dirty="0" err="1"/>
              <a:t>Signes</a:t>
            </a:r>
            <a:r>
              <a:rPr sz="2600" dirty="0"/>
              <a:t> </a:t>
            </a:r>
            <a:r>
              <a:rPr sz="2600" dirty="0" err="1"/>
              <a:t>comportementaux</a:t>
            </a:r>
            <a:r>
              <a:rPr sz="2600" dirty="0"/>
              <a:t> de burnout</a:t>
            </a:r>
          </a:p>
        </p:txBody>
      </p:sp>
      <p:sp>
        <p:nvSpPr>
          <p:cNvPr id="3" name="Text Placeholder 2">
            <a:extLst>
              <a:ext uri="{FF2B5EF4-FFF2-40B4-BE49-F238E27FC236}">
                <a16:creationId xmlns:a16="http://schemas.microsoft.com/office/drawing/2014/main" id="{831E3570-2CFF-244C-8416-EAD2DBD48CE7}"/>
              </a:ext>
            </a:extLst>
          </p:cNvPr>
          <p:cNvSpPr>
            <a:spLocks noGrp="1"/>
          </p:cNvSpPr>
          <p:nvPr>
            <p:ph type="body" sz="quarter" idx="10"/>
          </p:nvPr>
        </p:nvSpPr>
        <p:spPr>
          <a:xfrm>
            <a:off x="372754" y="1079268"/>
            <a:ext cx="8514572" cy="5009298"/>
          </a:xfrm>
        </p:spPr>
        <p:txBody>
          <a:bodyPr/>
          <a:lstStyle/>
          <a:p>
            <a:pPr lvl="0">
              <a:lnSpc>
                <a:spcPct val="100000"/>
              </a:lnSpc>
              <a:spcBef>
                <a:spcPts val="600"/>
              </a:spcBef>
              <a:spcAft>
                <a:spcPts val="600"/>
              </a:spcAft>
            </a:pPr>
            <a:r>
              <a:rPr sz="2200" dirty="0"/>
              <a:t>Procrastination / </a:t>
            </a:r>
            <a:r>
              <a:rPr sz="2200" dirty="0" err="1"/>
              <a:t>Tendance</a:t>
            </a:r>
            <a:r>
              <a:rPr sz="2200" dirty="0"/>
              <a:t> à tout </a:t>
            </a:r>
            <a:r>
              <a:rPr sz="2200" dirty="0" err="1"/>
              <a:t>remettre</a:t>
            </a:r>
            <a:r>
              <a:rPr sz="2200" dirty="0"/>
              <a:t> au </a:t>
            </a:r>
            <a:r>
              <a:rPr sz="2200" dirty="0" err="1"/>
              <a:t>lendemain</a:t>
            </a:r>
            <a:r>
              <a:rPr sz="2200" dirty="0"/>
              <a:t>, </a:t>
            </a:r>
            <a:r>
              <a:rPr sz="2200" dirty="0" err="1"/>
              <a:t>difficultés</a:t>
            </a:r>
            <a:r>
              <a:rPr sz="2200" dirty="0"/>
              <a:t> à se lancer.</a:t>
            </a:r>
          </a:p>
          <a:p>
            <a:pPr lvl="0">
              <a:lnSpc>
                <a:spcPct val="100000"/>
              </a:lnSpc>
              <a:spcBef>
                <a:spcPts val="600"/>
              </a:spcBef>
              <a:spcAft>
                <a:spcPts val="600"/>
              </a:spcAft>
            </a:pPr>
            <a:r>
              <a:rPr sz="2200" dirty="0" err="1"/>
              <a:t>Lenteur</a:t>
            </a:r>
            <a:r>
              <a:rPr sz="2200" dirty="0"/>
              <a:t> </a:t>
            </a:r>
            <a:r>
              <a:rPr sz="2200" dirty="0" err="1"/>
              <a:t>dans</a:t>
            </a:r>
            <a:r>
              <a:rPr sz="2200" dirty="0"/>
              <a:t> </a:t>
            </a:r>
            <a:r>
              <a:rPr sz="2200" dirty="0" err="1"/>
              <a:t>l’accomplissement</a:t>
            </a:r>
            <a:r>
              <a:rPr sz="2200" dirty="0"/>
              <a:t> des </a:t>
            </a:r>
            <a:r>
              <a:rPr sz="2200" dirty="0" err="1"/>
              <a:t>tâches</a:t>
            </a:r>
            <a:r>
              <a:rPr sz="2200" dirty="0"/>
              <a:t>.</a:t>
            </a:r>
          </a:p>
          <a:p>
            <a:pPr lvl="0">
              <a:lnSpc>
                <a:spcPct val="100000"/>
              </a:lnSpc>
              <a:spcBef>
                <a:spcPts val="600"/>
              </a:spcBef>
              <a:spcAft>
                <a:spcPts val="600"/>
              </a:spcAft>
            </a:pPr>
            <a:r>
              <a:rPr sz="2200" dirty="0" err="1"/>
              <a:t>Retrait</a:t>
            </a:r>
            <a:r>
              <a:rPr sz="2200" dirty="0"/>
              <a:t> / </a:t>
            </a:r>
            <a:r>
              <a:rPr sz="2200" dirty="0" err="1"/>
              <a:t>Renonciation</a:t>
            </a:r>
            <a:r>
              <a:rPr sz="2200" dirty="0"/>
              <a:t> à </a:t>
            </a:r>
            <a:r>
              <a:rPr sz="2200" dirty="0" err="1"/>
              <a:t>ses</a:t>
            </a:r>
            <a:r>
              <a:rPr sz="2200" dirty="0"/>
              <a:t> </a:t>
            </a:r>
            <a:r>
              <a:rPr sz="2200" dirty="0" err="1"/>
              <a:t>responsabilités</a:t>
            </a:r>
            <a:r>
              <a:rPr sz="2200" dirty="0"/>
              <a:t>.</a:t>
            </a:r>
          </a:p>
          <a:p>
            <a:pPr lvl="0">
              <a:lnSpc>
                <a:spcPct val="100000"/>
              </a:lnSpc>
              <a:spcBef>
                <a:spcPts val="600"/>
              </a:spcBef>
              <a:spcAft>
                <a:spcPts val="600"/>
              </a:spcAft>
            </a:pPr>
            <a:r>
              <a:rPr sz="2200" dirty="0"/>
              <a:t>Intensification des </a:t>
            </a:r>
            <a:r>
              <a:rPr sz="2200" dirty="0" err="1"/>
              <a:t>mécanismes</a:t>
            </a:r>
            <a:r>
              <a:rPr sz="2200" dirty="0"/>
              <a:t> de résistance et </a:t>
            </a:r>
            <a:r>
              <a:rPr sz="2200" dirty="0" err="1"/>
              <a:t>d’adaptation</a:t>
            </a:r>
            <a:r>
              <a:rPr sz="2200" dirty="0"/>
              <a:t> </a:t>
            </a:r>
            <a:r>
              <a:rPr sz="2200" dirty="0" err="1"/>
              <a:t>nocifs</a:t>
            </a:r>
            <a:r>
              <a:rPr sz="2200" dirty="0"/>
              <a:t> (les choses qui ne </a:t>
            </a:r>
            <a:r>
              <a:rPr sz="2200" dirty="0" err="1"/>
              <a:t>vous</a:t>
            </a:r>
            <a:r>
              <a:rPr sz="2200" dirty="0"/>
              <a:t> </a:t>
            </a:r>
            <a:r>
              <a:rPr sz="2200" dirty="0" err="1"/>
              <a:t>régénèrent</a:t>
            </a:r>
            <a:r>
              <a:rPr sz="2200" dirty="0"/>
              <a:t> pas et ne </a:t>
            </a:r>
            <a:r>
              <a:rPr sz="2200" dirty="0" err="1"/>
              <a:t>vous</a:t>
            </a:r>
            <a:r>
              <a:rPr sz="2200" dirty="0"/>
              <a:t> </a:t>
            </a:r>
            <a:r>
              <a:rPr sz="2200" dirty="0" err="1"/>
              <a:t>reconnectent</a:t>
            </a:r>
            <a:r>
              <a:rPr sz="2200" dirty="0"/>
              <a:t> pas à </a:t>
            </a:r>
            <a:r>
              <a:rPr sz="2200" dirty="0" err="1"/>
              <a:t>votre</a:t>
            </a:r>
            <a:r>
              <a:rPr sz="2200" dirty="0"/>
              <a:t> </a:t>
            </a:r>
            <a:r>
              <a:rPr sz="2200" dirty="0" err="1"/>
              <a:t>réalité</a:t>
            </a:r>
            <a:r>
              <a:rPr sz="2200" dirty="0"/>
              <a:t>, </a:t>
            </a:r>
            <a:r>
              <a:rPr sz="2200" dirty="0" err="1"/>
              <a:t>mais</a:t>
            </a:r>
            <a:r>
              <a:rPr sz="2200" dirty="0"/>
              <a:t> qui </a:t>
            </a:r>
            <a:r>
              <a:rPr sz="2200" dirty="0" err="1"/>
              <a:t>vous</a:t>
            </a:r>
            <a:r>
              <a:rPr sz="2200" dirty="0"/>
              <a:t> </a:t>
            </a:r>
            <a:r>
              <a:rPr sz="2200" dirty="0" err="1"/>
              <a:t>anesthésient</a:t>
            </a:r>
            <a:r>
              <a:rPr sz="2200" dirty="0"/>
              <a:t>).</a:t>
            </a:r>
          </a:p>
          <a:p>
            <a:pPr lvl="0">
              <a:lnSpc>
                <a:spcPct val="100000"/>
              </a:lnSpc>
              <a:spcBef>
                <a:spcPts val="600"/>
              </a:spcBef>
              <a:spcAft>
                <a:spcPts val="600"/>
              </a:spcAft>
            </a:pPr>
            <a:r>
              <a:rPr sz="2200" dirty="0"/>
              <a:t>Se </a:t>
            </a:r>
            <a:r>
              <a:rPr sz="2200" dirty="0" err="1"/>
              <a:t>libérer</a:t>
            </a:r>
            <a:r>
              <a:rPr sz="2200" dirty="0"/>
              <a:t> de </a:t>
            </a:r>
            <a:r>
              <a:rPr sz="2200" dirty="0" err="1"/>
              <a:t>ses</a:t>
            </a:r>
            <a:r>
              <a:rPr sz="2200" dirty="0"/>
              <a:t> frustrations sur les </a:t>
            </a:r>
            <a:r>
              <a:rPr sz="2200" dirty="0" err="1"/>
              <a:t>autres</a:t>
            </a:r>
            <a:r>
              <a:rPr sz="2200" dirty="0"/>
              <a:t>.</a:t>
            </a:r>
          </a:p>
          <a:p>
            <a:pPr lvl="0">
              <a:lnSpc>
                <a:spcPct val="100000"/>
              </a:lnSpc>
              <a:spcBef>
                <a:spcPts val="600"/>
              </a:spcBef>
              <a:spcAft>
                <a:spcPts val="600"/>
              </a:spcAft>
            </a:pPr>
            <a:r>
              <a:rPr sz="2200" dirty="0" err="1"/>
              <a:t>Éviter</a:t>
            </a:r>
            <a:r>
              <a:rPr sz="2200" dirty="0"/>
              <a:t> les gens et ne pas </a:t>
            </a:r>
            <a:r>
              <a:rPr sz="2200" dirty="0" err="1"/>
              <a:t>apprécier</a:t>
            </a:r>
            <a:r>
              <a:rPr sz="2200" dirty="0"/>
              <a:t> les moments </a:t>
            </a:r>
            <a:r>
              <a:rPr sz="2200" dirty="0" err="1"/>
              <a:t>passés</a:t>
            </a:r>
            <a:r>
              <a:rPr sz="2200" dirty="0"/>
              <a:t> avec </a:t>
            </a:r>
            <a:br>
              <a:rPr lang="en-US" sz="2200" dirty="0"/>
            </a:br>
            <a:r>
              <a:rPr sz="2200" dirty="0"/>
              <a:t>la </a:t>
            </a:r>
            <a:r>
              <a:rPr sz="2200" dirty="0" err="1"/>
              <a:t>famille</a:t>
            </a:r>
            <a:r>
              <a:rPr sz="2200" dirty="0"/>
              <a:t> </a:t>
            </a:r>
            <a:r>
              <a:rPr sz="2200" dirty="0" err="1"/>
              <a:t>ou</a:t>
            </a:r>
            <a:r>
              <a:rPr sz="2200" dirty="0"/>
              <a:t> les </a:t>
            </a:r>
            <a:r>
              <a:rPr sz="2200" dirty="0" err="1"/>
              <a:t>amis</a:t>
            </a:r>
            <a:r>
              <a:rPr sz="2200" dirty="0"/>
              <a:t> </a:t>
            </a:r>
            <a:r>
              <a:rPr sz="2200" dirty="0" err="1"/>
              <a:t>proches</a:t>
            </a:r>
            <a:r>
              <a:rPr sz="2200" dirty="0"/>
              <a:t>.</a:t>
            </a:r>
          </a:p>
          <a:p>
            <a:pPr lvl="0">
              <a:lnSpc>
                <a:spcPct val="100000"/>
              </a:lnSpc>
              <a:spcBef>
                <a:spcPts val="600"/>
              </a:spcBef>
              <a:spcAft>
                <a:spcPts val="600"/>
              </a:spcAft>
            </a:pPr>
            <a:r>
              <a:rPr sz="2200" dirty="0" err="1"/>
              <a:t>Omettre</a:t>
            </a:r>
            <a:r>
              <a:rPr sz="2200" dirty="0"/>
              <a:t> des </a:t>
            </a:r>
            <a:r>
              <a:rPr sz="2200" dirty="0" err="1"/>
              <a:t>tâches</a:t>
            </a:r>
            <a:r>
              <a:rPr sz="2200" dirty="0"/>
              <a:t>, arriver </a:t>
            </a:r>
            <a:r>
              <a:rPr sz="2200" dirty="0" err="1"/>
              <a:t>en</a:t>
            </a:r>
            <a:r>
              <a:rPr sz="2200" dirty="0"/>
              <a:t> retard, </a:t>
            </a:r>
            <a:r>
              <a:rPr sz="2200" dirty="0" err="1"/>
              <a:t>partir</a:t>
            </a:r>
            <a:r>
              <a:rPr sz="2200" dirty="0"/>
              <a:t> </a:t>
            </a:r>
            <a:r>
              <a:rPr sz="2200" dirty="0" err="1"/>
              <a:t>tôt</a:t>
            </a:r>
            <a:r>
              <a:rPr sz="2200" dirty="0"/>
              <a:t>.</a:t>
            </a:r>
          </a:p>
        </p:txBody>
      </p:sp>
    </p:spTree>
    <p:extLst>
      <p:ext uri="{BB962C8B-B14F-4D97-AF65-F5344CB8AC3E}">
        <p14:creationId xmlns:p14="http://schemas.microsoft.com/office/powerpoint/2010/main" val="1666496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45968-0EB2-7543-BC94-15C7967622F1}"/>
              </a:ext>
            </a:extLst>
          </p:cNvPr>
          <p:cNvSpPr>
            <a:spLocks noGrp="1"/>
          </p:cNvSpPr>
          <p:nvPr>
            <p:ph type="title"/>
          </p:nvPr>
        </p:nvSpPr>
        <p:spPr/>
        <p:txBody>
          <a:bodyPr/>
          <a:lstStyle/>
          <a:p>
            <a:r>
              <a:rPr sz="2600" dirty="0"/>
              <a:t>La </a:t>
            </a:r>
            <a:r>
              <a:rPr sz="2600" dirty="0" err="1"/>
              <a:t>courbe</a:t>
            </a:r>
            <a:r>
              <a:rPr sz="2600" dirty="0"/>
              <a:t> du burnout</a:t>
            </a:r>
          </a:p>
        </p:txBody>
      </p:sp>
      <p:cxnSp>
        <p:nvCxnSpPr>
          <p:cNvPr id="4" name="Straight Connector 3">
            <a:extLst>
              <a:ext uri="{FF2B5EF4-FFF2-40B4-BE49-F238E27FC236}">
                <a16:creationId xmlns:a16="http://schemas.microsoft.com/office/drawing/2014/main" id="{9B384A03-F1AE-1C4C-8F31-96D1802A5A12}"/>
              </a:ext>
            </a:extLst>
          </p:cNvPr>
          <p:cNvCxnSpPr>
            <a:cxnSpLocks/>
          </p:cNvCxnSpPr>
          <p:nvPr/>
        </p:nvCxnSpPr>
        <p:spPr>
          <a:xfrm>
            <a:off x="262053" y="1137424"/>
            <a:ext cx="0" cy="4707759"/>
          </a:xfrm>
          <a:prstGeom prst="line">
            <a:avLst/>
          </a:prstGeom>
          <a:ln w="28575"/>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16DE8037-5065-7742-8A43-C02AB1CFA1E4}"/>
              </a:ext>
            </a:extLst>
          </p:cNvPr>
          <p:cNvCxnSpPr>
            <a:cxnSpLocks/>
          </p:cNvCxnSpPr>
          <p:nvPr/>
        </p:nvCxnSpPr>
        <p:spPr>
          <a:xfrm flipH="1">
            <a:off x="262053" y="5845183"/>
            <a:ext cx="8235176" cy="0"/>
          </a:xfrm>
          <a:prstGeom prst="line">
            <a:avLst/>
          </a:prstGeom>
          <a:ln w="28575"/>
        </p:spPr>
        <p:style>
          <a:lnRef idx="1">
            <a:schemeClr val="dk1"/>
          </a:lnRef>
          <a:fillRef idx="0">
            <a:schemeClr val="dk1"/>
          </a:fillRef>
          <a:effectRef idx="0">
            <a:schemeClr val="dk1"/>
          </a:effectRef>
          <a:fontRef idx="minor">
            <a:schemeClr val="tx1"/>
          </a:fontRef>
        </p:style>
      </p:cxnSp>
      <p:sp>
        <p:nvSpPr>
          <p:cNvPr id="6" name="Arc 5">
            <a:extLst>
              <a:ext uri="{FF2B5EF4-FFF2-40B4-BE49-F238E27FC236}">
                <a16:creationId xmlns:a16="http://schemas.microsoft.com/office/drawing/2014/main" id="{52835716-6815-6542-A602-70449E346385}"/>
              </a:ext>
            </a:extLst>
          </p:cNvPr>
          <p:cNvSpPr/>
          <p:nvPr/>
        </p:nvSpPr>
        <p:spPr>
          <a:xfrm rot="10800000">
            <a:off x="401050" y="-2791326"/>
            <a:ext cx="13158542" cy="8508172"/>
          </a:xfrm>
          <a:prstGeom prst="arc">
            <a:avLst/>
          </a:prstGeom>
          <a:ln w="28575"/>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sz="2000" dirty="0">
              <a:solidFill>
                <a:srgbClr val="FF0000"/>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7DBF153B-3D7C-9740-9DD9-0B59123DCA6D}"/>
              </a:ext>
            </a:extLst>
          </p:cNvPr>
          <p:cNvSpPr txBox="1"/>
          <p:nvPr/>
        </p:nvSpPr>
        <p:spPr>
          <a:xfrm>
            <a:off x="495617" y="1116708"/>
            <a:ext cx="7562533" cy="400110"/>
          </a:xfrm>
          <a:prstGeom prst="rect">
            <a:avLst/>
          </a:prstGeom>
          <a:noFill/>
        </p:spPr>
        <p:txBody>
          <a:bodyPr wrap="square" rtlCol="0">
            <a:spAutoFit/>
          </a:bodyPr>
          <a:lstStyle/>
          <a:p>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Attentes</a:t>
            </a:r>
            <a:r>
              <a:rPr sz="2000" dirty="0">
                <a:latin typeface="Arial" panose="020B0604020202020204" pitchFamily="34" charset="0"/>
                <a:cs typeface="Arial" panose="020B0604020202020204" pitchFamily="34" charset="0"/>
              </a:rPr>
              <a:t> et </a:t>
            </a:r>
            <a:r>
              <a:rPr sz="2000" dirty="0" err="1">
                <a:latin typeface="Arial" panose="020B0604020202020204" pitchFamily="34" charset="0"/>
                <a:cs typeface="Arial" panose="020B0604020202020204" pitchFamily="34" charset="0"/>
              </a:rPr>
              <a:t>autres</a:t>
            </a:r>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pressions</a:t>
            </a:r>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structurelles</a:t>
            </a:r>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excessives</a:t>
            </a:r>
            <a:endParaRPr sz="20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EEB3648-63D3-404F-9C17-197C5E9FAF4B}"/>
              </a:ext>
            </a:extLst>
          </p:cNvPr>
          <p:cNvSpPr txBox="1"/>
          <p:nvPr/>
        </p:nvSpPr>
        <p:spPr>
          <a:xfrm>
            <a:off x="760924" y="1637343"/>
            <a:ext cx="7602025" cy="400110"/>
          </a:xfrm>
          <a:prstGeom prst="rect">
            <a:avLst/>
          </a:prstGeom>
          <a:noFill/>
        </p:spPr>
        <p:txBody>
          <a:bodyPr wrap="square" rtlCol="0">
            <a:spAutoFit/>
          </a:bodyPr>
          <a:lstStyle/>
          <a:p>
            <a:r>
              <a:rPr sz="2000" dirty="0">
                <a:latin typeface="Arial" panose="020B0604020202020204" pitchFamily="34" charset="0"/>
                <a:cs typeface="Arial" panose="020B0604020202020204" pitchFamily="34" charset="0"/>
              </a:rPr>
              <a:t>- Travail </a:t>
            </a:r>
            <a:r>
              <a:rPr sz="2000" dirty="0" err="1">
                <a:latin typeface="Arial" panose="020B0604020202020204" pitchFamily="34" charset="0"/>
                <a:cs typeface="Arial" panose="020B0604020202020204" pitchFamily="34" charset="0"/>
              </a:rPr>
              <a:t>assidu</a:t>
            </a:r>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faibles</a:t>
            </a:r>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niveaux</a:t>
            </a:r>
            <a:r>
              <a:rPr sz="2000" dirty="0">
                <a:latin typeface="Arial" panose="020B0604020202020204" pitchFamily="34" charset="0"/>
                <a:cs typeface="Arial" panose="020B0604020202020204" pitchFamily="34" charset="0"/>
              </a:rPr>
              <a:t> de </a:t>
            </a:r>
            <a:r>
              <a:rPr sz="2000" dirty="0" err="1">
                <a:latin typeface="Arial" panose="020B0604020202020204" pitchFamily="34" charset="0"/>
                <a:cs typeface="Arial" panose="020B0604020202020204" pitchFamily="34" charset="0"/>
              </a:rPr>
              <a:t>soutien</a:t>
            </a:r>
            <a:r>
              <a:rPr sz="2000" dirty="0">
                <a:latin typeface="Arial" panose="020B0604020202020204" pitchFamily="34" charset="0"/>
                <a:cs typeface="Arial" panose="020B0604020202020204" pitchFamily="34" charset="0"/>
              </a:rPr>
              <a:t> et de reconnaissance</a:t>
            </a:r>
          </a:p>
        </p:txBody>
      </p:sp>
      <p:sp>
        <p:nvSpPr>
          <p:cNvPr id="9" name="TextBox 8">
            <a:extLst>
              <a:ext uri="{FF2B5EF4-FFF2-40B4-BE49-F238E27FC236}">
                <a16:creationId xmlns:a16="http://schemas.microsoft.com/office/drawing/2014/main" id="{57556C6A-41E1-4347-82A4-FA400039ED3C}"/>
              </a:ext>
            </a:extLst>
          </p:cNvPr>
          <p:cNvSpPr txBox="1"/>
          <p:nvPr/>
        </p:nvSpPr>
        <p:spPr>
          <a:xfrm>
            <a:off x="1159558" y="2121462"/>
            <a:ext cx="7337672" cy="707886"/>
          </a:xfrm>
          <a:prstGeom prst="rect">
            <a:avLst/>
          </a:prstGeom>
          <a:noFill/>
        </p:spPr>
        <p:txBody>
          <a:bodyPr wrap="square" rtlCol="0">
            <a:spAutoFit/>
          </a:bodyPr>
          <a:lstStyle/>
          <a:p>
            <a:r>
              <a:rPr sz="2000" dirty="0">
                <a:latin typeface="Arial" panose="020B0604020202020204" pitchFamily="34" charset="0"/>
                <a:cs typeface="Arial" panose="020B0604020202020204" pitchFamily="34" charset="0"/>
              </a:rPr>
              <a:t>- Effort </a:t>
            </a:r>
            <a:r>
              <a:rPr sz="2000" dirty="0" err="1">
                <a:latin typeface="Arial" panose="020B0604020202020204" pitchFamily="34" charset="0"/>
                <a:cs typeface="Arial" panose="020B0604020202020204" pitchFamily="34" charset="0"/>
              </a:rPr>
              <a:t>amélioré</a:t>
            </a:r>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peu</a:t>
            </a:r>
            <a:r>
              <a:rPr sz="2000" dirty="0">
                <a:latin typeface="Arial" panose="020B0604020202020204" pitchFamily="34" charset="0"/>
                <a:cs typeface="Arial" panose="020B0604020202020204" pitchFamily="34" charset="0"/>
              </a:rPr>
              <a:t> de reconnaissance </a:t>
            </a:r>
            <a:r>
              <a:rPr sz="2000" dirty="0" err="1">
                <a:latin typeface="Arial" panose="020B0604020202020204" pitchFamily="34" charset="0"/>
                <a:cs typeface="Arial" panose="020B0604020202020204" pitchFamily="34" charset="0"/>
              </a:rPr>
              <a:t>ou</a:t>
            </a:r>
            <a:r>
              <a:rPr sz="2000" dirty="0">
                <a:latin typeface="Arial" panose="020B0604020202020204" pitchFamily="34" charset="0"/>
                <a:cs typeface="Arial" panose="020B0604020202020204" pitchFamily="34" charset="0"/>
              </a:rPr>
              <a:t> de </a:t>
            </a:r>
            <a:r>
              <a:rPr sz="2000" dirty="0" err="1">
                <a:latin typeface="Arial" panose="020B0604020202020204" pitchFamily="34" charset="0"/>
                <a:cs typeface="Arial" panose="020B0604020202020204" pitchFamily="34" charset="0"/>
              </a:rPr>
              <a:t>soutien</a:t>
            </a:r>
            <a:r>
              <a:rPr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p</a:t>
            </a:r>
            <a:r>
              <a:rPr sz="2000" dirty="0">
                <a:latin typeface="Arial" panose="020B0604020202020204" pitchFamily="34" charset="0"/>
                <a:cs typeface="Arial" panose="020B0604020202020204" pitchFamily="34" charset="0"/>
              </a:rPr>
              <a:t>as</a:t>
            </a:r>
            <a:r>
              <a:rPr lang="en-US" sz="2000" dirty="0">
                <a:latin typeface="Arial" panose="020B0604020202020204" pitchFamily="34" charset="0"/>
                <a:cs typeface="Arial" panose="020B0604020202020204" pitchFamily="34" charset="0"/>
              </a:rPr>
              <a:t> d</a:t>
            </a:r>
            <a:r>
              <a:rPr sz="2000" dirty="0">
                <a:latin typeface="Arial" panose="020B0604020202020204" pitchFamily="34" charset="0"/>
                <a:cs typeface="Arial" panose="020B0604020202020204" pitchFamily="34" charset="0"/>
              </a:rPr>
              <a:t>e</a:t>
            </a:r>
            <a:r>
              <a:rPr lang="en-US"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résultats</a:t>
            </a:r>
            <a:r>
              <a:rPr sz="2000" dirty="0">
                <a:latin typeface="Arial" panose="020B0604020202020204" pitchFamily="34" charset="0"/>
                <a:cs typeface="Arial" panose="020B0604020202020204" pitchFamily="34" charset="0"/>
              </a:rPr>
              <a:t> / charge de travail non </a:t>
            </a:r>
            <a:r>
              <a:rPr sz="2000" dirty="0" err="1">
                <a:latin typeface="Arial" panose="020B0604020202020204" pitchFamily="34" charset="0"/>
                <a:cs typeface="Arial" panose="020B0604020202020204" pitchFamily="34" charset="0"/>
              </a:rPr>
              <a:t>allégée</a:t>
            </a:r>
            <a:r>
              <a:rPr sz="2000" dirty="0">
                <a:latin typeface="Arial" panose="020B0604020202020204" pitchFamily="34" charset="0"/>
                <a:cs typeface="Arial" panose="020B0604020202020204" pitchFamily="34" charset="0"/>
              </a:rPr>
              <a:t>   </a:t>
            </a:r>
          </a:p>
        </p:txBody>
      </p:sp>
      <p:sp>
        <p:nvSpPr>
          <p:cNvPr id="10" name="TextBox 9">
            <a:extLst>
              <a:ext uri="{FF2B5EF4-FFF2-40B4-BE49-F238E27FC236}">
                <a16:creationId xmlns:a16="http://schemas.microsoft.com/office/drawing/2014/main" id="{B27CFBE8-FC4E-6044-A0C4-B371E4C5974D}"/>
              </a:ext>
            </a:extLst>
          </p:cNvPr>
          <p:cNvSpPr txBox="1"/>
          <p:nvPr/>
        </p:nvSpPr>
        <p:spPr>
          <a:xfrm>
            <a:off x="1884004" y="2904556"/>
            <a:ext cx="8021782" cy="400110"/>
          </a:xfrm>
          <a:prstGeom prst="rect">
            <a:avLst/>
          </a:prstGeom>
          <a:noFill/>
        </p:spPr>
        <p:txBody>
          <a:bodyPr wrap="square" rtlCol="0">
            <a:spAutoFit/>
          </a:bodyPr>
          <a:lstStyle/>
          <a:p>
            <a:r>
              <a:rPr sz="2000" dirty="0">
                <a:latin typeface="Arial" panose="020B0604020202020204" pitchFamily="34" charset="0"/>
                <a:cs typeface="Arial" panose="020B0604020202020204" pitchFamily="34" charset="0"/>
              </a:rPr>
              <a:t>- Pas de </a:t>
            </a:r>
            <a:r>
              <a:rPr sz="2000" dirty="0" err="1">
                <a:latin typeface="Arial" panose="020B0604020202020204" pitchFamily="34" charset="0"/>
                <a:cs typeface="Arial" panose="020B0604020202020204" pitchFamily="34" charset="0"/>
              </a:rPr>
              <a:t>changement</a:t>
            </a:r>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en</a:t>
            </a:r>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vue</a:t>
            </a:r>
            <a:r>
              <a:rPr sz="2000" dirty="0">
                <a:latin typeface="Arial" panose="020B0604020202020204" pitchFamily="34" charset="0"/>
                <a:cs typeface="Arial" panose="020B0604020202020204" pitchFamily="34" charset="0"/>
              </a:rPr>
              <a:t>, ne pas </a:t>
            </a:r>
            <a:r>
              <a:rPr sz="2000" dirty="0" err="1">
                <a:latin typeface="Arial" panose="020B0604020202020204" pitchFamily="34" charset="0"/>
                <a:cs typeface="Arial" panose="020B0604020202020204" pitchFamily="34" charset="0"/>
              </a:rPr>
              <a:t>voir</a:t>
            </a:r>
            <a:r>
              <a:rPr sz="2000" dirty="0">
                <a:latin typeface="Arial" panose="020B0604020202020204" pitchFamily="34" charset="0"/>
                <a:cs typeface="Arial" panose="020B0604020202020204" pitchFamily="34" charset="0"/>
              </a:rPr>
              <a:t> la fin</a:t>
            </a:r>
          </a:p>
        </p:txBody>
      </p:sp>
      <p:sp>
        <p:nvSpPr>
          <p:cNvPr id="11" name="TextBox 10">
            <a:extLst>
              <a:ext uri="{FF2B5EF4-FFF2-40B4-BE49-F238E27FC236}">
                <a16:creationId xmlns:a16="http://schemas.microsoft.com/office/drawing/2014/main" id="{DF3C2937-EDD9-A149-AADD-6F0FF9B7592F}"/>
              </a:ext>
            </a:extLst>
          </p:cNvPr>
          <p:cNvSpPr txBox="1"/>
          <p:nvPr/>
        </p:nvSpPr>
        <p:spPr>
          <a:xfrm>
            <a:off x="2374978" y="3412934"/>
            <a:ext cx="8021782" cy="400110"/>
          </a:xfrm>
          <a:prstGeom prst="rect">
            <a:avLst/>
          </a:prstGeom>
          <a:noFill/>
        </p:spPr>
        <p:txBody>
          <a:bodyPr wrap="square" rtlCol="0">
            <a:spAutoFit/>
          </a:bodyPr>
          <a:lstStyle/>
          <a:p>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Colère</a:t>
            </a:r>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contre</a:t>
            </a:r>
            <a:r>
              <a:rPr sz="2000" dirty="0">
                <a:latin typeface="Arial" panose="020B0604020202020204" pitchFamily="34" charset="0"/>
                <a:cs typeface="Arial" panose="020B0604020202020204" pitchFamily="34" charset="0"/>
              </a:rPr>
              <a:t> les </a:t>
            </a:r>
            <a:r>
              <a:rPr sz="2000" dirty="0" err="1">
                <a:latin typeface="Arial" panose="020B0604020202020204" pitchFamily="34" charset="0"/>
                <a:cs typeface="Arial" panose="020B0604020202020204" pitchFamily="34" charset="0"/>
              </a:rPr>
              <a:t>autres</a:t>
            </a:r>
            <a:endParaRPr sz="20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EC28B20-44EF-A541-9001-4C4613414E2A}"/>
              </a:ext>
            </a:extLst>
          </p:cNvPr>
          <p:cNvSpPr txBox="1"/>
          <p:nvPr/>
        </p:nvSpPr>
        <p:spPr>
          <a:xfrm>
            <a:off x="3082744" y="3917924"/>
            <a:ext cx="8021782" cy="400110"/>
          </a:xfrm>
          <a:prstGeom prst="rect">
            <a:avLst/>
          </a:prstGeom>
          <a:noFill/>
        </p:spPr>
        <p:txBody>
          <a:bodyPr wrap="square" rtlCol="0">
            <a:spAutoFit/>
          </a:bodyPr>
          <a:lstStyle/>
          <a:p>
            <a:r>
              <a:rPr sz="2000">
                <a:latin typeface="Arial" panose="020B0604020202020204" pitchFamily="34" charset="0"/>
                <a:cs typeface="Arial" panose="020B0604020202020204" pitchFamily="34" charset="0"/>
              </a:rPr>
              <a:t>- Épuisement physique/mental</a:t>
            </a:r>
          </a:p>
        </p:txBody>
      </p:sp>
      <p:sp>
        <p:nvSpPr>
          <p:cNvPr id="13" name="TextBox 12">
            <a:extLst>
              <a:ext uri="{FF2B5EF4-FFF2-40B4-BE49-F238E27FC236}">
                <a16:creationId xmlns:a16="http://schemas.microsoft.com/office/drawing/2014/main" id="{0E8EE6EB-3BED-5540-B471-34FF3B3EB3B0}"/>
              </a:ext>
            </a:extLst>
          </p:cNvPr>
          <p:cNvSpPr txBox="1"/>
          <p:nvPr/>
        </p:nvSpPr>
        <p:spPr>
          <a:xfrm>
            <a:off x="4847992" y="4847207"/>
            <a:ext cx="8021782" cy="400110"/>
          </a:xfrm>
          <a:prstGeom prst="rect">
            <a:avLst/>
          </a:prstGeom>
          <a:noFill/>
        </p:spPr>
        <p:txBody>
          <a:bodyPr wrap="square" rtlCol="0">
            <a:spAutoFit/>
          </a:bodyPr>
          <a:lstStyle/>
          <a:p>
            <a:r>
              <a:rPr sz="2000">
                <a:latin typeface="Arial" panose="020B0604020202020204" pitchFamily="34" charset="0"/>
                <a:cs typeface="Arial" panose="020B0604020202020204" pitchFamily="34" charset="0"/>
              </a:rPr>
              <a:t>​- Cynisme</a:t>
            </a:r>
          </a:p>
        </p:txBody>
      </p:sp>
      <p:sp>
        <p:nvSpPr>
          <p:cNvPr id="14" name="TextBox 13">
            <a:extLst>
              <a:ext uri="{FF2B5EF4-FFF2-40B4-BE49-F238E27FC236}">
                <a16:creationId xmlns:a16="http://schemas.microsoft.com/office/drawing/2014/main" id="{476C210F-8076-EE43-A445-E148F9B6C62D}"/>
              </a:ext>
            </a:extLst>
          </p:cNvPr>
          <p:cNvSpPr txBox="1"/>
          <p:nvPr/>
        </p:nvSpPr>
        <p:spPr>
          <a:xfrm>
            <a:off x="5676806" y="5265156"/>
            <a:ext cx="8021782" cy="400110"/>
          </a:xfrm>
          <a:prstGeom prst="rect">
            <a:avLst/>
          </a:prstGeom>
          <a:noFill/>
        </p:spPr>
        <p:txBody>
          <a:bodyPr wrap="square" rtlCol="0">
            <a:spAutoFit/>
          </a:bodyPr>
          <a:lstStyle/>
          <a:p>
            <a:pPr marL="342900" indent="-342900">
              <a:buFontTx/>
              <a:buChar char="-"/>
            </a:pPr>
            <a:r>
              <a:rPr sz="2000" dirty="0">
                <a:latin typeface="Arial" panose="020B0604020202020204" pitchFamily="34" charset="0"/>
                <a:cs typeface="Arial" panose="020B0604020202020204" pitchFamily="34" charset="0"/>
              </a:rPr>
              <a:t>Sentiment de </a:t>
            </a:r>
            <a:r>
              <a:rPr sz="2000" dirty="0" err="1">
                <a:latin typeface="Arial" panose="020B0604020202020204" pitchFamily="34" charset="0"/>
                <a:cs typeface="Arial" panose="020B0604020202020204" pitchFamily="34" charset="0"/>
              </a:rPr>
              <a:t>désespoir</a:t>
            </a:r>
            <a:endParaRPr sz="20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6ECA3A20-D62B-8D45-AE37-8FCDF687307F}"/>
              </a:ext>
            </a:extLst>
          </p:cNvPr>
          <p:cNvSpPr txBox="1"/>
          <p:nvPr/>
        </p:nvSpPr>
        <p:spPr>
          <a:xfrm>
            <a:off x="3684824" y="4399078"/>
            <a:ext cx="8021782" cy="400110"/>
          </a:xfrm>
          <a:prstGeom prst="rect">
            <a:avLst/>
          </a:prstGeom>
          <a:noFill/>
        </p:spPr>
        <p:txBody>
          <a:bodyPr wrap="square" rtlCol="0">
            <a:spAutoFit/>
          </a:bodyPr>
          <a:lstStyle/>
          <a:p>
            <a:r>
              <a:rPr sz="2000" dirty="0">
                <a:latin typeface="Arial" panose="020B0604020202020204" pitchFamily="34" charset="0"/>
                <a:cs typeface="Arial" panose="020B0604020202020204" pitchFamily="34" charset="0"/>
              </a:rPr>
              <a:t>- Impression d’être </a:t>
            </a:r>
            <a:r>
              <a:rPr sz="2000" dirty="0" err="1">
                <a:latin typeface="Arial" panose="020B0604020202020204" pitchFamily="34" charset="0"/>
                <a:cs typeface="Arial" panose="020B0604020202020204" pitchFamily="34" charset="0"/>
              </a:rPr>
              <a:t>déconnecté</a:t>
            </a:r>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ou</a:t>
            </a:r>
            <a:r>
              <a:rPr sz="2000" dirty="0">
                <a:latin typeface="Arial" panose="020B0604020202020204" pitchFamily="34" charset="0"/>
                <a:cs typeface="Arial" panose="020B0604020202020204" pitchFamily="34" charset="0"/>
              </a:rPr>
              <a:t> </a:t>
            </a:r>
            <a:r>
              <a:rPr sz="2000" dirty="0" err="1">
                <a:latin typeface="Arial" panose="020B0604020202020204" pitchFamily="34" charset="0"/>
                <a:cs typeface="Arial" panose="020B0604020202020204" pitchFamily="34" charset="0"/>
              </a:rPr>
              <a:t>inefficace</a:t>
            </a:r>
            <a:endParaRP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1460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1+#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1+#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1+#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1+#ppt_w/2"/>
                                          </p:val>
                                        </p:tav>
                                        <p:tav tm="100000">
                                          <p:val>
                                            <p:strVal val="#ppt_x"/>
                                          </p:val>
                                        </p:tav>
                                      </p:tavLst>
                                    </p:anim>
                                    <p:anim calcmode="lin" valueType="num">
                                      <p:cBhvr additive="base">
                                        <p:cTn id="32"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1+#ppt_w/2"/>
                                          </p:val>
                                        </p:tav>
                                        <p:tav tm="100000">
                                          <p:val>
                                            <p:strVal val="#ppt_x"/>
                                          </p:val>
                                        </p:tav>
                                      </p:tavLst>
                                    </p:anim>
                                    <p:anim calcmode="lin" valueType="num">
                                      <p:cBhvr additive="base">
                                        <p:cTn id="3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1+#ppt_w/2"/>
                                          </p:val>
                                        </p:tav>
                                        <p:tav tm="100000">
                                          <p:val>
                                            <p:strVal val="#ppt_x"/>
                                          </p:val>
                                        </p:tav>
                                      </p:tavLst>
                                    </p:anim>
                                    <p:anim calcmode="lin" valueType="num">
                                      <p:cBhvr additive="base">
                                        <p:cTn id="44"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1+#ppt_w/2"/>
                                          </p:val>
                                        </p:tav>
                                        <p:tav tm="100000">
                                          <p:val>
                                            <p:strVal val="#ppt_x"/>
                                          </p:val>
                                        </p:tav>
                                      </p:tavLst>
                                    </p:anim>
                                    <p:anim calcmode="lin" valueType="num">
                                      <p:cBhvr additive="base">
                                        <p:cTn id="50"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1+#ppt_w/2"/>
                                          </p:val>
                                        </p:tav>
                                        <p:tav tm="100000">
                                          <p:val>
                                            <p:strVal val="#ppt_x"/>
                                          </p:val>
                                        </p:tav>
                                      </p:tavLst>
                                    </p:anim>
                                    <p:anim calcmode="lin" valueType="num">
                                      <p:cBhvr additive="base">
                                        <p:cTn id="56"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060F8-F7AA-454E-8B4C-ADB2610EB424}"/>
              </a:ext>
            </a:extLst>
          </p:cNvPr>
          <p:cNvSpPr>
            <a:spLocks noGrp="1"/>
          </p:cNvSpPr>
          <p:nvPr>
            <p:ph type="title"/>
          </p:nvPr>
        </p:nvSpPr>
        <p:spPr>
          <a:xfrm>
            <a:off x="171450" y="136526"/>
            <a:ext cx="8311538" cy="611619"/>
          </a:xfrm>
        </p:spPr>
        <p:txBody>
          <a:bodyPr/>
          <a:lstStyle/>
          <a:p>
            <a:r>
              <a:t>​Questions importantes</a:t>
            </a:r>
          </a:p>
        </p:txBody>
      </p:sp>
      <p:sp>
        <p:nvSpPr>
          <p:cNvPr id="4" name="Text Placeholder 3">
            <a:extLst>
              <a:ext uri="{FF2B5EF4-FFF2-40B4-BE49-F238E27FC236}">
                <a16:creationId xmlns:a16="http://schemas.microsoft.com/office/drawing/2014/main" id="{78BA598B-3E58-EF40-9BCA-0A4B810308F0}"/>
              </a:ext>
            </a:extLst>
          </p:cNvPr>
          <p:cNvSpPr>
            <a:spLocks noGrp="1"/>
          </p:cNvSpPr>
          <p:nvPr>
            <p:ph type="body" sz="quarter" idx="10"/>
          </p:nvPr>
        </p:nvSpPr>
        <p:spPr>
          <a:xfrm>
            <a:off x="461963" y="1146173"/>
            <a:ext cx="5066967" cy="4924121"/>
          </a:xfrm>
        </p:spPr>
        <p:txBody>
          <a:bodyPr/>
          <a:lstStyle/>
          <a:p>
            <a:pPr marL="514350" indent="-514350">
              <a:lnSpc>
                <a:spcPct val="100000"/>
              </a:lnSpc>
              <a:spcBef>
                <a:spcPts val="1200"/>
              </a:spcBef>
              <a:spcAft>
                <a:spcPts val="1200"/>
              </a:spcAft>
              <a:buFont typeface="+mj-lt"/>
              <a:buAutoNum type="arabicPeriod"/>
            </a:pPr>
            <a:r>
              <a:rPr dirty="0" err="1"/>
              <a:t>Qu’est-ce</a:t>
            </a:r>
            <a:r>
              <a:rPr dirty="0"/>
              <a:t> que le burnout ?</a:t>
            </a:r>
          </a:p>
          <a:p>
            <a:pPr marL="514350" indent="-514350">
              <a:lnSpc>
                <a:spcPct val="100000"/>
              </a:lnSpc>
              <a:spcBef>
                <a:spcPts val="1200"/>
              </a:spcBef>
              <a:spcAft>
                <a:spcPts val="1200"/>
              </a:spcAft>
              <a:buFont typeface="+mj-lt"/>
              <a:buAutoNum type="arabicPeriod"/>
            </a:pPr>
            <a:r>
              <a:rPr dirty="0" err="1"/>
              <a:t>Quelle</a:t>
            </a:r>
            <a:r>
              <a:rPr dirty="0"/>
              <a:t> </a:t>
            </a:r>
            <a:r>
              <a:rPr dirty="0" err="1"/>
              <a:t>est</a:t>
            </a:r>
            <a:r>
              <a:rPr dirty="0"/>
              <a:t> la cause du burnout ?</a:t>
            </a:r>
          </a:p>
          <a:p>
            <a:pPr marL="514350" indent="-514350">
              <a:lnSpc>
                <a:spcPct val="100000"/>
              </a:lnSpc>
              <a:spcBef>
                <a:spcPts val="1200"/>
              </a:spcBef>
              <a:spcAft>
                <a:spcPts val="1200"/>
              </a:spcAft>
              <a:buFont typeface="+mj-lt"/>
              <a:buAutoNum type="arabicPeriod"/>
            </a:pPr>
            <a:r>
              <a:rPr dirty="0" err="1"/>
              <a:t>Quels</a:t>
            </a:r>
            <a:r>
              <a:rPr dirty="0"/>
              <a:t> </a:t>
            </a:r>
            <a:r>
              <a:rPr dirty="0" err="1"/>
              <a:t>sont</a:t>
            </a:r>
            <a:r>
              <a:rPr dirty="0"/>
              <a:t> les </a:t>
            </a:r>
            <a:r>
              <a:rPr dirty="0" err="1"/>
              <a:t>effets</a:t>
            </a:r>
            <a:r>
              <a:rPr dirty="0"/>
              <a:t> du burnout sur nous ?</a:t>
            </a:r>
          </a:p>
          <a:p>
            <a:pPr marL="514350" indent="-514350">
              <a:lnSpc>
                <a:spcPct val="100000"/>
              </a:lnSpc>
              <a:spcBef>
                <a:spcPts val="1200"/>
              </a:spcBef>
              <a:spcAft>
                <a:spcPts val="1200"/>
              </a:spcAft>
              <a:buFont typeface="+mj-lt"/>
              <a:buAutoNum type="arabicPeriod"/>
            </a:pPr>
            <a:r>
              <a:rPr dirty="0"/>
              <a:t>Comment </a:t>
            </a:r>
            <a:r>
              <a:rPr dirty="0" err="1"/>
              <a:t>pouvons</a:t>
            </a:r>
            <a:r>
              <a:rPr dirty="0"/>
              <a:t>-nous </a:t>
            </a:r>
            <a:r>
              <a:rPr dirty="0" err="1"/>
              <a:t>prévenir</a:t>
            </a:r>
            <a:r>
              <a:rPr dirty="0"/>
              <a:t> et </a:t>
            </a:r>
            <a:r>
              <a:rPr dirty="0" err="1"/>
              <a:t>gérer</a:t>
            </a:r>
            <a:r>
              <a:rPr dirty="0"/>
              <a:t> le burnout ?</a:t>
            </a:r>
          </a:p>
          <a:p>
            <a:pPr marL="514350" indent="-514350">
              <a:lnSpc>
                <a:spcPct val="100000"/>
              </a:lnSpc>
              <a:spcBef>
                <a:spcPts val="1200"/>
              </a:spcBef>
              <a:spcAft>
                <a:spcPts val="1200"/>
              </a:spcAft>
              <a:buFont typeface="+mj-lt"/>
              <a:buAutoNum type="arabicPeriod"/>
            </a:pPr>
            <a:r>
              <a:rPr dirty="0"/>
              <a:t>Comment </a:t>
            </a:r>
            <a:r>
              <a:rPr dirty="0" err="1"/>
              <a:t>l'IRC</a:t>
            </a:r>
            <a:r>
              <a:rPr dirty="0"/>
              <a:t> </a:t>
            </a:r>
            <a:r>
              <a:rPr dirty="0" err="1"/>
              <a:t>peut-il</a:t>
            </a:r>
            <a:r>
              <a:rPr dirty="0"/>
              <a:t> </a:t>
            </a:r>
            <a:r>
              <a:rPr dirty="0" err="1"/>
              <a:t>vous</a:t>
            </a:r>
            <a:r>
              <a:rPr dirty="0"/>
              <a:t> aider ?</a:t>
            </a:r>
          </a:p>
        </p:txBody>
      </p:sp>
      <p:pic>
        <p:nvPicPr>
          <p:cNvPr id="6" name="Picture 5">
            <a:extLst>
              <a:ext uri="{FF2B5EF4-FFF2-40B4-BE49-F238E27FC236}">
                <a16:creationId xmlns:a16="http://schemas.microsoft.com/office/drawing/2014/main" id="{B418DC27-8892-EC4F-BCAE-F75E1A90C0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8930" y="1656537"/>
            <a:ext cx="3425825" cy="3425825"/>
          </a:xfrm>
          <a:prstGeom prst="rect">
            <a:avLst/>
          </a:prstGeom>
        </p:spPr>
      </p:pic>
    </p:spTree>
    <p:extLst>
      <p:ext uri="{BB962C8B-B14F-4D97-AF65-F5344CB8AC3E}">
        <p14:creationId xmlns:p14="http://schemas.microsoft.com/office/powerpoint/2010/main" val="94156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r>
              <a:t>4. Comment prévenir et gérer le burnout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36901487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AB687-3FCD-5242-B485-BE09AD344C47}"/>
              </a:ext>
            </a:extLst>
          </p:cNvPr>
          <p:cNvSpPr>
            <a:spLocks noGrp="1"/>
          </p:cNvSpPr>
          <p:nvPr>
            <p:ph type="title"/>
          </p:nvPr>
        </p:nvSpPr>
        <p:spPr/>
        <p:txBody>
          <a:bodyPr/>
          <a:lstStyle/>
          <a:p>
            <a:r>
              <a:rPr sz="2600" dirty="0" err="1"/>
              <a:t>L’approche</a:t>
            </a:r>
            <a:r>
              <a:rPr sz="2600" dirty="0"/>
              <a:t> des 3 R pour la </a:t>
            </a:r>
            <a:r>
              <a:rPr sz="2600" dirty="0" err="1"/>
              <a:t>gestion</a:t>
            </a:r>
            <a:r>
              <a:rPr sz="2600" dirty="0"/>
              <a:t> du burnout</a:t>
            </a:r>
          </a:p>
        </p:txBody>
      </p:sp>
      <p:grpSp>
        <p:nvGrpSpPr>
          <p:cNvPr id="4" name="Group 3">
            <a:extLst>
              <a:ext uri="{FF2B5EF4-FFF2-40B4-BE49-F238E27FC236}">
                <a16:creationId xmlns:a16="http://schemas.microsoft.com/office/drawing/2014/main" id="{6068E2B2-9CE6-1645-BEE7-0BED3C06706D}"/>
              </a:ext>
            </a:extLst>
          </p:cNvPr>
          <p:cNvGrpSpPr/>
          <p:nvPr/>
        </p:nvGrpSpPr>
        <p:grpSpPr>
          <a:xfrm>
            <a:off x="1628172" y="1629762"/>
            <a:ext cx="6393243" cy="1011172"/>
            <a:chOff x="1863121" y="193"/>
            <a:chExt cx="6393243" cy="1011172"/>
          </a:xfrm>
        </p:grpSpPr>
        <p:sp>
          <p:nvSpPr>
            <p:cNvPr id="14" name="Pentagon 13">
              <a:extLst>
                <a:ext uri="{FF2B5EF4-FFF2-40B4-BE49-F238E27FC236}">
                  <a16:creationId xmlns:a16="http://schemas.microsoft.com/office/drawing/2014/main" id="{70FBB461-BC13-1644-9A59-AB712348D47F}"/>
                </a:ext>
              </a:extLst>
            </p:cNvPr>
            <p:cNvSpPr/>
            <p:nvPr/>
          </p:nvSpPr>
          <p:spPr>
            <a:xfrm rot="10800000">
              <a:off x="1863121" y="193"/>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Pentagon 4">
              <a:extLst>
                <a:ext uri="{FF2B5EF4-FFF2-40B4-BE49-F238E27FC236}">
                  <a16:creationId xmlns:a16="http://schemas.microsoft.com/office/drawing/2014/main" id="{038FCF77-6574-B148-895F-BF5316AA06C2}"/>
                </a:ext>
              </a:extLst>
            </p:cNvPr>
            <p:cNvSpPr txBox="1"/>
            <p:nvPr/>
          </p:nvSpPr>
          <p:spPr>
            <a:xfrm rot="21600000">
              <a:off x="2115914" y="193"/>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ctr" defTabSz="2133600">
                <a:lnSpc>
                  <a:spcPct val="90000"/>
                </a:lnSpc>
                <a:spcBef>
                  <a:spcPct val="0"/>
                </a:spcBef>
                <a:spcAft>
                  <a:spcPct val="35000"/>
                </a:spcAft>
                <a:buNone/>
              </a:pPr>
              <a:r>
                <a:rPr sz="4200" kern="1200" dirty="0" err="1"/>
                <a:t>Reconnaître</a:t>
              </a:r>
              <a:endParaRPr sz="4200" kern="1200" dirty="0"/>
            </a:p>
          </p:txBody>
        </p:sp>
      </p:grpSp>
      <p:sp>
        <p:nvSpPr>
          <p:cNvPr id="5" name="Oval 4">
            <a:extLst>
              <a:ext uri="{FF2B5EF4-FFF2-40B4-BE49-F238E27FC236}">
                <a16:creationId xmlns:a16="http://schemas.microsoft.com/office/drawing/2014/main" id="{FED862FB-27C4-CE47-A7AB-451067DE2A6C}"/>
              </a:ext>
            </a:extLst>
          </p:cNvPr>
          <p:cNvSpPr/>
          <p:nvPr/>
        </p:nvSpPr>
        <p:spPr>
          <a:xfrm>
            <a:off x="1122586" y="1629762"/>
            <a:ext cx="1011172" cy="1011172"/>
          </a:xfrm>
          <a:prstGeom prst="ellipse">
            <a:avLst/>
          </a:prstGeom>
          <a:blipFill>
            <a:blip r:embed="rId3" cstate="print">
              <a:extLst>
                <a:ext uri="{28A0092B-C50C-407E-A947-70E740481C1C}">
                  <a14:useLocalDpi xmlns:a14="http://schemas.microsoft.com/office/drawing/2010/main" val="0"/>
                </a:ext>
              </a:extLst>
            </a:blip>
            <a:srcRect/>
            <a:stretch>
              <a:fillRect l="-4000" r="-4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6" name="Group 5">
            <a:extLst>
              <a:ext uri="{FF2B5EF4-FFF2-40B4-BE49-F238E27FC236}">
                <a16:creationId xmlns:a16="http://schemas.microsoft.com/office/drawing/2014/main" id="{3F636400-9108-7B45-8C5E-08D2F1C7EE27}"/>
              </a:ext>
            </a:extLst>
          </p:cNvPr>
          <p:cNvGrpSpPr/>
          <p:nvPr/>
        </p:nvGrpSpPr>
        <p:grpSpPr>
          <a:xfrm>
            <a:off x="1628172" y="2923414"/>
            <a:ext cx="6393243" cy="1011172"/>
            <a:chOff x="1863121" y="1293845"/>
            <a:chExt cx="6393243" cy="1011172"/>
          </a:xfrm>
        </p:grpSpPr>
        <p:sp>
          <p:nvSpPr>
            <p:cNvPr id="12" name="Pentagon 11">
              <a:extLst>
                <a:ext uri="{FF2B5EF4-FFF2-40B4-BE49-F238E27FC236}">
                  <a16:creationId xmlns:a16="http://schemas.microsoft.com/office/drawing/2014/main" id="{DDF8A0C5-BDCB-8A46-9953-A4602ECE4495}"/>
                </a:ext>
              </a:extLst>
            </p:cNvPr>
            <p:cNvSpPr/>
            <p:nvPr/>
          </p:nvSpPr>
          <p:spPr>
            <a:xfrm rot="10800000">
              <a:off x="1863121" y="1293845"/>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Pentagon 7">
              <a:extLst>
                <a:ext uri="{FF2B5EF4-FFF2-40B4-BE49-F238E27FC236}">
                  <a16:creationId xmlns:a16="http://schemas.microsoft.com/office/drawing/2014/main" id="{2D7D4A47-A955-E241-B88C-D6AAF6F0B8DD}"/>
                </a:ext>
              </a:extLst>
            </p:cNvPr>
            <p:cNvSpPr txBox="1"/>
            <p:nvPr/>
          </p:nvSpPr>
          <p:spPr>
            <a:xfrm rot="21600000">
              <a:off x="2115914" y="1293845"/>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ctr" defTabSz="2133600">
                <a:lnSpc>
                  <a:spcPct val="90000"/>
                </a:lnSpc>
                <a:spcBef>
                  <a:spcPct val="0"/>
                </a:spcBef>
                <a:spcAft>
                  <a:spcPct val="35000"/>
                </a:spcAft>
                <a:buNone/>
              </a:pPr>
              <a:r>
                <a:rPr sz="4200" kern="1200"/>
                <a:t>Renverser la tendance</a:t>
              </a:r>
            </a:p>
          </p:txBody>
        </p:sp>
      </p:grpSp>
      <p:sp>
        <p:nvSpPr>
          <p:cNvPr id="7" name="Oval 6">
            <a:extLst>
              <a:ext uri="{FF2B5EF4-FFF2-40B4-BE49-F238E27FC236}">
                <a16:creationId xmlns:a16="http://schemas.microsoft.com/office/drawing/2014/main" id="{1B1B93CB-7A4D-5B4D-9A22-F971DBFAA451}"/>
              </a:ext>
            </a:extLst>
          </p:cNvPr>
          <p:cNvSpPr/>
          <p:nvPr/>
        </p:nvSpPr>
        <p:spPr>
          <a:xfrm>
            <a:off x="1122586" y="2923414"/>
            <a:ext cx="1011172" cy="1011172"/>
          </a:xfrm>
          <a:prstGeom prst="ellipse">
            <a:avLst/>
          </a:prstGeom>
          <a:blipFill>
            <a:blip r:embed="rId3" cstate="print">
              <a:extLst>
                <a:ext uri="{28A0092B-C50C-407E-A947-70E740481C1C}">
                  <a14:useLocalDpi xmlns:a14="http://schemas.microsoft.com/office/drawing/2010/main" val="0"/>
                </a:ext>
              </a:extLst>
            </a:blip>
            <a:srcRect/>
            <a:stretch>
              <a:fillRect l="-4000" r="-4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8" name="Group 7">
            <a:extLst>
              <a:ext uri="{FF2B5EF4-FFF2-40B4-BE49-F238E27FC236}">
                <a16:creationId xmlns:a16="http://schemas.microsoft.com/office/drawing/2014/main" id="{DB94DB2E-20D8-2943-9FC4-60CDCAC96D44}"/>
              </a:ext>
            </a:extLst>
          </p:cNvPr>
          <p:cNvGrpSpPr/>
          <p:nvPr/>
        </p:nvGrpSpPr>
        <p:grpSpPr>
          <a:xfrm>
            <a:off x="1628172" y="4217066"/>
            <a:ext cx="6393243" cy="1011172"/>
            <a:chOff x="1863121" y="2587497"/>
            <a:chExt cx="6393243" cy="1011172"/>
          </a:xfrm>
        </p:grpSpPr>
        <p:sp>
          <p:nvSpPr>
            <p:cNvPr id="10" name="Pentagon 9">
              <a:extLst>
                <a:ext uri="{FF2B5EF4-FFF2-40B4-BE49-F238E27FC236}">
                  <a16:creationId xmlns:a16="http://schemas.microsoft.com/office/drawing/2014/main" id="{42BF6EE2-0C1D-054E-8E78-597A16874994}"/>
                </a:ext>
              </a:extLst>
            </p:cNvPr>
            <p:cNvSpPr/>
            <p:nvPr/>
          </p:nvSpPr>
          <p:spPr>
            <a:xfrm rot="10800000">
              <a:off x="1863121" y="2587497"/>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Pentagon 10">
              <a:extLst>
                <a:ext uri="{FF2B5EF4-FFF2-40B4-BE49-F238E27FC236}">
                  <a16:creationId xmlns:a16="http://schemas.microsoft.com/office/drawing/2014/main" id="{3263D0FC-135E-0442-9F35-2AFD02D37264}"/>
                </a:ext>
              </a:extLst>
            </p:cNvPr>
            <p:cNvSpPr txBox="1"/>
            <p:nvPr/>
          </p:nvSpPr>
          <p:spPr>
            <a:xfrm rot="21600000">
              <a:off x="2115914" y="2587497"/>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ctr" defTabSz="2133600">
                <a:lnSpc>
                  <a:spcPct val="90000"/>
                </a:lnSpc>
                <a:spcBef>
                  <a:spcPct val="0"/>
                </a:spcBef>
                <a:spcAft>
                  <a:spcPct val="35000"/>
                </a:spcAft>
                <a:buNone/>
              </a:pPr>
              <a:r>
                <a:rPr sz="4200" kern="1200"/>
                <a:t>développer la Résilience</a:t>
              </a:r>
            </a:p>
          </p:txBody>
        </p:sp>
      </p:grpSp>
      <p:sp>
        <p:nvSpPr>
          <p:cNvPr id="9" name="Oval 8">
            <a:extLst>
              <a:ext uri="{FF2B5EF4-FFF2-40B4-BE49-F238E27FC236}">
                <a16:creationId xmlns:a16="http://schemas.microsoft.com/office/drawing/2014/main" id="{C1F0AF96-F629-A94C-8FA7-6227FFA7898F}"/>
              </a:ext>
            </a:extLst>
          </p:cNvPr>
          <p:cNvSpPr/>
          <p:nvPr/>
        </p:nvSpPr>
        <p:spPr>
          <a:xfrm>
            <a:off x="1122586" y="4217066"/>
            <a:ext cx="1011172" cy="1011172"/>
          </a:xfrm>
          <a:prstGeom prst="ellipse">
            <a:avLst/>
          </a:prstGeom>
          <a:blipFill>
            <a:blip r:embed="rId3" cstate="print">
              <a:extLst>
                <a:ext uri="{28A0092B-C50C-407E-A947-70E740481C1C}">
                  <a14:useLocalDpi xmlns:a14="http://schemas.microsoft.com/office/drawing/2010/main" val="0"/>
                </a:ext>
              </a:extLst>
            </a:blip>
            <a:srcRect/>
            <a:stretch>
              <a:fillRect l="-4000" r="-4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31113874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06ECC-DCC2-9F4E-A727-0A83F7801F3F}"/>
              </a:ext>
            </a:extLst>
          </p:cNvPr>
          <p:cNvSpPr>
            <a:spLocks noGrp="1"/>
          </p:cNvSpPr>
          <p:nvPr>
            <p:ph type="title"/>
          </p:nvPr>
        </p:nvSpPr>
        <p:spPr>
          <a:xfrm>
            <a:off x="171449" y="136526"/>
            <a:ext cx="8529639" cy="611619"/>
          </a:xfrm>
        </p:spPr>
        <p:txBody>
          <a:bodyPr/>
          <a:lstStyle/>
          <a:p>
            <a:r>
              <a:rPr sz="2600" dirty="0"/>
              <a:t>​</a:t>
            </a:r>
            <a:r>
              <a:rPr sz="2600" dirty="0" err="1"/>
              <a:t>Renverser</a:t>
            </a:r>
            <a:r>
              <a:rPr sz="2600" dirty="0"/>
              <a:t> la </a:t>
            </a:r>
            <a:r>
              <a:rPr sz="2600" dirty="0" err="1"/>
              <a:t>tendance</a:t>
            </a:r>
            <a:r>
              <a:rPr sz="2600" dirty="0"/>
              <a:t> ​: se </a:t>
            </a:r>
            <a:r>
              <a:rPr sz="2600" dirty="0" err="1"/>
              <a:t>concentrer</a:t>
            </a:r>
            <a:r>
              <a:rPr sz="2600" dirty="0"/>
              <a:t> sur les rudiments</a:t>
            </a:r>
          </a:p>
        </p:txBody>
      </p:sp>
      <p:sp>
        <p:nvSpPr>
          <p:cNvPr id="3" name="Text Placeholder 2">
            <a:extLst>
              <a:ext uri="{FF2B5EF4-FFF2-40B4-BE49-F238E27FC236}">
                <a16:creationId xmlns:a16="http://schemas.microsoft.com/office/drawing/2014/main" id="{2AD11B37-5337-3247-A610-EE149D01B0C7}"/>
              </a:ext>
            </a:extLst>
          </p:cNvPr>
          <p:cNvSpPr>
            <a:spLocks noGrp="1"/>
          </p:cNvSpPr>
          <p:nvPr>
            <p:ph type="body" sz="quarter" idx="10"/>
          </p:nvPr>
        </p:nvSpPr>
        <p:spPr>
          <a:xfrm>
            <a:off x="461964" y="1274512"/>
            <a:ext cx="4771774" cy="4083551"/>
          </a:xfrm>
        </p:spPr>
        <p:txBody>
          <a:bodyPr/>
          <a:lstStyle/>
          <a:p>
            <a:pPr marL="457200" lvl="0" indent="-457200">
              <a:lnSpc>
                <a:spcPct val="100000"/>
              </a:lnSpc>
              <a:spcBef>
                <a:spcPts val="600"/>
              </a:spcBef>
              <a:spcAft>
                <a:spcPts val="600"/>
              </a:spcAft>
              <a:buFont typeface="+mj-lt"/>
              <a:buAutoNum type="arabicPeriod"/>
            </a:pPr>
            <a:r>
              <a:rPr sz="2200" dirty="0" err="1"/>
              <a:t>Activité</a:t>
            </a:r>
            <a:r>
              <a:rPr sz="2200" dirty="0"/>
              <a:t> physique </a:t>
            </a:r>
            <a:r>
              <a:rPr sz="2200" dirty="0" err="1"/>
              <a:t>régulière</a:t>
            </a:r>
            <a:r>
              <a:rPr sz="2200" dirty="0"/>
              <a:t>.</a:t>
            </a:r>
          </a:p>
          <a:p>
            <a:pPr marL="457200" indent="-457200">
              <a:lnSpc>
                <a:spcPct val="100000"/>
              </a:lnSpc>
              <a:spcBef>
                <a:spcPts val="600"/>
              </a:spcBef>
              <a:spcAft>
                <a:spcPts val="600"/>
              </a:spcAft>
              <a:buFont typeface="+mj-lt"/>
              <a:buAutoNum type="arabicPeriod"/>
            </a:pPr>
            <a:r>
              <a:rPr sz="2200" dirty="0" err="1"/>
              <a:t>Sommeil</a:t>
            </a:r>
            <a:r>
              <a:rPr sz="2200" dirty="0"/>
              <a:t> </a:t>
            </a:r>
            <a:r>
              <a:rPr sz="2200" dirty="0" err="1"/>
              <a:t>suffisant</a:t>
            </a:r>
            <a:r>
              <a:rPr sz="2200" dirty="0"/>
              <a:t>.</a:t>
            </a:r>
          </a:p>
          <a:p>
            <a:pPr marL="457200" lvl="0" indent="-457200">
              <a:lnSpc>
                <a:spcPct val="100000"/>
              </a:lnSpc>
              <a:spcBef>
                <a:spcPts val="600"/>
              </a:spcBef>
              <a:spcAft>
                <a:spcPts val="600"/>
              </a:spcAft>
              <a:buFont typeface="+mj-lt"/>
              <a:buAutoNum type="arabicPeriod"/>
            </a:pPr>
            <a:r>
              <a:rPr sz="2200" dirty="0"/>
              <a:t>Régime </a:t>
            </a:r>
            <a:r>
              <a:rPr sz="2200" dirty="0" err="1"/>
              <a:t>alimentaire</a:t>
            </a:r>
            <a:r>
              <a:rPr sz="2200" dirty="0"/>
              <a:t> </a:t>
            </a:r>
            <a:r>
              <a:rPr sz="2200" dirty="0" err="1"/>
              <a:t>sain</a:t>
            </a:r>
            <a:r>
              <a:rPr sz="2200" dirty="0"/>
              <a:t> </a:t>
            </a:r>
            <a:br>
              <a:rPr lang="en-US" sz="2200" dirty="0"/>
            </a:br>
            <a:r>
              <a:rPr sz="2200" dirty="0"/>
              <a:t>et limitation de la </a:t>
            </a:r>
            <a:r>
              <a:rPr sz="2200" dirty="0" err="1"/>
              <a:t>consommation</a:t>
            </a:r>
            <a:r>
              <a:rPr sz="2200" dirty="0"/>
              <a:t> / de </a:t>
            </a:r>
            <a:r>
              <a:rPr sz="2200" dirty="0" err="1"/>
              <a:t>l’abus</a:t>
            </a:r>
            <a:r>
              <a:rPr sz="2200" dirty="0"/>
              <a:t> </a:t>
            </a:r>
            <a:br>
              <a:rPr lang="en-US" sz="2200" dirty="0"/>
            </a:br>
            <a:r>
              <a:rPr sz="2200" dirty="0"/>
              <a:t>de substances </a:t>
            </a:r>
            <a:r>
              <a:rPr sz="2200" dirty="0" err="1"/>
              <a:t>nocives</a:t>
            </a:r>
            <a:r>
              <a:rPr sz="2200" dirty="0"/>
              <a:t>.</a:t>
            </a:r>
          </a:p>
          <a:p>
            <a:pPr marL="457200" lvl="0" indent="-457200">
              <a:lnSpc>
                <a:spcPct val="100000"/>
              </a:lnSpc>
              <a:spcBef>
                <a:spcPts val="600"/>
              </a:spcBef>
              <a:spcAft>
                <a:spcPts val="600"/>
              </a:spcAft>
              <a:buFont typeface="+mj-lt"/>
              <a:buAutoNum type="arabicPeriod"/>
            </a:pPr>
            <a:r>
              <a:rPr sz="2200" dirty="0"/>
              <a:t>Passer du temps de </a:t>
            </a:r>
            <a:r>
              <a:rPr sz="2200" dirty="0" err="1"/>
              <a:t>qualité</a:t>
            </a:r>
            <a:r>
              <a:rPr sz="2200" dirty="0"/>
              <a:t> avec les </a:t>
            </a:r>
            <a:r>
              <a:rPr sz="2200" dirty="0" err="1"/>
              <a:t>autres</a:t>
            </a:r>
            <a:r>
              <a:rPr sz="2200" dirty="0"/>
              <a:t>.</a:t>
            </a:r>
          </a:p>
          <a:p>
            <a:pPr marL="457200" lvl="0" indent="-457200">
              <a:lnSpc>
                <a:spcPct val="100000"/>
              </a:lnSpc>
              <a:spcBef>
                <a:spcPts val="600"/>
              </a:spcBef>
              <a:spcAft>
                <a:spcPts val="600"/>
              </a:spcAft>
              <a:buFont typeface="+mj-lt"/>
              <a:buAutoNum type="arabicPeriod"/>
            </a:pPr>
            <a:r>
              <a:rPr sz="2200" dirty="0" err="1"/>
              <a:t>Prendre</a:t>
            </a:r>
            <a:r>
              <a:rPr sz="2200" dirty="0"/>
              <a:t> des </a:t>
            </a:r>
            <a:r>
              <a:rPr sz="2200" dirty="0" err="1"/>
              <a:t>congés</a:t>
            </a:r>
            <a:r>
              <a:rPr sz="2200" dirty="0"/>
              <a:t> pour </a:t>
            </a:r>
            <a:r>
              <a:rPr sz="2200" dirty="0" err="1"/>
              <a:t>créer</a:t>
            </a:r>
            <a:r>
              <a:rPr sz="2200" dirty="0"/>
              <a:t> de </a:t>
            </a:r>
            <a:r>
              <a:rPr sz="2200" dirty="0" err="1"/>
              <a:t>l’espace</a:t>
            </a:r>
            <a:r>
              <a:rPr sz="2200" dirty="0"/>
              <a:t> / du repos.</a:t>
            </a:r>
          </a:p>
          <a:p>
            <a:endParaRPr lang="en-US" sz="2200" dirty="0"/>
          </a:p>
        </p:txBody>
      </p:sp>
      <p:pic>
        <p:nvPicPr>
          <p:cNvPr id="5" name="Picture 4">
            <a:extLst>
              <a:ext uri="{FF2B5EF4-FFF2-40B4-BE49-F238E27FC236}">
                <a16:creationId xmlns:a16="http://schemas.microsoft.com/office/drawing/2014/main" id="{9B965C40-F7B1-6B46-9A9F-DD52BEA63FD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33738" y="1454274"/>
            <a:ext cx="3467351" cy="3467351"/>
          </a:xfrm>
          <a:prstGeom prst="rect">
            <a:avLst/>
          </a:prstGeom>
        </p:spPr>
      </p:pic>
    </p:spTree>
    <p:extLst>
      <p:ext uri="{BB962C8B-B14F-4D97-AF65-F5344CB8AC3E}">
        <p14:creationId xmlns:p14="http://schemas.microsoft.com/office/powerpoint/2010/main" val="3437806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B4697-31F8-894D-B9BF-F3CF2DED9030}"/>
              </a:ext>
            </a:extLst>
          </p:cNvPr>
          <p:cNvSpPr>
            <a:spLocks noGrp="1"/>
          </p:cNvSpPr>
          <p:nvPr>
            <p:ph type="title"/>
          </p:nvPr>
        </p:nvSpPr>
        <p:spPr>
          <a:xfrm>
            <a:off x="171450" y="136526"/>
            <a:ext cx="8343900" cy="611619"/>
          </a:xfrm>
        </p:spPr>
        <p:txBody>
          <a:bodyPr/>
          <a:lstStyle/>
          <a:p>
            <a:r>
              <a:rPr sz="2600" dirty="0" err="1"/>
              <a:t>Renverser</a:t>
            </a:r>
            <a:r>
              <a:rPr sz="2600" dirty="0"/>
              <a:t> la </a:t>
            </a:r>
            <a:r>
              <a:rPr sz="2600" dirty="0" err="1"/>
              <a:t>tendance</a:t>
            </a:r>
            <a:r>
              <a:rPr sz="2600" dirty="0"/>
              <a:t> : </a:t>
            </a:r>
            <a:r>
              <a:rPr sz="2600" dirty="0" err="1"/>
              <a:t>comprendre</a:t>
            </a:r>
            <a:r>
              <a:rPr sz="2600" dirty="0"/>
              <a:t> le « </a:t>
            </a:r>
            <a:r>
              <a:rPr sz="2600" dirty="0" err="1"/>
              <a:t>pourquoi</a:t>
            </a:r>
            <a:r>
              <a:rPr sz="2600" dirty="0"/>
              <a:t> » ?</a:t>
            </a:r>
          </a:p>
        </p:txBody>
      </p:sp>
      <p:sp>
        <p:nvSpPr>
          <p:cNvPr id="3" name="Text Placeholder 2">
            <a:extLst>
              <a:ext uri="{FF2B5EF4-FFF2-40B4-BE49-F238E27FC236}">
                <a16:creationId xmlns:a16="http://schemas.microsoft.com/office/drawing/2014/main" id="{D7CB48A5-4826-5E44-8A9F-2D5D3110CD4C}"/>
              </a:ext>
            </a:extLst>
          </p:cNvPr>
          <p:cNvSpPr>
            <a:spLocks noGrp="1"/>
          </p:cNvSpPr>
          <p:nvPr>
            <p:ph type="body" sz="quarter" idx="10"/>
          </p:nvPr>
        </p:nvSpPr>
        <p:spPr>
          <a:xfrm>
            <a:off x="349669" y="1146175"/>
            <a:ext cx="6660731" cy="4821488"/>
          </a:xfrm>
        </p:spPr>
        <p:txBody>
          <a:bodyPr/>
          <a:lstStyle/>
          <a:p>
            <a:r>
              <a:rPr sz="2100" dirty="0" err="1"/>
              <a:t>Quels</a:t>
            </a:r>
            <a:r>
              <a:rPr sz="2100" dirty="0"/>
              <a:t> </a:t>
            </a:r>
            <a:r>
              <a:rPr sz="2100" dirty="0" err="1"/>
              <a:t>sont</a:t>
            </a:r>
            <a:r>
              <a:rPr sz="2100" dirty="0"/>
              <a:t> les </a:t>
            </a:r>
            <a:r>
              <a:rPr sz="2100" dirty="0" err="1"/>
              <a:t>principaux</a:t>
            </a:r>
            <a:r>
              <a:rPr sz="2100" dirty="0"/>
              <a:t> </a:t>
            </a:r>
            <a:r>
              <a:rPr sz="2100" dirty="0" err="1"/>
              <a:t>facteurs</a:t>
            </a:r>
            <a:r>
              <a:rPr sz="2100" dirty="0"/>
              <a:t> qui </a:t>
            </a:r>
            <a:r>
              <a:rPr sz="2100" dirty="0" err="1"/>
              <a:t>contribuent</a:t>
            </a:r>
            <a:r>
              <a:rPr sz="2100" dirty="0"/>
              <a:t> </a:t>
            </a:r>
            <a:br>
              <a:rPr lang="en-US" sz="2100" dirty="0"/>
            </a:br>
            <a:r>
              <a:rPr sz="2100" dirty="0"/>
              <a:t>au burnout ?</a:t>
            </a:r>
          </a:p>
          <a:p>
            <a:r>
              <a:rPr sz="2100" dirty="0" err="1"/>
              <a:t>Dans</a:t>
            </a:r>
            <a:r>
              <a:rPr sz="2100" dirty="0"/>
              <a:t> </a:t>
            </a:r>
            <a:r>
              <a:rPr sz="2100" dirty="0" err="1"/>
              <a:t>quels</a:t>
            </a:r>
            <a:r>
              <a:rPr sz="2100" dirty="0"/>
              <a:t> </a:t>
            </a:r>
            <a:r>
              <a:rPr sz="2100" dirty="0" err="1"/>
              <a:t>domaines</a:t>
            </a:r>
            <a:r>
              <a:rPr sz="2100" dirty="0"/>
              <a:t> </a:t>
            </a:r>
            <a:r>
              <a:rPr sz="2100" dirty="0" err="1"/>
              <a:t>éprouvez-vous</a:t>
            </a:r>
            <a:r>
              <a:rPr sz="2100" dirty="0"/>
              <a:t> </a:t>
            </a:r>
            <a:br>
              <a:rPr lang="en-US" sz="2100" dirty="0"/>
            </a:br>
            <a:r>
              <a:rPr sz="2100" dirty="0"/>
              <a:t>du </a:t>
            </a:r>
            <a:r>
              <a:rPr sz="2100" dirty="0" err="1"/>
              <a:t>ressentiment</a:t>
            </a:r>
            <a:r>
              <a:rPr sz="2100" dirty="0"/>
              <a:t> ?</a:t>
            </a:r>
          </a:p>
          <a:p>
            <a:pPr lvl="1"/>
            <a:r>
              <a:rPr sz="2100" dirty="0" err="1"/>
              <a:t>Utilisez</a:t>
            </a:r>
            <a:r>
              <a:rPr sz="2100" dirty="0"/>
              <a:t> les 5 « </a:t>
            </a:r>
            <a:r>
              <a:rPr sz="2100" dirty="0" err="1"/>
              <a:t>Pourquoi</a:t>
            </a:r>
            <a:r>
              <a:rPr sz="2100" dirty="0"/>
              <a:t> »</a:t>
            </a:r>
          </a:p>
          <a:p>
            <a:pPr lvl="1"/>
            <a:r>
              <a:rPr sz="2100" dirty="0"/>
              <a:t>Tenez un journal du stress</a:t>
            </a:r>
          </a:p>
          <a:p>
            <a:r>
              <a:rPr sz="2100" dirty="0" err="1"/>
              <a:t>Notez</a:t>
            </a:r>
            <a:r>
              <a:rPr sz="2100" dirty="0"/>
              <a:t> des </a:t>
            </a:r>
            <a:r>
              <a:rPr sz="2100" dirty="0" err="1"/>
              <a:t>manières</a:t>
            </a:r>
            <a:r>
              <a:rPr sz="2100" dirty="0"/>
              <a:t> de </a:t>
            </a:r>
            <a:r>
              <a:rPr sz="2100" dirty="0" err="1"/>
              <a:t>gérer</a:t>
            </a:r>
            <a:r>
              <a:rPr sz="2100" dirty="0"/>
              <a:t>/</a:t>
            </a:r>
            <a:r>
              <a:rPr sz="2100" dirty="0" err="1"/>
              <a:t>éliminer</a:t>
            </a:r>
            <a:r>
              <a:rPr sz="2100" dirty="0"/>
              <a:t> </a:t>
            </a:r>
            <a:r>
              <a:rPr sz="2100" dirty="0" err="1"/>
              <a:t>cette</a:t>
            </a:r>
            <a:r>
              <a:rPr sz="2100" dirty="0"/>
              <a:t> </a:t>
            </a:r>
            <a:br>
              <a:rPr lang="en-US" sz="2100" dirty="0"/>
            </a:br>
            <a:r>
              <a:rPr sz="2100" dirty="0"/>
              <a:t>source de stress.</a:t>
            </a:r>
          </a:p>
          <a:p>
            <a:pPr lvl="1"/>
            <a:r>
              <a:rPr sz="2100" dirty="0" err="1"/>
              <a:t>Définissez</a:t>
            </a:r>
            <a:r>
              <a:rPr sz="2100" dirty="0"/>
              <a:t> des </a:t>
            </a:r>
            <a:r>
              <a:rPr sz="2100" dirty="0" err="1"/>
              <a:t>limites</a:t>
            </a:r>
            <a:r>
              <a:rPr sz="2100" dirty="0"/>
              <a:t> </a:t>
            </a:r>
            <a:r>
              <a:rPr sz="2100" dirty="0" err="1"/>
              <a:t>personnelles</a:t>
            </a:r>
            <a:r>
              <a:rPr sz="2100" dirty="0"/>
              <a:t> </a:t>
            </a:r>
            <a:r>
              <a:rPr sz="2100" dirty="0" err="1"/>
              <a:t>en</a:t>
            </a:r>
            <a:r>
              <a:rPr sz="2100" dirty="0"/>
              <a:t> </a:t>
            </a:r>
            <a:r>
              <a:rPr sz="2100" dirty="0" err="1"/>
              <a:t>matière</a:t>
            </a:r>
            <a:r>
              <a:rPr sz="2100" dirty="0"/>
              <a:t> </a:t>
            </a:r>
            <a:r>
              <a:rPr sz="2100" dirty="0" err="1"/>
              <a:t>d’heures</a:t>
            </a:r>
            <a:r>
              <a:rPr sz="2100" dirty="0"/>
              <a:t> de travail, et de </a:t>
            </a:r>
            <a:r>
              <a:rPr sz="2100" dirty="0" err="1"/>
              <a:t>réponse</a:t>
            </a:r>
            <a:r>
              <a:rPr sz="2100" dirty="0"/>
              <a:t> aux </a:t>
            </a:r>
            <a:r>
              <a:rPr sz="2100" dirty="0" err="1"/>
              <a:t>demandes</a:t>
            </a:r>
            <a:endParaRPr sz="2100" dirty="0"/>
          </a:p>
          <a:p>
            <a:pPr lvl="1"/>
            <a:r>
              <a:rPr sz="2100" dirty="0" err="1"/>
              <a:t>Dites</a:t>
            </a:r>
            <a:r>
              <a:rPr sz="2100" dirty="0"/>
              <a:t> plus </a:t>
            </a:r>
            <a:r>
              <a:rPr sz="2100" dirty="0" err="1"/>
              <a:t>souvent</a:t>
            </a:r>
            <a:r>
              <a:rPr sz="2100" dirty="0"/>
              <a:t> « Non »</a:t>
            </a:r>
          </a:p>
          <a:p>
            <a:pPr lvl="1"/>
            <a:r>
              <a:rPr sz="2100" dirty="0" err="1"/>
              <a:t>Déléguez</a:t>
            </a:r>
            <a:r>
              <a:rPr sz="2100" dirty="0"/>
              <a:t> </a:t>
            </a:r>
            <a:r>
              <a:rPr sz="2100" dirty="0" err="1"/>
              <a:t>davantage</a:t>
            </a:r>
            <a:r>
              <a:rPr sz="2100" dirty="0"/>
              <a:t>, </a:t>
            </a:r>
            <a:r>
              <a:rPr sz="2100" dirty="0" err="1"/>
              <a:t>ou</a:t>
            </a:r>
            <a:r>
              <a:rPr sz="2100" dirty="0"/>
              <a:t> </a:t>
            </a:r>
            <a:r>
              <a:rPr sz="2100" dirty="0" err="1"/>
              <a:t>demandez</a:t>
            </a:r>
            <a:r>
              <a:rPr sz="2100" dirty="0"/>
              <a:t> de </a:t>
            </a:r>
            <a:r>
              <a:rPr sz="2100" dirty="0" err="1"/>
              <a:t>l’aide</a:t>
            </a:r>
            <a:r>
              <a:rPr sz="2100" dirty="0"/>
              <a:t> </a:t>
            </a:r>
            <a:r>
              <a:rPr sz="2100" dirty="0" err="1"/>
              <a:t>afin</a:t>
            </a:r>
            <a:r>
              <a:rPr sz="2100" dirty="0"/>
              <a:t> de </a:t>
            </a:r>
            <a:r>
              <a:rPr sz="2100" dirty="0" err="1"/>
              <a:t>définir</a:t>
            </a:r>
            <a:r>
              <a:rPr sz="2100" dirty="0"/>
              <a:t> des </a:t>
            </a:r>
            <a:r>
              <a:rPr sz="2100" dirty="0" err="1"/>
              <a:t>priorités</a:t>
            </a:r>
            <a:r>
              <a:rPr sz="2100" dirty="0"/>
              <a:t> et des </a:t>
            </a:r>
            <a:r>
              <a:rPr sz="2100" dirty="0" err="1"/>
              <a:t>limites</a:t>
            </a:r>
            <a:endParaRPr sz="2100" dirty="0"/>
          </a:p>
        </p:txBody>
      </p:sp>
      <p:pic>
        <p:nvPicPr>
          <p:cNvPr id="5" name="Picture 4">
            <a:extLst>
              <a:ext uri="{FF2B5EF4-FFF2-40B4-BE49-F238E27FC236}">
                <a16:creationId xmlns:a16="http://schemas.microsoft.com/office/drawing/2014/main" id="{C42B8BE6-CB68-DD42-8BEA-508DD8B6F3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32885" y="1945107"/>
            <a:ext cx="2482516" cy="2482516"/>
          </a:xfrm>
          <a:prstGeom prst="rect">
            <a:avLst/>
          </a:prstGeom>
        </p:spPr>
      </p:pic>
    </p:spTree>
    <p:extLst>
      <p:ext uri="{BB962C8B-B14F-4D97-AF65-F5344CB8AC3E}">
        <p14:creationId xmlns:p14="http://schemas.microsoft.com/office/powerpoint/2010/main" val="271870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24088-9636-B24D-8C9B-E576A28FC311}"/>
              </a:ext>
            </a:extLst>
          </p:cNvPr>
          <p:cNvSpPr>
            <a:spLocks noGrp="1"/>
          </p:cNvSpPr>
          <p:nvPr>
            <p:ph type="title"/>
          </p:nvPr>
        </p:nvSpPr>
        <p:spPr/>
        <p:txBody>
          <a:bodyPr/>
          <a:lstStyle/>
          <a:p>
            <a:r>
              <a:rPr sz="2600" dirty="0" err="1"/>
              <a:t>Renverser</a:t>
            </a:r>
            <a:r>
              <a:rPr sz="2600" dirty="0"/>
              <a:t> la </a:t>
            </a:r>
            <a:r>
              <a:rPr sz="2600" dirty="0" err="1"/>
              <a:t>tendance</a:t>
            </a:r>
            <a:r>
              <a:rPr sz="2600" dirty="0"/>
              <a:t> : </a:t>
            </a:r>
            <a:r>
              <a:rPr sz="2600" dirty="0" err="1"/>
              <a:t>reconnexions</a:t>
            </a:r>
            <a:r>
              <a:rPr sz="2600" dirty="0"/>
              <a:t> et </a:t>
            </a:r>
            <a:r>
              <a:rPr sz="2600" dirty="0" err="1"/>
              <a:t>recadrages</a:t>
            </a:r>
            <a:endParaRPr sz="2600" dirty="0"/>
          </a:p>
        </p:txBody>
      </p:sp>
      <p:sp>
        <p:nvSpPr>
          <p:cNvPr id="3" name="Text Placeholder 2">
            <a:extLst>
              <a:ext uri="{FF2B5EF4-FFF2-40B4-BE49-F238E27FC236}">
                <a16:creationId xmlns:a16="http://schemas.microsoft.com/office/drawing/2014/main" id="{C7AB1B27-80E9-FE4B-982A-69543E87E14C}"/>
              </a:ext>
            </a:extLst>
          </p:cNvPr>
          <p:cNvSpPr>
            <a:spLocks noGrp="1"/>
          </p:cNvSpPr>
          <p:nvPr>
            <p:ph type="body" sz="quarter" idx="10"/>
          </p:nvPr>
        </p:nvSpPr>
        <p:spPr>
          <a:xfrm>
            <a:off x="419433" y="880648"/>
            <a:ext cx="8239125" cy="5275890"/>
          </a:xfrm>
        </p:spPr>
        <p:txBody>
          <a:bodyPr/>
          <a:lstStyle/>
          <a:p>
            <a:pPr>
              <a:lnSpc>
                <a:spcPct val="100000"/>
              </a:lnSpc>
              <a:spcBef>
                <a:spcPts val="600"/>
              </a:spcBef>
              <a:spcAft>
                <a:spcPts val="600"/>
              </a:spcAft>
            </a:pPr>
            <a:r>
              <a:rPr sz="2100" dirty="0" err="1"/>
              <a:t>Rappelez-vous</a:t>
            </a:r>
            <a:r>
              <a:rPr sz="2100" dirty="0"/>
              <a:t> que </a:t>
            </a:r>
            <a:r>
              <a:rPr sz="2100" dirty="0" err="1"/>
              <a:t>ce</a:t>
            </a:r>
            <a:r>
              <a:rPr sz="2100" dirty="0"/>
              <a:t> travail </a:t>
            </a:r>
            <a:r>
              <a:rPr sz="2100" dirty="0" err="1"/>
              <a:t>est</a:t>
            </a:r>
            <a:r>
              <a:rPr sz="2100" dirty="0"/>
              <a:t> </a:t>
            </a:r>
            <a:r>
              <a:rPr sz="2100" dirty="0" err="1"/>
              <a:t>conforme</a:t>
            </a:r>
            <a:r>
              <a:rPr sz="2100" dirty="0"/>
              <a:t> aux </a:t>
            </a:r>
            <a:r>
              <a:rPr sz="2100" dirty="0" err="1"/>
              <a:t>valeurs</a:t>
            </a:r>
            <a:r>
              <a:rPr sz="2100" dirty="0"/>
              <a:t> qui </a:t>
            </a:r>
            <a:r>
              <a:rPr sz="2100" dirty="0" err="1"/>
              <a:t>vous</a:t>
            </a:r>
            <a:r>
              <a:rPr sz="2100" dirty="0"/>
              <a:t> </a:t>
            </a:r>
            <a:r>
              <a:rPr sz="2100" dirty="0" err="1"/>
              <a:t>sont</a:t>
            </a:r>
            <a:r>
              <a:rPr sz="2100" dirty="0"/>
              <a:t> les plus </a:t>
            </a:r>
            <a:r>
              <a:rPr sz="2100" dirty="0" err="1"/>
              <a:t>chères</a:t>
            </a:r>
            <a:r>
              <a:rPr sz="2100" dirty="0"/>
              <a:t>.</a:t>
            </a:r>
          </a:p>
          <a:p>
            <a:pPr>
              <a:lnSpc>
                <a:spcPct val="100000"/>
              </a:lnSpc>
              <a:spcBef>
                <a:spcPts val="600"/>
              </a:spcBef>
              <a:spcAft>
                <a:spcPts val="600"/>
              </a:spcAft>
            </a:pPr>
            <a:r>
              <a:rPr sz="2100" dirty="0" err="1"/>
              <a:t>Pratiquez</a:t>
            </a:r>
            <a:r>
              <a:rPr sz="2100" dirty="0"/>
              <a:t> la gratitude.</a:t>
            </a:r>
          </a:p>
          <a:p>
            <a:pPr>
              <a:lnSpc>
                <a:spcPct val="100000"/>
              </a:lnSpc>
              <a:spcBef>
                <a:spcPts val="600"/>
              </a:spcBef>
              <a:spcAft>
                <a:spcPts val="600"/>
              </a:spcAft>
            </a:pPr>
            <a:r>
              <a:rPr sz="2100" dirty="0" err="1"/>
              <a:t>Exercice</a:t>
            </a:r>
            <a:r>
              <a:rPr sz="2100" dirty="0"/>
              <a:t> « </a:t>
            </a:r>
            <a:r>
              <a:rPr sz="2100" dirty="0" err="1"/>
              <a:t>deux</a:t>
            </a:r>
            <a:r>
              <a:rPr sz="2100" dirty="0"/>
              <a:t> </a:t>
            </a:r>
            <a:r>
              <a:rPr sz="2100" dirty="0" err="1"/>
              <a:t>bonnes</a:t>
            </a:r>
            <a:r>
              <a:rPr sz="2100" dirty="0"/>
              <a:t> choses » : </a:t>
            </a:r>
            <a:r>
              <a:rPr sz="2100" dirty="0" err="1"/>
              <a:t>chaque</a:t>
            </a:r>
            <a:r>
              <a:rPr sz="2100" dirty="0"/>
              <a:t> jour, </a:t>
            </a:r>
            <a:r>
              <a:rPr sz="2100" dirty="0" err="1"/>
              <a:t>notez</a:t>
            </a:r>
            <a:r>
              <a:rPr sz="2100" dirty="0"/>
              <a:t>...</a:t>
            </a:r>
          </a:p>
          <a:p>
            <a:pPr lvl="1">
              <a:lnSpc>
                <a:spcPct val="100000"/>
              </a:lnSpc>
              <a:spcBef>
                <a:spcPts val="300"/>
              </a:spcBef>
              <a:spcAft>
                <a:spcPts val="300"/>
              </a:spcAft>
            </a:pPr>
            <a:r>
              <a:rPr sz="2100" dirty="0" err="1"/>
              <a:t>une</a:t>
            </a:r>
            <a:r>
              <a:rPr sz="2100" dirty="0"/>
              <a:t> chose positive que </a:t>
            </a:r>
            <a:r>
              <a:rPr sz="2100" dirty="0" err="1"/>
              <a:t>vous</a:t>
            </a:r>
            <a:r>
              <a:rPr sz="2100" dirty="0"/>
              <a:t> </a:t>
            </a:r>
            <a:r>
              <a:rPr sz="2100" dirty="0" err="1"/>
              <a:t>avez</a:t>
            </a:r>
            <a:r>
              <a:rPr sz="2100" dirty="0"/>
              <a:t> </a:t>
            </a:r>
            <a:r>
              <a:rPr sz="2100" dirty="0" err="1"/>
              <a:t>faite</a:t>
            </a:r>
            <a:r>
              <a:rPr sz="2100" dirty="0"/>
              <a:t> au travail </a:t>
            </a:r>
            <a:r>
              <a:rPr sz="2100" dirty="0" err="1"/>
              <a:t>aujourd'hui</a:t>
            </a:r>
            <a:endParaRPr sz="2100" dirty="0"/>
          </a:p>
          <a:p>
            <a:pPr lvl="1">
              <a:lnSpc>
                <a:spcPct val="100000"/>
              </a:lnSpc>
              <a:spcBef>
                <a:spcPts val="300"/>
              </a:spcBef>
              <a:spcAft>
                <a:spcPts val="300"/>
              </a:spcAft>
            </a:pPr>
            <a:r>
              <a:rPr sz="2100" dirty="0" err="1"/>
              <a:t>quelque</a:t>
            </a:r>
            <a:r>
              <a:rPr sz="2100" dirty="0"/>
              <a:t> chose de </a:t>
            </a:r>
            <a:r>
              <a:rPr sz="2100" dirty="0" err="1"/>
              <a:t>positif</a:t>
            </a:r>
            <a:r>
              <a:rPr sz="2100" dirty="0"/>
              <a:t> qui </a:t>
            </a:r>
            <a:r>
              <a:rPr sz="2100" dirty="0" err="1"/>
              <a:t>s’est</a:t>
            </a:r>
            <a:r>
              <a:rPr sz="2100" dirty="0"/>
              <a:t> </a:t>
            </a:r>
            <a:r>
              <a:rPr sz="2100" dirty="0" err="1"/>
              <a:t>produit</a:t>
            </a:r>
            <a:r>
              <a:rPr sz="2100" dirty="0"/>
              <a:t> au travail</a:t>
            </a:r>
          </a:p>
          <a:p>
            <a:pPr>
              <a:lnSpc>
                <a:spcPct val="100000"/>
              </a:lnSpc>
              <a:spcBef>
                <a:spcPts val="600"/>
              </a:spcBef>
              <a:spcAft>
                <a:spcPts val="600"/>
              </a:spcAft>
            </a:pPr>
            <a:r>
              <a:rPr sz="2100" dirty="0" err="1"/>
              <a:t>Connexion</a:t>
            </a:r>
            <a:r>
              <a:rPr sz="2100" dirty="0"/>
              <a:t>/</a:t>
            </a:r>
            <a:r>
              <a:rPr sz="2100" dirty="0" err="1"/>
              <a:t>Reconnexion</a:t>
            </a:r>
            <a:r>
              <a:rPr sz="2100" dirty="0"/>
              <a:t> avec un but et </a:t>
            </a:r>
            <a:r>
              <a:rPr sz="2100" dirty="0" err="1"/>
              <a:t>une</a:t>
            </a:r>
            <a:r>
              <a:rPr sz="2100" dirty="0"/>
              <a:t> raison d’être au </a:t>
            </a:r>
            <a:r>
              <a:rPr sz="2100" dirty="0" err="1"/>
              <a:t>sens</a:t>
            </a:r>
            <a:r>
              <a:rPr sz="2100" dirty="0"/>
              <a:t> large, </a:t>
            </a:r>
            <a:r>
              <a:rPr sz="2100" dirty="0" err="1"/>
              <a:t>en</a:t>
            </a:r>
            <a:r>
              <a:rPr sz="2100" dirty="0"/>
              <a:t> relation avec </a:t>
            </a:r>
            <a:r>
              <a:rPr sz="2100" dirty="0" err="1"/>
              <a:t>votre</a:t>
            </a:r>
            <a:r>
              <a:rPr sz="2100" dirty="0"/>
              <a:t> travail.</a:t>
            </a:r>
          </a:p>
          <a:p>
            <a:pPr>
              <a:lnSpc>
                <a:spcPct val="100000"/>
              </a:lnSpc>
              <a:spcBef>
                <a:spcPts val="600"/>
              </a:spcBef>
              <a:spcAft>
                <a:spcPts val="600"/>
              </a:spcAft>
            </a:pPr>
            <a:r>
              <a:rPr sz="2100" dirty="0" err="1"/>
              <a:t>Consacrez</a:t>
            </a:r>
            <a:r>
              <a:rPr sz="2100" dirty="0"/>
              <a:t> du temps à la détente et aux </a:t>
            </a:r>
            <a:r>
              <a:rPr sz="2100" dirty="0" err="1"/>
              <a:t>échanges</a:t>
            </a:r>
            <a:r>
              <a:rPr sz="2100" dirty="0"/>
              <a:t> </a:t>
            </a:r>
            <a:r>
              <a:rPr sz="2100" dirty="0" err="1"/>
              <a:t>amicaux</a:t>
            </a:r>
            <a:r>
              <a:rPr sz="2100" dirty="0"/>
              <a:t> avec les </a:t>
            </a:r>
            <a:r>
              <a:rPr sz="2100" dirty="0" err="1"/>
              <a:t>collègues</a:t>
            </a:r>
            <a:r>
              <a:rPr sz="2100" dirty="0"/>
              <a:t>.</a:t>
            </a:r>
          </a:p>
          <a:p>
            <a:pPr>
              <a:lnSpc>
                <a:spcPct val="100000"/>
              </a:lnSpc>
              <a:spcBef>
                <a:spcPts val="600"/>
              </a:spcBef>
              <a:spcAft>
                <a:spcPts val="600"/>
              </a:spcAft>
            </a:pPr>
            <a:r>
              <a:rPr sz="2100" dirty="0"/>
              <a:t>« </a:t>
            </a:r>
            <a:r>
              <a:rPr sz="2100" dirty="0" err="1"/>
              <a:t>Diversifiez</a:t>
            </a:r>
            <a:r>
              <a:rPr sz="2100" dirty="0"/>
              <a:t> » </a:t>
            </a:r>
            <a:r>
              <a:rPr sz="2100" dirty="0" err="1"/>
              <a:t>vos</a:t>
            </a:r>
            <a:r>
              <a:rPr sz="2100" dirty="0"/>
              <a:t> passions, </a:t>
            </a:r>
            <a:r>
              <a:rPr sz="2100" dirty="0" err="1"/>
              <a:t>afin</a:t>
            </a:r>
            <a:r>
              <a:rPr sz="2100" dirty="0"/>
              <a:t> </a:t>
            </a:r>
            <a:r>
              <a:rPr sz="2100" dirty="0" err="1"/>
              <a:t>d’avoir</a:t>
            </a:r>
            <a:r>
              <a:rPr sz="2100" dirty="0"/>
              <a:t> </a:t>
            </a:r>
            <a:r>
              <a:rPr sz="2100" dirty="0" err="1"/>
              <a:t>dans</a:t>
            </a:r>
            <a:r>
              <a:rPr sz="2100" dirty="0"/>
              <a:t> </a:t>
            </a:r>
            <a:r>
              <a:rPr sz="2100" dirty="0" err="1"/>
              <a:t>votre</a:t>
            </a:r>
            <a:r>
              <a:rPr sz="2100" dirty="0"/>
              <a:t> vie </a:t>
            </a:r>
            <a:r>
              <a:rPr sz="2100" dirty="0" err="1"/>
              <a:t>d’autres</a:t>
            </a:r>
            <a:r>
              <a:rPr sz="2100" dirty="0"/>
              <a:t> choses </a:t>
            </a:r>
            <a:r>
              <a:rPr sz="2100" dirty="0" err="1"/>
              <a:t>importantes</a:t>
            </a:r>
            <a:r>
              <a:rPr sz="2100" dirty="0"/>
              <a:t> pour </a:t>
            </a:r>
            <a:r>
              <a:rPr sz="2100" dirty="0" err="1"/>
              <a:t>vous</a:t>
            </a:r>
            <a:r>
              <a:rPr sz="2100" dirty="0"/>
              <a:t> </a:t>
            </a:r>
            <a:r>
              <a:rPr sz="2100" dirty="0" err="1"/>
              <a:t>en</a:t>
            </a:r>
            <a:r>
              <a:rPr sz="2100" dirty="0"/>
              <a:t> </a:t>
            </a:r>
            <a:r>
              <a:rPr sz="2100" dirty="0" err="1"/>
              <a:t>dehors</a:t>
            </a:r>
            <a:r>
              <a:rPr sz="2100" dirty="0"/>
              <a:t> de </a:t>
            </a:r>
            <a:r>
              <a:rPr sz="2100" dirty="0" err="1"/>
              <a:t>votre</a:t>
            </a:r>
            <a:r>
              <a:rPr sz="2100" dirty="0"/>
              <a:t> travail.</a:t>
            </a:r>
          </a:p>
          <a:p>
            <a:endParaRPr lang="en-US" sz="2100" dirty="0"/>
          </a:p>
          <a:p>
            <a:endParaRPr lang="en-US" sz="2100" dirty="0"/>
          </a:p>
        </p:txBody>
      </p:sp>
      <p:pic>
        <p:nvPicPr>
          <p:cNvPr id="4" name="Picture 3">
            <a:extLst>
              <a:ext uri="{FF2B5EF4-FFF2-40B4-BE49-F238E27FC236}">
                <a16:creationId xmlns:a16="http://schemas.microsoft.com/office/drawing/2014/main" id="{9CE1366A-DE17-2842-86FA-9390919D53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58150" y="72358"/>
            <a:ext cx="857250" cy="857250"/>
          </a:xfrm>
          <a:prstGeom prst="rect">
            <a:avLst/>
          </a:prstGeom>
        </p:spPr>
      </p:pic>
    </p:spTree>
    <p:extLst>
      <p:ext uri="{BB962C8B-B14F-4D97-AF65-F5344CB8AC3E}">
        <p14:creationId xmlns:p14="http://schemas.microsoft.com/office/powerpoint/2010/main" val="4032074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3D4AB-13B9-9445-A587-12EC009F9982}"/>
              </a:ext>
            </a:extLst>
          </p:cNvPr>
          <p:cNvSpPr>
            <a:spLocks noGrp="1"/>
          </p:cNvSpPr>
          <p:nvPr>
            <p:ph type="title"/>
          </p:nvPr>
        </p:nvSpPr>
        <p:spPr>
          <a:xfrm>
            <a:off x="171450" y="136526"/>
            <a:ext cx="8248650" cy="611619"/>
          </a:xfrm>
        </p:spPr>
        <p:txBody>
          <a:bodyPr/>
          <a:lstStyle/>
          <a:p>
            <a:r>
              <a:rPr sz="2200" dirty="0"/>
              <a:t>Comment les managers </a:t>
            </a:r>
            <a:r>
              <a:rPr sz="2200" dirty="0" err="1"/>
              <a:t>peuvent</a:t>
            </a:r>
            <a:r>
              <a:rPr sz="2200" dirty="0"/>
              <a:t> aider </a:t>
            </a:r>
            <a:r>
              <a:rPr sz="2200" dirty="0" err="1"/>
              <a:t>leurs</a:t>
            </a:r>
            <a:r>
              <a:rPr sz="2200" dirty="0"/>
              <a:t> </a:t>
            </a:r>
            <a:r>
              <a:rPr sz="2200" dirty="0" err="1"/>
              <a:t>employés</a:t>
            </a:r>
            <a:r>
              <a:rPr sz="2200" dirty="0"/>
              <a:t> (1 sur 2)</a:t>
            </a:r>
          </a:p>
        </p:txBody>
      </p:sp>
      <p:sp>
        <p:nvSpPr>
          <p:cNvPr id="3" name="Text Placeholder 2">
            <a:extLst>
              <a:ext uri="{FF2B5EF4-FFF2-40B4-BE49-F238E27FC236}">
                <a16:creationId xmlns:a16="http://schemas.microsoft.com/office/drawing/2014/main" id="{1548599B-AC88-EC46-AECB-D7BD09F7A298}"/>
              </a:ext>
            </a:extLst>
          </p:cNvPr>
          <p:cNvSpPr>
            <a:spLocks noGrp="1"/>
          </p:cNvSpPr>
          <p:nvPr>
            <p:ph type="body" sz="quarter" idx="10"/>
          </p:nvPr>
        </p:nvSpPr>
        <p:spPr>
          <a:xfrm>
            <a:off x="445921" y="1032109"/>
            <a:ext cx="8239125" cy="4722997"/>
          </a:xfrm>
        </p:spPr>
        <p:txBody>
          <a:bodyPr/>
          <a:lstStyle/>
          <a:p>
            <a:pPr marL="0" indent="0">
              <a:lnSpc>
                <a:spcPct val="100000"/>
              </a:lnSpc>
              <a:spcBef>
                <a:spcPts val="600"/>
              </a:spcBef>
              <a:spcAft>
                <a:spcPts val="600"/>
              </a:spcAft>
              <a:buNone/>
            </a:pPr>
            <a:r>
              <a:rPr sz="2100" dirty="0"/>
              <a:t>Il </a:t>
            </a:r>
            <a:r>
              <a:rPr sz="2100" dirty="0" err="1"/>
              <a:t>existe</a:t>
            </a:r>
            <a:r>
              <a:rPr sz="2100" dirty="0"/>
              <a:t> six types de « discordance » entre </a:t>
            </a:r>
            <a:r>
              <a:rPr sz="2100" dirty="0" err="1"/>
              <a:t>une</a:t>
            </a:r>
            <a:r>
              <a:rPr sz="2100" dirty="0"/>
              <a:t> </a:t>
            </a:r>
            <a:r>
              <a:rPr sz="2100" dirty="0" err="1"/>
              <a:t>personne</a:t>
            </a:r>
            <a:r>
              <a:rPr sz="2100" dirty="0"/>
              <a:t> et son travail qui </a:t>
            </a:r>
            <a:r>
              <a:rPr sz="2100" dirty="0" err="1"/>
              <a:t>augmentent</a:t>
            </a:r>
            <a:r>
              <a:rPr sz="2100" dirty="0"/>
              <a:t> la </a:t>
            </a:r>
            <a:r>
              <a:rPr sz="2100" dirty="0" err="1"/>
              <a:t>susceptibilité</a:t>
            </a:r>
            <a:r>
              <a:rPr sz="2100" dirty="0"/>
              <a:t> </a:t>
            </a:r>
            <a:r>
              <a:rPr sz="2100" dirty="0" err="1"/>
              <a:t>d'une</a:t>
            </a:r>
            <a:r>
              <a:rPr sz="2100" dirty="0"/>
              <a:t> </a:t>
            </a:r>
            <a:r>
              <a:rPr sz="2100" dirty="0" err="1"/>
              <a:t>personne</a:t>
            </a:r>
            <a:r>
              <a:rPr sz="2100" dirty="0"/>
              <a:t> au burnout. </a:t>
            </a:r>
            <a:br>
              <a:rPr lang="en-US" sz="2100" dirty="0"/>
            </a:br>
            <a:r>
              <a:rPr sz="2100" dirty="0"/>
              <a:t>Il </a:t>
            </a:r>
            <a:r>
              <a:rPr sz="2100" dirty="0" err="1"/>
              <a:t>s’agit</a:t>
            </a:r>
            <a:r>
              <a:rPr sz="2100" dirty="0"/>
              <a:t> de...</a:t>
            </a:r>
          </a:p>
          <a:p>
            <a:pPr marL="514350" indent="-514350">
              <a:lnSpc>
                <a:spcPct val="100000"/>
              </a:lnSpc>
              <a:spcBef>
                <a:spcPts val="600"/>
              </a:spcBef>
              <a:spcAft>
                <a:spcPts val="600"/>
              </a:spcAft>
              <a:buFont typeface="+mj-lt"/>
              <a:buAutoNum type="arabicPeriod"/>
            </a:pPr>
            <a:r>
              <a:rPr sz="2100" dirty="0" err="1"/>
              <a:t>Manque</a:t>
            </a:r>
            <a:r>
              <a:rPr sz="2100" dirty="0"/>
              <a:t> de </a:t>
            </a:r>
            <a:r>
              <a:rPr sz="2100" dirty="0" err="1"/>
              <a:t>contrôle</a:t>
            </a:r>
            <a:endParaRPr sz="2100" dirty="0"/>
          </a:p>
          <a:p>
            <a:pPr marL="514350" indent="-514350">
              <a:lnSpc>
                <a:spcPct val="100000"/>
              </a:lnSpc>
              <a:spcBef>
                <a:spcPts val="600"/>
              </a:spcBef>
              <a:spcAft>
                <a:spcPts val="600"/>
              </a:spcAft>
              <a:buFont typeface="+mj-lt"/>
              <a:buAutoNum type="arabicPeriod"/>
            </a:pPr>
            <a:r>
              <a:rPr sz="2100" dirty="0" err="1"/>
              <a:t>Récompenses</a:t>
            </a:r>
            <a:r>
              <a:rPr sz="2100" dirty="0"/>
              <a:t> </a:t>
            </a:r>
            <a:r>
              <a:rPr sz="2100" dirty="0" err="1"/>
              <a:t>insuffisantes</a:t>
            </a:r>
            <a:endParaRPr sz="2100" dirty="0"/>
          </a:p>
          <a:p>
            <a:pPr marL="514350" indent="-514350">
              <a:lnSpc>
                <a:spcPct val="100000"/>
              </a:lnSpc>
              <a:spcBef>
                <a:spcPts val="600"/>
              </a:spcBef>
              <a:spcAft>
                <a:spcPts val="600"/>
              </a:spcAft>
              <a:buFont typeface="+mj-lt"/>
              <a:buAutoNum type="arabicPeriod"/>
            </a:pPr>
            <a:r>
              <a:rPr sz="2100" dirty="0"/>
              <a:t>Absence de </a:t>
            </a:r>
            <a:r>
              <a:rPr sz="2100" dirty="0" err="1"/>
              <a:t>communauté</a:t>
            </a:r>
            <a:endParaRPr sz="2100" dirty="0"/>
          </a:p>
          <a:p>
            <a:pPr marL="514350" indent="-514350">
              <a:lnSpc>
                <a:spcPct val="100000"/>
              </a:lnSpc>
              <a:spcBef>
                <a:spcPts val="600"/>
              </a:spcBef>
              <a:spcAft>
                <a:spcPts val="600"/>
              </a:spcAft>
              <a:buFont typeface="+mj-lt"/>
              <a:buAutoNum type="arabicPeriod"/>
            </a:pPr>
            <a:r>
              <a:rPr sz="2100" dirty="0"/>
              <a:t>Absence </a:t>
            </a:r>
            <a:r>
              <a:rPr sz="2100" dirty="0" err="1"/>
              <a:t>d’impartialité</a:t>
            </a:r>
            <a:endParaRPr sz="2100" dirty="0"/>
          </a:p>
          <a:p>
            <a:pPr marL="514350" indent="-514350">
              <a:lnSpc>
                <a:spcPct val="100000"/>
              </a:lnSpc>
              <a:spcBef>
                <a:spcPts val="600"/>
              </a:spcBef>
              <a:spcAft>
                <a:spcPts val="600"/>
              </a:spcAft>
              <a:buFont typeface="+mj-lt"/>
              <a:buAutoNum type="arabicPeriod"/>
            </a:pPr>
            <a:r>
              <a:rPr sz="2100" dirty="0" err="1"/>
              <a:t>Conflit</a:t>
            </a:r>
            <a:r>
              <a:rPr sz="2100" dirty="0"/>
              <a:t> de </a:t>
            </a:r>
            <a:r>
              <a:rPr sz="2100" dirty="0" err="1"/>
              <a:t>valeurs</a:t>
            </a:r>
            <a:endParaRPr sz="2100" dirty="0"/>
          </a:p>
          <a:p>
            <a:pPr marL="514350" indent="-514350">
              <a:lnSpc>
                <a:spcPct val="100000"/>
              </a:lnSpc>
              <a:spcBef>
                <a:spcPts val="600"/>
              </a:spcBef>
              <a:spcAft>
                <a:spcPts val="600"/>
              </a:spcAft>
              <a:buFont typeface="+mj-lt"/>
              <a:buAutoNum type="arabicPeriod"/>
            </a:pPr>
            <a:r>
              <a:rPr sz="2100" dirty="0"/>
              <a:t>Surcharge de travail</a:t>
            </a:r>
          </a:p>
        </p:txBody>
      </p:sp>
      <p:pic>
        <p:nvPicPr>
          <p:cNvPr id="5" name="Picture 4">
            <a:extLst>
              <a:ext uri="{FF2B5EF4-FFF2-40B4-BE49-F238E27FC236}">
                <a16:creationId xmlns:a16="http://schemas.microsoft.com/office/drawing/2014/main" id="{CDB25A77-597F-654F-953C-087C310E9D1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61809" y="2117559"/>
            <a:ext cx="3637547" cy="3637547"/>
          </a:xfrm>
          <a:prstGeom prst="rect">
            <a:avLst/>
          </a:prstGeom>
        </p:spPr>
      </p:pic>
    </p:spTree>
    <p:extLst>
      <p:ext uri="{BB962C8B-B14F-4D97-AF65-F5344CB8AC3E}">
        <p14:creationId xmlns:p14="http://schemas.microsoft.com/office/powerpoint/2010/main" val="3003617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3D4AB-13B9-9445-A587-12EC009F9982}"/>
              </a:ext>
            </a:extLst>
          </p:cNvPr>
          <p:cNvSpPr>
            <a:spLocks noGrp="1"/>
          </p:cNvSpPr>
          <p:nvPr>
            <p:ph type="title"/>
          </p:nvPr>
        </p:nvSpPr>
        <p:spPr/>
        <p:txBody>
          <a:bodyPr/>
          <a:lstStyle/>
          <a:p>
            <a:r>
              <a:rPr sz="2100" dirty="0"/>
              <a:t>Comment les managers </a:t>
            </a:r>
            <a:r>
              <a:rPr sz="2100" dirty="0" err="1"/>
              <a:t>peuvent</a:t>
            </a:r>
            <a:r>
              <a:rPr sz="2100" dirty="0"/>
              <a:t> aider </a:t>
            </a:r>
            <a:r>
              <a:rPr sz="2100" dirty="0" err="1"/>
              <a:t>leurs</a:t>
            </a:r>
            <a:r>
              <a:rPr sz="2100" dirty="0"/>
              <a:t> </a:t>
            </a:r>
            <a:r>
              <a:rPr sz="2100" dirty="0" err="1"/>
              <a:t>employés</a:t>
            </a:r>
            <a:r>
              <a:rPr sz="2100" dirty="0"/>
              <a:t> (1 sur 2)</a:t>
            </a:r>
          </a:p>
        </p:txBody>
      </p:sp>
      <p:sp>
        <p:nvSpPr>
          <p:cNvPr id="3" name="Text Placeholder 2">
            <a:extLst>
              <a:ext uri="{FF2B5EF4-FFF2-40B4-BE49-F238E27FC236}">
                <a16:creationId xmlns:a16="http://schemas.microsoft.com/office/drawing/2014/main" id="{1548599B-AC88-EC46-AECB-D7BD09F7A298}"/>
              </a:ext>
            </a:extLst>
          </p:cNvPr>
          <p:cNvSpPr>
            <a:spLocks noGrp="1"/>
          </p:cNvSpPr>
          <p:nvPr>
            <p:ph type="body" sz="quarter" idx="10"/>
          </p:nvPr>
        </p:nvSpPr>
        <p:spPr>
          <a:xfrm>
            <a:off x="494047" y="1065965"/>
            <a:ext cx="8239125" cy="5527340"/>
          </a:xfrm>
        </p:spPr>
        <p:txBody>
          <a:bodyPr/>
          <a:lstStyle/>
          <a:p>
            <a:pPr marL="0" indent="0">
              <a:lnSpc>
                <a:spcPct val="100000"/>
              </a:lnSpc>
              <a:spcBef>
                <a:spcPts val="600"/>
              </a:spcBef>
              <a:spcAft>
                <a:spcPts val="600"/>
              </a:spcAft>
              <a:buNone/>
            </a:pPr>
            <a:r>
              <a:rPr sz="2100" dirty="0" err="1"/>
              <a:t>Songez</a:t>
            </a:r>
            <a:r>
              <a:rPr sz="2100" dirty="0"/>
              <a:t> aux six discordances </a:t>
            </a:r>
            <a:r>
              <a:rPr sz="2100" dirty="0" err="1"/>
              <a:t>clés</a:t>
            </a:r>
            <a:r>
              <a:rPr sz="2100" dirty="0"/>
              <a:t> et </a:t>
            </a:r>
            <a:r>
              <a:rPr sz="2100" dirty="0" err="1"/>
              <a:t>posez-vous</a:t>
            </a:r>
            <a:r>
              <a:rPr sz="2100" dirty="0"/>
              <a:t> les questions </a:t>
            </a:r>
            <a:r>
              <a:rPr sz="2100" dirty="0" err="1"/>
              <a:t>suivantes</a:t>
            </a:r>
            <a:r>
              <a:rPr sz="2100" dirty="0"/>
              <a:t>...</a:t>
            </a:r>
          </a:p>
          <a:p>
            <a:pPr marL="514350" indent="-514350">
              <a:lnSpc>
                <a:spcPct val="100000"/>
              </a:lnSpc>
              <a:spcBef>
                <a:spcPts val="600"/>
              </a:spcBef>
              <a:spcAft>
                <a:spcPts val="600"/>
              </a:spcAft>
              <a:buFont typeface="+mj-lt"/>
              <a:buAutoNum type="arabicPeriod"/>
            </a:pPr>
            <a:r>
              <a:rPr sz="2100" dirty="0"/>
              <a:t>Comment </a:t>
            </a:r>
            <a:r>
              <a:rPr sz="2100" dirty="0" err="1"/>
              <a:t>puis</a:t>
            </a:r>
            <a:r>
              <a:rPr sz="2100" dirty="0"/>
              <a:t>-je aider à </a:t>
            </a:r>
            <a:r>
              <a:rPr sz="2100" dirty="0" err="1"/>
              <a:t>protéger</a:t>
            </a:r>
            <a:r>
              <a:rPr sz="2100" dirty="0"/>
              <a:t> </a:t>
            </a:r>
            <a:r>
              <a:rPr sz="2100" dirty="0" err="1"/>
              <a:t>mes</a:t>
            </a:r>
            <a:r>
              <a:rPr sz="2100" dirty="0"/>
              <a:t> </a:t>
            </a:r>
            <a:r>
              <a:rPr sz="2100" dirty="0" err="1"/>
              <a:t>employés</a:t>
            </a:r>
            <a:r>
              <a:rPr sz="2100" dirty="0"/>
              <a:t> du sentiment d’être </a:t>
            </a:r>
            <a:r>
              <a:rPr sz="2100" dirty="0" err="1"/>
              <a:t>surchargés</a:t>
            </a:r>
            <a:r>
              <a:rPr sz="2100" dirty="0"/>
              <a:t> de travail ?</a:t>
            </a:r>
          </a:p>
          <a:p>
            <a:pPr marL="514350" indent="-514350">
              <a:lnSpc>
                <a:spcPct val="100000"/>
              </a:lnSpc>
              <a:spcBef>
                <a:spcPts val="600"/>
              </a:spcBef>
              <a:spcAft>
                <a:spcPts val="600"/>
              </a:spcAft>
              <a:buFont typeface="+mj-lt"/>
              <a:buAutoNum type="arabicPeriod"/>
            </a:pPr>
            <a:r>
              <a:rPr sz="2100" dirty="0"/>
              <a:t>Comment </a:t>
            </a:r>
            <a:r>
              <a:rPr sz="2100" dirty="0" err="1"/>
              <a:t>puis</a:t>
            </a:r>
            <a:r>
              <a:rPr sz="2100" dirty="0"/>
              <a:t>-je </a:t>
            </a:r>
            <a:r>
              <a:rPr sz="2100" dirty="0" err="1"/>
              <a:t>récompenser</a:t>
            </a:r>
            <a:r>
              <a:rPr sz="2100" dirty="0"/>
              <a:t> </a:t>
            </a:r>
            <a:r>
              <a:rPr sz="2100" dirty="0" err="1"/>
              <a:t>davantage</a:t>
            </a:r>
            <a:r>
              <a:rPr sz="2100" dirty="0"/>
              <a:t> </a:t>
            </a:r>
            <a:r>
              <a:rPr sz="2100" dirty="0" err="1"/>
              <a:t>mes</a:t>
            </a:r>
            <a:r>
              <a:rPr sz="2100" dirty="0"/>
              <a:t> </a:t>
            </a:r>
            <a:r>
              <a:rPr sz="2100" dirty="0" err="1"/>
              <a:t>employés</a:t>
            </a:r>
            <a:r>
              <a:rPr sz="2100" dirty="0"/>
              <a:t> ?</a:t>
            </a:r>
          </a:p>
          <a:p>
            <a:pPr marL="514350" indent="-514350">
              <a:lnSpc>
                <a:spcPct val="100000"/>
              </a:lnSpc>
              <a:spcBef>
                <a:spcPts val="600"/>
              </a:spcBef>
              <a:spcAft>
                <a:spcPts val="600"/>
              </a:spcAft>
              <a:buFont typeface="+mj-lt"/>
              <a:buAutoNum type="arabicPeriod"/>
            </a:pPr>
            <a:r>
              <a:rPr sz="2100" dirty="0"/>
              <a:t>Comment </a:t>
            </a:r>
            <a:r>
              <a:rPr sz="2100" dirty="0" err="1"/>
              <a:t>puis</a:t>
            </a:r>
            <a:r>
              <a:rPr sz="2100" dirty="0"/>
              <a:t>-je </a:t>
            </a:r>
            <a:r>
              <a:rPr sz="2100" dirty="0" err="1"/>
              <a:t>rappeler</a:t>
            </a:r>
            <a:r>
              <a:rPr sz="2100" dirty="0"/>
              <a:t> à </a:t>
            </a:r>
            <a:r>
              <a:rPr sz="2100" dirty="0" err="1"/>
              <a:t>mes</a:t>
            </a:r>
            <a:r>
              <a:rPr sz="2100" dirty="0"/>
              <a:t> </a:t>
            </a:r>
            <a:r>
              <a:rPr sz="2100" dirty="0" err="1"/>
              <a:t>employés</a:t>
            </a:r>
            <a:r>
              <a:rPr sz="2100" dirty="0"/>
              <a:t> </a:t>
            </a:r>
            <a:r>
              <a:rPr sz="2100" dirty="0" err="1"/>
              <a:t>pourquoi</a:t>
            </a:r>
            <a:r>
              <a:rPr sz="2100" dirty="0"/>
              <a:t> </a:t>
            </a:r>
            <a:r>
              <a:rPr sz="2100" dirty="0" err="1"/>
              <a:t>leur</a:t>
            </a:r>
            <a:r>
              <a:rPr sz="2100" dirty="0"/>
              <a:t> travail </a:t>
            </a:r>
            <a:r>
              <a:rPr sz="2100" dirty="0" err="1"/>
              <a:t>est</a:t>
            </a:r>
            <a:r>
              <a:rPr sz="2100" dirty="0"/>
              <a:t> important ?</a:t>
            </a:r>
          </a:p>
          <a:p>
            <a:pPr marL="514350" indent="-514350">
              <a:lnSpc>
                <a:spcPct val="100000"/>
              </a:lnSpc>
              <a:spcBef>
                <a:spcPts val="600"/>
              </a:spcBef>
              <a:spcAft>
                <a:spcPts val="600"/>
              </a:spcAft>
              <a:buFont typeface="+mj-lt"/>
              <a:buAutoNum type="arabicPeriod"/>
            </a:pPr>
            <a:r>
              <a:rPr sz="2100" dirty="0"/>
              <a:t>Comment </a:t>
            </a:r>
            <a:r>
              <a:rPr sz="2100" dirty="0" err="1"/>
              <a:t>puis</a:t>
            </a:r>
            <a:r>
              <a:rPr sz="2100" dirty="0"/>
              <a:t>-je </a:t>
            </a:r>
            <a:r>
              <a:rPr sz="2100" dirty="0" err="1"/>
              <a:t>m’efforcer</a:t>
            </a:r>
            <a:r>
              <a:rPr sz="2100" dirty="0"/>
              <a:t> d'être impartial, et </a:t>
            </a:r>
            <a:r>
              <a:rPr sz="2100" dirty="0" err="1"/>
              <a:t>manifester</a:t>
            </a:r>
            <a:r>
              <a:rPr sz="2100" dirty="0"/>
              <a:t> </a:t>
            </a:r>
            <a:r>
              <a:rPr sz="2100" dirty="0" err="1"/>
              <a:t>cette</a:t>
            </a:r>
            <a:r>
              <a:rPr sz="2100" dirty="0"/>
              <a:t> intention aux </a:t>
            </a:r>
            <a:r>
              <a:rPr sz="2100" dirty="0" err="1"/>
              <a:t>employés</a:t>
            </a:r>
            <a:r>
              <a:rPr sz="2100" dirty="0"/>
              <a:t> ?</a:t>
            </a:r>
          </a:p>
          <a:p>
            <a:pPr marL="514350" indent="-514350">
              <a:lnSpc>
                <a:spcPct val="100000"/>
              </a:lnSpc>
              <a:spcBef>
                <a:spcPts val="600"/>
              </a:spcBef>
              <a:spcAft>
                <a:spcPts val="600"/>
              </a:spcAft>
              <a:buFont typeface="+mj-lt"/>
              <a:buAutoNum type="arabicPeriod"/>
            </a:pPr>
            <a:r>
              <a:rPr sz="2100" dirty="0"/>
              <a:t>Comment </a:t>
            </a:r>
            <a:r>
              <a:rPr sz="2100" dirty="0" err="1"/>
              <a:t>puis</a:t>
            </a:r>
            <a:r>
              <a:rPr sz="2100" dirty="0"/>
              <a:t>-je encourager et </a:t>
            </a:r>
            <a:r>
              <a:rPr sz="2100" dirty="0" err="1"/>
              <a:t>développer</a:t>
            </a:r>
            <a:r>
              <a:rPr sz="2100" dirty="0"/>
              <a:t> un sentiment de </a:t>
            </a:r>
            <a:r>
              <a:rPr sz="2100" dirty="0" err="1"/>
              <a:t>communauté</a:t>
            </a:r>
            <a:r>
              <a:rPr sz="2100" dirty="0"/>
              <a:t> pour les </a:t>
            </a:r>
            <a:r>
              <a:rPr sz="2100" dirty="0" err="1"/>
              <a:t>employés</a:t>
            </a:r>
            <a:r>
              <a:rPr sz="2100" dirty="0"/>
              <a:t> ?</a:t>
            </a:r>
          </a:p>
        </p:txBody>
      </p:sp>
      <p:pic>
        <p:nvPicPr>
          <p:cNvPr id="4" name="Picture 3">
            <a:extLst>
              <a:ext uri="{FF2B5EF4-FFF2-40B4-BE49-F238E27FC236}">
                <a16:creationId xmlns:a16="http://schemas.microsoft.com/office/drawing/2014/main" id="{633FB5AC-12DE-124B-825F-ED554518224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66911" y="136526"/>
            <a:ext cx="1082674" cy="1082674"/>
          </a:xfrm>
          <a:prstGeom prst="rect">
            <a:avLst/>
          </a:prstGeom>
        </p:spPr>
      </p:pic>
    </p:spTree>
    <p:extLst>
      <p:ext uri="{BB962C8B-B14F-4D97-AF65-F5344CB8AC3E}">
        <p14:creationId xmlns:p14="http://schemas.microsoft.com/office/powerpoint/2010/main" val="534647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553E4-A423-7642-89B6-86585F743328}"/>
              </a:ext>
            </a:extLst>
          </p:cNvPr>
          <p:cNvSpPr>
            <a:spLocks noGrp="1"/>
          </p:cNvSpPr>
          <p:nvPr>
            <p:ph type="ctrTitle"/>
          </p:nvPr>
        </p:nvSpPr>
        <p:spPr/>
        <p:txBody>
          <a:bodyPr/>
          <a:lstStyle/>
          <a:p>
            <a:r>
              <a:t>4. Comment l'IRC peut-il vous aider ?</a:t>
            </a:r>
          </a:p>
        </p:txBody>
      </p:sp>
      <p:sp>
        <p:nvSpPr>
          <p:cNvPr id="3" name="Subtitle 2">
            <a:extLst>
              <a:ext uri="{FF2B5EF4-FFF2-40B4-BE49-F238E27FC236}">
                <a16:creationId xmlns:a16="http://schemas.microsoft.com/office/drawing/2014/main" id="{92E618F2-0547-4041-8557-CF8519E7B335}"/>
              </a:ext>
            </a:extLst>
          </p:cNvPr>
          <p:cNvSpPr>
            <a:spLocks noGrp="1"/>
          </p:cNvSpPr>
          <p:nvPr>
            <p:ph type="subTitle" idx="1"/>
          </p:nvPr>
        </p:nvSpPr>
        <p:spPr/>
        <p:txBody>
          <a:bodyPr/>
          <a:lstStyle/>
          <a:p>
            <a:endParaRPr lang="en-US" dirty="0"/>
          </a:p>
        </p:txBody>
      </p:sp>
      <p:pic>
        <p:nvPicPr>
          <p:cNvPr id="5" name="Picture 4">
            <a:extLst>
              <a:ext uri="{FF2B5EF4-FFF2-40B4-BE49-F238E27FC236}">
                <a16:creationId xmlns:a16="http://schemas.microsoft.com/office/drawing/2014/main" id="{FE0E0658-1A17-B54D-89B0-FE568B9045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23971401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7ACF-7F2E-E548-B89E-251F8F30003B}"/>
              </a:ext>
            </a:extLst>
          </p:cNvPr>
          <p:cNvSpPr>
            <a:spLocks noGrp="1"/>
          </p:cNvSpPr>
          <p:nvPr>
            <p:ph type="title"/>
          </p:nvPr>
        </p:nvSpPr>
        <p:spPr>
          <a:xfrm>
            <a:off x="171450" y="136526"/>
            <a:ext cx="8823694" cy="611619"/>
          </a:xfrm>
        </p:spPr>
        <p:txBody>
          <a:bodyPr/>
          <a:lstStyle/>
          <a:p>
            <a:r>
              <a:rPr sz="2600" dirty="0"/>
              <a:t>Les </a:t>
            </a:r>
            <a:r>
              <a:rPr sz="2600" dirty="0" err="1"/>
              <a:t>ressources</a:t>
            </a:r>
            <a:r>
              <a:rPr sz="2600" dirty="0"/>
              <a:t> IRC qui </a:t>
            </a:r>
            <a:r>
              <a:rPr sz="2600" dirty="0" err="1"/>
              <a:t>peuvent</a:t>
            </a:r>
            <a:r>
              <a:rPr sz="2600" dirty="0"/>
              <a:t> </a:t>
            </a:r>
            <a:r>
              <a:rPr sz="2600" dirty="0" err="1"/>
              <a:t>vous</a:t>
            </a:r>
            <a:r>
              <a:rPr sz="2600" dirty="0"/>
              <a:t> aider</a:t>
            </a:r>
          </a:p>
        </p:txBody>
      </p:sp>
      <p:sp>
        <p:nvSpPr>
          <p:cNvPr id="4" name="Text Placeholder 3">
            <a:extLst>
              <a:ext uri="{FF2B5EF4-FFF2-40B4-BE49-F238E27FC236}">
                <a16:creationId xmlns:a16="http://schemas.microsoft.com/office/drawing/2014/main" id="{4FD3EB6C-E10F-B24F-A539-94B531A98C42}"/>
              </a:ext>
            </a:extLst>
          </p:cNvPr>
          <p:cNvSpPr>
            <a:spLocks noGrp="1"/>
          </p:cNvSpPr>
          <p:nvPr>
            <p:ph type="body" sz="quarter" idx="10"/>
          </p:nvPr>
        </p:nvSpPr>
        <p:spPr>
          <a:xfrm>
            <a:off x="461963" y="1146175"/>
            <a:ext cx="8239125" cy="4674054"/>
          </a:xfrm>
        </p:spPr>
        <p:txBody>
          <a:bodyPr/>
          <a:lstStyle/>
          <a:p>
            <a:pPr marL="514350" indent="-514350">
              <a:lnSpc>
                <a:spcPct val="100000"/>
              </a:lnSpc>
              <a:spcBef>
                <a:spcPts val="600"/>
              </a:spcBef>
              <a:spcAft>
                <a:spcPts val="600"/>
              </a:spcAft>
              <a:buFont typeface="+mj-lt"/>
              <a:buAutoNum type="arabicPeriod"/>
            </a:pPr>
            <a:r>
              <a:rPr sz="2100" dirty="0" err="1"/>
              <a:t>Programme</a:t>
            </a:r>
            <a:r>
              <a:rPr sz="2100" dirty="0"/>
              <a:t> </a:t>
            </a:r>
            <a:r>
              <a:rPr sz="2100" dirty="0" err="1"/>
              <a:t>d'aide</a:t>
            </a:r>
            <a:r>
              <a:rPr sz="2100" dirty="0"/>
              <a:t> aux </a:t>
            </a:r>
            <a:r>
              <a:rPr sz="2100" dirty="0" err="1"/>
              <a:t>employés</a:t>
            </a:r>
            <a:r>
              <a:rPr sz="2100" dirty="0"/>
              <a:t> et de </a:t>
            </a:r>
            <a:r>
              <a:rPr sz="2100" dirty="0" err="1"/>
              <a:t>résilience</a:t>
            </a:r>
            <a:r>
              <a:rPr sz="2100" dirty="0"/>
              <a:t> (EARP)​</a:t>
            </a:r>
          </a:p>
          <a:p>
            <a:pPr lvl="1">
              <a:lnSpc>
                <a:spcPct val="100000"/>
              </a:lnSpc>
              <a:spcBef>
                <a:spcPts val="600"/>
              </a:spcBef>
              <a:spcAft>
                <a:spcPts val="600"/>
              </a:spcAft>
              <a:buFontTx/>
              <a:buChar char="-"/>
            </a:pPr>
            <a:r>
              <a:rPr sz="2100" dirty="0"/>
              <a:t>Consultations du manager</a:t>
            </a:r>
          </a:p>
          <a:p>
            <a:pPr lvl="1">
              <a:lnSpc>
                <a:spcPct val="100000"/>
              </a:lnSpc>
              <a:spcBef>
                <a:spcPts val="600"/>
              </a:spcBef>
              <a:spcAft>
                <a:spcPts val="600"/>
              </a:spcAft>
              <a:buFontTx/>
              <a:buChar char="-"/>
            </a:pPr>
            <a:r>
              <a:rPr sz="2100" dirty="0" err="1"/>
              <a:t>Planification</a:t>
            </a:r>
            <a:r>
              <a:rPr sz="2100" dirty="0"/>
              <a:t> </a:t>
            </a:r>
            <a:r>
              <a:rPr sz="2100" dirty="0" err="1"/>
              <a:t>personnalisée</a:t>
            </a:r>
            <a:r>
              <a:rPr sz="2100" dirty="0"/>
              <a:t> de la </a:t>
            </a:r>
            <a:r>
              <a:rPr sz="2100" dirty="0" err="1"/>
              <a:t>résilience</a:t>
            </a:r>
            <a:r>
              <a:rPr sz="2100" dirty="0"/>
              <a:t> et de </a:t>
            </a:r>
            <a:r>
              <a:rPr sz="2100" dirty="0" err="1"/>
              <a:t>l’auto-prise</a:t>
            </a:r>
            <a:r>
              <a:rPr sz="2100" dirty="0"/>
              <a:t> </a:t>
            </a:r>
            <a:r>
              <a:rPr sz="2100" dirty="0" err="1"/>
              <a:t>en</a:t>
            </a:r>
            <a:r>
              <a:rPr sz="2100" dirty="0"/>
              <a:t> charge</a:t>
            </a:r>
          </a:p>
          <a:p>
            <a:pPr lvl="1">
              <a:lnSpc>
                <a:spcPct val="100000"/>
              </a:lnSpc>
              <a:spcBef>
                <a:spcPts val="600"/>
              </a:spcBef>
              <a:spcAft>
                <a:spcPts val="600"/>
              </a:spcAft>
              <a:buFontTx/>
              <a:buChar char="-"/>
            </a:pPr>
            <a:r>
              <a:rPr sz="2100" dirty="0" err="1"/>
              <a:t>Suivi</a:t>
            </a:r>
            <a:r>
              <a:rPr sz="2100" dirty="0"/>
              <a:t> </a:t>
            </a:r>
            <a:r>
              <a:rPr sz="2100" dirty="0" err="1"/>
              <a:t>psychologique</a:t>
            </a:r>
            <a:endParaRPr sz="2100" dirty="0"/>
          </a:p>
          <a:p>
            <a:pPr marL="514350" indent="-514350">
              <a:lnSpc>
                <a:spcPct val="100000"/>
              </a:lnSpc>
              <a:spcBef>
                <a:spcPts val="600"/>
              </a:spcBef>
              <a:spcAft>
                <a:spcPts val="600"/>
              </a:spcAft>
              <a:buFont typeface="+mj-lt"/>
              <a:buAutoNum type="arabicPeriod"/>
            </a:pPr>
            <a:r>
              <a:rPr sz="2100" dirty="0" err="1"/>
              <a:t>Ressources</a:t>
            </a:r>
            <a:r>
              <a:rPr sz="2100" dirty="0"/>
              <a:t> </a:t>
            </a:r>
            <a:r>
              <a:rPr sz="2100" dirty="0" err="1"/>
              <a:t>pédagogiques</a:t>
            </a:r>
            <a:endParaRPr sz="2100" dirty="0"/>
          </a:p>
          <a:p>
            <a:pPr lvl="1">
              <a:lnSpc>
                <a:spcPct val="100000"/>
              </a:lnSpc>
              <a:spcBef>
                <a:spcPts val="600"/>
              </a:spcBef>
              <a:spcAft>
                <a:spcPts val="600"/>
              </a:spcAft>
              <a:buFontTx/>
              <a:buChar char="-"/>
            </a:pPr>
            <a:r>
              <a:rPr sz="2100" dirty="0"/>
              <a:t>Page internet du Devoir de protection</a:t>
            </a:r>
          </a:p>
          <a:p>
            <a:pPr lvl="1">
              <a:lnSpc>
                <a:spcPct val="100000"/>
              </a:lnSpc>
              <a:spcBef>
                <a:spcPts val="600"/>
              </a:spcBef>
              <a:spcAft>
                <a:spcPts val="600"/>
              </a:spcAft>
              <a:buFontTx/>
              <a:buChar char="-"/>
            </a:pPr>
            <a:r>
              <a:rPr sz="2100" dirty="0"/>
              <a:t>Formations IRC </a:t>
            </a:r>
            <a:r>
              <a:rPr sz="2100" dirty="0" err="1"/>
              <a:t>en</a:t>
            </a:r>
            <a:r>
              <a:rPr sz="2100" dirty="0"/>
              <a:t> </a:t>
            </a:r>
            <a:r>
              <a:rPr sz="2100" dirty="0" err="1"/>
              <a:t>ligne</a:t>
            </a:r>
            <a:r>
              <a:rPr sz="2100" dirty="0"/>
              <a:t> sur Kaya Connect</a:t>
            </a:r>
          </a:p>
          <a:p>
            <a:pPr marL="457200" lvl="1" indent="0">
              <a:buNone/>
            </a:pPr>
            <a:endParaRPr lang="en-US" sz="2100" dirty="0"/>
          </a:p>
          <a:p>
            <a:pPr lvl="1">
              <a:buFontTx/>
              <a:buChar char="-"/>
            </a:pPr>
            <a:endParaRPr lang="en-US" sz="2100" dirty="0"/>
          </a:p>
          <a:p>
            <a:pPr marL="971550" lvl="1" indent="-514350">
              <a:buFont typeface="+mj-lt"/>
              <a:buAutoNum type="arabicPeriod"/>
            </a:pPr>
            <a:endParaRPr lang="en-US" sz="2100" dirty="0"/>
          </a:p>
        </p:txBody>
      </p:sp>
    </p:spTree>
    <p:extLst>
      <p:ext uri="{BB962C8B-B14F-4D97-AF65-F5344CB8AC3E}">
        <p14:creationId xmlns:p14="http://schemas.microsoft.com/office/powerpoint/2010/main" val="1882311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r>
              <a:rPr dirty="0"/>
              <a:t>1. </a:t>
            </a:r>
            <a:r>
              <a:rPr dirty="0" err="1"/>
              <a:t>Qu’est-ce</a:t>
            </a:r>
            <a:r>
              <a:rPr dirty="0"/>
              <a:t> que le burnout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728981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93EF336-21D6-B14C-98DB-C7D3EB373B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43200" y="4227007"/>
            <a:ext cx="2887579" cy="1925052"/>
          </a:xfrm>
          <a:prstGeom prst="rect">
            <a:avLst/>
          </a:prstGeom>
        </p:spPr>
      </p:pic>
      <p:sp>
        <p:nvSpPr>
          <p:cNvPr id="2" name="Title 1">
            <a:extLst>
              <a:ext uri="{FF2B5EF4-FFF2-40B4-BE49-F238E27FC236}">
                <a16:creationId xmlns:a16="http://schemas.microsoft.com/office/drawing/2014/main" id="{C7392D75-A1B6-EC4B-BC83-38A93D90C4B6}"/>
              </a:ext>
            </a:extLst>
          </p:cNvPr>
          <p:cNvSpPr>
            <a:spLocks noGrp="1"/>
          </p:cNvSpPr>
          <p:nvPr>
            <p:ph type="title"/>
          </p:nvPr>
        </p:nvSpPr>
        <p:spPr/>
        <p:txBody>
          <a:bodyPr/>
          <a:lstStyle/>
          <a:p>
            <a:r>
              <a:t>Le burnout est...</a:t>
            </a:r>
          </a:p>
        </p:txBody>
      </p:sp>
      <p:sp>
        <p:nvSpPr>
          <p:cNvPr id="3" name="Text Placeholder 2">
            <a:extLst>
              <a:ext uri="{FF2B5EF4-FFF2-40B4-BE49-F238E27FC236}">
                <a16:creationId xmlns:a16="http://schemas.microsoft.com/office/drawing/2014/main" id="{AFCEEB7E-2F60-0447-9365-42E9B8362250}"/>
              </a:ext>
            </a:extLst>
          </p:cNvPr>
          <p:cNvSpPr>
            <a:spLocks noGrp="1"/>
          </p:cNvSpPr>
          <p:nvPr>
            <p:ph type="body" sz="quarter" idx="10"/>
          </p:nvPr>
        </p:nvSpPr>
        <p:spPr>
          <a:xfrm>
            <a:off x="461963" y="1146175"/>
            <a:ext cx="8280984" cy="4607854"/>
          </a:xfrm>
        </p:spPr>
        <p:txBody>
          <a:bodyPr/>
          <a:lstStyle/>
          <a:p>
            <a:pPr>
              <a:spcBef>
                <a:spcPts val="600"/>
              </a:spcBef>
              <a:spcAft>
                <a:spcPts val="600"/>
              </a:spcAft>
            </a:pPr>
            <a:r>
              <a:rPr sz="2400" dirty="0"/>
              <a:t>Un type </a:t>
            </a:r>
            <a:r>
              <a:rPr sz="2400" dirty="0" err="1"/>
              <a:t>particulier</a:t>
            </a:r>
            <a:r>
              <a:rPr sz="2400" dirty="0"/>
              <a:t> de stress </a:t>
            </a:r>
            <a:r>
              <a:rPr sz="2400" dirty="0" err="1"/>
              <a:t>lié</a:t>
            </a:r>
            <a:r>
              <a:rPr sz="2400" dirty="0"/>
              <a:t> au travail.</a:t>
            </a:r>
          </a:p>
          <a:p>
            <a:pPr>
              <a:spcBef>
                <a:spcPts val="600"/>
              </a:spcBef>
              <a:spcAft>
                <a:spcPts val="600"/>
              </a:spcAft>
            </a:pPr>
            <a:r>
              <a:rPr sz="2400" dirty="0"/>
              <a:t>Un </a:t>
            </a:r>
            <a:r>
              <a:rPr sz="2400" dirty="0" err="1"/>
              <a:t>processus</a:t>
            </a:r>
            <a:r>
              <a:rPr sz="2400" dirty="0"/>
              <a:t>, pas un « </a:t>
            </a:r>
            <a:r>
              <a:rPr sz="2400" dirty="0" err="1"/>
              <a:t>événement</a:t>
            </a:r>
            <a:r>
              <a:rPr sz="2400" dirty="0"/>
              <a:t> ». Il </a:t>
            </a:r>
            <a:r>
              <a:rPr sz="2400" dirty="0" err="1"/>
              <a:t>s’agit</a:t>
            </a:r>
            <a:r>
              <a:rPr sz="2400" dirty="0"/>
              <a:t> d'un </a:t>
            </a:r>
            <a:r>
              <a:rPr sz="2400" dirty="0" err="1"/>
              <a:t>épuisement</a:t>
            </a:r>
            <a:r>
              <a:rPr sz="2400" dirty="0"/>
              <a:t> </a:t>
            </a:r>
            <a:r>
              <a:rPr sz="2400" dirty="0" err="1"/>
              <a:t>progressif</a:t>
            </a:r>
            <a:r>
              <a:rPr sz="2400" dirty="0"/>
              <a:t> qui </a:t>
            </a:r>
            <a:r>
              <a:rPr sz="2400" dirty="0" err="1"/>
              <a:t>implique</a:t>
            </a:r>
            <a:r>
              <a:rPr sz="2400" dirty="0"/>
              <a:t> :</a:t>
            </a:r>
          </a:p>
          <a:p>
            <a:pPr marL="798513" lvl="1" indent="-341313">
              <a:spcBef>
                <a:spcPts val="600"/>
              </a:spcBef>
              <a:spcAft>
                <a:spcPts val="600"/>
              </a:spcAft>
              <a:buFont typeface="Wingdings" pitchFamily="2" charset="2"/>
              <a:buChar char="Ø"/>
            </a:pPr>
            <a:r>
              <a:rPr lang="en-US" dirty="0"/>
              <a:t>U</a:t>
            </a:r>
            <a:r>
              <a:rPr dirty="0"/>
              <a:t>n </a:t>
            </a:r>
            <a:r>
              <a:rPr dirty="0" err="1"/>
              <a:t>épuisement</a:t>
            </a:r>
            <a:r>
              <a:rPr dirty="0"/>
              <a:t> physique et </a:t>
            </a:r>
            <a:r>
              <a:rPr dirty="0" err="1"/>
              <a:t>émotionnel</a:t>
            </a:r>
            <a:endParaRPr dirty="0"/>
          </a:p>
          <a:p>
            <a:pPr marL="798513" lvl="1" indent="-341313">
              <a:lnSpc>
                <a:spcPct val="100000"/>
              </a:lnSpc>
              <a:spcBef>
                <a:spcPts val="600"/>
              </a:spcBef>
              <a:spcAft>
                <a:spcPts val="600"/>
              </a:spcAft>
              <a:buFont typeface="Wingdings" pitchFamily="2" charset="2"/>
              <a:buChar char="Ø"/>
            </a:pPr>
            <a:r>
              <a:rPr lang="en-US" dirty="0" err="1"/>
              <a:t>U</a:t>
            </a:r>
            <a:r>
              <a:rPr dirty="0" err="1"/>
              <a:t>ne</a:t>
            </a:r>
            <a:r>
              <a:rPr dirty="0"/>
              <a:t> </a:t>
            </a:r>
            <a:r>
              <a:rPr dirty="0" err="1"/>
              <a:t>dépersonnalisation</a:t>
            </a:r>
            <a:r>
              <a:rPr dirty="0"/>
              <a:t> (diminution de </a:t>
            </a:r>
            <a:r>
              <a:rPr dirty="0" err="1"/>
              <a:t>l’empathie</a:t>
            </a:r>
            <a:r>
              <a:rPr dirty="0"/>
              <a:t>, </a:t>
            </a:r>
            <a:br>
              <a:rPr lang="en-US" dirty="0"/>
            </a:br>
            <a:r>
              <a:rPr dirty="0"/>
              <a:t>de la </a:t>
            </a:r>
            <a:r>
              <a:rPr dirty="0" err="1"/>
              <a:t>bienveillance</a:t>
            </a:r>
            <a:r>
              <a:rPr dirty="0"/>
              <a:t> et de la compassion)</a:t>
            </a:r>
          </a:p>
          <a:p>
            <a:pPr marL="798513" lvl="1" indent="-341313">
              <a:lnSpc>
                <a:spcPct val="100000"/>
              </a:lnSpc>
              <a:spcBef>
                <a:spcPts val="600"/>
              </a:spcBef>
              <a:spcAft>
                <a:spcPts val="600"/>
              </a:spcAft>
              <a:buFont typeface="Wingdings" pitchFamily="2" charset="2"/>
              <a:buChar char="Ø"/>
            </a:pPr>
            <a:r>
              <a:rPr lang="fr-FR"/>
              <a:t>La p</a:t>
            </a:r>
            <a:r>
              <a:t>erte </a:t>
            </a:r>
            <a:r>
              <a:rPr dirty="0"/>
              <a:t>du sentiment </a:t>
            </a:r>
            <a:r>
              <a:rPr dirty="0" err="1"/>
              <a:t>d'accomplir</a:t>
            </a:r>
            <a:r>
              <a:rPr dirty="0"/>
              <a:t> </a:t>
            </a:r>
            <a:r>
              <a:rPr dirty="0" err="1"/>
              <a:t>quelque</a:t>
            </a:r>
            <a:r>
              <a:rPr dirty="0"/>
              <a:t> chose et </a:t>
            </a:r>
            <a:br>
              <a:rPr lang="en-US" dirty="0"/>
            </a:br>
            <a:r>
              <a:rPr dirty="0"/>
              <a:t>de </a:t>
            </a:r>
            <a:r>
              <a:rPr dirty="0" err="1"/>
              <a:t>sa</a:t>
            </a:r>
            <a:r>
              <a:rPr dirty="0"/>
              <a:t> raison d'être</a:t>
            </a:r>
          </a:p>
        </p:txBody>
      </p:sp>
    </p:spTree>
    <p:extLst>
      <p:ext uri="{BB962C8B-B14F-4D97-AF65-F5344CB8AC3E}">
        <p14:creationId xmlns:p14="http://schemas.microsoft.com/office/powerpoint/2010/main" val="1700218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r>
              <a:rPr dirty="0"/>
              <a:t>2. </a:t>
            </a:r>
            <a:r>
              <a:rPr dirty="0" err="1"/>
              <a:t>Quelle</a:t>
            </a:r>
            <a:r>
              <a:rPr dirty="0"/>
              <a:t> </a:t>
            </a:r>
            <a:r>
              <a:rPr dirty="0" err="1"/>
              <a:t>est</a:t>
            </a:r>
            <a:r>
              <a:rPr dirty="0"/>
              <a:t> la cause du burnout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2250132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531AD-7039-D741-8107-F1CAF484E85F}"/>
              </a:ext>
            </a:extLst>
          </p:cNvPr>
          <p:cNvSpPr>
            <a:spLocks noGrp="1"/>
          </p:cNvSpPr>
          <p:nvPr>
            <p:ph type="title"/>
          </p:nvPr>
        </p:nvSpPr>
        <p:spPr>
          <a:xfrm>
            <a:off x="171450" y="136526"/>
            <a:ext cx="8553450" cy="611619"/>
          </a:xfrm>
        </p:spPr>
        <p:txBody>
          <a:bodyPr/>
          <a:lstStyle/>
          <a:p>
            <a:r>
              <a:rPr dirty="0"/>
              <a:t>3 types de </a:t>
            </a:r>
            <a:r>
              <a:rPr dirty="0" err="1"/>
              <a:t>facteurs</a:t>
            </a:r>
            <a:r>
              <a:rPr dirty="0"/>
              <a:t> </a:t>
            </a:r>
            <a:r>
              <a:rPr dirty="0" err="1"/>
              <a:t>sont</a:t>
            </a:r>
            <a:r>
              <a:rPr dirty="0"/>
              <a:t> </a:t>
            </a:r>
            <a:r>
              <a:rPr dirty="0" err="1"/>
              <a:t>impliqués</a:t>
            </a:r>
            <a:r>
              <a:rPr dirty="0"/>
              <a:t> </a:t>
            </a:r>
            <a:r>
              <a:rPr dirty="0" err="1"/>
              <a:t>dans</a:t>
            </a:r>
            <a:r>
              <a:rPr dirty="0"/>
              <a:t> le burnout</a:t>
            </a:r>
          </a:p>
        </p:txBody>
      </p:sp>
      <p:grpSp>
        <p:nvGrpSpPr>
          <p:cNvPr id="4" name="Group 3">
            <a:extLst>
              <a:ext uri="{FF2B5EF4-FFF2-40B4-BE49-F238E27FC236}">
                <a16:creationId xmlns:a16="http://schemas.microsoft.com/office/drawing/2014/main" id="{B3FE6028-B047-9F4B-8CC5-9E2686D3B9BC}"/>
              </a:ext>
            </a:extLst>
          </p:cNvPr>
          <p:cNvGrpSpPr/>
          <p:nvPr/>
        </p:nvGrpSpPr>
        <p:grpSpPr>
          <a:xfrm>
            <a:off x="1628172" y="1629762"/>
            <a:ext cx="6393243" cy="1011172"/>
            <a:chOff x="1863121" y="193"/>
            <a:chExt cx="6393243" cy="1011172"/>
          </a:xfrm>
        </p:grpSpPr>
        <p:sp>
          <p:nvSpPr>
            <p:cNvPr id="14" name="Pentagon 13">
              <a:extLst>
                <a:ext uri="{FF2B5EF4-FFF2-40B4-BE49-F238E27FC236}">
                  <a16:creationId xmlns:a16="http://schemas.microsoft.com/office/drawing/2014/main" id="{AD093408-690B-4F47-B7E7-92215961937B}"/>
                </a:ext>
              </a:extLst>
            </p:cNvPr>
            <p:cNvSpPr/>
            <p:nvPr/>
          </p:nvSpPr>
          <p:spPr>
            <a:xfrm rot="10800000">
              <a:off x="1863121" y="193"/>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Pentagon 4">
              <a:extLst>
                <a:ext uri="{FF2B5EF4-FFF2-40B4-BE49-F238E27FC236}">
                  <a16:creationId xmlns:a16="http://schemas.microsoft.com/office/drawing/2014/main" id="{D8ED2409-4557-F84F-982D-5DBA5B387837}"/>
                </a:ext>
              </a:extLst>
            </p:cNvPr>
            <p:cNvSpPr txBox="1"/>
            <p:nvPr/>
          </p:nvSpPr>
          <p:spPr>
            <a:xfrm rot="21600000">
              <a:off x="2115914" y="193"/>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ctr" defTabSz="2133600">
                <a:lnSpc>
                  <a:spcPct val="90000"/>
                </a:lnSpc>
                <a:spcBef>
                  <a:spcPct val="0"/>
                </a:spcBef>
                <a:spcAft>
                  <a:spcPct val="35000"/>
                </a:spcAft>
                <a:buNone/>
              </a:pPr>
              <a:r>
                <a:rPr sz="3400" kern="1200" dirty="0" err="1"/>
                <a:t>Facteurs</a:t>
              </a:r>
              <a:r>
                <a:rPr sz="3400" kern="1200" dirty="0"/>
                <a:t> </a:t>
              </a:r>
              <a:r>
                <a:rPr sz="3400" kern="1200" dirty="0" err="1"/>
                <a:t>liés</a:t>
              </a:r>
              <a:r>
                <a:rPr sz="3400" kern="1200" dirty="0"/>
                <a:t> au travail</a:t>
              </a:r>
            </a:p>
          </p:txBody>
        </p:sp>
      </p:grpSp>
      <p:sp>
        <p:nvSpPr>
          <p:cNvPr id="5" name="Oval 4">
            <a:extLst>
              <a:ext uri="{FF2B5EF4-FFF2-40B4-BE49-F238E27FC236}">
                <a16:creationId xmlns:a16="http://schemas.microsoft.com/office/drawing/2014/main" id="{C30A6418-3C7A-CB40-A5B3-49F6165B24B5}"/>
              </a:ext>
            </a:extLst>
          </p:cNvPr>
          <p:cNvSpPr/>
          <p:nvPr/>
        </p:nvSpPr>
        <p:spPr>
          <a:xfrm>
            <a:off x="1122586" y="1629762"/>
            <a:ext cx="1011172" cy="1011172"/>
          </a:xfrm>
          <a:prstGeom prst="ellipse">
            <a:avLst/>
          </a:prstGeom>
          <a:blipFill>
            <a:blip r:embed="rId3" cstate="print">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6" name="Group 5">
            <a:extLst>
              <a:ext uri="{FF2B5EF4-FFF2-40B4-BE49-F238E27FC236}">
                <a16:creationId xmlns:a16="http://schemas.microsoft.com/office/drawing/2014/main" id="{D55AA2A2-B236-F94B-81B8-FEA6561A399B}"/>
              </a:ext>
            </a:extLst>
          </p:cNvPr>
          <p:cNvGrpSpPr/>
          <p:nvPr/>
        </p:nvGrpSpPr>
        <p:grpSpPr>
          <a:xfrm>
            <a:off x="1628172" y="2923414"/>
            <a:ext cx="6393243" cy="1011172"/>
            <a:chOff x="1863121" y="1293845"/>
            <a:chExt cx="6393243" cy="1011172"/>
          </a:xfrm>
        </p:grpSpPr>
        <p:sp>
          <p:nvSpPr>
            <p:cNvPr id="12" name="Pentagon 11">
              <a:extLst>
                <a:ext uri="{FF2B5EF4-FFF2-40B4-BE49-F238E27FC236}">
                  <a16:creationId xmlns:a16="http://schemas.microsoft.com/office/drawing/2014/main" id="{EE29770F-E39E-0241-9EA7-6571D30B8F64}"/>
                </a:ext>
              </a:extLst>
            </p:cNvPr>
            <p:cNvSpPr/>
            <p:nvPr/>
          </p:nvSpPr>
          <p:spPr>
            <a:xfrm rot="10800000">
              <a:off x="1863121" y="1293845"/>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Pentagon 7">
              <a:extLst>
                <a:ext uri="{FF2B5EF4-FFF2-40B4-BE49-F238E27FC236}">
                  <a16:creationId xmlns:a16="http://schemas.microsoft.com/office/drawing/2014/main" id="{806EE6A1-0890-3D46-9BD9-78B34FA8A982}"/>
                </a:ext>
              </a:extLst>
            </p:cNvPr>
            <p:cNvSpPr txBox="1"/>
            <p:nvPr/>
          </p:nvSpPr>
          <p:spPr>
            <a:xfrm rot="21600000">
              <a:off x="2115914" y="1293845"/>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ctr" defTabSz="2133600">
                <a:lnSpc>
                  <a:spcPct val="90000"/>
                </a:lnSpc>
                <a:spcBef>
                  <a:spcPct val="0"/>
                </a:spcBef>
                <a:spcAft>
                  <a:spcPct val="35000"/>
                </a:spcAft>
                <a:buNone/>
              </a:pPr>
              <a:r>
                <a:rPr sz="3400" kern="1200" dirty="0" err="1"/>
                <a:t>Facteurs</a:t>
              </a:r>
              <a:r>
                <a:rPr sz="3400" kern="1200" dirty="0"/>
                <a:t> </a:t>
              </a:r>
              <a:r>
                <a:rPr sz="3400" kern="1200" dirty="0" err="1"/>
                <a:t>liés</a:t>
              </a:r>
              <a:r>
                <a:rPr sz="3400" kern="1200" dirty="0"/>
                <a:t> au style de vie</a:t>
              </a:r>
            </a:p>
          </p:txBody>
        </p:sp>
      </p:grpSp>
      <p:sp>
        <p:nvSpPr>
          <p:cNvPr id="7" name="Oval 6">
            <a:extLst>
              <a:ext uri="{FF2B5EF4-FFF2-40B4-BE49-F238E27FC236}">
                <a16:creationId xmlns:a16="http://schemas.microsoft.com/office/drawing/2014/main" id="{A0B9633B-9C15-CA44-B360-70583C5F9BD9}"/>
              </a:ext>
            </a:extLst>
          </p:cNvPr>
          <p:cNvSpPr/>
          <p:nvPr/>
        </p:nvSpPr>
        <p:spPr>
          <a:xfrm>
            <a:off x="1122586" y="2923414"/>
            <a:ext cx="1011172" cy="1011172"/>
          </a:xfrm>
          <a:prstGeom prst="ellipse">
            <a:avLst/>
          </a:prstGeom>
          <a:blipFill>
            <a:blip r:embed="rId4">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8" name="Group 7">
            <a:extLst>
              <a:ext uri="{FF2B5EF4-FFF2-40B4-BE49-F238E27FC236}">
                <a16:creationId xmlns:a16="http://schemas.microsoft.com/office/drawing/2014/main" id="{777E7006-2684-1048-873D-8B18E72CE5E2}"/>
              </a:ext>
            </a:extLst>
          </p:cNvPr>
          <p:cNvGrpSpPr/>
          <p:nvPr/>
        </p:nvGrpSpPr>
        <p:grpSpPr>
          <a:xfrm>
            <a:off x="1628172" y="4217066"/>
            <a:ext cx="6393243" cy="1011172"/>
            <a:chOff x="1863121" y="2587497"/>
            <a:chExt cx="6393243" cy="1011172"/>
          </a:xfrm>
        </p:grpSpPr>
        <p:sp>
          <p:nvSpPr>
            <p:cNvPr id="10" name="Pentagon 9">
              <a:extLst>
                <a:ext uri="{FF2B5EF4-FFF2-40B4-BE49-F238E27FC236}">
                  <a16:creationId xmlns:a16="http://schemas.microsoft.com/office/drawing/2014/main" id="{65EAC372-E383-D14D-92A9-B71CFD2AB629}"/>
                </a:ext>
              </a:extLst>
            </p:cNvPr>
            <p:cNvSpPr/>
            <p:nvPr/>
          </p:nvSpPr>
          <p:spPr>
            <a:xfrm rot="10800000">
              <a:off x="1863121" y="2587497"/>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Pentagon 10">
              <a:extLst>
                <a:ext uri="{FF2B5EF4-FFF2-40B4-BE49-F238E27FC236}">
                  <a16:creationId xmlns:a16="http://schemas.microsoft.com/office/drawing/2014/main" id="{EF0404F0-1885-E449-85E8-EA1B12754186}"/>
                </a:ext>
              </a:extLst>
            </p:cNvPr>
            <p:cNvSpPr txBox="1"/>
            <p:nvPr/>
          </p:nvSpPr>
          <p:spPr>
            <a:xfrm rot="21600000">
              <a:off x="2115914" y="2587497"/>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ctr" defTabSz="2133600">
                <a:lnSpc>
                  <a:spcPct val="90000"/>
                </a:lnSpc>
                <a:spcBef>
                  <a:spcPct val="0"/>
                </a:spcBef>
                <a:spcAft>
                  <a:spcPct val="35000"/>
                </a:spcAft>
                <a:buNone/>
              </a:pPr>
              <a:r>
                <a:rPr sz="3400" kern="1200" dirty="0" err="1"/>
                <a:t>Facteurs</a:t>
              </a:r>
              <a:r>
                <a:rPr sz="3400" kern="1200" dirty="0"/>
                <a:t> </a:t>
              </a:r>
              <a:r>
                <a:rPr sz="3400" kern="1200" dirty="0" err="1"/>
                <a:t>liés</a:t>
              </a:r>
              <a:r>
                <a:rPr sz="3400" kern="1200" dirty="0"/>
                <a:t> à la </a:t>
              </a:r>
              <a:r>
                <a:rPr sz="3400" kern="1200" dirty="0" err="1"/>
                <a:t>personnalité</a:t>
              </a:r>
              <a:endParaRPr sz="3400" kern="1200" dirty="0"/>
            </a:p>
          </p:txBody>
        </p:sp>
      </p:grpSp>
      <p:sp>
        <p:nvSpPr>
          <p:cNvPr id="9" name="Oval 8">
            <a:extLst>
              <a:ext uri="{FF2B5EF4-FFF2-40B4-BE49-F238E27FC236}">
                <a16:creationId xmlns:a16="http://schemas.microsoft.com/office/drawing/2014/main" id="{A17B3F59-9CFE-6447-9C72-C04FBA958EDE}"/>
              </a:ext>
            </a:extLst>
          </p:cNvPr>
          <p:cNvSpPr/>
          <p:nvPr/>
        </p:nvSpPr>
        <p:spPr>
          <a:xfrm>
            <a:off x="1122586" y="4217066"/>
            <a:ext cx="1011172" cy="1011172"/>
          </a:xfrm>
          <a:prstGeom prst="ellipse">
            <a:avLst/>
          </a:prstGeom>
          <a:blipFill>
            <a:blip r:embed="rId5">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4009819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FA884-6668-6944-B650-1CFF5EBF1544}"/>
              </a:ext>
            </a:extLst>
          </p:cNvPr>
          <p:cNvSpPr>
            <a:spLocks noGrp="1"/>
          </p:cNvSpPr>
          <p:nvPr>
            <p:ph type="title"/>
          </p:nvPr>
        </p:nvSpPr>
        <p:spPr/>
        <p:txBody>
          <a:bodyPr/>
          <a:lstStyle/>
          <a:p>
            <a:r>
              <a:rPr dirty="0" err="1"/>
              <a:t>Facteurs</a:t>
            </a:r>
            <a:r>
              <a:rPr dirty="0"/>
              <a:t> courants du burnout </a:t>
            </a:r>
            <a:r>
              <a:rPr dirty="0" err="1"/>
              <a:t>liés</a:t>
            </a:r>
            <a:r>
              <a:rPr dirty="0"/>
              <a:t> au travail </a:t>
            </a:r>
          </a:p>
        </p:txBody>
      </p:sp>
      <p:sp>
        <p:nvSpPr>
          <p:cNvPr id="3" name="Text Placeholder 2">
            <a:extLst>
              <a:ext uri="{FF2B5EF4-FFF2-40B4-BE49-F238E27FC236}">
                <a16:creationId xmlns:a16="http://schemas.microsoft.com/office/drawing/2014/main" id="{B055666A-71C1-C345-B20B-2A605DE5F397}"/>
              </a:ext>
            </a:extLst>
          </p:cNvPr>
          <p:cNvSpPr>
            <a:spLocks noGrp="1"/>
          </p:cNvSpPr>
          <p:nvPr>
            <p:ph type="body" sz="quarter" idx="10"/>
          </p:nvPr>
        </p:nvSpPr>
        <p:spPr>
          <a:xfrm>
            <a:off x="171451" y="965018"/>
            <a:ext cx="8749526" cy="5147024"/>
          </a:xfrm>
        </p:spPr>
        <p:txBody>
          <a:bodyPr/>
          <a:lstStyle/>
          <a:p>
            <a:pPr marL="457200" indent="-457200">
              <a:lnSpc>
                <a:spcPct val="100000"/>
              </a:lnSpc>
              <a:spcBef>
                <a:spcPts val="600"/>
              </a:spcBef>
              <a:buFont typeface="+mj-lt"/>
              <a:buAutoNum type="arabicPeriod"/>
            </a:pPr>
            <a:r>
              <a:rPr sz="2100" dirty="0" err="1"/>
              <a:t>Lourde</a:t>
            </a:r>
            <a:r>
              <a:rPr sz="2100" dirty="0"/>
              <a:t> charge de travail et </a:t>
            </a:r>
            <a:r>
              <a:rPr sz="2100" dirty="0" err="1"/>
              <a:t>longues</a:t>
            </a:r>
            <a:r>
              <a:rPr sz="2100" dirty="0"/>
              <a:t> </a:t>
            </a:r>
            <a:r>
              <a:rPr sz="2100" dirty="0" err="1"/>
              <a:t>heures</a:t>
            </a:r>
            <a:r>
              <a:rPr sz="2100" dirty="0"/>
              <a:t> de travail.</a:t>
            </a:r>
          </a:p>
          <a:p>
            <a:pPr marL="457200" indent="-457200">
              <a:lnSpc>
                <a:spcPct val="100000"/>
              </a:lnSpc>
              <a:spcBef>
                <a:spcPts val="600"/>
              </a:spcBef>
              <a:buFont typeface="+mj-lt"/>
              <a:buAutoNum type="arabicPeriod"/>
            </a:pPr>
            <a:r>
              <a:rPr sz="2100" dirty="0" err="1"/>
              <a:t>Ressources</a:t>
            </a:r>
            <a:r>
              <a:rPr sz="2100" dirty="0"/>
              <a:t> </a:t>
            </a:r>
            <a:r>
              <a:rPr sz="2100" dirty="0" err="1"/>
              <a:t>insuffisantes</a:t>
            </a:r>
            <a:r>
              <a:rPr sz="2100" dirty="0"/>
              <a:t> (</a:t>
            </a:r>
            <a:r>
              <a:rPr sz="2100" dirty="0" err="1"/>
              <a:t>financières</a:t>
            </a:r>
            <a:r>
              <a:rPr sz="2100" dirty="0"/>
              <a:t> et </a:t>
            </a:r>
            <a:r>
              <a:rPr sz="2100" dirty="0" err="1"/>
              <a:t>en</a:t>
            </a:r>
            <a:r>
              <a:rPr sz="2100" dirty="0"/>
              <a:t> personnel).</a:t>
            </a:r>
          </a:p>
          <a:p>
            <a:pPr marL="457200" indent="-457200">
              <a:lnSpc>
                <a:spcPct val="100000"/>
              </a:lnSpc>
              <a:spcBef>
                <a:spcPts val="600"/>
              </a:spcBef>
              <a:buFont typeface="+mj-lt"/>
              <a:buAutoNum type="arabicPeriod"/>
            </a:pPr>
            <a:r>
              <a:rPr sz="2100" dirty="0" err="1"/>
              <a:t>Niveaux</a:t>
            </a:r>
            <a:r>
              <a:rPr sz="2100" dirty="0"/>
              <a:t> </a:t>
            </a:r>
            <a:r>
              <a:rPr sz="2100" dirty="0" err="1"/>
              <a:t>élevés</a:t>
            </a:r>
            <a:r>
              <a:rPr sz="2100" dirty="0"/>
              <a:t> de </a:t>
            </a:r>
            <a:r>
              <a:rPr sz="2100" dirty="0" err="1"/>
              <a:t>dénuement</a:t>
            </a:r>
            <a:r>
              <a:rPr sz="2100" dirty="0"/>
              <a:t>, sources de </a:t>
            </a:r>
            <a:r>
              <a:rPr sz="2100" dirty="0" err="1"/>
              <a:t>souffrance</a:t>
            </a:r>
            <a:r>
              <a:rPr sz="2100" dirty="0"/>
              <a:t> </a:t>
            </a:r>
            <a:r>
              <a:rPr sz="2100" dirty="0" err="1"/>
              <a:t>humaine</a:t>
            </a:r>
            <a:r>
              <a:rPr sz="2100" dirty="0"/>
              <a:t>.</a:t>
            </a:r>
          </a:p>
          <a:p>
            <a:pPr marL="457200" indent="-457200">
              <a:lnSpc>
                <a:spcPct val="100000"/>
              </a:lnSpc>
              <a:spcBef>
                <a:spcPts val="600"/>
              </a:spcBef>
              <a:buFont typeface="+mj-lt"/>
              <a:buAutoNum type="arabicPeriod"/>
            </a:pPr>
            <a:r>
              <a:rPr sz="2100" dirty="0" err="1"/>
              <a:t>Précarité</a:t>
            </a:r>
            <a:r>
              <a:rPr sz="2100" dirty="0"/>
              <a:t> de </a:t>
            </a:r>
            <a:r>
              <a:rPr sz="2100" dirty="0" err="1"/>
              <a:t>l’emploi</a:t>
            </a:r>
            <a:r>
              <a:rPr sz="2100" dirty="0"/>
              <a:t>, due à </a:t>
            </a:r>
            <a:r>
              <a:rPr sz="2100" dirty="0" err="1"/>
              <a:t>l’instabilité</a:t>
            </a:r>
            <a:r>
              <a:rPr sz="2100" dirty="0"/>
              <a:t> des sources de </a:t>
            </a:r>
            <a:r>
              <a:rPr sz="2100" dirty="0" err="1"/>
              <a:t>financement</a:t>
            </a:r>
            <a:r>
              <a:rPr sz="2100" dirty="0"/>
              <a:t>.</a:t>
            </a:r>
          </a:p>
          <a:p>
            <a:pPr marL="457200" indent="-457200">
              <a:lnSpc>
                <a:spcPct val="100000"/>
              </a:lnSpc>
              <a:spcBef>
                <a:spcPts val="600"/>
              </a:spcBef>
              <a:buFont typeface="+mj-lt"/>
              <a:buAutoNum type="arabicPeriod"/>
            </a:pPr>
            <a:r>
              <a:rPr sz="2100" dirty="0"/>
              <a:t>Dates </a:t>
            </a:r>
            <a:r>
              <a:rPr sz="2100" dirty="0" err="1"/>
              <a:t>butoir</a:t>
            </a:r>
            <a:r>
              <a:rPr sz="2100" dirty="0"/>
              <a:t>, </a:t>
            </a:r>
            <a:r>
              <a:rPr sz="2100" dirty="0" err="1"/>
              <a:t>pressions</a:t>
            </a:r>
            <a:r>
              <a:rPr sz="2100" dirty="0"/>
              <a:t> et </a:t>
            </a:r>
            <a:r>
              <a:rPr sz="2100" dirty="0" err="1"/>
              <a:t>exigences</a:t>
            </a:r>
            <a:r>
              <a:rPr sz="2100" dirty="0"/>
              <a:t> </a:t>
            </a:r>
            <a:r>
              <a:rPr sz="2100" dirty="0" err="1"/>
              <a:t>externes</a:t>
            </a:r>
            <a:r>
              <a:rPr sz="2100" dirty="0"/>
              <a:t> </a:t>
            </a:r>
            <a:r>
              <a:rPr sz="2100" dirty="0" err="1"/>
              <a:t>liées</a:t>
            </a:r>
            <a:r>
              <a:rPr sz="2100" dirty="0"/>
              <a:t> au </a:t>
            </a:r>
            <a:r>
              <a:rPr sz="2100" dirty="0" err="1"/>
              <a:t>financement</a:t>
            </a:r>
            <a:r>
              <a:rPr sz="2100" dirty="0"/>
              <a:t>, au reporting et aux </a:t>
            </a:r>
            <a:r>
              <a:rPr sz="2100" dirty="0" err="1"/>
              <a:t>exigences</a:t>
            </a:r>
            <a:r>
              <a:rPr sz="2100" dirty="0"/>
              <a:t> de nature </a:t>
            </a:r>
            <a:r>
              <a:rPr sz="2100" dirty="0" err="1"/>
              <a:t>professionnelle</a:t>
            </a:r>
            <a:r>
              <a:rPr sz="2100" dirty="0"/>
              <a:t>.</a:t>
            </a:r>
          </a:p>
          <a:p>
            <a:pPr marL="457200" indent="-457200">
              <a:lnSpc>
                <a:spcPct val="100000"/>
              </a:lnSpc>
              <a:spcBef>
                <a:spcPts val="600"/>
              </a:spcBef>
              <a:buFont typeface="+mj-lt"/>
              <a:buAutoNum type="arabicPeriod"/>
            </a:pPr>
            <a:r>
              <a:rPr sz="2100" dirty="0" err="1"/>
              <a:t>Environnements</a:t>
            </a:r>
            <a:r>
              <a:rPr sz="2100" dirty="0"/>
              <a:t> </a:t>
            </a:r>
            <a:r>
              <a:rPr sz="2100" dirty="0" err="1"/>
              <a:t>soumis</a:t>
            </a:r>
            <a:r>
              <a:rPr sz="2100" dirty="0"/>
              <a:t> à un </a:t>
            </a:r>
            <a:r>
              <a:rPr sz="2100" dirty="0" err="1"/>
              <a:t>niveau</a:t>
            </a:r>
            <a:r>
              <a:rPr sz="2100" dirty="0"/>
              <a:t> de stress </a:t>
            </a:r>
            <a:r>
              <a:rPr sz="2100" dirty="0" err="1"/>
              <a:t>élevé</a:t>
            </a:r>
            <a:r>
              <a:rPr sz="2100" dirty="0"/>
              <a:t> avec </a:t>
            </a:r>
            <a:r>
              <a:rPr sz="2100" dirty="0" err="1"/>
              <a:t>conflit</a:t>
            </a:r>
            <a:r>
              <a:rPr sz="2100" dirty="0"/>
              <a:t>, violence et </a:t>
            </a:r>
            <a:r>
              <a:rPr sz="2100" dirty="0" err="1"/>
              <a:t>risques</a:t>
            </a:r>
            <a:r>
              <a:rPr sz="2100" dirty="0"/>
              <a:t> pour les </a:t>
            </a:r>
            <a:r>
              <a:rPr sz="2100" dirty="0" err="1"/>
              <a:t>personnes</a:t>
            </a:r>
            <a:r>
              <a:rPr sz="2100" dirty="0"/>
              <a:t>.</a:t>
            </a:r>
          </a:p>
          <a:p>
            <a:pPr marL="457200" indent="-457200">
              <a:lnSpc>
                <a:spcPct val="100000"/>
              </a:lnSpc>
              <a:spcBef>
                <a:spcPts val="600"/>
              </a:spcBef>
              <a:buFont typeface="+mj-lt"/>
              <a:buAutoNum type="arabicPeriod"/>
            </a:pPr>
            <a:r>
              <a:rPr sz="2100" dirty="0" err="1"/>
              <a:t>Facteurs</a:t>
            </a:r>
            <a:r>
              <a:rPr sz="2100" dirty="0"/>
              <a:t> de stress intangibles :</a:t>
            </a:r>
          </a:p>
          <a:p>
            <a:pPr lvl="1">
              <a:lnSpc>
                <a:spcPct val="100000"/>
              </a:lnSpc>
              <a:spcBef>
                <a:spcPts val="600"/>
              </a:spcBef>
            </a:pPr>
            <a:r>
              <a:rPr sz="2100" dirty="0"/>
              <a:t>Le sentiment d’être (</a:t>
            </a:r>
            <a:r>
              <a:rPr sz="2100" dirty="0" err="1"/>
              <a:t>ou</a:t>
            </a:r>
            <a:r>
              <a:rPr sz="2100" dirty="0"/>
              <a:t> ne pas </a:t>
            </a:r>
            <a:r>
              <a:rPr sz="2100" dirty="0" err="1"/>
              <a:t>être</a:t>
            </a:r>
            <a:r>
              <a:rPr sz="2100" dirty="0"/>
              <a:t>) </a:t>
            </a:r>
            <a:r>
              <a:rPr sz="2100" dirty="0" err="1"/>
              <a:t>valorisé</a:t>
            </a:r>
            <a:r>
              <a:rPr sz="2100" dirty="0"/>
              <a:t>, </a:t>
            </a:r>
            <a:r>
              <a:rPr sz="2100" dirty="0" err="1"/>
              <a:t>respecté</a:t>
            </a:r>
            <a:r>
              <a:rPr sz="2100" dirty="0"/>
              <a:t>, </a:t>
            </a:r>
            <a:r>
              <a:rPr sz="2100" dirty="0" err="1"/>
              <a:t>soutenu</a:t>
            </a:r>
            <a:endParaRPr sz="2100" dirty="0"/>
          </a:p>
          <a:p>
            <a:pPr lvl="1">
              <a:lnSpc>
                <a:spcPct val="100000"/>
              </a:lnSpc>
              <a:spcBef>
                <a:spcPts val="600"/>
              </a:spcBef>
            </a:pPr>
            <a:r>
              <a:rPr sz="2100" dirty="0"/>
              <a:t>Le </a:t>
            </a:r>
            <a:r>
              <a:rPr sz="2100" dirty="0" err="1"/>
              <a:t>degré</a:t>
            </a:r>
            <a:r>
              <a:rPr sz="2100" dirty="0"/>
              <a:t> </a:t>
            </a:r>
            <a:r>
              <a:rPr sz="2100" dirty="0" err="1"/>
              <a:t>d’implication</a:t>
            </a:r>
            <a:r>
              <a:rPr sz="2100" dirty="0"/>
              <a:t> </a:t>
            </a:r>
            <a:r>
              <a:rPr sz="2100" dirty="0" err="1"/>
              <a:t>ressenti</a:t>
            </a:r>
            <a:r>
              <a:rPr sz="2100" dirty="0"/>
              <a:t> vis-à-vis des </a:t>
            </a:r>
            <a:r>
              <a:rPr sz="2100" dirty="0" err="1"/>
              <a:t>problèmes</a:t>
            </a:r>
            <a:r>
              <a:rPr sz="2100" dirty="0"/>
              <a:t> que </a:t>
            </a:r>
            <a:r>
              <a:rPr sz="2100" dirty="0" err="1"/>
              <a:t>l’on</a:t>
            </a:r>
            <a:r>
              <a:rPr sz="2100" dirty="0"/>
              <a:t> </a:t>
            </a:r>
            <a:r>
              <a:rPr sz="2100" dirty="0" err="1"/>
              <a:t>s’efforce</a:t>
            </a:r>
            <a:r>
              <a:rPr sz="2100" dirty="0"/>
              <a:t> de </a:t>
            </a:r>
            <a:r>
              <a:rPr sz="2100" dirty="0" err="1"/>
              <a:t>résoudre</a:t>
            </a:r>
            <a:endParaRPr sz="2100" dirty="0"/>
          </a:p>
          <a:p>
            <a:pPr lvl="1">
              <a:lnSpc>
                <a:spcPct val="100000"/>
              </a:lnSpc>
              <a:spcBef>
                <a:spcPts val="600"/>
              </a:spcBef>
            </a:pPr>
            <a:r>
              <a:rPr sz="2100" dirty="0"/>
              <a:t>Le sentiment que son travail </a:t>
            </a:r>
            <a:r>
              <a:rPr sz="2100" dirty="0" err="1"/>
              <a:t>produit</a:t>
            </a:r>
            <a:r>
              <a:rPr sz="2100" dirty="0"/>
              <a:t> un </a:t>
            </a:r>
            <a:r>
              <a:rPr sz="2100"/>
              <a:t>impact positif</a:t>
            </a:r>
            <a:r>
              <a:rPr lang="fr-FR" sz="2100"/>
              <a:t> (ou non)</a:t>
            </a:r>
            <a:endParaRPr sz="2100" dirty="0"/>
          </a:p>
        </p:txBody>
      </p:sp>
    </p:spTree>
    <p:extLst>
      <p:ext uri="{BB962C8B-B14F-4D97-AF65-F5344CB8AC3E}">
        <p14:creationId xmlns:p14="http://schemas.microsoft.com/office/powerpoint/2010/main" val="4279531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3F432-EFA5-604B-9F7C-BF9AE93F59F0}"/>
              </a:ext>
            </a:extLst>
          </p:cNvPr>
          <p:cNvSpPr>
            <a:spLocks noGrp="1"/>
          </p:cNvSpPr>
          <p:nvPr>
            <p:ph type="title"/>
          </p:nvPr>
        </p:nvSpPr>
        <p:spPr/>
        <p:txBody>
          <a:bodyPr/>
          <a:lstStyle/>
          <a:p>
            <a:r>
              <a:rPr dirty="0" err="1"/>
              <a:t>Facteurs</a:t>
            </a:r>
            <a:r>
              <a:rPr dirty="0"/>
              <a:t> courants </a:t>
            </a:r>
            <a:r>
              <a:rPr dirty="0" err="1"/>
              <a:t>liés</a:t>
            </a:r>
            <a:r>
              <a:rPr dirty="0"/>
              <a:t> au style de vie</a:t>
            </a:r>
          </a:p>
        </p:txBody>
      </p:sp>
      <p:sp>
        <p:nvSpPr>
          <p:cNvPr id="3" name="Text Placeholder 2">
            <a:extLst>
              <a:ext uri="{FF2B5EF4-FFF2-40B4-BE49-F238E27FC236}">
                <a16:creationId xmlns:a16="http://schemas.microsoft.com/office/drawing/2014/main" id="{085793E2-C331-204B-85D7-4D524D967582}"/>
              </a:ext>
            </a:extLst>
          </p:cNvPr>
          <p:cNvSpPr>
            <a:spLocks noGrp="1"/>
          </p:cNvSpPr>
          <p:nvPr>
            <p:ph type="body" sz="quarter" idx="10"/>
          </p:nvPr>
        </p:nvSpPr>
        <p:spPr>
          <a:xfrm>
            <a:off x="461964" y="1146175"/>
            <a:ext cx="7928058" cy="4817745"/>
          </a:xfrm>
        </p:spPr>
        <p:txBody>
          <a:bodyPr/>
          <a:lstStyle/>
          <a:p>
            <a:pPr marL="457200" indent="-457200">
              <a:lnSpc>
                <a:spcPct val="100000"/>
              </a:lnSpc>
              <a:buFont typeface="+mj-lt"/>
              <a:buAutoNum type="arabicPeriod"/>
            </a:pPr>
            <a:r>
              <a:rPr sz="2100" dirty="0"/>
              <a:t>Les </a:t>
            </a:r>
            <a:r>
              <a:rPr sz="2100" dirty="0" err="1"/>
              <a:t>longues</a:t>
            </a:r>
            <a:r>
              <a:rPr sz="2100" dirty="0"/>
              <a:t> </a:t>
            </a:r>
            <a:r>
              <a:rPr sz="2100" dirty="0" err="1"/>
              <a:t>heures</a:t>
            </a:r>
            <a:r>
              <a:rPr sz="2100" dirty="0"/>
              <a:t> de travail (et </a:t>
            </a:r>
            <a:r>
              <a:rPr sz="2100" dirty="0" err="1"/>
              <a:t>une</a:t>
            </a:r>
            <a:r>
              <a:rPr sz="2100" dirty="0"/>
              <a:t> situation de </a:t>
            </a:r>
            <a:r>
              <a:rPr sz="2100" dirty="0" err="1"/>
              <a:t>disponibilité</a:t>
            </a:r>
            <a:r>
              <a:rPr sz="2100" dirty="0"/>
              <a:t> </a:t>
            </a:r>
            <a:r>
              <a:rPr sz="2100" dirty="0" err="1"/>
              <a:t>professionnelle</a:t>
            </a:r>
            <a:r>
              <a:rPr sz="2100" dirty="0"/>
              <a:t> 24h/24) absorbent le temps </a:t>
            </a:r>
            <a:r>
              <a:rPr sz="2100" dirty="0" err="1"/>
              <a:t>dédié</a:t>
            </a:r>
            <a:r>
              <a:rPr sz="2100" dirty="0"/>
              <a:t> à la détente, aux relations </a:t>
            </a:r>
            <a:r>
              <a:rPr sz="2100" dirty="0" err="1"/>
              <a:t>sociales</a:t>
            </a:r>
            <a:r>
              <a:rPr sz="2100" dirty="0"/>
              <a:t> et aux </a:t>
            </a:r>
            <a:r>
              <a:rPr sz="2100" dirty="0" err="1"/>
              <a:t>autres</a:t>
            </a:r>
            <a:r>
              <a:rPr sz="2100" dirty="0"/>
              <a:t> </a:t>
            </a:r>
            <a:r>
              <a:rPr sz="2100" dirty="0" err="1"/>
              <a:t>centres</a:t>
            </a:r>
            <a:r>
              <a:rPr sz="2100" dirty="0"/>
              <a:t> </a:t>
            </a:r>
            <a:r>
              <a:rPr sz="2100" dirty="0" err="1"/>
              <a:t>d’intérêt</a:t>
            </a:r>
            <a:r>
              <a:rPr sz="2100" dirty="0"/>
              <a:t>.</a:t>
            </a:r>
          </a:p>
          <a:p>
            <a:pPr marL="457200" indent="-457200">
              <a:lnSpc>
                <a:spcPct val="100000"/>
              </a:lnSpc>
              <a:buFont typeface="+mj-lt"/>
              <a:buAutoNum type="arabicPeriod"/>
            </a:pPr>
            <a:r>
              <a:rPr sz="2100" dirty="0" err="1"/>
              <a:t>Manque</a:t>
            </a:r>
            <a:r>
              <a:rPr sz="2100" dirty="0"/>
              <a:t> de </a:t>
            </a:r>
            <a:r>
              <a:rPr sz="2100" dirty="0" err="1"/>
              <a:t>sommeil</a:t>
            </a:r>
            <a:r>
              <a:rPr sz="2100" dirty="0"/>
              <a:t>, </a:t>
            </a:r>
            <a:r>
              <a:rPr sz="2100" dirty="0" err="1"/>
              <a:t>d’exercice</a:t>
            </a:r>
            <a:r>
              <a:rPr sz="2100" dirty="0"/>
              <a:t> physique, </a:t>
            </a:r>
            <a:r>
              <a:rPr sz="2100" dirty="0" err="1"/>
              <a:t>ou</a:t>
            </a:r>
            <a:r>
              <a:rPr sz="2100" dirty="0"/>
              <a:t> </a:t>
            </a:r>
            <a:r>
              <a:rPr sz="2100" dirty="0" err="1"/>
              <a:t>d'une</a:t>
            </a:r>
            <a:r>
              <a:rPr sz="2100" dirty="0"/>
              <a:t> alimentation </a:t>
            </a:r>
            <a:r>
              <a:rPr sz="2100" dirty="0" err="1"/>
              <a:t>équilibrée</a:t>
            </a:r>
            <a:r>
              <a:rPr sz="2100" dirty="0"/>
              <a:t>.</a:t>
            </a:r>
          </a:p>
          <a:p>
            <a:pPr marL="457200" indent="-457200">
              <a:lnSpc>
                <a:spcPct val="100000"/>
              </a:lnSpc>
              <a:buFont typeface="+mj-lt"/>
              <a:buAutoNum type="arabicPeriod"/>
            </a:pPr>
            <a:r>
              <a:rPr sz="2100" dirty="0" err="1"/>
              <a:t>Manque</a:t>
            </a:r>
            <a:r>
              <a:rPr sz="2100" dirty="0"/>
              <a:t> de relations de </a:t>
            </a:r>
            <a:r>
              <a:rPr sz="2100" dirty="0" err="1"/>
              <a:t>soutien</a:t>
            </a:r>
            <a:r>
              <a:rPr sz="2100" dirty="0"/>
              <a:t> </a:t>
            </a:r>
            <a:r>
              <a:rPr sz="2100" dirty="0" err="1"/>
              <a:t>étroites</a:t>
            </a:r>
            <a:r>
              <a:rPr sz="2100" dirty="0"/>
              <a:t>.</a:t>
            </a:r>
          </a:p>
          <a:p>
            <a:endParaRPr lang="en-US" sz="2100" dirty="0"/>
          </a:p>
        </p:txBody>
      </p:sp>
      <p:pic>
        <p:nvPicPr>
          <p:cNvPr id="5" name="Picture 4">
            <a:extLst>
              <a:ext uri="{FF2B5EF4-FFF2-40B4-BE49-F238E27FC236}">
                <a16:creationId xmlns:a16="http://schemas.microsoft.com/office/drawing/2014/main" id="{0664A471-703A-4C46-9E0B-496C3C41F1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41040" y="3753770"/>
            <a:ext cx="2389739" cy="2389739"/>
          </a:xfrm>
          <a:prstGeom prst="rect">
            <a:avLst/>
          </a:prstGeom>
        </p:spPr>
      </p:pic>
    </p:spTree>
    <p:extLst>
      <p:ext uri="{BB962C8B-B14F-4D97-AF65-F5344CB8AC3E}">
        <p14:creationId xmlns:p14="http://schemas.microsoft.com/office/powerpoint/2010/main" val="143178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9C5DD-8AA3-8B4C-B394-0AD0156A483E}"/>
              </a:ext>
            </a:extLst>
          </p:cNvPr>
          <p:cNvSpPr>
            <a:spLocks noGrp="1"/>
          </p:cNvSpPr>
          <p:nvPr>
            <p:ph type="title"/>
          </p:nvPr>
        </p:nvSpPr>
        <p:spPr/>
        <p:txBody>
          <a:bodyPr/>
          <a:lstStyle/>
          <a:p>
            <a:r>
              <a:rPr dirty="0"/>
              <a:t>Causes </a:t>
            </a:r>
            <a:r>
              <a:rPr dirty="0" err="1"/>
              <a:t>liées</a:t>
            </a:r>
            <a:r>
              <a:rPr dirty="0"/>
              <a:t> à la </a:t>
            </a:r>
            <a:r>
              <a:rPr dirty="0" err="1"/>
              <a:t>personnalité</a:t>
            </a:r>
            <a:r>
              <a:rPr dirty="0"/>
              <a:t> et à </a:t>
            </a:r>
            <a:r>
              <a:rPr dirty="0" err="1"/>
              <a:t>l’état</a:t>
            </a:r>
            <a:r>
              <a:rPr dirty="0"/>
              <a:t> </a:t>
            </a:r>
            <a:r>
              <a:rPr dirty="0" err="1"/>
              <a:t>d’esprit</a:t>
            </a:r>
            <a:endParaRPr dirty="0"/>
          </a:p>
        </p:txBody>
      </p:sp>
      <p:sp>
        <p:nvSpPr>
          <p:cNvPr id="3" name="Text Placeholder 2">
            <a:extLst>
              <a:ext uri="{FF2B5EF4-FFF2-40B4-BE49-F238E27FC236}">
                <a16:creationId xmlns:a16="http://schemas.microsoft.com/office/drawing/2014/main" id="{B589EA55-DB39-594A-931F-C60E2699F5ED}"/>
              </a:ext>
            </a:extLst>
          </p:cNvPr>
          <p:cNvSpPr>
            <a:spLocks noGrp="1"/>
          </p:cNvSpPr>
          <p:nvPr>
            <p:ph type="body" sz="quarter" idx="10"/>
          </p:nvPr>
        </p:nvSpPr>
        <p:spPr>
          <a:xfrm>
            <a:off x="461963" y="1034415"/>
            <a:ext cx="8239125" cy="4780598"/>
          </a:xfrm>
        </p:spPr>
        <p:txBody>
          <a:bodyPr/>
          <a:lstStyle/>
          <a:p>
            <a:pPr marL="457200" indent="-457200">
              <a:lnSpc>
                <a:spcPct val="100000"/>
              </a:lnSpc>
              <a:spcBef>
                <a:spcPts val="600"/>
              </a:spcBef>
              <a:spcAft>
                <a:spcPts val="600"/>
              </a:spcAft>
              <a:buFont typeface="+mj-lt"/>
              <a:buAutoNum type="arabicPeriod"/>
            </a:pPr>
            <a:r>
              <a:rPr sz="2200" dirty="0" err="1"/>
              <a:t>Tendances</a:t>
            </a:r>
            <a:r>
              <a:rPr sz="2200" dirty="0"/>
              <a:t> </a:t>
            </a:r>
            <a:r>
              <a:rPr sz="2200" dirty="0" err="1"/>
              <a:t>perfectionnistes</a:t>
            </a:r>
            <a:r>
              <a:rPr sz="2200" dirty="0"/>
              <a:t> : </a:t>
            </a:r>
            <a:r>
              <a:rPr sz="2200" dirty="0" err="1"/>
              <a:t>rien</a:t>
            </a:r>
            <a:r>
              <a:rPr sz="2200" dirty="0"/>
              <a:t> </a:t>
            </a:r>
            <a:r>
              <a:rPr sz="2200" dirty="0" err="1"/>
              <a:t>n’est</a:t>
            </a:r>
            <a:r>
              <a:rPr sz="2200" dirty="0"/>
              <a:t> </a:t>
            </a:r>
            <a:r>
              <a:rPr sz="2200" dirty="0" err="1"/>
              <a:t>jamais</a:t>
            </a:r>
            <a:r>
              <a:rPr sz="2200" dirty="0"/>
              <a:t> </a:t>
            </a:r>
            <a:r>
              <a:rPr sz="2200" dirty="0" err="1"/>
              <a:t>suffisant</a:t>
            </a:r>
            <a:r>
              <a:rPr sz="2200" dirty="0"/>
              <a:t>/</a:t>
            </a:r>
            <a:r>
              <a:rPr sz="2200" dirty="0" err="1"/>
              <a:t>complètement</a:t>
            </a:r>
            <a:r>
              <a:rPr sz="2200" dirty="0"/>
              <a:t> </a:t>
            </a:r>
            <a:r>
              <a:rPr sz="2200" dirty="0" err="1"/>
              <a:t>terminé</a:t>
            </a:r>
            <a:r>
              <a:rPr sz="2200" dirty="0"/>
              <a:t>.</a:t>
            </a:r>
          </a:p>
          <a:p>
            <a:pPr marL="457200" indent="-457200">
              <a:lnSpc>
                <a:spcPct val="100000"/>
              </a:lnSpc>
              <a:spcBef>
                <a:spcPts val="600"/>
              </a:spcBef>
              <a:spcAft>
                <a:spcPts val="600"/>
              </a:spcAft>
              <a:buFont typeface="+mj-lt"/>
              <a:buAutoNum type="arabicPeriod"/>
            </a:pPr>
            <a:r>
              <a:rPr sz="2200" dirty="0" err="1"/>
              <a:t>Besoin</a:t>
            </a:r>
            <a:r>
              <a:rPr sz="2200" dirty="0"/>
              <a:t> important de </a:t>
            </a:r>
            <a:r>
              <a:rPr sz="2200" dirty="0" err="1"/>
              <a:t>contrôle</a:t>
            </a:r>
            <a:r>
              <a:rPr sz="2200" dirty="0"/>
              <a:t> (qui se </a:t>
            </a:r>
            <a:r>
              <a:rPr sz="2200" dirty="0" err="1"/>
              <a:t>traduit</a:t>
            </a:r>
            <a:r>
              <a:rPr sz="2200" dirty="0"/>
              <a:t> </a:t>
            </a:r>
            <a:r>
              <a:rPr sz="2200" dirty="0" err="1"/>
              <a:t>souvent</a:t>
            </a:r>
            <a:r>
              <a:rPr sz="2200" dirty="0"/>
              <a:t> par </a:t>
            </a:r>
            <a:r>
              <a:rPr sz="2200" dirty="0" err="1"/>
              <a:t>une</a:t>
            </a:r>
            <a:r>
              <a:rPr sz="2200" dirty="0"/>
              <a:t> </a:t>
            </a:r>
            <a:r>
              <a:rPr sz="2200" dirty="0" err="1"/>
              <a:t>réticence</a:t>
            </a:r>
            <a:r>
              <a:rPr sz="2200" dirty="0"/>
              <a:t> à </a:t>
            </a:r>
            <a:r>
              <a:rPr sz="2200" dirty="0" err="1"/>
              <a:t>déléguer</a:t>
            </a:r>
            <a:r>
              <a:rPr sz="2200" dirty="0"/>
              <a:t> aux </a:t>
            </a:r>
            <a:r>
              <a:rPr sz="2200" dirty="0" err="1"/>
              <a:t>autres</a:t>
            </a:r>
            <a:r>
              <a:rPr sz="2200" dirty="0"/>
              <a:t>, à demander de </a:t>
            </a:r>
            <a:r>
              <a:rPr sz="2200" dirty="0" err="1"/>
              <a:t>l’aide</a:t>
            </a:r>
            <a:r>
              <a:rPr sz="2200" dirty="0"/>
              <a:t> </a:t>
            </a:r>
            <a:r>
              <a:rPr sz="2200" dirty="0" err="1"/>
              <a:t>ou</a:t>
            </a:r>
            <a:r>
              <a:rPr sz="2200" dirty="0"/>
              <a:t> </a:t>
            </a:r>
            <a:br>
              <a:rPr lang="en-US" sz="2200" dirty="0"/>
            </a:br>
            <a:r>
              <a:rPr sz="2200" dirty="0"/>
              <a:t>à </a:t>
            </a:r>
            <a:r>
              <a:rPr sz="2200" dirty="0" err="1"/>
              <a:t>admettre</a:t>
            </a:r>
            <a:r>
              <a:rPr sz="2200" dirty="0"/>
              <a:t> </a:t>
            </a:r>
            <a:r>
              <a:rPr sz="2200" dirty="0" err="1"/>
              <a:t>ses</a:t>
            </a:r>
            <a:r>
              <a:rPr sz="2200" dirty="0"/>
              <a:t> </a:t>
            </a:r>
            <a:r>
              <a:rPr sz="2200" dirty="0" err="1"/>
              <a:t>difficultés</a:t>
            </a:r>
            <a:r>
              <a:rPr sz="2200" dirty="0"/>
              <a:t>).</a:t>
            </a:r>
          </a:p>
          <a:p>
            <a:pPr marL="457200" indent="-457200">
              <a:lnSpc>
                <a:spcPct val="100000"/>
              </a:lnSpc>
              <a:spcBef>
                <a:spcPts val="600"/>
              </a:spcBef>
              <a:spcAft>
                <a:spcPts val="600"/>
              </a:spcAft>
              <a:buFont typeface="+mj-lt"/>
              <a:buAutoNum type="arabicPeriod"/>
            </a:pPr>
            <a:r>
              <a:rPr sz="2200" dirty="0" err="1"/>
              <a:t>Personnalité</a:t>
            </a:r>
            <a:r>
              <a:rPr sz="2200" dirty="0"/>
              <a:t> de type A : performant et </a:t>
            </a:r>
            <a:r>
              <a:rPr sz="2200" dirty="0" err="1"/>
              <a:t>motivé</a:t>
            </a:r>
            <a:r>
              <a:rPr sz="2200" dirty="0"/>
              <a:t>.</a:t>
            </a:r>
          </a:p>
          <a:p>
            <a:pPr marL="457200" indent="-457200">
              <a:lnSpc>
                <a:spcPct val="100000"/>
              </a:lnSpc>
              <a:spcBef>
                <a:spcPts val="600"/>
              </a:spcBef>
              <a:spcAft>
                <a:spcPts val="600"/>
              </a:spcAft>
              <a:buFont typeface="+mj-lt"/>
              <a:buAutoNum type="arabicPeriod"/>
            </a:pPr>
            <a:r>
              <a:rPr sz="2200" dirty="0" err="1"/>
              <a:t>Tendance</a:t>
            </a:r>
            <a:r>
              <a:rPr sz="2200" dirty="0"/>
              <a:t> à assumer trop de </a:t>
            </a:r>
            <a:r>
              <a:rPr sz="2200" dirty="0" err="1"/>
              <a:t>responsabilités</a:t>
            </a:r>
            <a:r>
              <a:rPr sz="2200" dirty="0"/>
              <a:t> </a:t>
            </a:r>
            <a:r>
              <a:rPr sz="2200" dirty="0" err="1"/>
              <a:t>ou</a:t>
            </a:r>
            <a:r>
              <a:rPr sz="2200" dirty="0"/>
              <a:t> de </a:t>
            </a:r>
            <a:r>
              <a:rPr sz="2200" dirty="0" err="1"/>
              <a:t>tâches</a:t>
            </a:r>
            <a:r>
              <a:rPr sz="2200" dirty="0"/>
              <a:t> pour </a:t>
            </a:r>
            <a:r>
              <a:rPr sz="2200" dirty="0" err="1"/>
              <a:t>lesquelles</a:t>
            </a:r>
            <a:r>
              <a:rPr sz="2200" dirty="0"/>
              <a:t> on ne se sent pas </a:t>
            </a:r>
            <a:r>
              <a:rPr sz="2200" dirty="0" err="1"/>
              <a:t>bien</a:t>
            </a:r>
            <a:r>
              <a:rPr sz="2200" dirty="0"/>
              <a:t> </a:t>
            </a:r>
            <a:r>
              <a:rPr sz="2200" dirty="0" err="1"/>
              <a:t>préparé</a:t>
            </a:r>
            <a:r>
              <a:rPr sz="2200" dirty="0"/>
              <a:t> (</a:t>
            </a:r>
            <a:r>
              <a:rPr sz="2200" dirty="0" err="1"/>
              <a:t>particulièrement</a:t>
            </a:r>
            <a:r>
              <a:rPr sz="2200" dirty="0"/>
              <a:t> </a:t>
            </a:r>
            <a:r>
              <a:rPr sz="2200" dirty="0" err="1"/>
              <a:t>lorsque</a:t>
            </a:r>
            <a:r>
              <a:rPr sz="2200" dirty="0"/>
              <a:t> le temps/les </a:t>
            </a:r>
            <a:r>
              <a:rPr sz="2200" dirty="0" err="1"/>
              <a:t>ressources</a:t>
            </a:r>
            <a:r>
              <a:rPr sz="2200" dirty="0"/>
              <a:t> </a:t>
            </a:r>
            <a:r>
              <a:rPr sz="2200" dirty="0" err="1"/>
              <a:t>manquent</a:t>
            </a:r>
            <a:r>
              <a:rPr sz="2200" dirty="0"/>
              <a:t> pour assurer </a:t>
            </a:r>
            <a:r>
              <a:rPr sz="2200"/>
              <a:t>du tutorat/de la supervision/du </a:t>
            </a:r>
            <a:r>
              <a:rPr sz="2200" dirty="0" err="1"/>
              <a:t>développement</a:t>
            </a:r>
            <a:r>
              <a:rPr sz="2200" dirty="0"/>
              <a:t> de </a:t>
            </a:r>
            <a:r>
              <a:rPr sz="2200" dirty="0" err="1"/>
              <a:t>capacités</a:t>
            </a:r>
            <a:r>
              <a:rPr sz="2200" dirty="0"/>
              <a:t>).</a:t>
            </a:r>
          </a:p>
          <a:p>
            <a:pPr marL="457200" indent="-457200">
              <a:lnSpc>
                <a:spcPct val="100000"/>
              </a:lnSpc>
              <a:spcBef>
                <a:spcPts val="600"/>
              </a:spcBef>
              <a:spcAft>
                <a:spcPts val="600"/>
              </a:spcAft>
              <a:buFont typeface="+mj-lt"/>
              <a:buAutoNum type="arabicPeriod"/>
            </a:pPr>
            <a:r>
              <a:rPr sz="2200" dirty="0" err="1"/>
              <a:t>Une</a:t>
            </a:r>
            <a:r>
              <a:rPr sz="2200" dirty="0"/>
              <a:t> vision plus </a:t>
            </a:r>
            <a:r>
              <a:rPr sz="2200" dirty="0" err="1"/>
              <a:t>pessimiste</a:t>
            </a:r>
            <a:r>
              <a:rPr sz="2200" dirty="0"/>
              <a:t> de </a:t>
            </a:r>
            <a:r>
              <a:rPr sz="2200" dirty="0" err="1"/>
              <a:t>soi-même</a:t>
            </a:r>
            <a:r>
              <a:rPr sz="2200" dirty="0"/>
              <a:t> et du monde.</a:t>
            </a:r>
          </a:p>
        </p:txBody>
      </p:sp>
    </p:spTree>
    <p:extLst>
      <p:ext uri="{BB962C8B-B14F-4D97-AF65-F5344CB8AC3E}">
        <p14:creationId xmlns:p14="http://schemas.microsoft.com/office/powerpoint/2010/main" val="919927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316</TotalTime>
  <Words>4827</Words>
  <Application>Microsoft Office PowerPoint</Application>
  <PresentationFormat>Affichage à l'écran (4:3)</PresentationFormat>
  <Paragraphs>308</Paragraphs>
  <Slides>28</Slides>
  <Notes>28</Notes>
  <HiddenSlides>0</HiddenSlides>
  <MMClips>0</MMClips>
  <ScaleCrop>false</ScaleCrop>
  <HeadingPairs>
    <vt:vector size="8" baseType="variant">
      <vt:variant>
        <vt:lpstr>Polices utilisées</vt:lpstr>
      </vt:variant>
      <vt:variant>
        <vt:i4>3</vt:i4>
      </vt:variant>
      <vt:variant>
        <vt:lpstr>Thème</vt:lpstr>
      </vt:variant>
      <vt:variant>
        <vt:i4>1</vt:i4>
      </vt:variant>
      <vt:variant>
        <vt:lpstr>Serveurs OLE incorporés</vt:lpstr>
      </vt:variant>
      <vt:variant>
        <vt:i4>1</vt:i4>
      </vt:variant>
      <vt:variant>
        <vt:lpstr>Titres des diapositives</vt:lpstr>
      </vt:variant>
      <vt:variant>
        <vt:i4>28</vt:i4>
      </vt:variant>
    </vt:vector>
  </HeadingPairs>
  <TitlesOfParts>
    <vt:vector size="33" baseType="lpstr">
      <vt:lpstr>Arial</vt:lpstr>
      <vt:lpstr>Calibri</vt:lpstr>
      <vt:lpstr>Wingdings</vt:lpstr>
      <vt:lpstr>Office Theme</vt:lpstr>
      <vt:lpstr>think-cell Slide</vt:lpstr>
      <vt:lpstr>Comprendre et lutter contre le burnout</vt:lpstr>
      <vt:lpstr>​Questions importantes</vt:lpstr>
      <vt:lpstr>1. Qu’est-ce que le burnout ?</vt:lpstr>
      <vt:lpstr>Le burnout est...</vt:lpstr>
      <vt:lpstr>2. Quelle est la cause du burnout ?</vt:lpstr>
      <vt:lpstr>3 types de facteurs sont impliqués dans le burnout</vt:lpstr>
      <vt:lpstr>Facteurs courants du burnout liés au travail </vt:lpstr>
      <vt:lpstr>Facteurs courants liés au style de vie</vt:lpstr>
      <vt:lpstr>Causes liées à la personnalité et à l’état d’esprit</vt:lpstr>
      <vt:lpstr>3. Quels sont les effets du burnout sur nous ?</vt:lpstr>
      <vt:lpstr>Comment le corps répond aux facteurs de stress</vt:lpstr>
      <vt:lpstr>Le cycle du stress</vt:lpstr>
      <vt:lpstr>Quels sont les signes  avant-coureurs ?</vt:lpstr>
      <vt:lpstr>Signes avant-coureurs de burnout</vt:lpstr>
      <vt:lpstr>Signes physiques de burnout</vt:lpstr>
      <vt:lpstr>Signes émotionnels/mentaux de burnout (1 sur 2)</vt:lpstr>
      <vt:lpstr>Signes émotionnels/mentaux de burnout (2 sur 2)</vt:lpstr>
      <vt:lpstr>Signes comportementaux de burnout</vt:lpstr>
      <vt:lpstr>La courbe du burnout</vt:lpstr>
      <vt:lpstr>4. Comment prévenir et gérer le burnout ?</vt:lpstr>
      <vt:lpstr>L’approche des 3 R pour la gestion du burnout</vt:lpstr>
      <vt:lpstr>​Renverser la tendance ​: se concentrer sur les rudiments</vt:lpstr>
      <vt:lpstr>Renverser la tendance : comprendre le « pourquoi » ?</vt:lpstr>
      <vt:lpstr>Renverser la tendance : reconnexions et recadrages</vt:lpstr>
      <vt:lpstr>Comment les managers peuvent aider leurs employés (1 sur 2)</vt:lpstr>
      <vt:lpstr>Comment les managers peuvent aider leurs employés (1 sur 2)</vt:lpstr>
      <vt:lpstr>4. Comment l'IRC peut-il vous aider ?</vt:lpstr>
      <vt:lpstr>Les ressources IRC qui peuvent vous aider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Annabel Bon-Bétend Gredin</cp:lastModifiedBy>
  <cp:revision>57</cp:revision>
  <cp:lastPrinted>2018-03-21T12:36:13Z</cp:lastPrinted>
  <dcterms:created xsi:type="dcterms:W3CDTF">2019-12-13T02:50:12Z</dcterms:created>
  <dcterms:modified xsi:type="dcterms:W3CDTF">2020-02-19T09:44:27Z</dcterms:modified>
</cp:coreProperties>
</file>