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470" r:id="rId2"/>
    <p:sldId id="471" r:id="rId3"/>
    <p:sldId id="472" r:id="rId4"/>
    <p:sldId id="497" r:id="rId5"/>
    <p:sldId id="501" r:id="rId6"/>
    <p:sldId id="473" r:id="rId7"/>
    <p:sldId id="500" r:id="rId8"/>
    <p:sldId id="499" r:id="rId9"/>
    <p:sldId id="515" r:id="rId10"/>
    <p:sldId id="516" r:id="rId11"/>
    <p:sldId id="474" r:id="rId12"/>
    <p:sldId id="517" r:id="rId13"/>
    <p:sldId id="518" r:id="rId14"/>
    <p:sldId id="502" r:id="rId15"/>
    <p:sldId id="520" r:id="rId16"/>
    <p:sldId id="521" r:id="rId17"/>
    <p:sldId id="475" r:id="rId18"/>
    <p:sldId id="506" r:id="rId19"/>
    <p:sldId id="508" r:id="rId20"/>
    <p:sldId id="522" r:id="rId21"/>
    <p:sldId id="523" r:id="rId22"/>
    <p:sldId id="498" r:id="rId23"/>
    <p:sldId id="512" r:id="rId24"/>
    <p:sldId id="513" r:id="rId25"/>
    <p:sldId id="514" r:id="rId26"/>
    <p:sldId id="524" r:id="rId27"/>
    <p:sldId id="49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2" pos="504" userDrawn="1">
          <p15:clr>
            <a:srgbClr val="A4A3A4"/>
          </p15:clr>
        </p15:guide>
        <p15:guide id="3" orient="horz" pos="1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O'Malley" initials="MO" lastIdx="1" clrIdx="0">
    <p:extLst>
      <p:ext uri="{19B8F6BF-5375-455C-9EA6-DF929625EA0E}">
        <p15:presenceInfo xmlns:p15="http://schemas.microsoft.com/office/powerpoint/2012/main" userId="S-1-5-21-1294360644-1464272073-1233803906-132840" providerId="AD"/>
      </p:ext>
    </p:extLst>
  </p:cmAuthor>
  <p:cmAuthor id="2" name="Joanna Alexander" initials="JA" lastIdx="15" clrIdx="1">
    <p:extLst>
      <p:ext uri="{19B8F6BF-5375-455C-9EA6-DF929625EA0E}">
        <p15:presenceInfo xmlns:p15="http://schemas.microsoft.com/office/powerpoint/2012/main" userId="S-1-5-21-1294360644-1464272073-1233803906-142033" providerId="AD"/>
      </p:ext>
    </p:extLst>
  </p:cmAuthor>
  <p:cmAuthor id="3" name="Laura Yu" initials="LY" lastIdx="30" clrIdx="2">
    <p:extLst>
      <p:ext uri="{19B8F6BF-5375-455C-9EA6-DF929625EA0E}">
        <p15:presenceInfo xmlns:p15="http://schemas.microsoft.com/office/powerpoint/2012/main" userId="S-1-5-21-1294360644-1464272073-1233803906-123738" providerId="AD"/>
      </p:ext>
    </p:extLst>
  </p:cmAuthor>
  <p:cmAuthor id="4" name="Samira Mirza" initials="SM" lastIdx="7" clrIdx="3">
    <p:extLst>
      <p:ext uri="{19B8F6BF-5375-455C-9EA6-DF929625EA0E}">
        <p15:presenceInfo xmlns:p15="http://schemas.microsoft.com/office/powerpoint/2012/main" userId="S-1-5-21-1294360644-1464272073-1233803906-141051" providerId="AD"/>
      </p:ext>
    </p:extLst>
  </p:cmAuthor>
  <p:cmAuthor id="5" name="Julia Sheed" initials="JS" lastIdx="1" clrIdx="4">
    <p:extLst>
      <p:ext uri="{19B8F6BF-5375-455C-9EA6-DF929625EA0E}">
        <p15:presenceInfo xmlns:p15="http://schemas.microsoft.com/office/powerpoint/2012/main" userId="S::jsheed@thekonterragroup.onmicrosoft.com::8b35df37-618a-423b-af7b-433a63c4d4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1E8"/>
    <a:srgbClr val="5482E8"/>
    <a:srgbClr val="327EEB"/>
    <a:srgbClr val="FFFFFF"/>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1" autoAdjust="0"/>
    <p:restoredTop sz="70850" autoAdjust="0"/>
  </p:normalViewPr>
  <p:slideViewPr>
    <p:cSldViewPr snapToGrid="0">
      <p:cViewPr varScale="1">
        <p:scale>
          <a:sx n="72" d="100"/>
          <a:sy n="72" d="100"/>
        </p:scale>
        <p:origin x="990" y="72"/>
      </p:cViewPr>
      <p:guideLst>
        <p:guide orient="horz" pos="552"/>
        <p:guide pos="504"/>
        <p:guide orient="horz" pos="1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ED9AAB96-AC59-C64B-9E55-ABEA796467DE}" type="datetimeFigureOut">
              <a:rPr lang="en-US" smtClean="0"/>
              <a:pPr/>
              <a:t>2/19/2020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D2AB2A55-7D1A-AD44-A118-77A701CE92C0}" type="slidenum">
              <a:rPr lang="en-US" smtClean="0"/>
              <a:pPr/>
              <a:t>‹N°›</a:t>
            </a:fld>
            <a:endParaRPr lang="en-US" dirty="0"/>
          </a:p>
        </p:txBody>
      </p:sp>
    </p:spTree>
    <p:extLst>
      <p:ext uri="{BB962C8B-B14F-4D97-AF65-F5344CB8AC3E}">
        <p14:creationId xmlns:p14="http://schemas.microsoft.com/office/powerpoint/2010/main" val="3680758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214E3E2-D3B7-4F7D-A4F7-C80E99429A66}" type="datetimeFigureOut">
              <a:rPr lang="en-US" smtClean="0"/>
              <a:pPr/>
              <a:t>2/19/2020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D70FF2E4-95BE-49CA-89E1-C2C428ECDA9A}" type="slidenum">
              <a:rPr lang="en-US" smtClean="0"/>
              <a:pPr/>
              <a:t>‹N°›</a:t>
            </a:fld>
            <a:endParaRPr lang="en-US" dirty="0"/>
          </a:p>
        </p:txBody>
      </p:sp>
    </p:spTree>
    <p:extLst>
      <p:ext uri="{BB962C8B-B14F-4D97-AF65-F5344CB8AC3E}">
        <p14:creationId xmlns:p14="http://schemas.microsoft.com/office/powerpoint/2010/main" val="2745657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rescue.org/staf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doc.rescue.org/cultivate-your-resilience-with-customized-self-care-planning/" TargetMode="External"/><Relationship Id="rId5" Type="http://schemas.openxmlformats.org/officeDocument/2006/relationships/hyperlink" Target="https://doc.rescue.org/request-services-for-your-workplace/#accessManager" TargetMode="External"/><Relationship Id="rId4" Type="http://schemas.openxmlformats.org/officeDocument/2006/relationships/hyperlink" Target="https://doc.rescue.org/hr-manag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Présentez </a:t>
            </a:r>
            <a:r>
              <a:rPr sz="1200" kern="1200">
                <a:solidFill>
                  <a:schemeClr val="tx1"/>
                </a:solidFill>
                <a:effectLst/>
                <a:latin typeface="+mn-lt"/>
                <a:ea typeface="+mn-ea"/>
                <a:cs typeface="+mn-cs"/>
              </a:rPr>
              <a:t>brièvement le facilitateur.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a:t>
            </a:r>
            <a:r>
              <a:rPr i="1"/>
              <a:t>Si vous disposez de plus de 45 minutes pour cette session</a:t>
            </a:r>
            <a:r>
              <a:t> : faites les présentations et </a:t>
            </a:r>
            <a:r>
              <a:rPr lang="fr-FR"/>
              <a:t>organisez une activité</a:t>
            </a:r>
            <a:r>
              <a:t> brise-glace avec les participants.]</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a:t>
            </a:fld>
            <a:endParaRPr lang="en-US" dirty="0"/>
          </a:p>
        </p:txBody>
      </p:sp>
    </p:spTree>
    <p:extLst>
      <p:ext uri="{BB962C8B-B14F-4D97-AF65-F5344CB8AC3E}">
        <p14:creationId xmlns:p14="http://schemas.microsoft.com/office/powerpoint/2010/main" val="213830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b="1" i="1"/>
              <a:t>Si le temps le permet : </a:t>
            </a:r>
            <a:r>
              <a:rPr b="0" i="0"/>
              <a:t>Demandez aux participants de se tourner vers leur voisin et de partager leur réaction au poème. Pour faciliter la discussion, vous pouvez poser des questions comme :</a:t>
            </a:r>
          </a:p>
          <a:p>
            <a:pPr marL="171450" indent="-171450">
              <a:buFont typeface="Arial" panose="020B0604020202020204" pitchFamily="34" charset="0"/>
              <a:buChar char="•"/>
            </a:pPr>
            <a:r>
              <a:rPr b="0" i="0"/>
              <a:t>Qu’est-ce que cela vous a fait de lire ce poème ?</a:t>
            </a:r>
          </a:p>
          <a:p>
            <a:pPr marL="171450" indent="-171450">
              <a:buFont typeface="Arial" panose="020B0604020202020204" pitchFamily="34" charset="0"/>
              <a:buChar char="•"/>
            </a:pPr>
            <a:r>
              <a:rPr b="0" i="0"/>
              <a:t>Certaines lignes ont-elles eu pour vous une résonance particulière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sz="1200" b="1" i="1" kern="1200">
                <a:solidFill>
                  <a:schemeClr val="tx1"/>
                </a:solidFill>
                <a:effectLst/>
                <a:latin typeface="+mn-lt"/>
                <a:ea typeface="+mn-ea"/>
                <a:cs typeface="+mn-cs"/>
              </a:rPr>
              <a:t>Vous pouvez partager, entre autres réflexions :</a:t>
            </a:r>
          </a:p>
          <a:p>
            <a:pPr marL="171450" lvl="0" indent="-171450">
              <a:buFont typeface="Arial" panose="020B0604020202020204" pitchFamily="34" charset="0"/>
              <a:buChar char="•"/>
            </a:pPr>
            <a:r>
              <a:rPr sz="1200" kern="1200">
                <a:solidFill>
                  <a:schemeClr val="tx1"/>
                </a:solidFill>
                <a:effectLst/>
                <a:latin typeface="+mn-lt"/>
                <a:ea typeface="+mn-ea"/>
                <a:cs typeface="+mn-cs"/>
              </a:rPr>
              <a:t>De nombreuses personnes éprouvent le sentiment d’avoir évolué et muri en raison des choses auxquelles elles ont été exposées en tant que travailleur humanitaire. Vous pourriez avoir l’impression de parvenir à un point de vue plus vaste et plus équilibré et d’être plus à même de comprendre les autres et d’éprouver de l’empathie pour eux.</a:t>
            </a:r>
          </a:p>
          <a:p>
            <a:pPr marL="171450" lvl="0" indent="-171450">
              <a:buFont typeface="Arial" panose="020B0604020202020204" pitchFamily="34" charset="0"/>
              <a:buChar char="•"/>
            </a:pPr>
            <a:r>
              <a:rPr sz="1200" kern="1200">
                <a:solidFill>
                  <a:schemeClr val="tx1"/>
                </a:solidFill>
                <a:effectLst/>
                <a:latin typeface="+mn-lt"/>
                <a:ea typeface="+mn-ea"/>
                <a:cs typeface="+mn-cs"/>
              </a:rPr>
              <a:t>Néanmoins, le fait d'être témoin de catastrophes, de violences et de souffrances peut affecter votre spiritualité de manière moins positive.</a:t>
            </a:r>
          </a:p>
          <a:p>
            <a:pPr marL="628650" lvl="1" indent="-171450">
              <a:buFont typeface="Arial" panose="020B0604020202020204" pitchFamily="34" charset="0"/>
              <a:buChar char="•"/>
            </a:pPr>
            <a:r>
              <a:rPr sz="1200" kern="1200">
                <a:solidFill>
                  <a:schemeClr val="tx1"/>
                </a:solidFill>
                <a:effectLst/>
                <a:latin typeface="+mn-lt"/>
                <a:ea typeface="+mn-ea"/>
                <a:cs typeface="+mn-cs"/>
              </a:rPr>
              <a:t>La remise en cause de convictions fondamentales sur l’existence et l’univers est une épreuve très difficile.</a:t>
            </a:r>
          </a:p>
          <a:p>
            <a:pPr marL="628650" lvl="1" indent="-171450">
              <a:buFont typeface="Arial" panose="020B0604020202020204" pitchFamily="34" charset="0"/>
              <a:buChar char="•"/>
            </a:pPr>
            <a:r>
              <a:rPr sz="1200" kern="1200">
                <a:solidFill>
                  <a:schemeClr val="tx1"/>
                </a:solidFill>
                <a:effectLst/>
                <a:latin typeface="+mn-lt"/>
                <a:ea typeface="+mn-ea"/>
                <a:cs typeface="+mn-cs"/>
              </a:rPr>
              <a:t>Les gens utilisent souvent l’expression « angoisse existentielle » en référence au sentiment d’être constamment poussés en dehors de leur zone de confort et forcés à remettre en question le sens des événements (ainsi que leurs actions et celles des autres).</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10</a:t>
            </a:fld>
            <a:endParaRPr lang="en-US" dirty="0"/>
          </a:p>
        </p:txBody>
      </p:sp>
    </p:spTree>
    <p:extLst>
      <p:ext uri="{BB962C8B-B14F-4D97-AF65-F5344CB8AC3E}">
        <p14:creationId xmlns:p14="http://schemas.microsoft.com/office/powerpoint/2010/main" val="81536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1200" b="1" i="1" kern="1200">
                <a:solidFill>
                  <a:schemeClr val="tx1"/>
                </a:solidFill>
                <a:effectLst/>
                <a:latin typeface="+mn-lt"/>
                <a:ea typeface="+mn-ea"/>
                <a:cs typeface="+mn-cs"/>
              </a:rPr>
              <a:t>Si ce n’est déjà fait, demandez </a:t>
            </a:r>
            <a:r>
              <a:rPr sz="1200" kern="1200">
                <a:solidFill>
                  <a:schemeClr val="tx1"/>
                </a:solidFill>
                <a:effectLst/>
                <a:latin typeface="+mn-lt"/>
                <a:ea typeface="+mn-ea"/>
                <a:cs typeface="+mn-cs"/>
              </a:rPr>
              <a:t>aux participants de partager des idées</a:t>
            </a:r>
            <a:r>
              <a:rPr sz="1200" b="1" i="1" kern="1200">
                <a:solidFill>
                  <a:schemeClr val="tx1"/>
                </a:solidFill>
                <a:effectLst/>
                <a:latin typeface="+mn-lt"/>
                <a:ea typeface="+mn-ea"/>
                <a:cs typeface="+mn-cs"/>
              </a:rPr>
              <a:t> </a:t>
            </a:r>
            <a:r>
              <a:rPr sz="1200" kern="1200">
                <a:solidFill>
                  <a:schemeClr val="tx1"/>
                </a:solidFill>
                <a:effectLst/>
                <a:latin typeface="+mn-lt"/>
                <a:ea typeface="+mn-ea"/>
                <a:cs typeface="+mn-cs"/>
              </a:rPr>
              <a:t>en réponse à cette question avant de passer à la diapositive suivante.</a:t>
            </a:r>
          </a:p>
          <a:p>
            <a:pPr marL="171450" lvl="0" indent="-171450">
              <a:buFont typeface="Arial" panose="020B0604020202020204" pitchFamily="34" charset="0"/>
              <a:buChar char="•"/>
            </a:pPr>
            <a:r>
              <a:rPr sz="1200" kern="1200">
                <a:solidFill>
                  <a:schemeClr val="tx1"/>
                </a:solidFill>
                <a:effectLst/>
                <a:latin typeface="+mn-lt"/>
                <a:ea typeface="+mn-ea"/>
                <a:cs typeface="+mn-cs"/>
              </a:rPr>
              <a:t>Vous pouvez également formuler la question sous la forme suivante : Comment pensez-vous que le traumatisme par procuration puisse se manifester dans la vie de quelqu’un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​Expliquez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Avant de passer en revue les signes sur les diapositives suivantes, expliquez que les deux mots à garder à l’esprit en ce qui concerne les signes de traumatisme par procuration sont : « </a:t>
            </a:r>
            <a:r>
              <a:rPr sz="1200" u="sng" kern="1200">
                <a:solidFill>
                  <a:schemeClr val="tx1"/>
                </a:solidFill>
                <a:effectLst/>
                <a:latin typeface="+mn-lt"/>
                <a:ea typeface="+mn-ea"/>
                <a:cs typeface="+mn-cs"/>
              </a:rPr>
              <a:t>changement</a:t>
            </a:r>
            <a:r>
              <a:rPr sz="1200" kern="1200">
                <a:solidFill>
                  <a:schemeClr val="tx1"/>
                </a:solidFill>
                <a:effectLst/>
                <a:latin typeface="+mn-lt"/>
                <a:ea typeface="+mn-ea"/>
                <a:cs typeface="+mn-cs"/>
              </a:rPr>
              <a:t> » et « </a:t>
            </a:r>
            <a:r>
              <a:rPr sz="1200" u="sng" kern="1200">
                <a:solidFill>
                  <a:schemeClr val="tx1"/>
                </a:solidFill>
                <a:effectLst/>
                <a:latin typeface="+mn-lt"/>
                <a:ea typeface="+mn-ea"/>
                <a:cs typeface="+mn-cs"/>
              </a:rPr>
              <a:t>prolongé</a:t>
            </a:r>
            <a:r>
              <a:rPr sz="1200" kern="1200">
                <a:solidFill>
                  <a:schemeClr val="tx1"/>
                </a:solidFill>
                <a:effectLst/>
                <a:latin typeface="+mn-lt"/>
                <a:ea typeface="+mn-ea"/>
                <a:cs typeface="+mn-cs"/>
              </a:rPr>
              <a:t> ». Nous avons tous de mauvais jours et certains changements sont transitoires. Cependant, si vous remarquez un changement spectaculaire ou des changements indésirables de nature prolongée, c’est le signe que vous devez vous montrer plus attentif.</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11</a:t>
            </a:fld>
            <a:endParaRPr lang="en-US" dirty="0"/>
          </a:p>
        </p:txBody>
      </p:sp>
    </p:spTree>
    <p:extLst>
      <p:ext uri="{BB962C8B-B14F-4D97-AF65-F5344CB8AC3E}">
        <p14:creationId xmlns:p14="http://schemas.microsoft.com/office/powerpoint/2010/main" val="150482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sz="1200" b="1" i="1" kern="1200">
                <a:solidFill>
                  <a:schemeClr val="tx1"/>
                </a:solidFill>
                <a:effectLst/>
                <a:latin typeface="+mn-lt"/>
                <a:ea typeface="+mn-ea"/>
                <a:cs typeface="+mn-cs"/>
              </a:rPr>
              <a:t>Expliquez </a:t>
            </a:r>
            <a:r>
              <a:rPr sz="1200" b="0" i="0" kern="1200">
                <a:solidFill>
                  <a:schemeClr val="tx1"/>
                </a:solidFill>
                <a:effectLst/>
                <a:latin typeface="+mn-lt"/>
                <a:ea typeface="+mn-ea"/>
                <a:cs typeface="+mn-cs"/>
              </a:rPr>
              <a:t>les points suivants</a:t>
            </a:r>
            <a:endParaRPr lang="en-US" sz="12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Le traumatisme par procuration est un type de réaction au 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Nombre des signes courants du traumatisme par procuration sont également des réactions générales de stress et de traumatisme.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Présentez</a:t>
            </a:r>
            <a:r>
              <a:rPr sz="1200" kern="1200">
                <a:solidFill>
                  <a:schemeClr val="tx1"/>
                </a:solidFill>
                <a:effectLst/>
                <a:latin typeface="+mn-lt"/>
                <a:ea typeface="+mn-ea"/>
                <a:cs typeface="+mn-cs"/>
              </a:rPr>
              <a:t> les signes courants du traumatisme par procuration qui figurent sur cette diapositive (et la suivante)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12</a:t>
            </a:fld>
            <a:endParaRPr lang="en-US" dirty="0"/>
          </a:p>
        </p:txBody>
      </p:sp>
    </p:spTree>
    <p:extLst>
      <p:ext uri="{BB962C8B-B14F-4D97-AF65-F5344CB8AC3E}">
        <p14:creationId xmlns:p14="http://schemas.microsoft.com/office/powerpoint/2010/main" val="204153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13</a:t>
            </a:fld>
            <a:endParaRPr lang="en-US" dirty="0"/>
          </a:p>
        </p:txBody>
      </p:sp>
    </p:spTree>
    <p:extLst>
      <p:ext uri="{BB962C8B-B14F-4D97-AF65-F5344CB8AC3E}">
        <p14:creationId xmlns:p14="http://schemas.microsoft.com/office/powerpoint/2010/main" val="177716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​Expliquez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0" kern="1200">
                <a:solidFill>
                  <a:schemeClr val="tx1"/>
                </a:solidFill>
                <a:effectLst/>
                <a:latin typeface="+mn-lt"/>
                <a:ea typeface="+mn-ea"/>
                <a:cs typeface="+mn-cs"/>
              </a:rPr>
              <a:t>Le traumatisme par procuration est lié au stress cumulatif mais il est généralement perçu comme dépassant le cadre du « stress cumulatif » normal.</a:t>
            </a:r>
            <a:endParaRPr lang="en-US" sz="12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Vous trouverez sur les deux diapositives suivantes des signes qui différencient le traumatisme par procuration du stress cumulatif général ou du burnout...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Signes de réactions traumatiques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Certains de ces signes présentent des recoupements avec les signes de réactions traumatiques (p</a:t>
            </a:r>
            <a:r>
              <a:rPr lang="fr-FR" sz="1200" kern="1200">
                <a:solidFill>
                  <a:schemeClr val="tx1"/>
                </a:solidFill>
                <a:effectLst/>
                <a:latin typeface="+mn-lt"/>
                <a:ea typeface="+mn-ea"/>
                <a:cs typeface="+mn-cs"/>
              </a:rPr>
              <a:t>.</a:t>
            </a:r>
            <a:r>
              <a:rPr sz="1200" kern="1200">
                <a:solidFill>
                  <a:schemeClr val="tx1"/>
                </a:solidFill>
                <a:effectLst/>
                <a:latin typeface="+mn-lt"/>
                <a:ea typeface="+mn-ea"/>
                <a:cs typeface="+mn-cs"/>
              </a:rPr>
              <a:t> ex. réflexe de sursaut plus élevé, pensées envahissantes, perturbation de la vision du monde).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Cela est dû au fait que le traumatisme par procuration EST un type de réaction traumatique. Il n’est pas nécessaire de subir directement quelque chose pour en être affecté. Lorsque l’on ouvre son esprit et son cœur à la douleur de quelqu’un, il est possible de subir un traumatisme par procuration au contact de ses expériences, et d’éprouver soi-même des signes de stress post-traumatique.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Changements de raison d’être, d'objectifs, de spiritualité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0" kern="1200">
                <a:solidFill>
                  <a:schemeClr val="tx1"/>
                </a:solidFill>
                <a:effectLst/>
                <a:latin typeface="+mn-lt"/>
                <a:ea typeface="+mn-ea"/>
                <a:cs typeface="+mn-cs"/>
              </a:rPr>
              <a:t>L</a:t>
            </a:r>
            <a:r>
              <a:rPr sz="1200" kern="1200">
                <a:solidFill>
                  <a:schemeClr val="tx1"/>
                </a:solidFill>
                <a:effectLst/>
                <a:latin typeface="+mn-lt"/>
                <a:ea typeface="+mn-ea"/>
                <a:cs typeface="+mn-cs"/>
              </a:rPr>
              <a:t>e traumatisme par procuration a un impact spécifique sur certaines de nos pensées et de nos sentiments, de nos convictions et de nos postulats les plus intimes concernant le fonctionnement du monde et la nature de l’existence.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Le traumatisme par procuration remet en question et altère nos convictions et notre vision du monde concernant...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a:t>la nature de l’existence et de l’univers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a:t>l’existence et sa nature, notre raison d’être, l’espoir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a:t>notre propre identité, les rôles que nous jouons et nos responsabilités dans la vie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0" kern="1200">
                <a:solidFill>
                  <a:schemeClr val="tx1"/>
                </a:solidFill>
                <a:effectLst/>
                <a:latin typeface="+mn-lt"/>
                <a:ea typeface="+mn-ea"/>
                <a:cs typeface="+mn-cs"/>
              </a:rPr>
              <a:t>Parmi les convictions/postulats profonds qui sont souvent remis en question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Les gens sont dans l’ensemble bons et bienveillants.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Rien de mal n’arrive aux gens bien.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Tout va bien se passer.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La justice sera rendue.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Les efforts seront dûment reconnus et récompensés.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Notre mission est importante.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0" kern="1200">
                <a:solidFill>
                  <a:schemeClr val="tx1"/>
                </a:solidFill>
                <a:effectLst/>
                <a:latin typeface="+mn-lt"/>
                <a:ea typeface="+mn-ea"/>
                <a:cs typeface="+mn-cs"/>
              </a:rPr>
              <a:t>La tension éthique peut être une source de stress intense, par exemple dans les situations où vous travaillez pour des organisations qui n’utilisent pas de bonnes pratiques, si vous pensez que le programme ne sera pas efficace, ou que vous êtes en désaccord avec les politiques du gouvernement ou de l’organisation. Elle résulte de la coexistence d’un sentiment d’impuissance et d'un sentiment de responsabilité.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14</a:t>
            </a:fld>
            <a:endParaRPr lang="en-US" dirty="0"/>
          </a:p>
        </p:txBody>
      </p:sp>
    </p:spTree>
    <p:extLst>
      <p:ext uri="{BB962C8B-B14F-4D97-AF65-F5344CB8AC3E}">
        <p14:creationId xmlns:p14="http://schemas.microsoft.com/office/powerpoint/2010/main" val="391583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i="1"/>
              <a:t>Changements de nature relationnelle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Changements affectant vos relations avec vous-même et les autres (p</a:t>
            </a:r>
            <a:r>
              <a:rPr lang="fr-FR" sz="1200" kern="1200">
                <a:solidFill>
                  <a:schemeClr val="tx1"/>
                </a:solidFill>
                <a:effectLst/>
                <a:latin typeface="+mn-lt"/>
                <a:ea typeface="+mn-ea"/>
                <a:cs typeface="+mn-cs"/>
              </a:rPr>
              <a:t>.</a:t>
            </a:r>
            <a:r>
              <a:rPr sz="1200" kern="1200">
                <a:solidFill>
                  <a:schemeClr val="tx1"/>
                </a:solidFill>
                <a:effectLst/>
                <a:latin typeface="+mn-lt"/>
                <a:ea typeface="+mn-ea"/>
                <a:cs typeface="+mn-cs"/>
              </a:rPr>
              <a:t> ex. votre capacité à éprouver de l’empathie et de la compassion, à vous sentir connecté à vous-même et aux personnes qui comptent dans votre vie).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Le traumatisme par procuration influence la manière dont vous agissez et interagissez avec les personnes que vous aimez. Il affecte donc votre famille et vos amis.</a:t>
            </a:r>
          </a:p>
          <a:p>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15</a:t>
            </a:fld>
            <a:endParaRPr lang="en-US" dirty="0"/>
          </a:p>
        </p:txBody>
      </p:sp>
    </p:spTree>
    <p:extLst>
      <p:ext uri="{BB962C8B-B14F-4D97-AF65-F5344CB8AC3E}">
        <p14:creationId xmlns:p14="http://schemas.microsoft.com/office/powerpoint/2010/main" val="263588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b="1" i="1"/>
              <a:t>​Expliquez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Le traumatisme par procuration peut avoir un impact négatif sur votre image de vous-même, sur votre travail, vos collèg</a:t>
            </a:r>
            <a:r>
              <a:rPr lang="fr-FR" sz="1200" kern="1200">
                <a:solidFill>
                  <a:schemeClr val="tx1"/>
                </a:solidFill>
                <a:effectLst/>
                <a:latin typeface="+mn-lt"/>
                <a:ea typeface="+mn-ea"/>
                <a:cs typeface="+mn-cs"/>
              </a:rPr>
              <a:t>u</a:t>
            </a:r>
            <a:r>
              <a:rPr sz="1200" kern="1200">
                <a:solidFill>
                  <a:schemeClr val="tx1"/>
                </a:solidFill>
                <a:effectLst/>
                <a:latin typeface="+mn-lt"/>
                <a:ea typeface="+mn-ea"/>
                <a:cs typeface="+mn-cs"/>
              </a:rPr>
              <a:t>es et sur le fonctionnement et l’efficacité de l’organisation dans son ensemble.</a:t>
            </a:r>
          </a:p>
          <a:p>
            <a:pPr marL="171450" indent="-171450">
              <a:buFont typeface="Arial" panose="020B0604020202020204" pitchFamily="34" charset="0"/>
              <a:buChar char="•"/>
            </a:pPr>
            <a:r>
              <a:rPr b="0" i="0"/>
              <a:t>Au fil du temps, nous pouvons adopter des schémas comportementaux en matière de relation et de réaction au travail (et aux membres de la communauté et autres bénéficiaires).</a:t>
            </a:r>
          </a:p>
          <a:p>
            <a:pPr marL="171450" indent="-171450">
              <a:buFont typeface="Arial" panose="020B0604020202020204" pitchFamily="34" charset="0"/>
              <a:buChar char="•"/>
            </a:pPr>
            <a:r>
              <a:rPr b="0" i="0"/>
              <a:t>Certains de ces schémas peuvent être nuisibles (pour nous-même et notre travail).</a:t>
            </a:r>
          </a:p>
          <a:p>
            <a:pPr marL="171450" indent="-171450">
              <a:buFont typeface="Arial" panose="020B0604020202020204" pitchFamily="34" charset="0"/>
              <a:buChar char="•"/>
            </a:pPr>
            <a:r>
              <a:rPr b="0" i="0"/>
              <a:t>Ce tableau identifie certains des schémas courants qui peuvent se manifester sous l’influence du traumatisme par procuration.</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b="1" i="1"/>
              <a:t>Points à discuter :</a:t>
            </a:r>
          </a:p>
          <a:p>
            <a:pPr marL="171450" indent="-171450">
              <a:buFont typeface="Arial" panose="020B0604020202020204" pitchFamily="34" charset="0"/>
              <a:buChar char="•"/>
            </a:pPr>
            <a:r>
              <a:rPr b="0" i="0"/>
              <a:t>Les schémas de sur-implication et de sous-implication exposés dans le tableau sur cette diapositive.</a:t>
            </a:r>
          </a:p>
          <a:p>
            <a:pPr marL="171450" indent="-171450">
              <a:buFont typeface="Arial" panose="020B0604020202020204" pitchFamily="34" charset="0"/>
              <a:buChar char="•"/>
            </a:pPr>
            <a:r>
              <a:rPr b="0" i="0"/>
              <a:t>La fourchette idéale de l’échelle se trouve au milieu, en vert.</a:t>
            </a:r>
          </a:p>
          <a:p>
            <a:pPr marL="171450" indent="-171450">
              <a:buFont typeface="Arial" panose="020B0604020202020204" pitchFamily="34" charset="0"/>
              <a:buChar char="•"/>
            </a:pPr>
            <a:r>
              <a:rPr b="0" i="0"/>
              <a:t>Les colonnes qui se trouvent de chaque côté contiennent des comportements de relation et de réaction qui sont nocifs (pour le travail et pour nous-mêmes).</a:t>
            </a:r>
          </a:p>
          <a:p>
            <a:pPr marL="171450" indent="-171450">
              <a:buFont typeface="Arial" panose="020B0604020202020204" pitchFamily="34" charset="0"/>
              <a:buChar char="•"/>
            </a:pPr>
            <a:r>
              <a:rPr b="0" i="0"/>
              <a:t>Il est normal de se déplacer sur cette échelle, au fil du temps et selon le contexte. Mais lorsque nous nous laissons entraîner dans les zones oranges, nous devons nous arrêter et réfléchir à ce que nous pouvons faire pour y remédier.</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b="1" i="0"/>
              <a:t>Notes de référence</a:t>
            </a:r>
          </a:p>
          <a:p>
            <a:pPr marL="171450" indent="-171450">
              <a:buFont typeface="Arial" panose="020B0604020202020204" pitchFamily="34" charset="0"/>
              <a:buChar char="•"/>
            </a:pPr>
            <a:r>
              <a:rPr b="0" i="0"/>
              <a:t>Tableau</a:t>
            </a:r>
            <a:r>
              <a:rPr b="0" i="1"/>
              <a:t> </a:t>
            </a:r>
            <a:r>
              <a:rPr b="0" i="0"/>
              <a:t>adapté de </a:t>
            </a:r>
            <a:r>
              <a:rPr b="0" i="1"/>
              <a:t>QPASTT (2016) Compassion Fatigue, Burnout, and Vicarious Trauma. </a:t>
            </a:r>
            <a:r>
              <a:rPr b="0" i="0"/>
              <a:t>Guide QPASTT </a:t>
            </a:r>
            <a:r>
              <a:rPr b="0" i="1"/>
              <a:t> </a:t>
            </a:r>
            <a:r>
              <a:rPr b="0" i="0"/>
              <a:t>(Queensland Program Of Assistance To Survivors Of Torture and Trauma)</a:t>
            </a:r>
          </a:p>
        </p:txBody>
      </p:sp>
      <p:sp>
        <p:nvSpPr>
          <p:cNvPr id="4" name="Slide Number Placeholder 3"/>
          <p:cNvSpPr>
            <a:spLocks noGrp="1"/>
          </p:cNvSpPr>
          <p:nvPr>
            <p:ph type="sldNum" sz="quarter" idx="5"/>
          </p:nvPr>
        </p:nvSpPr>
        <p:spPr/>
        <p:txBody>
          <a:bodyPr/>
          <a:lstStyle/>
          <a:p>
            <a:fld id="{D70FF2E4-95BE-49CA-89E1-C2C428ECDA9A}" type="slidenum">
              <a:rPr lang="en-US" smtClean="0"/>
              <a:pPr/>
              <a:t>16</a:t>
            </a:fld>
            <a:endParaRPr lang="en-US" dirty="0"/>
          </a:p>
        </p:txBody>
      </p:sp>
    </p:spTree>
    <p:extLst>
      <p:ext uri="{BB962C8B-B14F-4D97-AF65-F5344CB8AC3E}">
        <p14:creationId xmlns:p14="http://schemas.microsoft.com/office/powerpoint/2010/main" val="3865529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sz="1200" b="1" i="1" kern="1200">
                <a:solidFill>
                  <a:schemeClr val="tx1"/>
                </a:solidFill>
                <a:effectLst/>
                <a:latin typeface="+mn-lt"/>
                <a:ea typeface="+mn-ea"/>
                <a:cs typeface="+mn-cs"/>
              </a:rPr>
              <a:t>Expliquez : </a:t>
            </a:r>
            <a:r>
              <a:rPr sz="1200" kern="1200">
                <a:solidFill>
                  <a:schemeClr val="tx1"/>
                </a:solidFill>
                <a:effectLst/>
                <a:latin typeface="+mn-lt"/>
                <a:ea typeface="+mn-ea"/>
                <a:cs typeface="+mn-cs"/>
              </a:rPr>
              <a:t>le traumatisme par procuration est une conséquence prévisible d'une profession qui consiste à aider les autres durant ou après des expériences traumatiques. ​Comment pouvez-vous donc le gérer ? Vous songez peut-être à plusieurs possibilités :</a:t>
            </a:r>
          </a:p>
          <a:p>
            <a:pPr marL="171450" lvl="0" indent="-171450">
              <a:buFont typeface="Arial" panose="020B0604020202020204" pitchFamily="34" charset="0"/>
              <a:buChar char="•"/>
            </a:pPr>
            <a:r>
              <a:rPr sz="1200" kern="1200">
                <a:solidFill>
                  <a:schemeClr val="tx1"/>
                </a:solidFill>
                <a:effectLst/>
                <a:latin typeface="+mn-lt"/>
                <a:ea typeface="+mn-ea"/>
                <a:cs typeface="+mn-cs"/>
              </a:rPr>
              <a:t>Devriez-vous vous efforcer d'être moins sensible, de ne plus éprouver d'empathie pour les personnes qui souffrent ?</a:t>
            </a:r>
          </a:p>
          <a:p>
            <a:pPr marL="171450" lvl="0" indent="-171450">
              <a:buFont typeface="Arial" panose="020B0604020202020204" pitchFamily="34" charset="0"/>
              <a:buChar char="•"/>
            </a:pPr>
            <a:r>
              <a:rPr sz="1200" kern="1200">
                <a:solidFill>
                  <a:schemeClr val="tx1"/>
                </a:solidFill>
                <a:effectLst/>
                <a:latin typeface="+mn-lt"/>
                <a:ea typeface="+mn-ea"/>
                <a:cs typeface="+mn-cs"/>
              </a:rPr>
              <a:t>Devriez-vous cesser de vous sentir engagé(e) et responsable ?</a:t>
            </a:r>
          </a:p>
          <a:p>
            <a:pPr marL="171450" lvl="0" indent="-171450">
              <a:buFont typeface="Arial" panose="020B0604020202020204" pitchFamily="34" charset="0"/>
              <a:buChar char="•"/>
            </a:pPr>
            <a:r>
              <a:rPr sz="1200" kern="1200">
                <a:solidFill>
                  <a:schemeClr val="tx1"/>
                </a:solidFill>
                <a:effectLst/>
                <a:latin typeface="+mn-lt"/>
                <a:ea typeface="+mn-ea"/>
                <a:cs typeface="+mn-cs"/>
              </a:rPr>
              <a:t>Devriez-vous démissionner ?</a:t>
            </a:r>
          </a:p>
          <a:p>
            <a:pPr lvl="0"/>
            <a:r>
              <a:rPr sz="1200" kern="1200">
                <a:solidFill>
                  <a:schemeClr val="tx1"/>
                </a:solidFill>
                <a:effectLst/>
                <a:latin typeface="+mn-lt"/>
                <a:ea typeface="+mn-ea"/>
                <a:cs typeface="+mn-cs"/>
              </a:rPr>
              <a:t>Ce sont certes des possibilités, mais il en existe d’autres tout aussi efficaces !</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17</a:t>
            </a:fld>
            <a:endParaRPr lang="en-US" dirty="0"/>
          </a:p>
        </p:txBody>
      </p:sp>
    </p:spTree>
    <p:extLst>
      <p:ext uri="{BB962C8B-B14F-4D97-AF65-F5344CB8AC3E}">
        <p14:creationId xmlns:p14="http://schemas.microsoft.com/office/powerpoint/2010/main" val="399799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b="1" i="1"/>
              <a:t>​Expliquez : </a:t>
            </a:r>
          </a:p>
          <a:p>
            <a:pPr marL="171450" indent="-171450">
              <a:buFont typeface="Arial" panose="020B0604020202020204" pitchFamily="34" charset="0"/>
              <a:buChar char="•"/>
            </a:pPr>
            <a:r>
              <a:rPr b="0" i="0"/>
              <a:t>Voici un cadre qui pourra nous aider à identifier des stratégies efficaces en matière de prévention et de gestion du traumatisme par procuration.</a:t>
            </a:r>
          </a:p>
          <a:p>
            <a:pPr marL="171450" indent="-171450">
              <a:buFont typeface="Arial" panose="020B0604020202020204" pitchFamily="34" charset="0"/>
              <a:buChar char="•"/>
            </a:pPr>
            <a:r>
              <a:rPr b="0" i="0"/>
              <a:t>Ces trois principes peuvent guider les décisions et la planification de l’auto-prise en charge (tant au niveau individuel qu’au niveau de l’équipe).</a:t>
            </a:r>
          </a:p>
          <a:p>
            <a:endParaRPr lang="en-US" b="0" i="0" dirty="0"/>
          </a:p>
          <a:p>
            <a:endParaRPr lang="en-US" b="0" i="0" dirty="0"/>
          </a:p>
          <a:p>
            <a:r>
              <a:rPr b="0" i="0"/>
              <a:t> </a:t>
            </a:r>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18</a:t>
            </a:fld>
            <a:endParaRPr lang="en-US" dirty="0"/>
          </a:p>
        </p:txBody>
      </p:sp>
    </p:spTree>
    <p:extLst>
      <p:ext uri="{BB962C8B-B14F-4D97-AF65-F5344CB8AC3E}">
        <p14:creationId xmlns:p14="http://schemas.microsoft.com/office/powerpoint/2010/main" val="2094528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buFont typeface="Arial" panose="020B0604020202020204" pitchFamily="34" charset="0"/>
              <a:buNone/>
            </a:pPr>
            <a:r>
              <a:rPr lang="fr-FR" sz="1200" b="1" i="1" kern="1200">
                <a:solidFill>
                  <a:schemeClr val="tx1"/>
                </a:solidFill>
                <a:effectLst/>
                <a:latin typeface="+mn-lt"/>
                <a:ea typeface="+mn-ea"/>
                <a:cs typeface="+mn-cs"/>
              </a:rPr>
              <a:t>Discut</a:t>
            </a:r>
            <a:r>
              <a:rPr sz="1200" b="1" i="1" kern="1200">
                <a:solidFill>
                  <a:schemeClr val="tx1"/>
                </a:solidFill>
                <a:effectLst/>
                <a:latin typeface="+mn-lt"/>
                <a:ea typeface="+mn-ea"/>
                <a:cs typeface="+mn-cs"/>
              </a:rPr>
              <a:t>ez </a:t>
            </a:r>
            <a:r>
              <a:rPr lang="fr-FR" sz="1200" b="0" i="0" kern="1200">
                <a:solidFill>
                  <a:schemeClr val="tx1"/>
                </a:solidFill>
                <a:effectLst/>
                <a:latin typeface="+mn-lt"/>
                <a:ea typeface="+mn-ea"/>
                <a:cs typeface="+mn-cs"/>
              </a:rPr>
              <a:t>d</a:t>
            </a:r>
            <a:r>
              <a:rPr sz="1200" b="0" i="0" kern="1200">
                <a:solidFill>
                  <a:schemeClr val="tx1"/>
                </a:solidFill>
                <a:effectLst/>
                <a:latin typeface="+mn-lt"/>
                <a:ea typeface="+mn-ea"/>
                <a:cs typeface="+mn-cs"/>
              </a:rPr>
              <a:t>es stratégies de cette diapositive (et de la suivante) qui visent à prévenir le traumatisme par procuration et à le gérer :</a:t>
            </a:r>
            <a:endParaRPr lang="en-US" sz="12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Prise de conscience ​(A - ​</a:t>
            </a:r>
            <a:r>
              <a:rPr sz="1200" i="1" kern="1200">
                <a:solidFill>
                  <a:schemeClr val="tx1"/>
                </a:solidFill>
                <a:effectLst/>
                <a:latin typeface="+mn-lt"/>
                <a:ea typeface="+mn-ea"/>
                <a:cs typeface="+mn-cs"/>
              </a:rPr>
              <a:t>Awareness)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Fondamentalement, la prise de conscience consiste à se comporter de manière alerte et réfléchie.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Un premier pas dans la bonne direction consiste à mieux comprendre la nature du traumatisme par procuration. En procédant ainsi, nous sommes plus à même de nous surveiller et de déterminer ce dont </a:t>
            </a:r>
            <a:r>
              <a:rPr sz="1200" i="1" kern="1200">
                <a:solidFill>
                  <a:schemeClr val="tx1"/>
                </a:solidFill>
                <a:effectLst/>
                <a:latin typeface="+mn-lt"/>
                <a:ea typeface="+mn-ea"/>
                <a:cs typeface="+mn-cs"/>
              </a:rPr>
              <a:t>nous</a:t>
            </a:r>
            <a:r>
              <a:rPr sz="1200" kern="1200">
                <a:solidFill>
                  <a:schemeClr val="tx1"/>
                </a:solidFill>
                <a:effectLst/>
                <a:latin typeface="+mn-lt"/>
                <a:ea typeface="+mn-ea"/>
                <a:cs typeface="+mn-cs"/>
              </a:rPr>
              <a:t> avons besoin, selon les circonstances, afin de prévenir le traumatisme par procuration ou de s’en remettre.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Apprendre à identifier et à faire face au traumatisme par procuration au jour le jour est une excellente manière d'éviter de vous surmener ou de vous sentir oppressé(e) par le traumatisme par procuration, ou de nuire sans le vouloir aux autres en raison des effets qu'il a sur vous.</a:t>
            </a:r>
          </a:p>
          <a:p>
            <a:pPr marL="171450" indent="-171450">
              <a:buFont typeface="Arial" panose="020B0604020202020204" pitchFamily="34" charset="0"/>
              <a:buChar char="•"/>
            </a:pPr>
            <a:endParaRPr lang="en-US" i="1" dirty="0"/>
          </a:p>
          <a:p>
            <a:pPr marL="0" indent="0">
              <a:buFont typeface="Arial" panose="020B0604020202020204" pitchFamily="34" charset="0"/>
              <a:buNone/>
            </a:pPr>
            <a:r>
              <a:rPr b="1" i="1"/>
              <a:t>Équilibre (B -</a:t>
            </a:r>
            <a:r>
              <a:rPr i="1"/>
              <a:t> Balance)  </a:t>
            </a:r>
          </a:p>
          <a:p>
            <a:pPr marL="171450" indent="-171450">
              <a:buFont typeface="Arial" panose="020B0604020202020204" pitchFamily="34" charset="0"/>
              <a:buChar char="•"/>
            </a:pPr>
            <a:r>
              <a:rPr i="0"/>
              <a:t>Il ne s’agit pas seulement de concilier le personnel et le professionnel. Il s’agit également de concilier les attentes.</a:t>
            </a:r>
          </a:p>
          <a:p>
            <a:pPr marL="171450" indent="-171450">
              <a:buFont typeface="Arial" panose="020B0604020202020204" pitchFamily="34" charset="0"/>
              <a:buChar char="•"/>
            </a:pPr>
            <a:r>
              <a:rPr i="0"/>
              <a:t>Le fait de disposer de routines saines d’auto-prise en charge et de limiter son exposition au stress sont deux aspects essentiels de « l’équilibre ».</a:t>
            </a:r>
          </a:p>
          <a:p>
            <a:pPr marL="171450" indent="-171450">
              <a:buFont typeface="Arial" panose="020B0604020202020204" pitchFamily="34" charset="0"/>
              <a:buChar char="•"/>
            </a:pPr>
            <a:r>
              <a:rPr i="0"/>
              <a:t>Et l’équilibre est important car sans lui, notre capacité à gérer la douleur et les souffrances des autres sans nous laisser submerger variera en fonction de ce qui se passe en même temps dans notre vie (les autres sources de stress que nous gérons également). Si nous disposons de bonnes routines d’auto-prise en charge et de niveaux faibles à élevés d’autres facteurs de stress, nous serons en bien meilleure position pour gérer un travail exigeant sur le plan émotionnel.</a:t>
            </a:r>
          </a:p>
          <a:p>
            <a:pPr marL="0" indent="0">
              <a:buFont typeface="Arial" panose="020B0604020202020204" pitchFamily="34" charset="0"/>
              <a:buNone/>
            </a:pPr>
            <a:endParaRPr lang="en-US" i="1" dirty="0"/>
          </a:p>
          <a:p>
            <a:pPr marL="0" indent="0">
              <a:buFont typeface="Arial" panose="020B0604020202020204" pitchFamily="34" charset="0"/>
              <a:buNone/>
            </a:pPr>
            <a:r>
              <a:rPr b="1" i="1"/>
              <a:t>Connexion</a:t>
            </a:r>
          </a:p>
          <a:p>
            <a:pPr marL="171450" indent="-171450">
              <a:buFont typeface="Arial" panose="020B0604020202020204" pitchFamily="34" charset="0"/>
              <a:buChar char="•"/>
            </a:pPr>
            <a:r>
              <a:rPr b="0" i="0"/>
              <a:t>La connexion consiste à maintenir ces connexions vitales et à les réparer lorsqu’elles se brisent ou qu’elles sont endommagées.</a:t>
            </a:r>
          </a:p>
          <a:p>
            <a:pPr marL="171450" indent="-171450">
              <a:buFont typeface="Arial" panose="020B0604020202020204" pitchFamily="34" charset="0"/>
              <a:buChar char="•"/>
            </a:pPr>
            <a:r>
              <a:rPr b="0" i="0"/>
              <a:t>La connexion ne consiste pas seulement en des connexions avec d’autres personnes (certes essentielles), mais également avec des sources de sens, de raison d’être, d’espoir, de ressourcement et de perspective.</a:t>
            </a:r>
          </a:p>
        </p:txBody>
      </p:sp>
      <p:sp>
        <p:nvSpPr>
          <p:cNvPr id="4" name="Slide Number Placeholder 3"/>
          <p:cNvSpPr>
            <a:spLocks noGrp="1"/>
          </p:cNvSpPr>
          <p:nvPr>
            <p:ph type="sldNum" sz="quarter" idx="5"/>
          </p:nvPr>
        </p:nvSpPr>
        <p:spPr/>
        <p:txBody>
          <a:bodyPr/>
          <a:lstStyle/>
          <a:p>
            <a:fld id="{D70FF2E4-95BE-49CA-89E1-C2C428ECDA9A}" type="slidenum">
              <a:rPr lang="en-US" smtClean="0"/>
              <a:pPr/>
              <a:t>19</a:t>
            </a:fld>
            <a:endParaRPr lang="en-US" dirty="0"/>
          </a:p>
        </p:txBody>
      </p:sp>
    </p:spTree>
    <p:extLst>
      <p:ext uri="{BB962C8B-B14F-4D97-AF65-F5344CB8AC3E}">
        <p14:creationId xmlns:p14="http://schemas.microsoft.com/office/powerpoint/2010/main" val="178229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sz="1200" b="1" i="1" kern="1200">
                <a:solidFill>
                  <a:schemeClr val="tx1"/>
                </a:solidFill>
                <a:effectLst/>
                <a:latin typeface="+mn-lt"/>
                <a:ea typeface="+mn-ea"/>
                <a:cs typeface="+mn-cs"/>
              </a:rPr>
              <a:t>Passez en revue : </a:t>
            </a:r>
            <a:r>
              <a:rPr sz="1200" kern="1200">
                <a:solidFill>
                  <a:schemeClr val="tx1"/>
                </a:solidFill>
                <a:effectLst/>
                <a:latin typeface="+mn-lt"/>
                <a:ea typeface="+mn-ea"/>
                <a:cs typeface="+mn-cs"/>
              </a:rPr>
              <a:t>les questions importantes qui seront abordées.​</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a:t>
            </a:fld>
            <a:endParaRPr lang="en-US" dirty="0"/>
          </a:p>
        </p:txBody>
      </p:sp>
    </p:spTree>
    <p:extLst>
      <p:ext uri="{BB962C8B-B14F-4D97-AF65-F5344CB8AC3E}">
        <p14:creationId xmlns:p14="http://schemas.microsoft.com/office/powerpoint/2010/main" val="198343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b="1" i="1"/>
              <a:t>Demandez aux participants : </a:t>
            </a:r>
            <a:r>
              <a:rPr b="0" i="0"/>
              <a:t>Pouvez-vous citer des choses spécifiques que nous pouvons faire pour aider à prévenir et gérer le traumatisme par procuration ?</a:t>
            </a:r>
          </a:p>
          <a:p>
            <a:pPr marL="171450" indent="-171450">
              <a:buFont typeface="Arial" panose="020B0604020202020204" pitchFamily="34" charset="0"/>
              <a:buChar char="•"/>
            </a:pPr>
            <a:r>
              <a:rPr b="0" i="0"/>
              <a:t>Demandez à des volontaires de partager leur point de vue sur la question.</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b="1" i="1"/>
              <a:t>​Expliquez :</a:t>
            </a:r>
          </a:p>
          <a:p>
            <a:pPr marL="171450" indent="-171450">
              <a:buFont typeface="Arial" panose="020B0604020202020204" pitchFamily="34" charset="0"/>
              <a:buChar char="•"/>
            </a:pPr>
            <a:r>
              <a:rPr b="0" i="0"/>
              <a:t>Il ne s’agit pas d'une liste détaillée ni complète de stratégies d’auto-prise en charge. Elle recense plutôt des thèmes importants afin de vous permettre d’explorer et de voir ce qui fonctionne pour vous.</a:t>
            </a:r>
          </a:p>
          <a:p>
            <a:pPr marL="171450" indent="-171450">
              <a:buFont typeface="Arial" panose="020B0604020202020204" pitchFamily="34" charset="0"/>
              <a:buChar char="•"/>
            </a:pPr>
            <a:r>
              <a:rPr b="0" i="0"/>
              <a:t>Chacun trouvera des solutions différentes (par ex. certains travailleurs humanitaires trouvent qu'il est motivant et inspirant de regarder des films portant sur les droits de l’homme. Pour d’autre, cela ne ferait que réactiver les fardeaux liés au travail).</a:t>
            </a:r>
          </a:p>
          <a:p>
            <a:pPr marL="0" indent="0">
              <a:buFont typeface="Arial" panose="020B0604020202020204" pitchFamily="34" charset="0"/>
              <a:buNone/>
            </a:pPr>
            <a:endParaRPr lang="en-US" sz="1200" b="0" i="0" u="none" kern="1200" dirty="0">
              <a:solidFill>
                <a:schemeClr val="tx1"/>
              </a:solidFill>
              <a:effectLst/>
              <a:latin typeface="+mn-lt"/>
              <a:ea typeface="+mn-ea"/>
              <a:cs typeface="+mn-cs"/>
            </a:endParaRPr>
          </a:p>
          <a:p>
            <a:pPr marL="0" indent="0">
              <a:buFont typeface="Arial" panose="020B0604020202020204" pitchFamily="34" charset="0"/>
              <a:buNone/>
            </a:pPr>
            <a:r>
              <a:rPr sz="1200" b="1" i="1" u="none" kern="1200">
                <a:solidFill>
                  <a:schemeClr val="tx1"/>
                </a:solidFill>
                <a:effectLst/>
                <a:latin typeface="+mn-lt"/>
                <a:ea typeface="+mn-ea"/>
                <a:cs typeface="+mn-cs"/>
              </a:rPr>
              <a:t>Prise de conscience (A - Awareness)</a:t>
            </a:r>
            <a:r>
              <a:rPr sz="1200" b="0" i="1" kern="1200">
                <a:solidFill>
                  <a:schemeClr val="tx1"/>
                </a:solidFill>
                <a:effectLst/>
                <a:latin typeface="+mn-lt"/>
                <a:ea typeface="+mn-ea"/>
                <a:cs typeface="+mn-cs"/>
              </a:rPr>
              <a:t> : </a:t>
            </a:r>
            <a:r>
              <a:rPr sz="1200" b="0" i="0" kern="1200">
                <a:solidFill>
                  <a:schemeClr val="tx1"/>
                </a:solidFill>
                <a:effectLst/>
                <a:latin typeface="+mn-lt"/>
                <a:ea typeface="+mn-ea"/>
                <a:cs typeface="+mn-cs"/>
              </a:rPr>
              <a:t>tout ceci peut être accompli individuellement, en équipe, ou en collaboration avec un conseiller ou un coach.</a:t>
            </a:r>
            <a:endParaRPr lang="en-US" sz="1200" b="0" i="1" kern="1200" dirty="0">
              <a:solidFill>
                <a:schemeClr val="tx1"/>
              </a:solidFill>
              <a:effectLst/>
              <a:latin typeface="+mn-lt"/>
              <a:ea typeface="+mn-ea"/>
              <a:cs typeface="+mn-cs"/>
            </a:endParaRPr>
          </a:p>
          <a:p>
            <a:pPr marL="171450" lvl="0" indent="-171450">
              <a:buFont typeface="Arial" panose="020B0604020202020204" pitchFamily="34" charset="0"/>
              <a:buChar char="•"/>
            </a:pPr>
            <a:r>
              <a:rPr sz="1200" b="0" i="0" kern="1200">
                <a:solidFill>
                  <a:schemeClr val="tx1"/>
                </a:solidFill>
                <a:effectLst/>
                <a:latin typeface="+mn-lt"/>
                <a:ea typeface="+mn-ea"/>
                <a:cs typeface="+mn-cs"/>
              </a:rPr>
              <a:t>Routines de surveillance et de revue : par ex. identifier une mission de bien-être qui vous inspire.</a:t>
            </a:r>
          </a:p>
          <a:p>
            <a:pPr marL="171450" lvl="0" indent="-171450">
              <a:buFont typeface="Arial" panose="020B0604020202020204" pitchFamily="34" charset="0"/>
              <a:buChar char="•"/>
            </a:pPr>
            <a:r>
              <a:rPr sz="1200" b="0" i="0" kern="1200">
                <a:solidFill>
                  <a:schemeClr val="tx1"/>
                </a:solidFill>
                <a:effectLst/>
                <a:latin typeface="+mn-lt"/>
                <a:ea typeface="+mn-ea"/>
                <a:cs typeface="+mn-cs"/>
              </a:rPr>
              <a:t>Savoir identifier ses signes avant-coureurs de stress.</a:t>
            </a:r>
          </a:p>
          <a:p>
            <a:pPr marL="171450" lvl="0" indent="-171450">
              <a:buFont typeface="Arial" panose="020B0604020202020204" pitchFamily="34" charset="0"/>
              <a:buChar char="•"/>
            </a:pPr>
            <a:r>
              <a:rPr sz="1200" b="0" i="0" kern="1200">
                <a:solidFill>
                  <a:schemeClr val="tx1"/>
                </a:solidFill>
                <a:effectLst/>
                <a:latin typeface="+mn-lt"/>
                <a:ea typeface="+mn-ea"/>
                <a:cs typeface="+mn-cs"/>
              </a:rPr>
              <a:t>Avoir un « camarade » en mesure de vous aider à identifier des signes qui pourraient vous échapper (par ex. irritabilité, changement d’habitudes alimentaires).</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sz="1200" b="0" i="0" kern="1200">
                <a:solidFill>
                  <a:schemeClr val="tx1"/>
                </a:solidFill>
                <a:effectLst/>
                <a:latin typeface="+mn-lt"/>
                <a:ea typeface="+mn-ea"/>
                <a:cs typeface="+mn-cs"/>
              </a:rPr>
              <a:t>Trouver un plan et un inventaire d’auto-prise en charge qui vous convient. Vous trouverez sur internet de nombreux guides ou modèles de planification dont vous pourrez vous inspirer. (par ex : Inventaire d’auto-prise en charge du Headington Institute</a:t>
            </a:r>
            <a:r>
              <a:rPr sz="1200" b="0" i="0" kern="1200" baseline="0">
                <a:solidFill>
                  <a:schemeClr val="tx1"/>
                </a:solidFill>
                <a:effectLst/>
                <a:latin typeface="+mn-lt"/>
                <a:ea typeface="+mn-ea"/>
                <a:cs typeface="+mn-cs"/>
              </a:rPr>
              <a:t>, disponible sur la page internet du Devoir de protection)</a:t>
            </a: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i="1" kern="1200" dirty="0">
              <a:solidFill>
                <a:schemeClr val="tx1"/>
              </a:solidFill>
              <a:effectLst/>
              <a:latin typeface="+mn-lt"/>
              <a:ea typeface="+mn-ea"/>
              <a:cs typeface="+mn-cs"/>
            </a:endParaRPr>
          </a:p>
          <a:p>
            <a:pPr marL="0" lvl="0" indent="0">
              <a:buFont typeface="Arial" panose="020B0604020202020204" pitchFamily="34" charset="0"/>
              <a:buNone/>
            </a:pPr>
            <a:r>
              <a:rPr sz="1200" b="1" i="1" kern="1200">
                <a:solidFill>
                  <a:schemeClr val="tx1"/>
                </a:solidFill>
                <a:effectLst/>
                <a:latin typeface="+mn-lt"/>
                <a:ea typeface="+mn-ea"/>
                <a:cs typeface="+mn-cs"/>
              </a:rPr>
              <a:t>Équilibre (B - Balance) : </a:t>
            </a:r>
            <a:r>
              <a:rPr sz="1200" b="0" i="0" kern="1200">
                <a:solidFill>
                  <a:schemeClr val="tx1"/>
                </a:solidFill>
                <a:effectLst/>
                <a:latin typeface="+mn-lt"/>
                <a:ea typeface="+mn-ea"/>
                <a:cs typeface="+mn-cs"/>
              </a:rPr>
              <a:t>les thèmes fondamentaux qui contribuent à promouvoir et à perpétuer l’équilibre.</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sz="1200" b="0" i="1" kern="1200">
                <a:solidFill>
                  <a:schemeClr val="tx1"/>
                </a:solidFill>
                <a:effectLst/>
                <a:latin typeface="+mn-lt"/>
                <a:ea typeface="+mn-ea"/>
                <a:cs typeface="+mn-cs"/>
              </a:rPr>
              <a:t>Évasion : se retirer, faire le vide, physiquement et mentalement (lire des livres ou regarder des films, prendre un jour ou une semaine de congé, jouer à des jeux vidéo, parler à des amis d'autre chose que du travail)</a:t>
            </a:r>
            <a:r>
              <a:rPr sz="1200" b="1" kern="120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b="0" i="1" kern="1200">
                <a:solidFill>
                  <a:schemeClr val="tx1"/>
                </a:solidFill>
                <a:effectLst/>
                <a:latin typeface="+mn-lt"/>
                <a:ea typeface="+mn-ea"/>
                <a:cs typeface="+mn-cs"/>
              </a:rPr>
              <a:t>Divertissement : prendre part à des activités que vous aimez ou qui vous font rire (</a:t>
            </a:r>
            <a:r>
              <a:rPr sz="1200" kern="1200">
                <a:solidFill>
                  <a:schemeClr val="tx1"/>
                </a:solidFill>
                <a:effectLst/>
                <a:latin typeface="+mn-lt"/>
                <a:ea typeface="+mn-ea"/>
                <a:cs typeface="+mn-cs"/>
              </a:rPr>
              <a:t>raconter des histoires drôles avec un ami, jouer avec un enfant, activité créative, être actif physiqueme​nt).</a:t>
            </a:r>
          </a:p>
          <a:p>
            <a:pPr marL="171450" lvl="0" indent="-171450">
              <a:buFont typeface="Arial" panose="020B0604020202020204" pitchFamily="34" charset="0"/>
              <a:buChar char="•"/>
            </a:pPr>
            <a:r>
              <a:rPr sz="1200" b="0" i="1" kern="1200">
                <a:solidFill>
                  <a:schemeClr val="tx1"/>
                </a:solidFill>
                <a:effectLst/>
                <a:latin typeface="+mn-lt"/>
                <a:ea typeface="+mn-ea"/>
                <a:cs typeface="+mn-cs"/>
              </a:rPr>
              <a:t>Repos</a:t>
            </a:r>
            <a:r>
              <a:rPr sz="1200" kern="1200">
                <a:solidFill>
                  <a:schemeClr val="tx1"/>
                </a:solidFill>
                <a:effectLst/>
                <a:latin typeface="+mn-lt"/>
                <a:ea typeface="+mn-ea"/>
                <a:cs typeface="+mn-cs"/>
              </a:rPr>
              <a:t> : temps passé sans objectif ni échéancier, ou à faire des choses qui vous détendent. Un vrai temps de repos pour votre cerveau. Le fait de passer du temps à l’écart des écrans et de veiller à laisser à votre cerveau du temps pour décompresser et faire une pause loin des flux ininterrompus d'information du travail et des réseaux sociaux, et de toutes les contraintes liées à l’accessibilité immédiate via le téléphone mobile.</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20</a:t>
            </a:fld>
            <a:endParaRPr lang="en-US" dirty="0"/>
          </a:p>
        </p:txBody>
      </p:sp>
    </p:spTree>
    <p:extLst>
      <p:ext uri="{BB962C8B-B14F-4D97-AF65-F5344CB8AC3E}">
        <p14:creationId xmlns:p14="http://schemas.microsoft.com/office/powerpoint/2010/main" val="126986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0" indent="0">
              <a:buFont typeface="Arial" panose="020B0604020202020204" pitchFamily="34" charset="0"/>
              <a:buNone/>
            </a:pPr>
            <a:r>
              <a:rPr sz="1200" b="1" i="0" kern="1200">
                <a:solidFill>
                  <a:schemeClr val="tx1"/>
                </a:solidFill>
                <a:effectLst/>
                <a:latin typeface="+mn-lt"/>
                <a:ea typeface="+mn-ea"/>
                <a:cs typeface="+mn-cs"/>
              </a:rPr>
              <a:t>Équilibre (suite)</a:t>
            </a:r>
          </a:p>
          <a:p>
            <a:pPr marL="171450" lvl="0" indent="-171450">
              <a:buFont typeface="Arial" panose="020B0604020202020204" pitchFamily="34" charset="0"/>
              <a:buChar char="•"/>
            </a:pPr>
            <a:r>
              <a:rPr sz="1200" i="1" kern="1200">
                <a:solidFill>
                  <a:schemeClr val="tx1"/>
                </a:solidFill>
                <a:effectLst/>
                <a:latin typeface="+mn-lt"/>
                <a:ea typeface="+mn-ea"/>
                <a:cs typeface="+mn-cs"/>
              </a:rPr>
              <a:t>Exercice physique</a:t>
            </a:r>
            <a:r>
              <a:rPr sz="1200" kern="1200">
                <a:solidFill>
                  <a:schemeClr val="tx1"/>
                </a:solidFill>
                <a:effectLst/>
                <a:latin typeface="+mn-lt"/>
                <a:ea typeface="+mn-ea"/>
                <a:cs typeface="+mn-cs"/>
              </a:rPr>
              <a:t> : l’un des aspects fondamentaux de la routine d’auto-prise en charge consiste en une forme d’exercice physique régulier.</a:t>
            </a:r>
          </a:p>
          <a:p>
            <a:pPr marL="171450" lvl="0" indent="-171450">
              <a:buFont typeface="Arial" panose="020B0604020202020204" pitchFamily="34" charset="0"/>
              <a:buChar char="•"/>
            </a:pPr>
            <a:r>
              <a:rPr i="1"/>
              <a:t>Stratégies liées au travail</a:t>
            </a:r>
          </a:p>
          <a:p>
            <a:pPr marL="628650" lvl="1" indent="-171450">
              <a:buFont typeface="Arial" panose="020B0604020202020204" pitchFamily="34" charset="0"/>
              <a:buChar char="•"/>
            </a:pPr>
            <a:r>
              <a:rPr i="1"/>
              <a:t>Limiter l’exposition : </a:t>
            </a:r>
            <a:r>
              <a:rPr i="0"/>
              <a:t>pour les travailleurs humanitaires, un certain niveau d’exposition à des faits traumatisants est inévitable. Cependant, même dans le cas d’un rôle spécifique (p</a:t>
            </a:r>
            <a:r>
              <a:rPr lang="fr-FR" i="0"/>
              <a:t>.</a:t>
            </a:r>
            <a:r>
              <a:rPr i="0"/>
              <a:t> ex. entretiens avec des réfugiés), nous pouvons faire des choix concernant notre exposition. Par exemple, nous pouvons évaluer le niveau d’exposition supplémentaire dû aux actualités et aux divertissements que nous consommons, ainsi que par le biais de discussions informelles avec les collègues au sujet des cas troublants auxquels ils sont confrontés.</a:t>
            </a:r>
          </a:p>
          <a:p>
            <a:pPr marL="628650" lvl="1" indent="-171450">
              <a:buFont typeface="Arial" panose="020B0604020202020204" pitchFamily="34" charset="0"/>
              <a:buChar char="•"/>
            </a:pPr>
            <a:r>
              <a:rPr i="1"/>
              <a:t>Prenez des pauses périodiques à l’écart des tâches intensives :</a:t>
            </a:r>
            <a:r>
              <a:rPr i="0"/>
              <a:t> le traumatisme par procuration est un processus cumulatif et continu qui se déroule au fil du temps. Vous fonctionnerez tous beaucoup mieux si vous prenez des pauses périodiques à l’écart des tâches et fonctions intensives. Tout comme les champs, qui doivent régulièrement être mis en jachère, nos esprits et nos cœurs doivent eux aussi prendre des pauses périodiques à l’écart des faits traumatisants et troublants.</a:t>
            </a:r>
            <a:endParaRPr lang="en-US" i="1" dirty="0"/>
          </a:p>
          <a:p>
            <a:pPr marL="628650" lvl="1" indent="-171450">
              <a:buFont typeface="Arial" panose="020B0604020202020204" pitchFamily="34" charset="0"/>
              <a:buChar char="•"/>
            </a:pPr>
            <a:r>
              <a:rPr i="1"/>
              <a:t>Comptez les coûts : </a:t>
            </a:r>
            <a:r>
              <a:rPr i="0"/>
              <a:t>les travailleurs humanitaires travaillent souvent en contrat à court terme. Cela leur offre l’opportunité d’évaluer régulièrement leur désir et leur capacité à assumer certains rôles intenses (comme les entretiens avec des réfugiés, les recherches sur les violations des droits de l’homme, le travail auprès de jeunes vulnérables, etc.) Le fait de comprendre que vous subissez des difficultés et des changements nocifs pour vous, et de décider de ne pas vous exposer davantage pour l’instant, est désormais un signe de force et témoigne d’une capacité à définir des limites saines.</a:t>
            </a:r>
            <a:endParaRPr lang="en-US" i="1" dirty="0"/>
          </a:p>
          <a:p>
            <a:pPr marL="0" indent="0">
              <a:buFont typeface="Arial" panose="020B0604020202020204" pitchFamily="34" charset="0"/>
              <a:buNone/>
            </a:pPr>
            <a:endParaRPr lang="en-US" b="1" i="1" dirty="0"/>
          </a:p>
          <a:p>
            <a:pPr marL="0" lvl="0" indent="0">
              <a:buFont typeface="Arial" panose="020B0604020202020204" pitchFamily="34" charset="0"/>
              <a:buNone/>
            </a:pPr>
            <a:r>
              <a:rPr sz="1200" b="1" i="1" kern="1200">
                <a:solidFill>
                  <a:schemeClr val="tx1"/>
                </a:solidFill>
                <a:effectLst/>
                <a:latin typeface="+mn-lt"/>
                <a:ea typeface="+mn-ea"/>
                <a:cs typeface="+mn-cs"/>
              </a:rPr>
              <a:t>Connexion</a:t>
            </a:r>
          </a:p>
          <a:p>
            <a:pPr marL="171450" lvl="0" indent="-171450">
              <a:buFont typeface="Arial" panose="020B0604020202020204" pitchFamily="34" charset="0"/>
              <a:buChar char="•"/>
            </a:pPr>
            <a:r>
              <a:rPr sz="1200" b="0" i="1" kern="1200">
                <a:solidFill>
                  <a:schemeClr val="tx1"/>
                </a:solidFill>
                <a:effectLst/>
                <a:latin typeface="+mn-lt"/>
                <a:ea typeface="+mn-ea"/>
                <a:cs typeface="+mn-cs"/>
              </a:rPr>
              <a:t>Connexion avec les autres :</a:t>
            </a:r>
            <a:r>
              <a:rPr sz="1200" b="1" i="1" kern="1200">
                <a:solidFill>
                  <a:schemeClr val="tx1"/>
                </a:solidFill>
                <a:effectLst/>
                <a:latin typeface="+mn-lt"/>
                <a:ea typeface="+mn-ea"/>
                <a:cs typeface="+mn-cs"/>
              </a:rPr>
              <a:t> </a:t>
            </a:r>
            <a:r>
              <a:rPr sz="1200" kern="1200">
                <a:solidFill>
                  <a:schemeClr val="tx1"/>
                </a:solidFill>
                <a:effectLst/>
                <a:latin typeface="+mn-lt"/>
                <a:ea typeface="+mn-ea"/>
                <a:cs typeface="+mn-cs"/>
              </a:rPr>
              <a:t>les connexions avec la famille, les amis et les collègues font partie des meilleures choses que vous puissiez faire pour vous aider à faire face au stress, quelle qu’en soit la source.</a:t>
            </a:r>
          </a:p>
          <a:p>
            <a:pPr marL="171450" lvl="0" indent="-171450">
              <a:buFont typeface="Arial" panose="020B0604020202020204" pitchFamily="34" charset="0"/>
              <a:buChar char="•"/>
            </a:pPr>
            <a:r>
              <a:rPr sz="1200" b="0" i="1" kern="1200">
                <a:solidFill>
                  <a:schemeClr val="tx1"/>
                </a:solidFill>
                <a:effectLst/>
                <a:latin typeface="+mn-lt"/>
                <a:ea typeface="+mn-ea"/>
                <a:cs typeface="+mn-cs"/>
              </a:rPr>
              <a:t>Connexion à des sources de sens et d’espoir :</a:t>
            </a:r>
            <a:r>
              <a:rPr sz="1200" b="1" i="1" kern="1200">
                <a:solidFill>
                  <a:schemeClr val="tx1"/>
                </a:solidFill>
                <a:effectLst/>
                <a:latin typeface="+mn-lt"/>
                <a:ea typeface="+mn-ea"/>
                <a:cs typeface="+mn-cs"/>
              </a:rPr>
              <a:t> </a:t>
            </a:r>
            <a:r>
              <a:rPr sz="1200" kern="1200">
                <a:solidFill>
                  <a:schemeClr val="tx1"/>
                </a:solidFill>
                <a:effectLst/>
                <a:latin typeface="+mn-lt"/>
                <a:ea typeface="+mn-ea"/>
                <a:cs typeface="+mn-cs"/>
              </a:rPr>
              <a:t>vous avez probablement des sources de sens, de raison d’être, d’espoir et de perspective dans votre vie. Cherchez des manières de vous connecter (ou de vous reconnecter) avec les aspects suivants :</a:t>
            </a:r>
          </a:p>
          <a:p>
            <a:pPr marL="628650" lvl="1" indent="-171450">
              <a:buFont typeface="Arial" panose="020B0604020202020204" pitchFamily="34" charset="0"/>
              <a:buChar char="•"/>
            </a:pPr>
            <a:r>
              <a:rPr sz="1200" kern="1200">
                <a:solidFill>
                  <a:schemeClr val="tx1"/>
                </a:solidFill>
                <a:effectLst/>
                <a:latin typeface="+mn-lt"/>
                <a:ea typeface="+mn-ea"/>
                <a:cs typeface="+mn-cs"/>
              </a:rPr>
              <a:t>Se rappeler l'importance et la valeur du travail accompli ;</a:t>
            </a:r>
          </a:p>
          <a:p>
            <a:pPr marL="628650" lvl="1" indent="-171450">
              <a:buFont typeface="Arial" panose="020B0604020202020204" pitchFamily="34" charset="0"/>
              <a:buChar char="•"/>
            </a:pPr>
            <a:r>
              <a:rPr sz="1200" kern="1200">
                <a:solidFill>
                  <a:schemeClr val="tx1"/>
                </a:solidFill>
                <a:effectLst/>
                <a:latin typeface="+mn-lt"/>
                <a:ea typeface="+mn-ea"/>
                <a:cs typeface="+mn-cs"/>
              </a:rPr>
              <a:t>Remarquer et prêter attention aux « petites choses » volontairement – le simple fait de déguster une tasse de café, le bruit du vent dans les arbres, ou de brefs échanges avec d’autres personnes ;</a:t>
            </a:r>
          </a:p>
          <a:p>
            <a:pPr marL="628650" lvl="1" indent="-171450">
              <a:buFont typeface="Arial" panose="020B0604020202020204" pitchFamily="34" charset="0"/>
              <a:buChar char="•"/>
            </a:pPr>
            <a:r>
              <a:rPr sz="1200" kern="1200">
                <a:solidFill>
                  <a:schemeClr val="tx1"/>
                </a:solidFill>
                <a:effectLst/>
                <a:latin typeface="+mn-lt"/>
                <a:ea typeface="+mn-ea"/>
                <a:cs typeface="+mn-cs"/>
              </a:rPr>
              <a:t>Marquer les transitions, célébrer les victoires et porter le deuil avec les personnes qui comptent pour vous par l'entremise des traditions, des rituels ou des cérémonies ;</a:t>
            </a:r>
          </a:p>
          <a:p>
            <a:pPr marL="628650" lvl="1" indent="-171450">
              <a:buFont typeface="Arial" panose="020B0604020202020204" pitchFamily="34" charset="0"/>
              <a:buChar char="•"/>
            </a:pPr>
            <a:r>
              <a:rPr sz="1200" kern="1200">
                <a:solidFill>
                  <a:schemeClr val="tx1"/>
                </a:solidFill>
                <a:effectLst/>
                <a:latin typeface="+mn-lt"/>
                <a:ea typeface="+mn-ea"/>
                <a:cs typeface="+mn-cs"/>
              </a:rPr>
              <a:t>Prendre le temps de réfléchir (p</a:t>
            </a:r>
            <a:r>
              <a:rPr lang="fr-FR" sz="1200" kern="1200">
                <a:solidFill>
                  <a:schemeClr val="tx1"/>
                </a:solidFill>
                <a:effectLst/>
                <a:latin typeface="+mn-lt"/>
                <a:ea typeface="+mn-ea"/>
                <a:cs typeface="+mn-cs"/>
              </a:rPr>
              <a:t>.</a:t>
            </a:r>
            <a:r>
              <a:rPr sz="1200" kern="1200">
                <a:solidFill>
                  <a:schemeClr val="tx1"/>
                </a:solidFill>
                <a:effectLst/>
                <a:latin typeface="+mn-lt"/>
                <a:ea typeface="+mn-ea"/>
                <a:cs typeface="+mn-cs"/>
              </a:rPr>
              <a:t> ex. en lisant, en écrivant, par la prière ou la méditation) ;</a:t>
            </a:r>
          </a:p>
          <a:p>
            <a:pPr marL="628650" lvl="1" indent="-171450">
              <a:buFont typeface="Arial" panose="020B0604020202020204" pitchFamily="34" charset="0"/>
              <a:buChar char="•"/>
            </a:pPr>
            <a:r>
              <a:rPr sz="1200" kern="1200">
                <a:solidFill>
                  <a:schemeClr val="tx1"/>
                </a:solidFill>
                <a:effectLst/>
                <a:latin typeface="+mn-lt"/>
                <a:ea typeface="+mn-ea"/>
                <a:cs typeface="+mn-cs"/>
              </a:rPr>
              <a:t>Identifier et défier ses propres convictions cyniques ;</a:t>
            </a:r>
          </a:p>
          <a:p>
            <a:pPr marL="628650" lvl="1" indent="-171450">
              <a:buFont typeface="Arial" panose="020B0604020202020204" pitchFamily="34" charset="0"/>
              <a:buChar char="•"/>
            </a:pPr>
            <a:r>
              <a:rPr sz="1200" kern="1200">
                <a:solidFill>
                  <a:schemeClr val="tx1"/>
                </a:solidFill>
                <a:effectLst/>
                <a:latin typeface="+mn-lt"/>
                <a:ea typeface="+mn-ea"/>
                <a:cs typeface="+mn-cs"/>
              </a:rPr>
              <a:t>Réaliser des activités qui promeuvent le développement personnel (apprendre, écrire dans un journal, être créatif et artistique).</a:t>
            </a:r>
          </a:p>
          <a:p>
            <a:pPr marL="171450" lvl="0" indent="-171450">
              <a:buFont typeface="Arial" panose="020B0604020202020204" pitchFamily="34" charset="0"/>
              <a:buChar char="•"/>
            </a:pPr>
            <a:r>
              <a:rPr sz="1200" i="1" kern="1200">
                <a:solidFill>
                  <a:schemeClr val="tx1"/>
                </a:solidFill>
                <a:effectLst/>
                <a:latin typeface="+mn-lt"/>
                <a:ea typeface="+mn-ea"/>
                <a:cs typeface="+mn-cs"/>
              </a:rPr>
              <a:t>Se connecter à d’autres centres d’intérêts personnels : </a:t>
            </a:r>
            <a:r>
              <a:rPr sz="1200" i="0" kern="1200">
                <a:solidFill>
                  <a:schemeClr val="tx1"/>
                </a:solidFill>
                <a:effectLst/>
                <a:latin typeface="+mn-lt"/>
                <a:ea typeface="+mn-ea"/>
                <a:cs typeface="+mn-cs"/>
              </a:rPr>
              <a:t>un « champ de vision rétréci » est l'une des caractéristiques du traumatisme par procuration. II est important de disposer d’autres sources de sens dans sa vie en dehors du travail, et particulièrement de faire régulièrement des choses jus</a:t>
            </a:r>
            <a:r>
              <a:rPr lang="fr-FR" sz="1200" i="0" kern="1200">
                <a:solidFill>
                  <a:schemeClr val="tx1"/>
                </a:solidFill>
                <a:effectLst/>
                <a:latin typeface="+mn-lt"/>
                <a:ea typeface="+mn-ea"/>
                <a:cs typeface="+mn-cs"/>
              </a:rPr>
              <a:t>te</a:t>
            </a:r>
            <a:r>
              <a:rPr sz="1200" i="0" kern="1200">
                <a:solidFill>
                  <a:schemeClr val="tx1"/>
                </a:solidFill>
                <a:effectLst/>
                <a:latin typeface="+mn-lt"/>
                <a:ea typeface="+mn-ea"/>
                <a:cs typeface="+mn-cs"/>
              </a:rPr>
              <a:t> parce que l'on aime les faire. Le fait de rester connecté à ces sources de plaisir et de passion induit de nombreux effets. Cela permet de développer sa résilience et protège contre le stress</a:t>
            </a:r>
            <a:r>
              <a:rPr lang="fr-FR" sz="1200" i="0" kern="120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pPr marL="0" indent="0">
              <a:buFont typeface="Arial" panose="020B0604020202020204" pitchFamily="34" charset="0"/>
              <a:buNone/>
            </a:pPr>
            <a:endParaRPr lang="en-US" b="1" i="1" dirty="0"/>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21</a:t>
            </a:fld>
            <a:endParaRPr lang="en-US" dirty="0"/>
          </a:p>
        </p:txBody>
      </p:sp>
    </p:spTree>
    <p:extLst>
      <p:ext uri="{BB962C8B-B14F-4D97-AF65-F5344CB8AC3E}">
        <p14:creationId xmlns:p14="http://schemas.microsoft.com/office/powerpoint/2010/main" val="3872226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Expliquez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L’auto-prise en charge au travail n’incombe pas seulement à l’individu.</a:t>
            </a:r>
          </a:p>
          <a:p>
            <a:pPr marL="171450" indent="-171450">
              <a:buFont typeface="Arial" panose="020B0604020202020204" pitchFamily="34" charset="0"/>
              <a:buChar char="•"/>
            </a:pPr>
            <a:r>
              <a:rPr b="0" i="0"/>
              <a:t>Le traumatisme par procuration étant un risque professionnel connu associé à de nombreuses fonctions dans le secteur humanitaire, les managers et les organisations ont pour responsabilité d'aider leurs employés à résister et à s’adapter (responsabilités au niveau de l’individu, de l’équipe et de l’organisation).</a:t>
            </a:r>
          </a:p>
          <a:p>
            <a:pPr marL="171450" indent="-171450">
              <a:buFont typeface="Arial" panose="020B0604020202020204" pitchFamily="34" charset="0"/>
              <a:buChar char="•"/>
            </a:pPr>
            <a:r>
              <a:rPr b="0" i="0"/>
              <a:t>Voici des stratégies susceptibles d’aider les managers à aider leurs employés/équipes à prévenir et à gérer le traumatisme par procuration...</a:t>
            </a:r>
          </a:p>
        </p:txBody>
      </p:sp>
      <p:sp>
        <p:nvSpPr>
          <p:cNvPr id="4" name="Slide Number Placeholder 3"/>
          <p:cNvSpPr>
            <a:spLocks noGrp="1"/>
          </p:cNvSpPr>
          <p:nvPr>
            <p:ph type="sldNum" sz="quarter" idx="5"/>
          </p:nvPr>
        </p:nvSpPr>
        <p:spPr/>
        <p:txBody>
          <a:bodyPr/>
          <a:lstStyle/>
          <a:p>
            <a:fld id="{D70FF2E4-95BE-49CA-89E1-C2C428ECDA9A}" type="slidenum">
              <a:rPr lang="en-US" smtClean="0"/>
              <a:pPr/>
              <a:t>22</a:t>
            </a:fld>
            <a:endParaRPr lang="en-US" dirty="0"/>
          </a:p>
        </p:txBody>
      </p:sp>
    </p:spTree>
    <p:extLst>
      <p:ext uri="{BB962C8B-B14F-4D97-AF65-F5344CB8AC3E}">
        <p14:creationId xmlns:p14="http://schemas.microsoft.com/office/powerpoint/2010/main" val="3963853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i="1"/>
              <a:t>Discut</a:t>
            </a:r>
            <a:r>
              <a:rPr b="1" i="1"/>
              <a:t>ez </a:t>
            </a:r>
            <a:r>
              <a:rPr lang="fr-FR" b="0" i="0"/>
              <a:t>d</a:t>
            </a:r>
            <a:r>
              <a:rPr b="0" i="0"/>
              <a:t>es informations qui figurent sur cette diapositive.</a:t>
            </a:r>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23</a:t>
            </a:fld>
            <a:endParaRPr lang="en-US" dirty="0"/>
          </a:p>
        </p:txBody>
      </p:sp>
    </p:spTree>
    <p:extLst>
      <p:ext uri="{BB962C8B-B14F-4D97-AF65-F5344CB8AC3E}">
        <p14:creationId xmlns:p14="http://schemas.microsoft.com/office/powerpoint/2010/main" val="238100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Si le temps le permet</a:t>
            </a:r>
          </a:p>
          <a:p>
            <a:pPr marL="171450" indent="-171450">
              <a:buFont typeface="Arial" panose="020B0604020202020204" pitchFamily="34" charset="0"/>
              <a:buChar char="•"/>
            </a:pPr>
            <a:r>
              <a:rPr b="1" i="1"/>
              <a:t>Demandez aux participants </a:t>
            </a:r>
            <a:r>
              <a:rPr b="0" i="0"/>
              <a:t>de se tourner vers leur voisin et de débattre de la question suivante : </a:t>
            </a:r>
            <a:r>
              <a:rPr sz="1200" i="1" kern="1200">
                <a:solidFill>
                  <a:schemeClr val="tx1"/>
                </a:solidFill>
                <a:effectLst/>
                <a:latin typeface="+mn-lt"/>
                <a:ea typeface="+mn-ea"/>
                <a:cs typeface="+mn-cs"/>
              </a:rPr>
              <a:t>Que pourriez-vous faire ou dire en tant que manager si vous deviez aborder un membre de votre équipe qui est pour vous sujet de préoccupations ?</a:t>
            </a:r>
          </a:p>
          <a:p>
            <a:pPr marL="171450" indent="-171450">
              <a:buFont typeface="Arial" panose="020B0604020202020204" pitchFamily="34" charset="0"/>
              <a:buChar char="•"/>
            </a:pPr>
            <a:r>
              <a:rPr sz="1200" b="0" i="0" kern="1200">
                <a:solidFill>
                  <a:schemeClr val="tx1"/>
                </a:solidFill>
                <a:effectLst/>
                <a:latin typeface="+mn-lt"/>
                <a:ea typeface="+mn-ea"/>
                <a:cs typeface="+mn-cs"/>
              </a:rPr>
              <a:t>Demandez à des participants volontaires de présenter leurs réponses au groupe.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fr-FR" sz="1200" b="1" i="1" kern="1200">
                <a:solidFill>
                  <a:schemeClr val="tx1"/>
                </a:solidFill>
                <a:effectLst/>
                <a:latin typeface="+mn-lt"/>
                <a:ea typeface="+mn-ea"/>
                <a:cs typeface="+mn-cs"/>
              </a:rPr>
              <a:t>Discut</a:t>
            </a:r>
            <a:r>
              <a:rPr sz="1200" b="1" i="1" kern="1200">
                <a:solidFill>
                  <a:schemeClr val="tx1"/>
                </a:solidFill>
                <a:effectLst/>
                <a:latin typeface="+mn-lt"/>
                <a:ea typeface="+mn-ea"/>
                <a:cs typeface="+mn-cs"/>
              </a:rPr>
              <a:t>ez </a:t>
            </a:r>
            <a:r>
              <a:rPr lang="fr-FR" sz="1200" b="0" i="0" kern="1200">
                <a:solidFill>
                  <a:schemeClr val="tx1"/>
                </a:solidFill>
                <a:effectLst/>
                <a:latin typeface="+mn-lt"/>
                <a:ea typeface="+mn-ea"/>
                <a:cs typeface="+mn-cs"/>
              </a:rPr>
              <a:t>du</a:t>
            </a:r>
            <a:r>
              <a:rPr sz="1200" b="0" i="0" kern="1200">
                <a:solidFill>
                  <a:schemeClr val="tx1"/>
                </a:solidFill>
                <a:effectLst/>
                <a:latin typeface="+mn-lt"/>
                <a:ea typeface="+mn-ea"/>
                <a:cs typeface="+mn-cs"/>
              </a:rPr>
              <a:t> contenu de la diapositive</a:t>
            </a:r>
            <a:r>
              <a:rPr sz="1200" b="1" i="1" kern="120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24</a:t>
            </a:fld>
            <a:endParaRPr lang="en-US" dirty="0"/>
          </a:p>
        </p:txBody>
      </p:sp>
    </p:spTree>
    <p:extLst>
      <p:ext uri="{BB962C8B-B14F-4D97-AF65-F5344CB8AC3E}">
        <p14:creationId xmlns:p14="http://schemas.microsoft.com/office/powerpoint/2010/main" val="2209901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Si le temps le permet</a:t>
            </a:r>
          </a:p>
          <a:p>
            <a:pPr marL="171450" indent="-171450">
              <a:buFont typeface="Arial" panose="020B0604020202020204" pitchFamily="34" charset="0"/>
              <a:buChar char="•"/>
            </a:pPr>
            <a:r>
              <a:rPr b="1" i="1"/>
              <a:t>Demandez aux participants </a:t>
            </a:r>
            <a:r>
              <a:rPr b="0" i="0"/>
              <a:t>de se tourner vers leur voisin et de débattre de la question suivante : </a:t>
            </a:r>
            <a:r>
              <a:rPr sz="1200" i="1" kern="1200">
                <a:solidFill>
                  <a:schemeClr val="tx1"/>
                </a:solidFill>
                <a:effectLst/>
                <a:latin typeface="+mn-lt"/>
                <a:ea typeface="+mn-ea"/>
                <a:cs typeface="+mn-cs"/>
              </a:rPr>
              <a:t>Que pourriez-vous faire ou dire en tant que manager si la personne que vous avez abordée semble réticente à l’idée de discuter de ce sujet ou à changer quoi</a:t>
            </a:r>
            <a:r>
              <a:rPr lang="fr-FR" sz="1200" i="1" kern="1200">
                <a:solidFill>
                  <a:schemeClr val="tx1"/>
                </a:solidFill>
                <a:effectLst/>
                <a:latin typeface="+mn-lt"/>
                <a:ea typeface="+mn-ea"/>
                <a:cs typeface="+mn-cs"/>
              </a:rPr>
              <a:t> </a:t>
            </a:r>
            <a:r>
              <a:rPr sz="1200" i="1" kern="1200">
                <a:solidFill>
                  <a:schemeClr val="tx1"/>
                </a:solidFill>
                <a:effectLst/>
                <a:latin typeface="+mn-lt"/>
                <a:ea typeface="+mn-ea"/>
                <a:cs typeface="+mn-cs"/>
              </a:rPr>
              <a:t>que ce soit ?</a:t>
            </a:r>
          </a:p>
          <a:p>
            <a:pPr marL="171450" indent="-171450">
              <a:buFont typeface="Arial" panose="020B0604020202020204" pitchFamily="34" charset="0"/>
              <a:buChar char="•"/>
            </a:pPr>
            <a:r>
              <a:rPr sz="1200" b="0" i="0" kern="1200">
                <a:solidFill>
                  <a:schemeClr val="tx1"/>
                </a:solidFill>
                <a:effectLst/>
                <a:latin typeface="+mn-lt"/>
                <a:ea typeface="+mn-ea"/>
                <a:cs typeface="+mn-cs"/>
              </a:rPr>
              <a:t>Demandez à des participants volontaires de présenter leurs réponses au groupe.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fr-FR" sz="1200" b="1" i="1" kern="1200">
                <a:solidFill>
                  <a:schemeClr val="tx1"/>
                </a:solidFill>
                <a:effectLst/>
                <a:latin typeface="+mn-lt"/>
                <a:ea typeface="+mn-ea"/>
                <a:cs typeface="+mn-cs"/>
              </a:rPr>
              <a:t>Discu</a:t>
            </a:r>
            <a:r>
              <a:rPr sz="1200" b="1" i="1" kern="1200">
                <a:solidFill>
                  <a:schemeClr val="tx1"/>
                </a:solidFill>
                <a:effectLst/>
                <a:latin typeface="+mn-lt"/>
                <a:ea typeface="+mn-ea"/>
                <a:cs typeface="+mn-cs"/>
              </a:rPr>
              <a:t>tez </a:t>
            </a:r>
            <a:r>
              <a:rPr lang="fr-FR" sz="1200" b="0" i="0" kern="1200">
                <a:solidFill>
                  <a:schemeClr val="tx1"/>
                </a:solidFill>
                <a:effectLst/>
                <a:latin typeface="+mn-lt"/>
                <a:ea typeface="+mn-ea"/>
                <a:cs typeface="+mn-cs"/>
              </a:rPr>
              <a:t>du</a:t>
            </a:r>
            <a:r>
              <a:rPr sz="1200" b="0" i="0" kern="1200">
                <a:solidFill>
                  <a:schemeClr val="tx1"/>
                </a:solidFill>
                <a:effectLst/>
                <a:latin typeface="+mn-lt"/>
                <a:ea typeface="+mn-ea"/>
                <a:cs typeface="+mn-cs"/>
              </a:rPr>
              <a:t> contenu de la diapositive</a:t>
            </a:r>
            <a:r>
              <a:rPr sz="1200" b="1" i="1" kern="120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25</a:t>
            </a:fld>
            <a:endParaRPr lang="en-US" dirty="0"/>
          </a:p>
        </p:txBody>
      </p:sp>
    </p:spTree>
    <p:extLst>
      <p:ext uri="{BB962C8B-B14F-4D97-AF65-F5344CB8AC3E}">
        <p14:creationId xmlns:p14="http://schemas.microsoft.com/office/powerpoint/2010/main" val="4227782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Expliquez </a:t>
            </a:r>
            <a:r>
              <a:rPr b="0" i="0"/>
              <a:t>que la séance touche à sa fin.</a:t>
            </a:r>
          </a:p>
          <a:p>
            <a:pPr marL="171450" indent="-171450">
              <a:buFont typeface="Arial" panose="020B0604020202020204" pitchFamily="34" charset="0"/>
              <a:buChar char="•"/>
            </a:pPr>
            <a:r>
              <a:rPr b="0" i="0"/>
              <a:t>Si le temps le permet, appuyez-vous sur les questions de cette diapositive pour organiser un exercice interactif.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0" i="1"/>
              <a:t>Demandez aux participants </a:t>
            </a:r>
            <a:r>
              <a:rPr b="0" i="0"/>
              <a:t>de réfléchir à ces trois questions et à prendre des notes et/ou d’en discuter avec leur voisin.</a:t>
            </a:r>
          </a:p>
          <a:p>
            <a:pPr marL="171450" indent="-171450">
              <a:buFont typeface="Arial" panose="020B0604020202020204" pitchFamily="34" charset="0"/>
              <a:buChar char="•"/>
            </a:pPr>
            <a:r>
              <a:rPr b="0" i="0"/>
              <a:t>À défaut, vous pouvez simplement demander aux participants de réfléchir à ces questions. </a:t>
            </a:r>
          </a:p>
          <a:p>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26</a:t>
            </a:fld>
            <a:endParaRPr lang="en-US" dirty="0"/>
          </a:p>
        </p:txBody>
      </p:sp>
    </p:spTree>
    <p:extLst>
      <p:ext uri="{BB962C8B-B14F-4D97-AF65-F5344CB8AC3E}">
        <p14:creationId xmlns:p14="http://schemas.microsoft.com/office/powerpoint/2010/main" val="316545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b="1" i="1" kern="1200">
                <a:solidFill>
                  <a:schemeClr val="tx1"/>
                </a:solidFill>
                <a:effectLst/>
                <a:latin typeface="+mn-lt"/>
                <a:ea typeface="+mn-ea"/>
                <a:cs typeface="+mn-cs"/>
              </a:rPr>
              <a:t>Discu</a:t>
            </a:r>
            <a:r>
              <a:rPr sz="1200" b="1" i="1" kern="1200">
                <a:solidFill>
                  <a:schemeClr val="tx1"/>
                </a:solidFill>
                <a:effectLst/>
                <a:latin typeface="+mn-lt"/>
                <a:ea typeface="+mn-ea"/>
                <a:cs typeface="+mn-cs"/>
              </a:rPr>
              <a:t>tez</a:t>
            </a:r>
            <a:r>
              <a:rPr sz="1200" b="0" i="0" kern="1200">
                <a:solidFill>
                  <a:schemeClr val="tx1"/>
                </a:solidFill>
                <a:effectLst/>
                <a:latin typeface="+mn-lt"/>
                <a:ea typeface="+mn-ea"/>
                <a:cs typeface="+mn-cs"/>
              </a:rPr>
              <a:t> </a:t>
            </a:r>
            <a:r>
              <a:rPr lang="fr-FR" sz="1200" b="0" i="0" kern="1200">
                <a:solidFill>
                  <a:schemeClr val="tx1"/>
                </a:solidFill>
                <a:effectLst/>
                <a:latin typeface="+mn-lt"/>
                <a:ea typeface="+mn-ea"/>
                <a:cs typeface="+mn-cs"/>
              </a:rPr>
              <a:t>d</a:t>
            </a:r>
            <a:r>
              <a:rPr sz="1200" b="0" i="0" kern="1200">
                <a:solidFill>
                  <a:schemeClr val="tx1"/>
                </a:solidFill>
                <a:effectLst/>
                <a:latin typeface="+mn-lt"/>
                <a:ea typeface="+mn-ea"/>
                <a:cs typeface="+mn-cs"/>
              </a:rPr>
              <a:t>es ressources qui figurent sur la diapositive.</a:t>
            </a:r>
          </a:p>
          <a:p>
            <a:pPr marL="171450" lvl="0" indent="-171450">
              <a:buFont typeface="Arial" panose="020B0604020202020204" pitchFamily="34" charset="0"/>
              <a:buChar char="•"/>
            </a:pPr>
            <a:r>
              <a:rPr sz="1200" b="0" i="0" kern="1200">
                <a:solidFill>
                  <a:schemeClr val="tx1"/>
                </a:solidFill>
                <a:effectLst/>
                <a:latin typeface="+mn-lt"/>
                <a:ea typeface="+mn-ea"/>
                <a:cs typeface="+mn-cs"/>
              </a:rPr>
              <a:t>Liens utiles :</a:t>
            </a:r>
          </a:p>
          <a:p>
            <a:pPr marL="628650" lvl="1" indent="-171450">
              <a:buFont typeface="Arial" panose="020B0604020202020204" pitchFamily="34" charset="0"/>
              <a:buChar char="•"/>
            </a:pPr>
            <a:r>
              <a:rPr>
                <a:hlinkClick r:id="rId3"/>
              </a:rPr>
              <a:t>https://doc.rescue.org/staff/</a:t>
            </a:r>
            <a:r>
              <a:t> et </a:t>
            </a:r>
            <a:r>
              <a:rPr>
                <a:hlinkClick r:id="rId4"/>
              </a:rPr>
              <a:t>https://doc.rescue.org/hr-manager/</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a:hlinkClick r:id="rId5"/>
              </a:rPr>
              <a:t>https://doc.rescue.org/request-services-for-your-workplace/#accessManager</a:t>
            </a:r>
            <a:endParaRPr lang="en-US" dirty="0">
              <a:hlinkClick r:id="rId6"/>
            </a:endParaRPr>
          </a:p>
          <a:p>
            <a:pPr marL="628650" lvl="1" indent="-171450">
              <a:buFont typeface="Arial" panose="020B0604020202020204" pitchFamily="34" charset="0"/>
              <a:buChar char="•"/>
            </a:pPr>
            <a:r>
              <a:rPr>
                <a:hlinkClick r:id="rId6"/>
              </a:rPr>
              <a:t>https://doc.rescue.org/cultivate-your-resilience-with-customized-self-care-planning/</a:t>
            </a:r>
            <a:endParaRPr lang="en-US" sz="1200" b="0" i="0" kern="1200" dirty="0">
              <a:solidFill>
                <a:schemeClr val="tx1"/>
              </a:solidFill>
              <a:effectLst/>
              <a:latin typeface="+mn-lt"/>
              <a:ea typeface="+mn-ea"/>
              <a:cs typeface="+mn-cs"/>
            </a:endParaRPr>
          </a:p>
          <a:p>
            <a:pPr lvl="0"/>
            <a:endParaRPr lang="en-US" sz="1200" b="0" i="0" kern="1200" dirty="0">
              <a:solidFill>
                <a:schemeClr val="tx1"/>
              </a:solidFill>
              <a:effectLst/>
              <a:latin typeface="+mn-lt"/>
              <a:ea typeface="+mn-ea"/>
              <a:cs typeface="+mn-cs"/>
            </a:endParaRPr>
          </a:p>
          <a:p>
            <a:pPr lvl="0"/>
            <a:r>
              <a:rPr sz="1200" b="1" i="1" kern="1200">
                <a:solidFill>
                  <a:schemeClr val="tx1"/>
                </a:solidFill>
                <a:effectLst/>
                <a:latin typeface="+mn-lt"/>
                <a:ea typeface="+mn-ea"/>
                <a:cs typeface="+mn-cs"/>
              </a:rPr>
              <a:t>​Demandez</a:t>
            </a:r>
            <a:r>
              <a:rPr sz="1200" kern="1200">
                <a:solidFill>
                  <a:schemeClr val="tx1"/>
                </a:solidFill>
                <a:effectLst/>
                <a:latin typeface="+mn-lt"/>
                <a:ea typeface="+mn-ea"/>
                <a:cs typeface="+mn-cs"/>
              </a:rPr>
              <a:t> s'il y a des questions.</a:t>
            </a:r>
          </a:p>
          <a:p>
            <a:pPr lvl="0"/>
            <a:endParaRPr lang="en-US" sz="1200" kern="1200" dirty="0">
              <a:solidFill>
                <a:schemeClr val="tx1"/>
              </a:solidFill>
              <a:effectLst/>
              <a:latin typeface="+mn-lt"/>
              <a:ea typeface="+mn-ea"/>
              <a:cs typeface="+mn-cs"/>
            </a:endParaRPr>
          </a:p>
          <a:p>
            <a:pPr lvl="0"/>
            <a:r>
              <a:rPr sz="1200" b="1" i="1" kern="1200">
                <a:solidFill>
                  <a:schemeClr val="tx1"/>
                </a:solidFill>
                <a:effectLst/>
                <a:latin typeface="+mn-lt"/>
                <a:ea typeface="+mn-ea"/>
                <a:cs typeface="+mn-cs"/>
              </a:rPr>
              <a:t>Rappelez aux participants </a:t>
            </a:r>
            <a:r>
              <a:rPr sz="1200" b="0" i="0" kern="1200">
                <a:solidFill>
                  <a:schemeClr val="tx1"/>
                </a:solidFill>
                <a:effectLst/>
                <a:latin typeface="+mn-lt"/>
                <a:ea typeface="+mn-ea"/>
                <a:cs typeface="+mn-cs"/>
              </a:rPr>
              <a:t>que si quelqu’un souhaite vous faire part de quelque chose qui a fait surface durant cette session, il pourra venir vous voir après la session.</a:t>
            </a:r>
            <a:endParaRPr lang="en-US" sz="1200" b="1" i="1" kern="1200" dirty="0">
              <a:solidFill>
                <a:schemeClr val="tx1"/>
              </a:solidFill>
              <a:effectLst/>
              <a:latin typeface="+mn-lt"/>
              <a:ea typeface="+mn-ea"/>
              <a:cs typeface="+mn-cs"/>
            </a:endParaRPr>
          </a:p>
          <a:p>
            <a:pPr lvl="0"/>
            <a:endParaRPr lang="en-US" sz="1200" b="1" i="1" kern="1200" dirty="0">
              <a:solidFill>
                <a:schemeClr val="tx1"/>
              </a:solidFill>
              <a:effectLst/>
              <a:latin typeface="+mn-lt"/>
              <a:ea typeface="+mn-ea"/>
              <a:cs typeface="+mn-cs"/>
            </a:endParaRPr>
          </a:p>
          <a:p>
            <a:pPr lvl="0"/>
            <a:r>
              <a:rPr sz="1200" b="1" i="1" kern="1200">
                <a:solidFill>
                  <a:schemeClr val="tx1"/>
                </a:solidFill>
                <a:effectLst/>
                <a:latin typeface="+mn-lt"/>
                <a:ea typeface="+mn-ea"/>
                <a:cs typeface="+mn-cs"/>
              </a:rPr>
              <a:t>​Remerciez</a:t>
            </a:r>
            <a:r>
              <a:rPr sz="1200" kern="1200">
                <a:solidFill>
                  <a:schemeClr val="tx1"/>
                </a:solidFill>
                <a:effectLst/>
                <a:latin typeface="+mn-lt"/>
                <a:ea typeface="+mn-ea"/>
                <a:cs typeface="+mn-cs"/>
              </a:rPr>
              <a:t> les participants pour leur présence.</a:t>
            </a:r>
          </a:p>
          <a:p>
            <a:pPr lvl="0"/>
            <a:endParaRPr lang="en-US" sz="1200" b="1" i="1" kern="1200" dirty="0">
              <a:solidFill>
                <a:schemeClr val="tx1"/>
              </a:solidFill>
              <a:effectLst/>
              <a:latin typeface="+mn-lt"/>
              <a:ea typeface="+mn-ea"/>
              <a:cs typeface="+mn-cs"/>
            </a:endParaRPr>
          </a:p>
          <a:p>
            <a:pPr lvl="0"/>
            <a:r>
              <a:rPr sz="1200" b="1" i="1" kern="1200">
                <a:solidFill>
                  <a:schemeClr val="tx1"/>
                </a:solidFill>
                <a:effectLst/>
                <a:latin typeface="+mn-lt"/>
                <a:ea typeface="+mn-ea"/>
                <a:cs typeface="+mn-cs"/>
              </a:rPr>
              <a:t>​Clôturez</a:t>
            </a:r>
            <a:r>
              <a:rPr sz="1200" kern="1200">
                <a:solidFill>
                  <a:schemeClr val="tx1"/>
                </a:solidFill>
                <a:effectLst/>
                <a:latin typeface="+mn-lt"/>
                <a:ea typeface="+mn-ea"/>
                <a:cs typeface="+mn-cs"/>
              </a:rPr>
              <a:t> la session.</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27</a:t>
            </a:fld>
            <a:endParaRPr lang="en-US" dirty="0"/>
          </a:p>
        </p:txBody>
      </p:sp>
    </p:spTree>
    <p:extLst>
      <p:ext uri="{BB962C8B-B14F-4D97-AF65-F5344CB8AC3E}">
        <p14:creationId xmlns:p14="http://schemas.microsoft.com/office/powerpoint/2010/main" val="227760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3</a:t>
            </a:fld>
            <a:endParaRPr lang="en-US" dirty="0"/>
          </a:p>
        </p:txBody>
      </p:sp>
    </p:spTree>
    <p:extLst>
      <p:ext uri="{BB962C8B-B14F-4D97-AF65-F5344CB8AC3E}">
        <p14:creationId xmlns:p14="http://schemas.microsoft.com/office/powerpoint/2010/main" val="40785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Définissez </a:t>
            </a:r>
            <a:r>
              <a:rPr sz="1200" b="0" i="0" kern="1200">
                <a:solidFill>
                  <a:schemeClr val="tx1"/>
                </a:solidFill>
                <a:effectLst/>
                <a:latin typeface="+mn-lt"/>
                <a:ea typeface="+mn-ea"/>
                <a:cs typeface="+mn-cs"/>
              </a:rPr>
              <a:t>certaines des différentes sources de stress et de pression que nous rencontrons dans la vie.</a:t>
            </a:r>
            <a:endParaRPr lang="en-US" sz="1200" b="1"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i="1" kern="1200">
                <a:solidFill>
                  <a:schemeClr val="tx1"/>
                </a:solidFill>
                <a:effectLst/>
                <a:latin typeface="+mn-lt"/>
                <a:ea typeface="+mn-ea"/>
                <a:cs typeface="+mn-cs"/>
              </a:rPr>
              <a:t>Stress cumulatif</a:t>
            </a:r>
            <a:r>
              <a:rPr sz="1200" kern="1200">
                <a:solidFill>
                  <a:schemeClr val="tx1"/>
                </a:solidFill>
                <a:effectLst/>
                <a:latin typeface="+mn-lt"/>
                <a:ea typeface="+mn-ea"/>
                <a:cs typeface="+mn-cs"/>
              </a:rPr>
              <a:t> : découle de l’accumulation de plusieurs facteurs de stress ou difficultés de faible intensité qui, s’ils étaient pris séparément, seraient facilement gérables. Au fil du temps, cependant, si nous sommes soumis à un nombre trop élevé de ces facteurs de stress de faible intensité durant une période de temps trop courte, leur impact s’accumule.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i="1" kern="1200">
                <a:solidFill>
                  <a:schemeClr val="tx1"/>
                </a:solidFill>
                <a:effectLst/>
                <a:latin typeface="+mn-lt"/>
                <a:ea typeface="+mn-ea"/>
                <a:cs typeface="+mn-cs"/>
              </a:rPr>
              <a:t>Le stress traumatique</a:t>
            </a:r>
            <a:r>
              <a:rPr sz="1200" kern="1200">
                <a:solidFill>
                  <a:schemeClr val="tx1"/>
                </a:solidFill>
                <a:effectLst/>
                <a:latin typeface="+mn-lt"/>
                <a:ea typeface="+mn-ea"/>
                <a:cs typeface="+mn-cs"/>
              </a:rPr>
              <a:t> : résulte d’événements de stress « majeurs », comme un accident, une maladie grave, un deuil, des violences,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i="1" kern="1200">
                <a:solidFill>
                  <a:schemeClr val="tx1"/>
                </a:solidFill>
                <a:effectLst/>
                <a:latin typeface="+mn-lt"/>
                <a:ea typeface="+mn-ea"/>
                <a:cs typeface="+mn-cs"/>
              </a:rPr>
              <a:t>Traumatisme par procuration : </a:t>
            </a:r>
            <a:r>
              <a:rPr sz="1200" i="0" kern="1200">
                <a:solidFill>
                  <a:schemeClr val="tx1"/>
                </a:solidFill>
                <a:effectLst/>
                <a:latin typeface="+mn-lt"/>
                <a:ea typeface="+mn-ea"/>
                <a:cs typeface="+mn-cs"/>
              </a:rPr>
              <a:t>le processus de changement qui se produit parce que vous vous souciez d’autres personnes qui ont subi des préjudices, et que vous vous sentez engagé envers elle et responsable de les aider.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sz="1200" b="1" i="1" kern="1200">
                <a:solidFill>
                  <a:schemeClr val="tx1"/>
                </a:solidFill>
                <a:effectLst/>
                <a:latin typeface="+mn-lt"/>
                <a:ea typeface="+mn-ea"/>
                <a:cs typeface="+mn-cs"/>
              </a:rPr>
              <a:t>​Expliquez :</a:t>
            </a: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Vous voyez que le stress peut affecter notre vie de manières directes </a:t>
            </a:r>
            <a:r>
              <a:rPr sz="1200" i="1" kern="1200">
                <a:solidFill>
                  <a:schemeClr val="tx1"/>
                </a:solidFill>
                <a:effectLst/>
                <a:latin typeface="+mn-lt"/>
                <a:ea typeface="+mn-ea"/>
                <a:cs typeface="+mn-cs"/>
              </a:rPr>
              <a:t>et</a:t>
            </a:r>
            <a:r>
              <a:rPr sz="1200" kern="1200">
                <a:solidFill>
                  <a:schemeClr val="tx1"/>
                </a:solidFill>
                <a:effectLst/>
                <a:latin typeface="+mn-lt"/>
                <a:ea typeface="+mn-ea"/>
                <a:cs typeface="+mn-cs"/>
              </a:rPr>
              <a:t> indirectes.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effectLst/>
                <a:latin typeface="+mn-lt"/>
                <a:ea typeface="+mn-ea"/>
                <a:cs typeface="+mn-cs"/>
              </a:rPr>
              <a:t>Le traumatisme par procuration est souvent désigné sous l’appellation « stress secondaire » ou « stress indirect », car il s’agit d'un stress subi en raison de choses qui sont arrivées à d’autres personnes.</a:t>
            </a: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4</a:t>
            </a:fld>
            <a:endParaRPr lang="en-US" dirty="0"/>
          </a:p>
        </p:txBody>
      </p:sp>
    </p:spTree>
    <p:extLst>
      <p:ext uri="{BB962C8B-B14F-4D97-AF65-F5344CB8AC3E}">
        <p14:creationId xmlns:p14="http://schemas.microsoft.com/office/powerpoint/2010/main" val="111611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Expliquez </a:t>
            </a:r>
            <a:r>
              <a:rPr b="0" i="0"/>
              <a:t>plus en détails le concept de traumatisme par procuration tel que présenté sur la diapositive.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0" i="0"/>
              <a:t>Les réactions de traumatisme par procuration présentent des aspects spécifiques qui les différencient des autres types de réaction de stress (comme le burnout). Nous les examinerons plus en détail par la suite.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0" i="0"/>
              <a:t>Le principal message ici est que le traumatisme par procuration est un type de réaction de stress et qu’au fil du temps, ce processus se traduit par des changements qui affectent le bien-être physique et psychologique.</a:t>
            </a:r>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5</a:t>
            </a:fld>
            <a:endParaRPr lang="en-US" dirty="0"/>
          </a:p>
        </p:txBody>
      </p:sp>
    </p:spTree>
    <p:extLst>
      <p:ext uri="{BB962C8B-B14F-4D97-AF65-F5344CB8AC3E}">
        <p14:creationId xmlns:p14="http://schemas.microsoft.com/office/powerpoint/2010/main" val="69414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6</a:t>
            </a:fld>
            <a:endParaRPr lang="en-US" dirty="0"/>
          </a:p>
        </p:txBody>
      </p:sp>
    </p:spTree>
    <p:extLst>
      <p:ext uri="{BB962C8B-B14F-4D97-AF65-F5344CB8AC3E}">
        <p14:creationId xmlns:p14="http://schemas.microsoft.com/office/powerpoint/2010/main" val="388281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b="1" i="1"/>
              <a:t>Lisez la citation</a:t>
            </a:r>
            <a:r>
              <a:rPr b="0" i="0"/>
              <a:t> </a:t>
            </a:r>
          </a:p>
          <a:p>
            <a:pPr marL="0" indent="0">
              <a:buFont typeface="Arial" panose="020B0604020202020204" pitchFamily="34" charset="0"/>
              <a:buNone/>
            </a:pPr>
            <a:endParaRPr lang="en-US" b="1" i="1" dirty="0"/>
          </a:p>
          <a:p>
            <a:pPr marL="0" indent="0">
              <a:buFont typeface="Arial" panose="020B0604020202020204" pitchFamily="34" charset="0"/>
              <a:buNone/>
            </a:pPr>
            <a:r>
              <a:rPr b="1" i="1"/>
              <a:t>​Expliquez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t>Il est important que les travailleurs humanitaires comprennent le traumatisme par procuration, car il s’agit d'un risque connu dans notre secteur.</a:t>
            </a:r>
          </a:p>
          <a:p>
            <a:pPr marL="171450" indent="-171450">
              <a:buFont typeface="Arial" panose="020B0604020202020204" pitchFamily="34" charset="0"/>
              <a:buChar char="•"/>
            </a:pPr>
            <a:r>
              <a:t>Ce type de travail (qui nécessite d’être exposé à la souffrance et au dénuement, et de s’efforcer d’y remédier d’une manière ou d'une autre) a inévitablement des conséquences sur le plan émotionnel et personnel. Il s’agit d'une conséquence naturelle et normale.</a:t>
            </a:r>
          </a:p>
        </p:txBody>
      </p:sp>
      <p:sp>
        <p:nvSpPr>
          <p:cNvPr id="4" name="Slide Number Placeholder 3"/>
          <p:cNvSpPr>
            <a:spLocks noGrp="1"/>
          </p:cNvSpPr>
          <p:nvPr>
            <p:ph type="sldNum" sz="quarter" idx="5"/>
          </p:nvPr>
        </p:nvSpPr>
        <p:spPr/>
        <p:txBody>
          <a:bodyPr/>
          <a:lstStyle/>
          <a:p>
            <a:fld id="{D70FF2E4-95BE-49CA-89E1-C2C428ECDA9A}" type="slidenum">
              <a:rPr lang="en-US" smtClean="0"/>
              <a:pPr/>
              <a:t>7</a:t>
            </a:fld>
            <a:endParaRPr lang="en-US" dirty="0"/>
          </a:p>
        </p:txBody>
      </p:sp>
    </p:spTree>
    <p:extLst>
      <p:ext uri="{BB962C8B-B14F-4D97-AF65-F5344CB8AC3E}">
        <p14:creationId xmlns:p14="http://schemas.microsoft.com/office/powerpoint/2010/main" val="357689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b="1" i="1"/>
              <a:t>Expliquez </a:t>
            </a:r>
            <a:r>
              <a:rPr b="0" i="0"/>
              <a:t>que la nature et l’intensité du traumatisme par procuration sur un individu dépend d’une matrice complexe de facteurs professionnels et personnels, dont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0" i="0"/>
              <a:t>la constellation actuelle de facteurs de risque et facteurs protecteurs dans sa vie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b="0" i="0"/>
              <a:t>les antécédents personnels de traumatisme </a:t>
            </a:r>
          </a:p>
          <a:p>
            <a:pPr marL="0" indent="0">
              <a:buFont typeface="Arial" panose="020B0604020202020204" pitchFamily="34" charset="0"/>
              <a:buNone/>
            </a:pPr>
            <a:endParaRPr lang="en-US" b="1" i="1" dirty="0"/>
          </a:p>
          <a:p>
            <a:pPr marL="0" indent="0">
              <a:buFont typeface="Arial" panose="020B0604020202020204" pitchFamily="34" charset="0"/>
              <a:buNone/>
            </a:pPr>
            <a:r>
              <a:rPr lang="fr-FR" b="1" i="1"/>
              <a:t>Discut</a:t>
            </a:r>
            <a:r>
              <a:rPr b="1" i="1"/>
              <a:t>ez </a:t>
            </a:r>
            <a:r>
              <a:rPr lang="fr-FR" sz="1200" b="0" i="0" kern="1200">
                <a:solidFill>
                  <a:schemeClr val="tx1"/>
                </a:solidFill>
                <a:latin typeface="+mn-lt"/>
                <a:ea typeface="+mn-ea"/>
                <a:cs typeface="+mn-cs"/>
              </a:rPr>
              <a:t>de </a:t>
            </a:r>
            <a:r>
              <a:rPr sz="1200" b="0" i="0" kern="1200">
                <a:solidFill>
                  <a:schemeClr val="tx1"/>
                </a:solidFill>
                <a:latin typeface="+mn-lt"/>
                <a:ea typeface="+mn-ea"/>
                <a:cs typeface="+mn-cs"/>
              </a:rPr>
              <a:t>certains </a:t>
            </a:r>
            <a:r>
              <a:rPr b="0" i="0"/>
              <a:t>facteurs de nature professionnelle (énoncés sur la diapositive) qui exposent les travailleurs humanitaires à un risque accru de traumatisme par procuration, au point d’avoir un effet délétère sur leurs relations et leur vie quotidienne.</a:t>
            </a:r>
          </a:p>
          <a:p>
            <a:pPr marL="0" indent="0">
              <a:buFont typeface="Arial" panose="020B0604020202020204" pitchFamily="34" charset="0"/>
              <a:buNone/>
            </a:pPr>
            <a:endParaRPr lang="en-US" b="0" i="0" dirty="0"/>
          </a:p>
          <a:p>
            <a:pPr marL="0" indent="0">
              <a:buFont typeface="Arial" panose="020B0604020202020204" pitchFamily="34" charset="0"/>
              <a:buNone/>
            </a:pPr>
            <a:r>
              <a:rPr b="1" i="1"/>
              <a:t>Informations supplémentaires</a:t>
            </a:r>
          </a:p>
          <a:p>
            <a:pPr marL="171450" indent="-171450">
              <a:buFont typeface="Arial" panose="020B0604020202020204" pitchFamily="34" charset="0"/>
              <a:buChar char="•"/>
            </a:pPr>
            <a:r>
              <a:t>Les employés locaux sont exposés à un risque accru de traumatisme par procuration en raison de la forte probabilité qu'ils aient été affectés sur le plan personnel (perte de biens ou d’êtres chers) et confrontés à des risques personnels dans leur vie quotidienne. Leur niveau de stress de base pourrait être plus élevé, et ils sont plus susceptibles de connaître personnellement des personnes qui ont subi des souffrances, des violences, des abus, etc.</a:t>
            </a:r>
          </a:p>
          <a:p>
            <a:pPr marL="171450" indent="-171450">
              <a:buFont typeface="Arial" panose="020B0604020202020204" pitchFamily="34" charset="0"/>
              <a:buChar char="•"/>
            </a:pPr>
            <a:r>
              <a:t>Cependant, les employés locaux bénéficient souvent d’un système de soutien social solidaire en dehors du travail, qui fait souvent défaut aux expatriés.</a:t>
            </a:r>
          </a:p>
        </p:txBody>
      </p:sp>
      <p:sp>
        <p:nvSpPr>
          <p:cNvPr id="4" name="Slide Number Placeholder 3"/>
          <p:cNvSpPr>
            <a:spLocks noGrp="1"/>
          </p:cNvSpPr>
          <p:nvPr>
            <p:ph type="sldNum" sz="quarter" idx="5"/>
          </p:nvPr>
        </p:nvSpPr>
        <p:spPr/>
        <p:txBody>
          <a:bodyPr/>
          <a:lstStyle/>
          <a:p>
            <a:fld id="{D70FF2E4-95BE-49CA-89E1-C2C428ECDA9A}" type="slidenum">
              <a:rPr lang="en-US" smtClean="0"/>
              <a:pPr/>
              <a:t>8</a:t>
            </a:fld>
            <a:endParaRPr lang="en-US" dirty="0"/>
          </a:p>
        </p:txBody>
      </p:sp>
    </p:spTree>
    <p:extLst>
      <p:ext uri="{BB962C8B-B14F-4D97-AF65-F5344CB8AC3E}">
        <p14:creationId xmlns:p14="http://schemas.microsoft.com/office/powerpoint/2010/main" val="243314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b="1" i="1"/>
              <a:t>Présentez </a:t>
            </a:r>
            <a:r>
              <a:rPr b="0" i="0"/>
              <a:t>« Ce travail »</a:t>
            </a:r>
          </a:p>
          <a:p>
            <a:pPr marL="171450" indent="-171450">
              <a:buFont typeface="Arial" panose="020B0604020202020204" pitchFamily="34" charset="0"/>
              <a:buChar char="•"/>
            </a:pPr>
            <a:r>
              <a:rPr b="0" i="0"/>
              <a:t>Un poème signé Ken Kraybill, travailleur social. Ken a de nombreuses années d’expérience dans le domaine des soins de santé pour les sans-abris.</a:t>
            </a:r>
          </a:p>
          <a:p>
            <a:pPr marL="171450" indent="-171450">
              <a:buFont typeface="Arial" panose="020B0604020202020204" pitchFamily="34" charset="0"/>
              <a:buChar char="•"/>
            </a:pPr>
            <a:r>
              <a:rPr b="0" i="0"/>
              <a:t>Ce poème illustre l’impact émotionnel complexe que peut produire ce type de travail</a:t>
            </a:r>
          </a:p>
          <a:p>
            <a:pPr marL="171450" indent="-171450">
              <a:buFont typeface="Arial" panose="020B0604020202020204" pitchFamily="34" charset="0"/>
              <a:buChar char="•"/>
            </a:pPr>
            <a:endParaRPr lang="en-US" b="0" i="0" dirty="0"/>
          </a:p>
          <a:p>
            <a:pPr marL="0" indent="0">
              <a:buFont typeface="Arial" panose="020B0604020202020204" pitchFamily="34" charset="0"/>
              <a:buNone/>
            </a:pPr>
            <a:r>
              <a:rPr b="1" i="1"/>
              <a:t>Lisez </a:t>
            </a:r>
            <a:r>
              <a:rPr b="0" i="0"/>
              <a:t>le poème à voix haute (sur 2 diapositives)</a:t>
            </a:r>
          </a:p>
          <a:p>
            <a:pPr marL="171450" indent="-171450">
              <a:buFont typeface="Arial" panose="020B0604020202020204" pitchFamily="34" charset="0"/>
              <a:buChar char="•"/>
            </a:pPr>
            <a:endParaRPr lang="en-US" b="1" i="1" dirty="0"/>
          </a:p>
          <a:p>
            <a:pPr marL="0" indent="0">
              <a:buFont typeface="Arial" panose="020B0604020202020204" pitchFamily="34" charset="0"/>
              <a:buNone/>
            </a:pPr>
            <a:endParaRPr lang="en-US" b="0" i="0" dirty="0"/>
          </a:p>
          <a:p>
            <a:pPr marL="0" indent="0">
              <a:buFont typeface="Arial" panose="020B0604020202020204" pitchFamily="34" charset="0"/>
              <a:buNone/>
            </a:pPr>
            <a:endParaRPr lang="en-US" b="1" i="1" dirty="0"/>
          </a:p>
        </p:txBody>
      </p:sp>
      <p:sp>
        <p:nvSpPr>
          <p:cNvPr id="4" name="Slide Number Placeholder 3"/>
          <p:cNvSpPr>
            <a:spLocks noGrp="1"/>
          </p:cNvSpPr>
          <p:nvPr>
            <p:ph type="sldNum" sz="quarter" idx="5"/>
          </p:nvPr>
        </p:nvSpPr>
        <p:spPr/>
        <p:txBody>
          <a:bodyPr/>
          <a:lstStyle/>
          <a:p>
            <a:fld id="{D70FF2E4-95BE-49CA-89E1-C2C428ECDA9A}" type="slidenum">
              <a:rPr lang="en-US" smtClean="0"/>
              <a:pPr/>
              <a:t>9</a:t>
            </a:fld>
            <a:endParaRPr lang="en-US" dirty="0"/>
          </a:p>
        </p:txBody>
      </p:sp>
    </p:spTree>
    <p:extLst>
      <p:ext uri="{BB962C8B-B14F-4D97-AF65-F5344CB8AC3E}">
        <p14:creationId xmlns:p14="http://schemas.microsoft.com/office/powerpoint/2010/main" val="422632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5547"/>
            <a:ext cx="7772400" cy="1694415"/>
          </a:xfrm>
          <a:prstGeom prst="rect">
            <a:avLst/>
          </a:prstGeom>
        </p:spPr>
        <p:txBody>
          <a:bodyPr anchor="b"/>
          <a:lstStyle>
            <a:lvl1pPr algn="ctr">
              <a:defRPr sz="4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983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428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6"/>
                        <a:ext cx="1587" cy="1587"/>
                      </a:xfrm>
                      <a:prstGeom prst="rect">
                        <a:avLst/>
                      </a:prstGeom>
                    </p:spPr>
                  </p:pic>
                </p:oleObj>
              </mc:Fallback>
            </mc:AlternateContent>
          </a:graphicData>
        </a:graphic>
      </p:graphicFrame>
      <p:sp>
        <p:nvSpPr>
          <p:cNvPr id="2" name="Title 1"/>
          <p:cNvSpPr>
            <a:spLocks noGrp="1"/>
          </p:cNvSpPr>
          <p:nvPr>
            <p:ph type="title"/>
          </p:nvPr>
        </p:nvSpPr>
        <p:spPr>
          <a:xfrm>
            <a:off x="171450" y="136526"/>
            <a:ext cx="7886700" cy="611619"/>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F1A0E97C-5F10-6E4F-AB66-305A53036F00}"/>
              </a:ext>
            </a:extLst>
          </p:cNvPr>
          <p:cNvSpPr>
            <a:spLocks noGrp="1"/>
          </p:cNvSpPr>
          <p:nvPr>
            <p:ph type="body" sz="quarter" idx="10"/>
          </p:nvPr>
        </p:nvSpPr>
        <p:spPr>
          <a:xfrm>
            <a:off x="461963" y="1146175"/>
            <a:ext cx="8239125" cy="923925"/>
          </a:xfrm>
          <a:prstGeom prst="rect">
            <a:avLst/>
          </a:prstGeom>
        </p:spPr>
        <p:txBody>
          <a:bodyPr/>
          <a:lstStyle>
            <a:lvl1pPr>
              <a:defRPr sz="26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68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3"/>
          <p:cNvSpPr>
            <a:spLocks noChangeArrowheads="1"/>
          </p:cNvSpPr>
          <p:nvPr userDrawn="1"/>
        </p:nvSpPr>
        <p:spPr bwMode="auto">
          <a:xfrm>
            <a:off x="123825" y="6166556"/>
            <a:ext cx="8896350" cy="589456"/>
          </a:xfrm>
          <a:prstGeom prst="rect">
            <a:avLst/>
          </a:prstGeom>
          <a:solidFill>
            <a:srgbClr val="FDC82F"/>
          </a:solidFill>
          <a:ln w="9525">
            <a:noFill/>
            <a:miter lim="800000"/>
            <a:headEnd/>
            <a:tailEnd/>
          </a:ln>
        </p:spPr>
        <p:txBody>
          <a:bodyPr wrap="none" anchor="ctr"/>
          <a:lstStyle/>
          <a:p>
            <a:pPr fontAlgn="auto">
              <a:spcBef>
                <a:spcPts val="0"/>
              </a:spcBef>
              <a:spcAft>
                <a:spcPts val="0"/>
              </a:spcAft>
              <a:defRPr/>
            </a:pPr>
            <a:endParaRPr lang="en-US" sz="1800" dirty="0">
              <a:solidFill>
                <a:prstClr val="black"/>
              </a:solidFill>
              <a:latin typeface="Arial"/>
            </a:endParaRPr>
          </a:p>
        </p:txBody>
      </p:sp>
      <p:sp>
        <p:nvSpPr>
          <p:cNvPr id="9" name="Text Box 8"/>
          <p:cNvSpPr txBox="1">
            <a:spLocks noChangeArrowheads="1"/>
          </p:cNvSpPr>
          <p:nvPr userDrawn="1"/>
        </p:nvSpPr>
        <p:spPr bwMode="auto">
          <a:xfrm>
            <a:off x="285750" y="6540114"/>
            <a:ext cx="2971800" cy="138499"/>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spcBef>
                <a:spcPct val="50000"/>
              </a:spcBef>
              <a:defRPr/>
            </a:pPr>
            <a:r>
              <a:rPr sz="900" b="1">
                <a:cs typeface="Arial" charset="0"/>
              </a:rPr>
              <a:t>​From Harm To Home </a:t>
            </a:r>
            <a:r>
              <a:rPr sz="900">
                <a:cs typeface="Arial" charset="0"/>
              </a:rPr>
              <a:t>| Rescue.org</a:t>
            </a:r>
            <a:endParaRPr lang="en-US" sz="900" dirty="0">
              <a:cs typeface="Arial" charset="0"/>
            </a:endParaRPr>
          </a:p>
        </p:txBody>
      </p:sp>
      <p:pic>
        <p:nvPicPr>
          <p:cNvPr id="8" name="Picture 6" descr="irc_logo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62975" y="6184900"/>
            <a:ext cx="4191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2071" y="616828"/>
            <a:ext cx="9143999" cy="212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5926661"/>
      </p:ext>
    </p:extLst>
  </p:cSld>
  <p:clrMap bg1="lt1" tx1="dk1" bg2="lt2" tx2="dk2" accent1="accent1" accent2="accent2" accent3="accent3" accent4="accent4" accent5="accent5" accent6="accent6" hlink="hlink" folHlink="folHlink"/>
  <p:sldLayoutIdLst>
    <p:sldLayoutId id="2147483661" r:id="rId1"/>
    <p:sldLayoutId id="2147483678" r:id="rId2"/>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XcG_FMh2B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XcG_FMh2B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0A22-B766-5244-B2B9-2885DBBD4D00}"/>
              </a:ext>
            </a:extLst>
          </p:cNvPr>
          <p:cNvSpPr>
            <a:spLocks noGrp="1"/>
          </p:cNvSpPr>
          <p:nvPr>
            <p:ph type="ctrTitle"/>
          </p:nvPr>
        </p:nvSpPr>
        <p:spPr>
          <a:xfrm>
            <a:off x="671513" y="979449"/>
            <a:ext cx="7997474" cy="1694415"/>
          </a:xfrm>
        </p:spPr>
        <p:txBody>
          <a:bodyPr/>
          <a:lstStyle/>
          <a:p>
            <a:r>
              <a:rPr sz="4000" dirty="0" err="1"/>
              <a:t>Comprendre</a:t>
            </a:r>
            <a:r>
              <a:rPr sz="4000" dirty="0"/>
              <a:t> le </a:t>
            </a:r>
            <a:r>
              <a:rPr sz="4000" dirty="0" err="1"/>
              <a:t>traumatisme</a:t>
            </a:r>
            <a:r>
              <a:rPr sz="4000" dirty="0"/>
              <a:t> </a:t>
            </a:r>
            <a:br>
              <a:rPr lang="en-US" sz="4000" dirty="0"/>
            </a:br>
            <a:r>
              <a:rPr sz="4000" dirty="0"/>
              <a:t>par procuration, et comment </a:t>
            </a:r>
            <a:br>
              <a:rPr lang="en-US" sz="4000" dirty="0"/>
            </a:br>
            <a:r>
              <a:rPr sz="4000" dirty="0"/>
              <a:t>y </a:t>
            </a:r>
            <a:r>
              <a:rPr sz="4000" dirty="0" err="1"/>
              <a:t>résister</a:t>
            </a:r>
            <a:r>
              <a:rPr sz="4000" dirty="0"/>
              <a:t> et </a:t>
            </a:r>
            <a:r>
              <a:rPr sz="4000" dirty="0" err="1"/>
              <a:t>s'y</a:t>
            </a:r>
            <a:r>
              <a:rPr sz="4000" dirty="0"/>
              <a:t> adapter</a:t>
            </a:r>
          </a:p>
        </p:txBody>
      </p:sp>
      <p:pic>
        <p:nvPicPr>
          <p:cNvPr id="9" name="Picture 8">
            <a:extLst>
              <a:ext uri="{FF2B5EF4-FFF2-40B4-BE49-F238E27FC236}">
                <a16:creationId xmlns:a16="http://schemas.microsoft.com/office/drawing/2014/main" id="{BEC354A2-DCCF-0A4D-A597-6E71F1570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38" y="2938462"/>
            <a:ext cx="2216150" cy="2958674"/>
          </a:xfrm>
          <a:prstGeom prst="rect">
            <a:avLst/>
          </a:prstGeom>
        </p:spPr>
      </p:pic>
    </p:spTree>
    <p:extLst>
      <p:ext uri="{BB962C8B-B14F-4D97-AF65-F5344CB8AC3E}">
        <p14:creationId xmlns:p14="http://schemas.microsoft.com/office/powerpoint/2010/main" val="321247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1D9-213C-3A44-A0BE-2AC65BEE3DB8}"/>
              </a:ext>
            </a:extLst>
          </p:cNvPr>
          <p:cNvSpPr>
            <a:spLocks noGrp="1"/>
          </p:cNvSpPr>
          <p:nvPr>
            <p:ph type="title"/>
          </p:nvPr>
        </p:nvSpPr>
        <p:spPr/>
        <p:txBody>
          <a:bodyPr/>
          <a:lstStyle/>
          <a:p>
            <a:r>
              <a:t>« Ce travail » (poème)</a:t>
            </a:r>
          </a:p>
        </p:txBody>
      </p:sp>
      <p:sp>
        <p:nvSpPr>
          <p:cNvPr id="3" name="Text Placeholder 2">
            <a:extLst>
              <a:ext uri="{FF2B5EF4-FFF2-40B4-BE49-F238E27FC236}">
                <a16:creationId xmlns:a16="http://schemas.microsoft.com/office/drawing/2014/main" id="{3B0FEF6E-B60A-D84B-B44E-5650B95F0C1E}"/>
              </a:ext>
            </a:extLst>
          </p:cNvPr>
          <p:cNvSpPr>
            <a:spLocks noGrp="1"/>
          </p:cNvSpPr>
          <p:nvPr>
            <p:ph type="body" sz="quarter" idx="10"/>
          </p:nvPr>
        </p:nvSpPr>
        <p:spPr>
          <a:xfrm>
            <a:off x="426337" y="896793"/>
            <a:ext cx="8239125" cy="5218999"/>
          </a:xfrm>
        </p:spPr>
        <p:txBody>
          <a:bodyPr/>
          <a:lstStyle/>
          <a:p>
            <a:pPr marL="0" indent="0">
              <a:lnSpc>
                <a:spcPct val="100000"/>
              </a:lnSpc>
              <a:spcBef>
                <a:spcPts val="0"/>
              </a:spcBef>
              <a:buNone/>
            </a:pPr>
            <a:r>
              <a:rPr sz="2200" dirty="0"/>
              <a:t>Me </a:t>
            </a:r>
            <a:r>
              <a:rPr sz="2200" dirty="0" err="1"/>
              <a:t>confronte</a:t>
            </a:r>
            <a:r>
              <a:rPr sz="2200" dirty="0"/>
              <a:t> à </a:t>
            </a:r>
            <a:r>
              <a:rPr sz="2200" dirty="0" err="1"/>
              <a:t>tant</a:t>
            </a:r>
            <a:r>
              <a:rPr sz="2200" dirty="0"/>
              <a:t> de </a:t>
            </a:r>
            <a:r>
              <a:rPr sz="2200" dirty="0" err="1"/>
              <a:t>pauvreté</a:t>
            </a:r>
            <a:endParaRPr sz="2200" dirty="0"/>
          </a:p>
          <a:p>
            <a:pPr marL="0" indent="0">
              <a:lnSpc>
                <a:spcPct val="100000"/>
              </a:lnSpc>
              <a:spcBef>
                <a:spcPts val="0"/>
              </a:spcBef>
              <a:buNone/>
            </a:pPr>
            <a:r>
              <a:rPr sz="2200" dirty="0"/>
              <a:t>Et </a:t>
            </a:r>
            <a:r>
              <a:rPr sz="2200" dirty="0" err="1"/>
              <a:t>m’enrichit</a:t>
            </a:r>
            <a:r>
              <a:rPr sz="2200" dirty="0"/>
              <a:t> un </a:t>
            </a:r>
            <a:r>
              <a:rPr sz="2200" dirty="0" err="1"/>
              <a:t>peu</a:t>
            </a:r>
            <a:r>
              <a:rPr sz="2200" dirty="0"/>
              <a:t> plus à </a:t>
            </a:r>
            <a:r>
              <a:rPr sz="2200" dirty="0" err="1"/>
              <a:t>chaque</a:t>
            </a:r>
            <a:r>
              <a:rPr sz="2200" dirty="0"/>
              <a:t> rencontre</a:t>
            </a:r>
          </a:p>
          <a:p>
            <a:pPr marL="0" indent="0">
              <a:lnSpc>
                <a:spcPct val="100000"/>
              </a:lnSpc>
              <a:spcBef>
                <a:spcPts val="0"/>
              </a:spcBef>
              <a:buNone/>
            </a:pPr>
            <a:endParaRPr lang="en-US" sz="2200" dirty="0"/>
          </a:p>
          <a:p>
            <a:pPr marL="0" indent="0">
              <a:lnSpc>
                <a:spcPct val="100000"/>
              </a:lnSpc>
              <a:spcBef>
                <a:spcPts val="0"/>
              </a:spcBef>
              <a:buNone/>
            </a:pPr>
            <a:r>
              <a:rPr sz="2200" dirty="0" err="1"/>
              <a:t>Régénère</a:t>
            </a:r>
            <a:r>
              <a:rPr sz="2200" dirty="0"/>
              <a:t> mon </a:t>
            </a:r>
            <a:r>
              <a:rPr sz="2200" dirty="0" err="1"/>
              <a:t>espoir</a:t>
            </a:r>
            <a:endParaRPr sz="2200" dirty="0"/>
          </a:p>
          <a:p>
            <a:pPr marL="0" indent="0">
              <a:lnSpc>
                <a:spcPct val="100000"/>
              </a:lnSpc>
              <a:spcBef>
                <a:spcPts val="0"/>
              </a:spcBef>
              <a:buNone/>
            </a:pPr>
            <a:r>
              <a:rPr sz="2200" dirty="0"/>
              <a:t>Et me </a:t>
            </a:r>
            <a:r>
              <a:rPr sz="2200" dirty="0" err="1"/>
              <a:t>rapproche</a:t>
            </a:r>
            <a:r>
              <a:rPr sz="2200" dirty="0"/>
              <a:t> de ma </a:t>
            </a:r>
            <a:r>
              <a:rPr sz="2200" dirty="0" err="1"/>
              <a:t>foi</a:t>
            </a:r>
            <a:endParaRPr sz="2200" dirty="0"/>
          </a:p>
          <a:p>
            <a:pPr marL="0" indent="0">
              <a:lnSpc>
                <a:spcPct val="100000"/>
              </a:lnSpc>
              <a:spcBef>
                <a:spcPts val="0"/>
              </a:spcBef>
              <a:buNone/>
            </a:pPr>
            <a:endParaRPr lang="en-US" sz="2200" dirty="0"/>
          </a:p>
          <a:p>
            <a:pPr marL="0" indent="0">
              <a:lnSpc>
                <a:spcPct val="100000"/>
              </a:lnSpc>
              <a:spcBef>
                <a:spcPts val="0"/>
              </a:spcBef>
              <a:buNone/>
            </a:pPr>
            <a:r>
              <a:rPr sz="2200" dirty="0"/>
              <a:t>Me </a:t>
            </a:r>
            <a:r>
              <a:rPr sz="2200" dirty="0" err="1"/>
              <a:t>permet</a:t>
            </a:r>
            <a:r>
              <a:rPr sz="2200" dirty="0"/>
              <a:t> </a:t>
            </a:r>
            <a:r>
              <a:rPr sz="2200" dirty="0" err="1"/>
              <a:t>d’envisager</a:t>
            </a:r>
            <a:r>
              <a:rPr sz="2200" dirty="0"/>
              <a:t> un </a:t>
            </a:r>
            <a:r>
              <a:rPr sz="2200" dirty="0" err="1"/>
              <a:t>avenir</a:t>
            </a:r>
            <a:endParaRPr sz="2200" dirty="0"/>
          </a:p>
          <a:p>
            <a:pPr marL="0" indent="0">
              <a:lnSpc>
                <a:spcPct val="100000"/>
              </a:lnSpc>
              <a:spcBef>
                <a:spcPts val="0"/>
              </a:spcBef>
              <a:buNone/>
            </a:pPr>
            <a:r>
              <a:rPr sz="2200" dirty="0"/>
              <a:t>Sur </a:t>
            </a:r>
            <a:r>
              <a:rPr sz="2200" dirty="0" err="1"/>
              <a:t>lequel</a:t>
            </a:r>
            <a:r>
              <a:rPr sz="2200" dirty="0"/>
              <a:t> je </a:t>
            </a:r>
            <a:r>
              <a:rPr sz="2200" dirty="0" err="1"/>
              <a:t>n’ai</a:t>
            </a:r>
            <a:r>
              <a:rPr sz="2200" dirty="0"/>
              <a:t> </a:t>
            </a:r>
            <a:r>
              <a:rPr sz="2200" dirty="0" err="1"/>
              <a:t>cependant</a:t>
            </a:r>
            <a:r>
              <a:rPr sz="2200" dirty="0"/>
              <a:t> </a:t>
            </a:r>
            <a:r>
              <a:rPr sz="2200" dirty="0" err="1"/>
              <a:t>aucune</a:t>
            </a:r>
            <a:r>
              <a:rPr sz="2200" dirty="0"/>
              <a:t> emprise</a:t>
            </a:r>
          </a:p>
          <a:p>
            <a:pPr marL="0" indent="0">
              <a:lnSpc>
                <a:spcPct val="100000"/>
              </a:lnSpc>
              <a:spcBef>
                <a:spcPts val="0"/>
              </a:spcBef>
              <a:buNone/>
            </a:pPr>
            <a:endParaRPr lang="en-US" sz="2200" dirty="0"/>
          </a:p>
          <a:p>
            <a:pPr marL="0" indent="0">
              <a:lnSpc>
                <a:spcPct val="100000"/>
              </a:lnSpc>
              <a:spcBef>
                <a:spcPts val="0"/>
              </a:spcBef>
              <a:buNone/>
            </a:pPr>
            <a:r>
              <a:rPr sz="2200" dirty="0"/>
              <a:t>Me fait vivre mille </a:t>
            </a:r>
            <a:r>
              <a:rPr sz="2200" dirty="0" err="1"/>
              <a:t>tourments</a:t>
            </a:r>
            <a:endParaRPr sz="2200" dirty="0"/>
          </a:p>
          <a:p>
            <a:pPr marL="0" indent="0">
              <a:lnSpc>
                <a:spcPct val="100000"/>
              </a:lnSpc>
              <a:spcBef>
                <a:spcPts val="0"/>
              </a:spcBef>
              <a:buNone/>
            </a:pPr>
            <a:r>
              <a:rPr sz="2200" dirty="0"/>
              <a:t>Et </a:t>
            </a:r>
            <a:r>
              <a:rPr sz="2200" dirty="0" err="1"/>
              <a:t>m’ouvre</a:t>
            </a:r>
            <a:r>
              <a:rPr sz="2200" dirty="0"/>
              <a:t> </a:t>
            </a:r>
            <a:r>
              <a:rPr sz="2200" dirty="0" err="1"/>
              <a:t>l’esprit</a:t>
            </a:r>
            <a:r>
              <a:rPr sz="2200" dirty="0"/>
              <a:t> de force</a:t>
            </a:r>
          </a:p>
          <a:p>
            <a:pPr marL="0" indent="0">
              <a:lnSpc>
                <a:spcPct val="100000"/>
              </a:lnSpc>
              <a:spcBef>
                <a:spcPts val="0"/>
              </a:spcBef>
              <a:buNone/>
            </a:pPr>
            <a:endParaRPr lang="en-US" sz="2200" dirty="0"/>
          </a:p>
          <a:p>
            <a:pPr marL="0" indent="0">
              <a:lnSpc>
                <a:spcPct val="100000"/>
              </a:lnSpc>
              <a:spcBef>
                <a:spcPts val="0"/>
              </a:spcBef>
              <a:buNone/>
            </a:pPr>
            <a:r>
              <a:rPr sz="2200" dirty="0"/>
              <a:t>Me laisse </a:t>
            </a:r>
            <a:r>
              <a:rPr sz="2200" dirty="0" err="1"/>
              <a:t>blessé</a:t>
            </a:r>
            <a:endParaRPr sz="2200" dirty="0"/>
          </a:p>
          <a:p>
            <a:pPr marL="0" indent="0">
              <a:lnSpc>
                <a:spcPct val="100000"/>
              </a:lnSpc>
              <a:spcBef>
                <a:spcPts val="0"/>
              </a:spcBef>
              <a:buNone/>
            </a:pPr>
            <a:r>
              <a:rPr sz="2200" dirty="0" err="1"/>
              <a:t>Puis</a:t>
            </a:r>
            <a:r>
              <a:rPr sz="2200" dirty="0"/>
              <a:t> me </a:t>
            </a:r>
            <a:r>
              <a:rPr sz="2200" dirty="0" err="1"/>
              <a:t>guérit</a:t>
            </a:r>
            <a:endParaRPr sz="2200" dirty="0"/>
          </a:p>
          <a:p>
            <a:pPr marL="0" indent="0" algn="r">
              <a:lnSpc>
                <a:spcPct val="100000"/>
              </a:lnSpc>
              <a:spcBef>
                <a:spcPts val="0"/>
              </a:spcBef>
              <a:buNone/>
            </a:pPr>
            <a:r>
              <a:rPr sz="2000" dirty="0"/>
              <a:t>Ken </a:t>
            </a:r>
            <a:r>
              <a:rPr sz="2000" dirty="0" err="1"/>
              <a:t>Kraybill</a:t>
            </a:r>
            <a:r>
              <a:rPr sz="2000" dirty="0"/>
              <a:t>, M.S.W.</a:t>
            </a:r>
          </a:p>
          <a:p>
            <a:pPr marL="0" indent="0">
              <a:lnSpc>
                <a:spcPct val="100000"/>
              </a:lnSpc>
              <a:spcBef>
                <a:spcPts val="0"/>
              </a:spcBef>
              <a:buNone/>
            </a:pPr>
            <a:endParaRPr lang="en-US" sz="2200" dirty="0"/>
          </a:p>
          <a:p>
            <a:pPr marL="0" indent="0" algn="ctr">
              <a:buNone/>
            </a:pPr>
            <a:endParaRPr lang="en-US" dirty="0"/>
          </a:p>
        </p:txBody>
      </p:sp>
    </p:spTree>
    <p:extLst>
      <p:ext uri="{BB962C8B-B14F-4D97-AF65-F5344CB8AC3E}">
        <p14:creationId xmlns:p14="http://schemas.microsoft.com/office/powerpoint/2010/main" val="97335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43E0-25C6-854D-BD2E-261CDFC5BD99}"/>
              </a:ext>
            </a:extLst>
          </p:cNvPr>
          <p:cNvSpPr>
            <a:spLocks noGrp="1"/>
          </p:cNvSpPr>
          <p:nvPr>
            <p:ph type="ctrTitle"/>
          </p:nvPr>
        </p:nvSpPr>
        <p:spPr>
          <a:xfrm>
            <a:off x="685800" y="2453500"/>
            <a:ext cx="7772400" cy="1322853"/>
          </a:xfrm>
        </p:spPr>
        <p:txBody>
          <a:bodyPr/>
          <a:lstStyle/>
          <a:p>
            <a:r>
              <a:rPr dirty="0"/>
              <a:t>3. </a:t>
            </a:r>
            <a:r>
              <a:rPr dirty="0" err="1"/>
              <a:t>Quels</a:t>
            </a:r>
            <a:r>
              <a:rPr dirty="0"/>
              <a:t> </a:t>
            </a:r>
            <a:r>
              <a:rPr dirty="0" err="1"/>
              <a:t>sont</a:t>
            </a:r>
            <a:r>
              <a:rPr dirty="0"/>
              <a:t> les </a:t>
            </a:r>
            <a:r>
              <a:rPr dirty="0" err="1"/>
              <a:t>signes</a:t>
            </a:r>
            <a:r>
              <a:rPr dirty="0"/>
              <a:t> courants du </a:t>
            </a:r>
            <a:r>
              <a:rPr dirty="0" err="1"/>
              <a:t>traumatisme</a:t>
            </a:r>
            <a:r>
              <a:rPr dirty="0"/>
              <a:t> </a:t>
            </a:r>
            <a:br>
              <a:rPr lang="en-US" dirty="0"/>
            </a:br>
            <a:r>
              <a:rPr dirty="0"/>
              <a:t>par procuration ?</a:t>
            </a:r>
          </a:p>
        </p:txBody>
      </p:sp>
      <p:pic>
        <p:nvPicPr>
          <p:cNvPr id="6" name="Picture 5">
            <a:extLst>
              <a:ext uri="{FF2B5EF4-FFF2-40B4-BE49-F238E27FC236}">
                <a16:creationId xmlns:a16="http://schemas.microsoft.com/office/drawing/2014/main" id="{527E53FE-7B21-724C-89F5-4163AE76F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
        <p:nvSpPr>
          <p:cNvPr id="3" name="TextBox 2">
            <a:extLst>
              <a:ext uri="{FF2B5EF4-FFF2-40B4-BE49-F238E27FC236}">
                <a16:creationId xmlns:a16="http://schemas.microsoft.com/office/drawing/2014/main" id="{BB4B7329-AF07-7342-9DC7-F16EB57D3269}"/>
              </a:ext>
            </a:extLst>
          </p:cNvPr>
          <p:cNvSpPr txBox="1"/>
          <p:nvPr/>
        </p:nvSpPr>
        <p:spPr>
          <a:xfrm>
            <a:off x="0" y="3871355"/>
            <a:ext cx="9144000" cy="461665"/>
          </a:xfrm>
          <a:prstGeom prst="rect">
            <a:avLst/>
          </a:prstGeom>
          <a:noFill/>
        </p:spPr>
        <p:txBody>
          <a:bodyPr wrap="square" rtlCol="0">
            <a:spAutoFit/>
          </a:bodyPr>
          <a:lstStyle/>
          <a:p>
            <a:pPr algn="ctr"/>
            <a:r>
              <a:rPr sz="2400" dirty="0" err="1"/>
              <a:t>Soyez</a:t>
            </a:r>
            <a:r>
              <a:rPr sz="2400" dirty="0"/>
              <a:t> </a:t>
            </a:r>
            <a:r>
              <a:rPr sz="2400" dirty="0" err="1"/>
              <a:t>attentif</a:t>
            </a:r>
            <a:r>
              <a:rPr sz="2400" dirty="0"/>
              <a:t> aux </a:t>
            </a:r>
            <a:r>
              <a:rPr sz="2400" dirty="0" err="1"/>
              <a:t>changements</a:t>
            </a:r>
            <a:r>
              <a:rPr sz="2400" dirty="0"/>
              <a:t> et au stress </a:t>
            </a:r>
            <a:r>
              <a:rPr sz="2400" dirty="0" err="1"/>
              <a:t>prolongé</a:t>
            </a:r>
            <a:endParaRPr sz="2400" dirty="0"/>
          </a:p>
        </p:txBody>
      </p:sp>
    </p:spTree>
    <p:extLst>
      <p:ext uri="{BB962C8B-B14F-4D97-AF65-F5344CB8AC3E}">
        <p14:creationId xmlns:p14="http://schemas.microsoft.com/office/powerpoint/2010/main" val="253258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a:xfrm>
            <a:off x="171450" y="136526"/>
            <a:ext cx="8267700" cy="611619"/>
          </a:xfrm>
        </p:spPr>
        <p:txBody>
          <a:bodyPr/>
          <a:lstStyle/>
          <a:p>
            <a:r>
              <a:rPr dirty="0" err="1"/>
              <a:t>Signes</a:t>
            </a:r>
            <a:r>
              <a:rPr dirty="0"/>
              <a:t> courants de </a:t>
            </a:r>
            <a:r>
              <a:rPr dirty="0" err="1"/>
              <a:t>traumatisme</a:t>
            </a:r>
            <a:r>
              <a:rPr dirty="0"/>
              <a:t> par procuration</a:t>
            </a:r>
          </a:p>
        </p:txBody>
      </p:sp>
      <p:sp>
        <p:nvSpPr>
          <p:cNvPr id="3" name="Text Placeholder 2">
            <a:extLst>
              <a:ext uri="{FF2B5EF4-FFF2-40B4-BE49-F238E27FC236}">
                <a16:creationId xmlns:a16="http://schemas.microsoft.com/office/drawing/2014/main" id="{028743E2-8260-BD40-887F-F16BEEFF000A}"/>
              </a:ext>
            </a:extLst>
          </p:cNvPr>
          <p:cNvSpPr>
            <a:spLocks noGrp="1"/>
          </p:cNvSpPr>
          <p:nvPr>
            <p:ph type="body" sz="quarter" idx="10"/>
          </p:nvPr>
        </p:nvSpPr>
        <p:spPr>
          <a:xfrm>
            <a:off x="366323" y="957630"/>
            <a:ext cx="8238031" cy="6050272"/>
          </a:xfrm>
        </p:spPr>
        <p:txBody>
          <a:bodyPr/>
          <a:lstStyle/>
          <a:p>
            <a:pPr marL="0" indent="0">
              <a:lnSpc>
                <a:spcPct val="100000"/>
              </a:lnSpc>
              <a:spcBef>
                <a:spcPts val="600"/>
              </a:spcBef>
              <a:spcAft>
                <a:spcPts val="600"/>
              </a:spcAft>
              <a:buNone/>
            </a:pPr>
            <a:r>
              <a:rPr sz="2100" b="1" dirty="0" err="1"/>
              <a:t>Mentaux</a:t>
            </a:r>
            <a:r>
              <a:rPr sz="2100" b="1" dirty="0"/>
              <a:t> et </a:t>
            </a:r>
            <a:r>
              <a:rPr sz="2100" b="1" dirty="0" err="1"/>
              <a:t>émotionnels</a:t>
            </a:r>
            <a:r>
              <a:rPr sz="2100" b="1" dirty="0"/>
              <a:t> </a:t>
            </a:r>
          </a:p>
          <a:p>
            <a:pPr>
              <a:lnSpc>
                <a:spcPct val="100000"/>
              </a:lnSpc>
              <a:spcBef>
                <a:spcPts val="600"/>
              </a:spcBef>
              <a:spcAft>
                <a:spcPts val="600"/>
              </a:spcAft>
            </a:pPr>
            <a:r>
              <a:rPr sz="2100" dirty="0"/>
              <a:t>Plus irritable, impatient et </a:t>
            </a:r>
            <a:r>
              <a:rPr sz="2100" dirty="0" err="1"/>
              <a:t>colérique</a:t>
            </a:r>
            <a:endParaRPr sz="2100" dirty="0"/>
          </a:p>
          <a:p>
            <a:pPr>
              <a:lnSpc>
                <a:spcPct val="100000"/>
              </a:lnSpc>
              <a:spcBef>
                <a:spcPts val="600"/>
              </a:spcBef>
              <a:spcAft>
                <a:spcPts val="600"/>
              </a:spcAft>
            </a:pPr>
            <a:r>
              <a:rPr sz="2100" dirty="0" err="1"/>
              <a:t>Anxiété</a:t>
            </a:r>
            <a:r>
              <a:rPr sz="2100" dirty="0"/>
              <a:t> et sentiment </a:t>
            </a:r>
            <a:r>
              <a:rPr sz="2100" dirty="0" err="1"/>
              <a:t>d'insécurité</a:t>
            </a:r>
            <a:r>
              <a:rPr sz="2100" dirty="0"/>
              <a:t>, </a:t>
            </a:r>
            <a:r>
              <a:rPr sz="2100" dirty="0" err="1"/>
              <a:t>d’inquiétude</a:t>
            </a:r>
            <a:endParaRPr sz="2100" dirty="0"/>
          </a:p>
          <a:p>
            <a:pPr>
              <a:lnSpc>
                <a:spcPct val="100000"/>
              </a:lnSpc>
              <a:spcBef>
                <a:spcPts val="600"/>
              </a:spcBef>
              <a:spcAft>
                <a:spcPts val="600"/>
              </a:spcAft>
            </a:pPr>
            <a:r>
              <a:rPr sz="2100" dirty="0"/>
              <a:t>Se </a:t>
            </a:r>
            <a:r>
              <a:rPr sz="2100" dirty="0" err="1"/>
              <a:t>sentir</a:t>
            </a:r>
            <a:r>
              <a:rPr sz="2100" dirty="0"/>
              <a:t> plus triste, chagrin </a:t>
            </a:r>
          </a:p>
          <a:p>
            <a:pPr>
              <a:lnSpc>
                <a:spcPct val="100000"/>
              </a:lnSpc>
              <a:spcBef>
                <a:spcPts val="600"/>
              </a:spcBef>
              <a:spcAft>
                <a:spcPts val="600"/>
              </a:spcAft>
            </a:pPr>
            <a:r>
              <a:rPr sz="2100" dirty="0" err="1"/>
              <a:t>Difficultés</a:t>
            </a:r>
            <a:r>
              <a:rPr sz="2100" dirty="0"/>
              <a:t> à se </a:t>
            </a:r>
            <a:r>
              <a:rPr sz="2100" dirty="0" err="1"/>
              <a:t>détendre</a:t>
            </a:r>
            <a:r>
              <a:rPr sz="2100" dirty="0"/>
              <a:t> et à se </a:t>
            </a:r>
            <a:r>
              <a:rPr sz="2100" dirty="0" err="1"/>
              <a:t>sentir</a:t>
            </a:r>
            <a:r>
              <a:rPr sz="2100" dirty="0"/>
              <a:t> </a:t>
            </a:r>
            <a:r>
              <a:rPr sz="2100" dirty="0" err="1"/>
              <a:t>en</a:t>
            </a:r>
            <a:r>
              <a:rPr sz="2100" dirty="0"/>
              <a:t> </a:t>
            </a:r>
            <a:r>
              <a:rPr sz="2100" dirty="0" err="1"/>
              <a:t>paix</a:t>
            </a:r>
            <a:r>
              <a:rPr sz="2100" dirty="0"/>
              <a:t>, </a:t>
            </a:r>
            <a:r>
              <a:rPr sz="2100" dirty="0" err="1"/>
              <a:t>satisfait</a:t>
            </a:r>
            <a:r>
              <a:rPr sz="2100" dirty="0"/>
              <a:t>, </a:t>
            </a:r>
            <a:r>
              <a:rPr sz="2100" dirty="0" err="1"/>
              <a:t>heureux</a:t>
            </a:r>
            <a:endParaRPr sz="2100" dirty="0"/>
          </a:p>
          <a:p>
            <a:pPr>
              <a:lnSpc>
                <a:spcPct val="100000"/>
              </a:lnSpc>
              <a:spcBef>
                <a:spcPts val="600"/>
              </a:spcBef>
              <a:spcAft>
                <a:spcPts val="600"/>
              </a:spcAft>
            </a:pPr>
            <a:r>
              <a:rPr sz="2100" dirty="0" err="1"/>
              <a:t>Difficultés</a:t>
            </a:r>
            <a:r>
              <a:rPr sz="2100" dirty="0"/>
              <a:t> à </a:t>
            </a:r>
            <a:r>
              <a:rPr sz="2100" dirty="0" err="1"/>
              <a:t>réguler</a:t>
            </a:r>
            <a:r>
              <a:rPr sz="2100" dirty="0"/>
              <a:t> </a:t>
            </a:r>
            <a:r>
              <a:rPr sz="2100" dirty="0" err="1"/>
              <a:t>ses</a:t>
            </a:r>
            <a:r>
              <a:rPr sz="2100" dirty="0"/>
              <a:t> </a:t>
            </a:r>
            <a:r>
              <a:rPr sz="2100" dirty="0" err="1"/>
              <a:t>émotions</a:t>
            </a:r>
            <a:r>
              <a:rPr sz="2100" dirty="0"/>
              <a:t> : « </a:t>
            </a:r>
            <a:r>
              <a:rPr sz="2100" dirty="0" err="1"/>
              <a:t>montagnes</a:t>
            </a:r>
            <a:r>
              <a:rPr sz="2100" dirty="0"/>
              <a:t> </a:t>
            </a:r>
            <a:r>
              <a:rPr sz="2100" dirty="0" err="1"/>
              <a:t>russes</a:t>
            </a:r>
            <a:r>
              <a:rPr sz="2100" dirty="0"/>
              <a:t> »</a:t>
            </a:r>
          </a:p>
          <a:p>
            <a:pPr>
              <a:lnSpc>
                <a:spcPct val="100000"/>
              </a:lnSpc>
              <a:spcBef>
                <a:spcPts val="600"/>
              </a:spcBef>
              <a:spcAft>
                <a:spcPts val="600"/>
              </a:spcAft>
            </a:pPr>
            <a:r>
              <a:rPr sz="2100" dirty="0" err="1"/>
              <a:t>Difficultés</a:t>
            </a:r>
            <a:r>
              <a:rPr sz="2100" dirty="0"/>
              <a:t> à se lancer </a:t>
            </a:r>
            <a:r>
              <a:rPr sz="2100" dirty="0" err="1"/>
              <a:t>dans</a:t>
            </a:r>
            <a:r>
              <a:rPr sz="2100" dirty="0"/>
              <a:t> le travail et à se </a:t>
            </a:r>
            <a:r>
              <a:rPr sz="2100" dirty="0" err="1"/>
              <a:t>concentrer</a:t>
            </a:r>
            <a:endParaRPr sz="2100" dirty="0"/>
          </a:p>
          <a:p>
            <a:pPr>
              <a:lnSpc>
                <a:spcPct val="100000"/>
              </a:lnSpc>
              <a:spcBef>
                <a:spcPts val="600"/>
              </a:spcBef>
              <a:spcAft>
                <a:spcPts val="600"/>
              </a:spcAft>
            </a:pPr>
            <a:r>
              <a:rPr sz="2100" dirty="0" err="1"/>
              <a:t>Difficultés</a:t>
            </a:r>
            <a:r>
              <a:rPr sz="2100" dirty="0"/>
              <a:t> à </a:t>
            </a:r>
            <a:r>
              <a:rPr sz="2100" dirty="0" err="1"/>
              <a:t>prendre</a:t>
            </a:r>
            <a:r>
              <a:rPr sz="2100" dirty="0"/>
              <a:t> des </a:t>
            </a:r>
            <a:r>
              <a:rPr sz="2100" dirty="0" err="1"/>
              <a:t>décisions</a:t>
            </a:r>
            <a:r>
              <a:rPr sz="2100" dirty="0"/>
              <a:t> et troubles de la </a:t>
            </a:r>
            <a:r>
              <a:rPr sz="2100" dirty="0" err="1"/>
              <a:t>mémoire</a:t>
            </a:r>
            <a:endParaRPr sz="2100" dirty="0"/>
          </a:p>
          <a:p>
            <a:pPr>
              <a:lnSpc>
                <a:spcPct val="100000"/>
              </a:lnSpc>
              <a:spcBef>
                <a:spcPts val="600"/>
              </a:spcBef>
              <a:spcAft>
                <a:spcPts val="600"/>
              </a:spcAft>
            </a:pPr>
            <a:r>
              <a:rPr sz="2100" dirty="0" err="1"/>
              <a:t>Pensées</a:t>
            </a:r>
            <a:r>
              <a:rPr sz="2100" dirty="0"/>
              <a:t> et sentiment d’être sans </a:t>
            </a:r>
            <a:r>
              <a:rPr sz="2100" dirty="0" err="1"/>
              <a:t>valeur</a:t>
            </a:r>
            <a:r>
              <a:rPr sz="2100" dirty="0"/>
              <a:t>, impuissant, </a:t>
            </a:r>
            <a:r>
              <a:rPr sz="2100" dirty="0" err="1"/>
              <a:t>démuni</a:t>
            </a:r>
            <a:endParaRPr sz="2100" dirty="0"/>
          </a:p>
          <a:p>
            <a:pPr lvl="1">
              <a:lnSpc>
                <a:spcPct val="100000"/>
              </a:lnSpc>
              <a:spcBef>
                <a:spcPts val="300"/>
              </a:spcBef>
              <a:spcAft>
                <a:spcPts val="300"/>
              </a:spcAft>
            </a:pPr>
            <a:endParaRPr lang="en-US" sz="2100" dirty="0"/>
          </a:p>
          <a:p>
            <a:pPr lvl="1">
              <a:lnSpc>
                <a:spcPct val="100000"/>
              </a:lnSpc>
              <a:spcBef>
                <a:spcPts val="600"/>
              </a:spcBef>
              <a:spcAft>
                <a:spcPts val="600"/>
              </a:spcAft>
            </a:pPr>
            <a:endParaRPr lang="en-US" sz="2100" dirty="0"/>
          </a:p>
          <a:p>
            <a:pPr>
              <a:lnSpc>
                <a:spcPct val="100000"/>
              </a:lnSpc>
              <a:spcBef>
                <a:spcPts val="600"/>
              </a:spcBef>
              <a:spcAft>
                <a:spcPts val="600"/>
              </a:spcAft>
            </a:pPr>
            <a:endParaRPr lang="en-US" sz="2100" dirty="0"/>
          </a:p>
          <a:p>
            <a:endParaRPr lang="en-US" sz="2100" dirty="0"/>
          </a:p>
        </p:txBody>
      </p:sp>
    </p:spTree>
    <p:extLst>
      <p:ext uri="{BB962C8B-B14F-4D97-AF65-F5344CB8AC3E}">
        <p14:creationId xmlns:p14="http://schemas.microsoft.com/office/powerpoint/2010/main" val="24422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a:xfrm>
            <a:off x="171449" y="136526"/>
            <a:ext cx="8447895" cy="611619"/>
          </a:xfrm>
        </p:spPr>
        <p:txBody>
          <a:bodyPr/>
          <a:lstStyle/>
          <a:p>
            <a:r>
              <a:rPr dirty="0" err="1"/>
              <a:t>Signes</a:t>
            </a:r>
            <a:r>
              <a:rPr dirty="0"/>
              <a:t> courants de </a:t>
            </a:r>
            <a:r>
              <a:rPr dirty="0" err="1"/>
              <a:t>traumatisme</a:t>
            </a:r>
            <a:r>
              <a:rPr dirty="0"/>
              <a:t> par procuration (II)</a:t>
            </a:r>
          </a:p>
        </p:txBody>
      </p:sp>
      <p:sp>
        <p:nvSpPr>
          <p:cNvPr id="3" name="Text Placeholder 2">
            <a:extLst>
              <a:ext uri="{FF2B5EF4-FFF2-40B4-BE49-F238E27FC236}">
                <a16:creationId xmlns:a16="http://schemas.microsoft.com/office/drawing/2014/main" id="{028743E2-8260-BD40-887F-F16BEEFF000A}"/>
              </a:ext>
            </a:extLst>
          </p:cNvPr>
          <p:cNvSpPr>
            <a:spLocks noGrp="1"/>
          </p:cNvSpPr>
          <p:nvPr>
            <p:ph type="body" sz="quarter" idx="10"/>
          </p:nvPr>
        </p:nvSpPr>
        <p:spPr>
          <a:xfrm>
            <a:off x="366323" y="957630"/>
            <a:ext cx="8253022" cy="6050272"/>
          </a:xfrm>
        </p:spPr>
        <p:txBody>
          <a:bodyPr/>
          <a:lstStyle/>
          <a:p>
            <a:pPr marL="0" indent="0">
              <a:lnSpc>
                <a:spcPct val="100000"/>
              </a:lnSpc>
              <a:spcBef>
                <a:spcPts val="600"/>
              </a:spcBef>
              <a:spcAft>
                <a:spcPts val="600"/>
              </a:spcAft>
              <a:buNone/>
            </a:pPr>
            <a:r>
              <a:rPr sz="2400" b="1" dirty="0" err="1"/>
              <a:t>Comportementaux</a:t>
            </a:r>
            <a:r>
              <a:rPr sz="2400" b="1" dirty="0"/>
              <a:t> et physiques</a:t>
            </a:r>
          </a:p>
          <a:p>
            <a:pPr>
              <a:lnSpc>
                <a:spcPct val="100000"/>
              </a:lnSpc>
              <a:spcBef>
                <a:spcPts val="600"/>
              </a:spcBef>
              <a:spcAft>
                <a:spcPts val="600"/>
              </a:spcAft>
            </a:pPr>
            <a:r>
              <a:rPr sz="2400" dirty="0" err="1"/>
              <a:t>Changements</a:t>
            </a:r>
            <a:r>
              <a:rPr sz="2400" dirty="0"/>
              <a:t> </a:t>
            </a:r>
            <a:r>
              <a:rPr sz="2400" dirty="0" err="1"/>
              <a:t>affectant</a:t>
            </a:r>
            <a:r>
              <a:rPr sz="2400" dirty="0"/>
              <a:t> le </a:t>
            </a:r>
            <a:r>
              <a:rPr sz="2400" dirty="0" err="1"/>
              <a:t>sommeil</a:t>
            </a:r>
            <a:r>
              <a:rPr sz="2400" dirty="0"/>
              <a:t>/</a:t>
            </a:r>
            <a:r>
              <a:rPr sz="2400" dirty="0" err="1"/>
              <a:t>l’appétit</a:t>
            </a:r>
            <a:endParaRPr sz="2400" dirty="0"/>
          </a:p>
          <a:p>
            <a:pPr>
              <a:lnSpc>
                <a:spcPct val="100000"/>
              </a:lnSpc>
              <a:spcBef>
                <a:spcPts val="600"/>
              </a:spcBef>
              <a:spcAft>
                <a:spcPts val="600"/>
              </a:spcAft>
            </a:pPr>
            <a:r>
              <a:rPr sz="2400" dirty="0" err="1"/>
              <a:t>Éviter</a:t>
            </a:r>
            <a:r>
              <a:rPr sz="2400" dirty="0"/>
              <a:t> le travail, les </a:t>
            </a:r>
            <a:r>
              <a:rPr sz="2400" dirty="0" err="1"/>
              <a:t>tâches</a:t>
            </a:r>
            <a:r>
              <a:rPr sz="2400" dirty="0"/>
              <a:t> </a:t>
            </a:r>
            <a:r>
              <a:rPr sz="2400" dirty="0" err="1"/>
              <a:t>ou</a:t>
            </a:r>
            <a:r>
              <a:rPr sz="2400" dirty="0"/>
              <a:t> les </a:t>
            </a:r>
            <a:r>
              <a:rPr sz="2400" dirty="0" err="1"/>
              <a:t>personnes</a:t>
            </a:r>
            <a:endParaRPr sz="2400" dirty="0"/>
          </a:p>
          <a:p>
            <a:pPr>
              <a:lnSpc>
                <a:spcPct val="100000"/>
              </a:lnSpc>
              <a:spcBef>
                <a:spcPts val="600"/>
              </a:spcBef>
              <a:spcAft>
                <a:spcPts val="600"/>
              </a:spcAft>
            </a:pPr>
            <a:r>
              <a:rPr sz="2400" dirty="0" err="1"/>
              <a:t>Consommation</a:t>
            </a:r>
            <a:r>
              <a:rPr sz="2400" dirty="0"/>
              <a:t> accrue de substances </a:t>
            </a:r>
            <a:r>
              <a:rPr sz="2400" dirty="0" err="1"/>
              <a:t>nocives</a:t>
            </a:r>
            <a:endParaRPr sz="2400" dirty="0"/>
          </a:p>
          <a:p>
            <a:pPr>
              <a:lnSpc>
                <a:spcPct val="100000"/>
              </a:lnSpc>
              <a:spcBef>
                <a:spcPts val="600"/>
              </a:spcBef>
              <a:spcAft>
                <a:spcPts val="600"/>
              </a:spcAft>
            </a:pPr>
            <a:r>
              <a:rPr sz="2400" dirty="0" err="1"/>
              <a:t>Problèmes</a:t>
            </a:r>
            <a:r>
              <a:rPr sz="2400" dirty="0"/>
              <a:t> physiques </a:t>
            </a:r>
            <a:r>
              <a:rPr sz="2400" dirty="0" err="1"/>
              <a:t>comme</a:t>
            </a:r>
            <a:r>
              <a:rPr sz="2400" dirty="0"/>
              <a:t> </a:t>
            </a:r>
            <a:r>
              <a:rPr sz="2400" dirty="0" err="1"/>
              <a:t>maux</a:t>
            </a:r>
            <a:r>
              <a:rPr sz="2400" dirty="0"/>
              <a:t> de tête, </a:t>
            </a:r>
            <a:r>
              <a:rPr sz="2400" dirty="0" err="1"/>
              <a:t>douleurs</a:t>
            </a:r>
            <a:r>
              <a:rPr sz="2400" dirty="0"/>
              <a:t>, maladies</a:t>
            </a:r>
          </a:p>
          <a:p>
            <a:pPr>
              <a:lnSpc>
                <a:spcPct val="100000"/>
              </a:lnSpc>
              <a:spcBef>
                <a:spcPts val="600"/>
              </a:spcBef>
              <a:spcAft>
                <a:spcPts val="600"/>
              </a:spcAft>
            </a:pPr>
            <a:r>
              <a:rPr sz="2400" dirty="0"/>
              <a:t>Augmentation du </a:t>
            </a:r>
            <a:r>
              <a:rPr sz="2400" dirty="0" err="1"/>
              <a:t>nombre</a:t>
            </a:r>
            <a:r>
              <a:rPr sz="2400" dirty="0"/>
              <a:t> </a:t>
            </a:r>
            <a:r>
              <a:rPr sz="2400" dirty="0" err="1"/>
              <a:t>d’accidents</a:t>
            </a:r>
            <a:endParaRPr sz="2400" dirty="0"/>
          </a:p>
          <a:p>
            <a:pPr lvl="1">
              <a:lnSpc>
                <a:spcPct val="100000"/>
              </a:lnSpc>
              <a:spcBef>
                <a:spcPts val="600"/>
              </a:spcBef>
              <a:spcAft>
                <a:spcPts val="600"/>
              </a:spcAft>
            </a:pPr>
            <a:endParaRPr lang="en-US" sz="2200" dirty="0"/>
          </a:p>
          <a:p>
            <a:pPr>
              <a:lnSpc>
                <a:spcPct val="100000"/>
              </a:lnSpc>
              <a:spcBef>
                <a:spcPts val="600"/>
              </a:spcBef>
              <a:spcAft>
                <a:spcPts val="600"/>
              </a:spcAft>
            </a:pPr>
            <a:endParaRPr lang="en-US" sz="2400" dirty="0"/>
          </a:p>
          <a:p>
            <a:endParaRPr lang="en-US" dirty="0"/>
          </a:p>
        </p:txBody>
      </p:sp>
    </p:spTree>
    <p:extLst>
      <p:ext uri="{BB962C8B-B14F-4D97-AF65-F5344CB8AC3E}">
        <p14:creationId xmlns:p14="http://schemas.microsoft.com/office/powerpoint/2010/main" val="8914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a:xfrm>
            <a:off x="171450" y="136526"/>
            <a:ext cx="8534400" cy="611619"/>
          </a:xfrm>
        </p:spPr>
        <p:txBody>
          <a:bodyPr/>
          <a:lstStyle/>
          <a:p>
            <a:r>
              <a:rPr sz="2400" dirty="0" err="1"/>
              <a:t>Signes</a:t>
            </a:r>
            <a:r>
              <a:rPr sz="2400" dirty="0"/>
              <a:t> plus </a:t>
            </a:r>
            <a:r>
              <a:rPr sz="2400" dirty="0" err="1"/>
              <a:t>spécifiques</a:t>
            </a:r>
            <a:r>
              <a:rPr sz="2400" dirty="0"/>
              <a:t> de </a:t>
            </a:r>
            <a:r>
              <a:rPr sz="2400" dirty="0" err="1"/>
              <a:t>traumatisme</a:t>
            </a:r>
            <a:r>
              <a:rPr sz="2400" dirty="0"/>
              <a:t> par procuration (I)</a:t>
            </a:r>
          </a:p>
        </p:txBody>
      </p:sp>
      <p:sp>
        <p:nvSpPr>
          <p:cNvPr id="6" name="Text Placeholder 2">
            <a:extLst>
              <a:ext uri="{FF2B5EF4-FFF2-40B4-BE49-F238E27FC236}">
                <a16:creationId xmlns:a16="http://schemas.microsoft.com/office/drawing/2014/main" id="{F1878C90-5F5D-5545-9688-F9F3E9619578}"/>
              </a:ext>
            </a:extLst>
          </p:cNvPr>
          <p:cNvSpPr txBox="1">
            <a:spLocks/>
          </p:cNvSpPr>
          <p:nvPr/>
        </p:nvSpPr>
        <p:spPr>
          <a:xfrm>
            <a:off x="366323" y="957630"/>
            <a:ext cx="7691827" cy="6050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sz="2100" b="1" dirty="0" err="1"/>
              <a:t>Signes</a:t>
            </a:r>
            <a:r>
              <a:rPr sz="2100" b="1" dirty="0"/>
              <a:t> de </a:t>
            </a:r>
            <a:r>
              <a:rPr sz="2100" b="1" dirty="0" err="1"/>
              <a:t>réactions</a:t>
            </a:r>
            <a:r>
              <a:rPr sz="2100" b="1" dirty="0"/>
              <a:t> </a:t>
            </a:r>
            <a:r>
              <a:rPr sz="2100" b="1" dirty="0" err="1"/>
              <a:t>traumatiques</a:t>
            </a:r>
            <a:endParaRPr sz="2100" b="1" dirty="0"/>
          </a:p>
          <a:p>
            <a:pPr>
              <a:lnSpc>
                <a:spcPct val="100000"/>
              </a:lnSpc>
              <a:spcBef>
                <a:spcPts val="300"/>
              </a:spcBef>
              <a:spcAft>
                <a:spcPts val="300"/>
              </a:spcAft>
            </a:pPr>
            <a:r>
              <a:rPr sz="2100" dirty="0" err="1"/>
              <a:t>Pensées</a:t>
            </a:r>
            <a:r>
              <a:rPr sz="2100" dirty="0"/>
              <a:t> de plus </a:t>
            </a:r>
            <a:r>
              <a:rPr sz="2100" dirty="0" err="1"/>
              <a:t>en</a:t>
            </a:r>
            <a:r>
              <a:rPr sz="2100" dirty="0"/>
              <a:t> plus </a:t>
            </a:r>
            <a:r>
              <a:rPr sz="2100" dirty="0" err="1"/>
              <a:t>envahissantes</a:t>
            </a:r>
            <a:r>
              <a:rPr sz="2100" dirty="0"/>
              <a:t> à propos du travail </a:t>
            </a:r>
            <a:r>
              <a:rPr sz="2100" dirty="0" err="1"/>
              <a:t>ou</a:t>
            </a:r>
            <a:r>
              <a:rPr sz="2100" dirty="0"/>
              <a:t> de choses </a:t>
            </a:r>
            <a:r>
              <a:rPr sz="2100" dirty="0" err="1"/>
              <a:t>troublantes</a:t>
            </a:r>
            <a:endParaRPr sz="2100" dirty="0"/>
          </a:p>
          <a:p>
            <a:pPr lvl="0">
              <a:lnSpc>
                <a:spcPct val="100000"/>
              </a:lnSpc>
              <a:spcBef>
                <a:spcPts val="300"/>
              </a:spcBef>
              <a:spcAft>
                <a:spcPts val="300"/>
              </a:spcAft>
            </a:pPr>
            <a:r>
              <a:rPr sz="2100" dirty="0"/>
              <a:t>Regain </a:t>
            </a:r>
            <a:r>
              <a:rPr sz="2100" dirty="0" err="1"/>
              <a:t>d’inquiétude</a:t>
            </a:r>
            <a:r>
              <a:rPr sz="2100" dirty="0"/>
              <a:t>, de </a:t>
            </a:r>
            <a:r>
              <a:rPr sz="2100" dirty="0" err="1"/>
              <a:t>tracas</a:t>
            </a:r>
            <a:r>
              <a:rPr sz="2100" dirty="0"/>
              <a:t>, </a:t>
            </a:r>
            <a:r>
              <a:rPr sz="2100" dirty="0" err="1"/>
              <a:t>d’anxiété</a:t>
            </a:r>
            <a:r>
              <a:rPr sz="2100" dirty="0"/>
              <a:t>, </a:t>
            </a:r>
            <a:r>
              <a:rPr sz="2100" dirty="0" err="1"/>
              <a:t>d’agitation</a:t>
            </a:r>
            <a:r>
              <a:rPr sz="2100" dirty="0"/>
              <a:t>, </a:t>
            </a:r>
            <a:br>
              <a:rPr lang="en-US" sz="2100" dirty="0"/>
            </a:br>
            <a:r>
              <a:rPr sz="2100" dirty="0"/>
              <a:t>de </a:t>
            </a:r>
            <a:r>
              <a:rPr sz="2100" dirty="0" err="1"/>
              <a:t>pensées</a:t>
            </a:r>
            <a:r>
              <a:rPr sz="2100" dirty="0"/>
              <a:t> </a:t>
            </a:r>
            <a:r>
              <a:rPr sz="2100" dirty="0" err="1"/>
              <a:t>obsessionnelles</a:t>
            </a:r>
            <a:endParaRPr sz="2100" dirty="0"/>
          </a:p>
          <a:p>
            <a:pPr lvl="0">
              <a:lnSpc>
                <a:spcPct val="100000"/>
              </a:lnSpc>
              <a:spcBef>
                <a:spcPts val="300"/>
              </a:spcBef>
              <a:spcAft>
                <a:spcPts val="300"/>
              </a:spcAft>
            </a:pPr>
            <a:r>
              <a:rPr sz="2100" dirty="0"/>
              <a:t>Hypervigilance, </a:t>
            </a:r>
            <a:r>
              <a:rPr sz="2100" dirty="0" err="1"/>
              <a:t>sursauter</a:t>
            </a:r>
            <a:r>
              <a:rPr sz="2100" dirty="0"/>
              <a:t> </a:t>
            </a:r>
            <a:r>
              <a:rPr sz="2100" dirty="0" err="1"/>
              <a:t>facilement</a:t>
            </a:r>
            <a:endParaRPr sz="2100" dirty="0"/>
          </a:p>
          <a:p>
            <a:pPr lvl="0">
              <a:lnSpc>
                <a:spcPct val="100000"/>
              </a:lnSpc>
              <a:spcBef>
                <a:spcPts val="300"/>
              </a:spcBef>
              <a:spcAft>
                <a:spcPts val="300"/>
              </a:spcAft>
            </a:pPr>
            <a:r>
              <a:rPr sz="2100" dirty="0" err="1"/>
              <a:t>Évitement</a:t>
            </a:r>
            <a:endParaRPr sz="2100" dirty="0"/>
          </a:p>
          <a:p>
            <a:pPr marL="0" lvl="0" indent="0">
              <a:lnSpc>
                <a:spcPct val="100000"/>
              </a:lnSpc>
              <a:spcBef>
                <a:spcPts val="600"/>
              </a:spcBef>
              <a:spcAft>
                <a:spcPts val="600"/>
              </a:spcAft>
              <a:buNone/>
            </a:pPr>
            <a:r>
              <a:rPr sz="2100" b="1" dirty="0" err="1"/>
              <a:t>Changements</a:t>
            </a:r>
            <a:r>
              <a:rPr sz="2100" b="1" dirty="0"/>
              <a:t> de raison d’être, </a:t>
            </a:r>
            <a:r>
              <a:rPr sz="2100" b="1" dirty="0" err="1"/>
              <a:t>d'objectifs</a:t>
            </a:r>
            <a:r>
              <a:rPr sz="2100" b="1" dirty="0"/>
              <a:t>, de </a:t>
            </a:r>
            <a:r>
              <a:rPr sz="2100" b="1" dirty="0" err="1"/>
              <a:t>spiritualité</a:t>
            </a:r>
            <a:endParaRPr sz="2100" b="1" dirty="0"/>
          </a:p>
          <a:p>
            <a:pPr>
              <a:lnSpc>
                <a:spcPct val="100000"/>
              </a:lnSpc>
              <a:spcBef>
                <a:spcPts val="300"/>
              </a:spcBef>
              <a:spcAft>
                <a:spcPts val="300"/>
              </a:spcAft>
            </a:pPr>
            <a:r>
              <a:rPr sz="2100" dirty="0" err="1"/>
              <a:t>Perte</a:t>
            </a:r>
            <a:r>
              <a:rPr sz="2100" dirty="0"/>
              <a:t> de </a:t>
            </a:r>
            <a:r>
              <a:rPr sz="2100" dirty="0" err="1"/>
              <a:t>sens</a:t>
            </a:r>
            <a:r>
              <a:rPr sz="2100" dirty="0"/>
              <a:t>, de raison d’être et/</a:t>
            </a:r>
            <a:r>
              <a:rPr sz="2100" dirty="0" err="1"/>
              <a:t>ou</a:t>
            </a:r>
            <a:r>
              <a:rPr sz="2100" dirty="0"/>
              <a:t> </a:t>
            </a:r>
            <a:r>
              <a:rPr sz="2100" dirty="0" err="1"/>
              <a:t>d’espoir</a:t>
            </a:r>
            <a:r>
              <a:rPr sz="2100" dirty="0"/>
              <a:t> </a:t>
            </a:r>
          </a:p>
          <a:p>
            <a:pPr>
              <a:lnSpc>
                <a:spcPct val="100000"/>
              </a:lnSpc>
              <a:spcBef>
                <a:spcPts val="300"/>
              </a:spcBef>
              <a:spcAft>
                <a:spcPts val="300"/>
              </a:spcAft>
            </a:pPr>
            <a:r>
              <a:rPr sz="2100" dirty="0" err="1"/>
              <a:t>Cynisme</a:t>
            </a:r>
            <a:r>
              <a:rPr sz="2100" dirty="0"/>
              <a:t> et </a:t>
            </a:r>
            <a:r>
              <a:rPr sz="2100" dirty="0" err="1"/>
              <a:t>culpabilité</a:t>
            </a:r>
            <a:endParaRPr lang="en-US" sz="2100" dirty="0"/>
          </a:p>
          <a:p>
            <a:pPr>
              <a:lnSpc>
                <a:spcPct val="100000"/>
              </a:lnSpc>
              <a:spcBef>
                <a:spcPts val="300"/>
              </a:spcBef>
              <a:spcAft>
                <a:spcPts val="300"/>
              </a:spcAft>
            </a:pPr>
            <a:r>
              <a:rPr sz="2100" dirty="0"/>
              <a:t>Sentiment de </a:t>
            </a:r>
            <a:r>
              <a:rPr sz="2100" dirty="0" err="1"/>
              <a:t>désespoir</a:t>
            </a:r>
            <a:r>
              <a:rPr sz="2100" dirty="0"/>
              <a:t> et </a:t>
            </a:r>
            <a:r>
              <a:rPr sz="2100" dirty="0" err="1"/>
              <a:t>d’impuissance</a:t>
            </a:r>
            <a:endParaRPr sz="2100" dirty="0"/>
          </a:p>
          <a:p>
            <a:pPr>
              <a:lnSpc>
                <a:spcPct val="100000"/>
              </a:lnSpc>
              <a:spcBef>
                <a:spcPts val="300"/>
              </a:spcBef>
              <a:spcAft>
                <a:spcPts val="300"/>
              </a:spcAft>
            </a:pPr>
            <a:r>
              <a:rPr sz="2100" dirty="0"/>
              <a:t>Tension </a:t>
            </a:r>
            <a:r>
              <a:rPr sz="2100" dirty="0" err="1"/>
              <a:t>éthique</a:t>
            </a:r>
            <a:endParaRPr lang="en-US" sz="2100" dirty="0"/>
          </a:p>
          <a:p>
            <a:pPr>
              <a:lnSpc>
                <a:spcPct val="100000"/>
              </a:lnSpc>
              <a:spcBef>
                <a:spcPts val="600"/>
              </a:spcBef>
              <a:spcAft>
                <a:spcPts val="600"/>
              </a:spcAft>
            </a:pPr>
            <a:endParaRPr lang="en-US" sz="2100" b="1" dirty="0"/>
          </a:p>
          <a:p>
            <a:pPr marL="0" lvl="0" indent="0">
              <a:lnSpc>
                <a:spcPct val="100000"/>
              </a:lnSpc>
              <a:spcBef>
                <a:spcPts val="600"/>
              </a:spcBef>
              <a:spcAft>
                <a:spcPts val="600"/>
              </a:spcAft>
              <a:buNone/>
            </a:pPr>
            <a:endParaRPr lang="en-US" sz="2100" dirty="0"/>
          </a:p>
          <a:p>
            <a:pPr lvl="1">
              <a:lnSpc>
                <a:spcPct val="100000"/>
              </a:lnSpc>
              <a:spcBef>
                <a:spcPts val="600"/>
              </a:spcBef>
              <a:spcAft>
                <a:spcPts val="600"/>
              </a:spcAft>
            </a:pPr>
            <a:endParaRPr lang="en-US" sz="2100" dirty="0"/>
          </a:p>
          <a:p>
            <a:pPr>
              <a:lnSpc>
                <a:spcPct val="100000"/>
              </a:lnSpc>
              <a:spcBef>
                <a:spcPts val="600"/>
              </a:spcBef>
              <a:spcAft>
                <a:spcPts val="600"/>
              </a:spcAft>
            </a:pPr>
            <a:endParaRPr lang="en-US" sz="2100" dirty="0"/>
          </a:p>
          <a:p>
            <a:endParaRPr lang="en-US" sz="2100" dirty="0"/>
          </a:p>
        </p:txBody>
      </p:sp>
      <p:pic>
        <p:nvPicPr>
          <p:cNvPr id="4" name="Picture 1">
            <a:hlinkClick r:id="rId3"/>
            <a:extLst>
              <a:ext uri="{FF2B5EF4-FFF2-40B4-BE49-F238E27FC236}">
                <a16:creationId xmlns:a16="http://schemas.microsoft.com/office/drawing/2014/main" id="{D99B3445-6712-D448-9A70-D3E4D241FD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6041" y="1410008"/>
            <a:ext cx="1222438" cy="186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754">
            <a:extLst>
              <a:ext uri="{FF2B5EF4-FFF2-40B4-BE49-F238E27FC236}">
                <a16:creationId xmlns:a16="http://schemas.microsoft.com/office/drawing/2014/main" id="{E1C510E5-F830-5641-8062-AE6A112DB77C}"/>
              </a:ext>
            </a:extLst>
          </p:cNvPr>
          <p:cNvPicPr preferRelativeResize="0"/>
          <p:nvPr/>
        </p:nvPicPr>
        <p:blipFill rotWithShape="1">
          <a:blip r:embed="rId5">
            <a:alphaModFix/>
          </a:blip>
          <a:srcRect/>
          <a:stretch/>
        </p:blipFill>
        <p:spPr>
          <a:xfrm>
            <a:off x="7263609" y="4184866"/>
            <a:ext cx="1589082" cy="1477770"/>
          </a:xfrm>
          <a:prstGeom prst="rect">
            <a:avLst/>
          </a:prstGeom>
          <a:noFill/>
          <a:ln>
            <a:noFill/>
          </a:ln>
        </p:spPr>
      </p:pic>
    </p:spTree>
    <p:extLst>
      <p:ext uri="{BB962C8B-B14F-4D97-AF65-F5344CB8AC3E}">
        <p14:creationId xmlns:p14="http://schemas.microsoft.com/office/powerpoint/2010/main" val="55402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4B4F-3C13-2247-8333-AC1F9A3EEDAE}"/>
              </a:ext>
            </a:extLst>
          </p:cNvPr>
          <p:cNvSpPr>
            <a:spLocks noGrp="1"/>
          </p:cNvSpPr>
          <p:nvPr>
            <p:ph type="title"/>
          </p:nvPr>
        </p:nvSpPr>
        <p:spPr>
          <a:xfrm>
            <a:off x="171450" y="136526"/>
            <a:ext cx="8324850" cy="611619"/>
          </a:xfrm>
        </p:spPr>
        <p:txBody>
          <a:bodyPr/>
          <a:lstStyle/>
          <a:p>
            <a:r>
              <a:rPr sz="2400" dirty="0" err="1"/>
              <a:t>Signes</a:t>
            </a:r>
            <a:r>
              <a:rPr sz="2400" dirty="0"/>
              <a:t> plus </a:t>
            </a:r>
            <a:r>
              <a:rPr sz="2400" dirty="0" err="1"/>
              <a:t>spécifiques</a:t>
            </a:r>
            <a:r>
              <a:rPr sz="2400" dirty="0"/>
              <a:t> de </a:t>
            </a:r>
            <a:r>
              <a:rPr sz="2400" dirty="0" err="1"/>
              <a:t>traumatisme</a:t>
            </a:r>
            <a:r>
              <a:rPr sz="2400" dirty="0"/>
              <a:t> par procuration (II)</a:t>
            </a:r>
          </a:p>
        </p:txBody>
      </p:sp>
      <p:sp>
        <p:nvSpPr>
          <p:cNvPr id="6" name="Text Placeholder 2">
            <a:extLst>
              <a:ext uri="{FF2B5EF4-FFF2-40B4-BE49-F238E27FC236}">
                <a16:creationId xmlns:a16="http://schemas.microsoft.com/office/drawing/2014/main" id="{F1878C90-5F5D-5545-9688-F9F3E9619578}"/>
              </a:ext>
            </a:extLst>
          </p:cNvPr>
          <p:cNvSpPr txBox="1">
            <a:spLocks/>
          </p:cNvSpPr>
          <p:nvPr/>
        </p:nvSpPr>
        <p:spPr>
          <a:xfrm>
            <a:off x="366323" y="957630"/>
            <a:ext cx="6350361" cy="6050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Font typeface="Arial" panose="020B0604020202020204" pitchFamily="34" charset="0"/>
              <a:buNone/>
            </a:pPr>
            <a:r>
              <a:rPr sz="2100" b="1" dirty="0" err="1"/>
              <a:t>Changements</a:t>
            </a:r>
            <a:r>
              <a:rPr sz="2100" b="1" dirty="0"/>
              <a:t> de nature </a:t>
            </a:r>
            <a:r>
              <a:rPr sz="2100" b="1" dirty="0" err="1"/>
              <a:t>relationnelle</a:t>
            </a:r>
            <a:endParaRPr sz="2100" b="1" dirty="0"/>
          </a:p>
          <a:p>
            <a:pPr lvl="0">
              <a:lnSpc>
                <a:spcPct val="100000"/>
              </a:lnSpc>
              <a:spcBef>
                <a:spcPts val="600"/>
              </a:spcBef>
              <a:spcAft>
                <a:spcPts val="600"/>
              </a:spcAft>
            </a:pPr>
            <a:r>
              <a:rPr sz="2100" dirty="0"/>
              <a:t>Des </a:t>
            </a:r>
            <a:r>
              <a:rPr sz="2100" dirty="0" err="1"/>
              <a:t>difficultés</a:t>
            </a:r>
            <a:r>
              <a:rPr sz="2100" dirty="0"/>
              <a:t> à se </a:t>
            </a:r>
            <a:r>
              <a:rPr sz="2100" dirty="0" err="1"/>
              <a:t>sentir</a:t>
            </a:r>
            <a:r>
              <a:rPr sz="2100" dirty="0"/>
              <a:t> </a:t>
            </a:r>
            <a:r>
              <a:rPr sz="2100" dirty="0" err="1"/>
              <a:t>bien</a:t>
            </a:r>
            <a:r>
              <a:rPr sz="2100" dirty="0"/>
              <a:t> </a:t>
            </a:r>
            <a:r>
              <a:rPr sz="2100" dirty="0" err="1"/>
              <a:t>ou</a:t>
            </a:r>
            <a:r>
              <a:rPr sz="2100" dirty="0"/>
              <a:t> à accepter </a:t>
            </a:r>
            <a:br>
              <a:rPr lang="en-US" sz="2100" dirty="0"/>
            </a:br>
            <a:r>
              <a:rPr sz="2100" dirty="0"/>
              <a:t>de se </a:t>
            </a:r>
            <a:r>
              <a:rPr sz="2100" err="1"/>
              <a:t>sentir</a:t>
            </a:r>
            <a:r>
              <a:rPr sz="2100"/>
              <a:t> bien</a:t>
            </a:r>
            <a:r>
              <a:rPr lang="fr-FR" sz="2100"/>
              <a:t>.</a:t>
            </a:r>
            <a:r>
              <a:rPr sz="2100"/>
              <a:t>​ </a:t>
            </a:r>
            <a:r>
              <a:rPr sz="2100" dirty="0" err="1"/>
              <a:t>Votre</a:t>
            </a:r>
            <a:r>
              <a:rPr sz="2100" dirty="0"/>
              <a:t> vision de </a:t>
            </a:r>
            <a:r>
              <a:rPr sz="2100" dirty="0" err="1"/>
              <a:t>votre</a:t>
            </a:r>
            <a:r>
              <a:rPr sz="2100" dirty="0"/>
              <a:t> relation avec </a:t>
            </a:r>
            <a:r>
              <a:rPr sz="2100" dirty="0" err="1"/>
              <a:t>vous-même</a:t>
            </a:r>
            <a:r>
              <a:rPr sz="2100" dirty="0"/>
              <a:t> et les </a:t>
            </a:r>
            <a:r>
              <a:rPr sz="2100" dirty="0" err="1"/>
              <a:t>autres</a:t>
            </a:r>
            <a:r>
              <a:rPr sz="2100" dirty="0"/>
              <a:t> </a:t>
            </a:r>
            <a:r>
              <a:rPr sz="2100" dirty="0" err="1"/>
              <a:t>est</a:t>
            </a:r>
            <a:r>
              <a:rPr sz="2100" dirty="0"/>
              <a:t> </a:t>
            </a:r>
            <a:r>
              <a:rPr sz="2100" dirty="0" err="1"/>
              <a:t>négativement</a:t>
            </a:r>
            <a:r>
              <a:rPr sz="2100" dirty="0"/>
              <a:t> </a:t>
            </a:r>
            <a:r>
              <a:rPr sz="2100" dirty="0" err="1"/>
              <a:t>affectée</a:t>
            </a:r>
            <a:endParaRPr sz="2100" dirty="0"/>
          </a:p>
          <a:p>
            <a:pPr lvl="0">
              <a:lnSpc>
                <a:spcPct val="100000"/>
              </a:lnSpc>
              <a:spcBef>
                <a:spcPts val="600"/>
              </a:spcBef>
              <a:spcAft>
                <a:spcPts val="600"/>
              </a:spcAft>
            </a:pPr>
            <a:r>
              <a:rPr sz="2100" dirty="0" err="1"/>
              <a:t>Problèmes</a:t>
            </a:r>
            <a:r>
              <a:rPr sz="2100" dirty="0"/>
              <a:t> pour </a:t>
            </a:r>
            <a:r>
              <a:rPr sz="2100" dirty="0" err="1"/>
              <a:t>gérer</a:t>
            </a:r>
            <a:r>
              <a:rPr sz="2100" dirty="0"/>
              <a:t> les </a:t>
            </a:r>
            <a:r>
              <a:rPr sz="2100" dirty="0" err="1"/>
              <a:t>limites</a:t>
            </a:r>
            <a:r>
              <a:rPr sz="2100" dirty="0"/>
              <a:t> entre </a:t>
            </a:r>
            <a:r>
              <a:rPr sz="2100" dirty="0" err="1"/>
              <a:t>vous-même</a:t>
            </a:r>
            <a:r>
              <a:rPr sz="2100" dirty="0"/>
              <a:t> et les </a:t>
            </a:r>
            <a:r>
              <a:rPr sz="2100" dirty="0" err="1"/>
              <a:t>autres</a:t>
            </a:r>
            <a:r>
              <a:rPr sz="2100" dirty="0"/>
              <a:t> </a:t>
            </a:r>
            <a:r>
              <a:rPr sz="2100"/>
              <a:t>(p</a:t>
            </a:r>
            <a:r>
              <a:rPr lang="fr-FR" sz="2100"/>
              <a:t>.</a:t>
            </a:r>
            <a:r>
              <a:rPr sz="2100"/>
              <a:t> </a:t>
            </a:r>
            <a:r>
              <a:rPr sz="2100" dirty="0"/>
              <a:t>ex. </a:t>
            </a:r>
            <a:r>
              <a:rPr sz="2100" dirty="0" err="1"/>
              <a:t>prendre</a:t>
            </a:r>
            <a:r>
              <a:rPr sz="2100" dirty="0"/>
              <a:t> trop de </a:t>
            </a:r>
            <a:r>
              <a:rPr sz="2100" dirty="0" err="1"/>
              <a:t>responsabilités</a:t>
            </a:r>
            <a:r>
              <a:rPr sz="2100" dirty="0"/>
              <a:t>, </a:t>
            </a:r>
            <a:r>
              <a:rPr sz="2100" dirty="0" err="1"/>
              <a:t>avoir</a:t>
            </a:r>
            <a:r>
              <a:rPr sz="2100" dirty="0"/>
              <a:t> du mal à </a:t>
            </a:r>
            <a:r>
              <a:rPr sz="2100" dirty="0" err="1"/>
              <a:t>arrêter</a:t>
            </a:r>
            <a:r>
              <a:rPr sz="2100" dirty="0"/>
              <a:t> de </a:t>
            </a:r>
            <a:r>
              <a:rPr sz="2100" dirty="0" err="1"/>
              <a:t>travailler</a:t>
            </a:r>
            <a:r>
              <a:rPr sz="2100" dirty="0"/>
              <a:t> à la fin de la </a:t>
            </a:r>
            <a:r>
              <a:rPr sz="2100" dirty="0" err="1"/>
              <a:t>journée</a:t>
            </a:r>
            <a:r>
              <a:rPr sz="2100" dirty="0"/>
              <a:t>, </a:t>
            </a:r>
            <a:r>
              <a:rPr sz="2100" dirty="0" err="1"/>
              <a:t>s’immiscer</a:t>
            </a:r>
            <a:r>
              <a:rPr sz="2100" dirty="0"/>
              <a:t> </a:t>
            </a:r>
            <a:r>
              <a:rPr sz="2100" dirty="0" err="1"/>
              <a:t>dans</a:t>
            </a:r>
            <a:r>
              <a:rPr sz="2100" dirty="0"/>
              <a:t> la vie des </a:t>
            </a:r>
            <a:r>
              <a:rPr sz="2100" dirty="0" err="1"/>
              <a:t>autres</a:t>
            </a:r>
            <a:r>
              <a:rPr sz="2100" dirty="0"/>
              <a:t> et </a:t>
            </a:r>
            <a:r>
              <a:rPr sz="2100" dirty="0" err="1"/>
              <a:t>tenter</a:t>
            </a:r>
            <a:r>
              <a:rPr sz="2100" dirty="0"/>
              <a:t> de la </a:t>
            </a:r>
            <a:r>
              <a:rPr sz="2100" dirty="0" err="1"/>
              <a:t>contrôler</a:t>
            </a:r>
            <a:r>
              <a:rPr sz="2100" dirty="0"/>
              <a:t>)</a:t>
            </a:r>
          </a:p>
          <a:p>
            <a:pPr>
              <a:lnSpc>
                <a:spcPct val="100000"/>
              </a:lnSpc>
              <a:spcBef>
                <a:spcPts val="600"/>
              </a:spcBef>
              <a:spcAft>
                <a:spcPts val="600"/>
              </a:spcAft>
            </a:pPr>
            <a:r>
              <a:rPr sz="2100" dirty="0" err="1"/>
              <a:t>Capacité</a:t>
            </a:r>
            <a:r>
              <a:rPr sz="2100" dirty="0"/>
              <a:t> </a:t>
            </a:r>
            <a:r>
              <a:rPr sz="2100" dirty="0" err="1"/>
              <a:t>réduite</a:t>
            </a:r>
            <a:r>
              <a:rPr sz="2100" dirty="0"/>
              <a:t> à </a:t>
            </a:r>
            <a:r>
              <a:rPr sz="2100" dirty="0" err="1"/>
              <a:t>éprouver</a:t>
            </a:r>
            <a:r>
              <a:rPr sz="2100" dirty="0"/>
              <a:t> de la compassion </a:t>
            </a:r>
            <a:br>
              <a:rPr lang="en-US" sz="2100" dirty="0"/>
            </a:br>
            <a:r>
              <a:rPr sz="2100" dirty="0"/>
              <a:t>et de </a:t>
            </a:r>
            <a:r>
              <a:rPr sz="2100" dirty="0" err="1"/>
              <a:t>l’empathie</a:t>
            </a:r>
            <a:endParaRPr sz="2100" dirty="0"/>
          </a:p>
          <a:p>
            <a:pPr>
              <a:lnSpc>
                <a:spcPct val="100000"/>
              </a:lnSpc>
              <a:spcBef>
                <a:spcPts val="600"/>
              </a:spcBef>
              <a:spcAft>
                <a:spcPts val="600"/>
              </a:spcAft>
            </a:pPr>
            <a:r>
              <a:rPr sz="2100" dirty="0" err="1"/>
              <a:t>Difficultés</a:t>
            </a:r>
            <a:r>
              <a:rPr sz="2100" dirty="0"/>
              <a:t> à se </a:t>
            </a:r>
            <a:r>
              <a:rPr sz="2100" dirty="0" err="1"/>
              <a:t>sentir</a:t>
            </a:r>
            <a:r>
              <a:rPr sz="2100" dirty="0"/>
              <a:t> </a:t>
            </a:r>
            <a:r>
              <a:rPr sz="2100" dirty="0" err="1"/>
              <a:t>concerné</a:t>
            </a:r>
            <a:r>
              <a:rPr sz="2100" dirty="0"/>
              <a:t> par </a:t>
            </a:r>
            <a:r>
              <a:rPr sz="2100" dirty="0" err="1"/>
              <a:t>ce</a:t>
            </a:r>
            <a:r>
              <a:rPr sz="2100" dirty="0"/>
              <a:t> qui nous </a:t>
            </a:r>
            <a:r>
              <a:rPr sz="2100" dirty="0" err="1"/>
              <a:t>entoure</a:t>
            </a:r>
            <a:r>
              <a:rPr sz="2100" dirty="0"/>
              <a:t> et </a:t>
            </a:r>
            <a:r>
              <a:rPr sz="2100" dirty="0" err="1"/>
              <a:t>ce</a:t>
            </a:r>
            <a:r>
              <a:rPr sz="2100" dirty="0"/>
              <a:t> qui nous arrive​</a:t>
            </a:r>
          </a:p>
          <a:p>
            <a:pPr>
              <a:lnSpc>
                <a:spcPct val="100000"/>
              </a:lnSpc>
              <a:spcBef>
                <a:spcPts val="600"/>
              </a:spcBef>
              <a:spcAft>
                <a:spcPts val="600"/>
              </a:spcAft>
            </a:pPr>
            <a:endParaRPr lang="en-US" sz="2100" b="1" dirty="0"/>
          </a:p>
          <a:p>
            <a:pPr marL="0" lvl="0" indent="0">
              <a:lnSpc>
                <a:spcPct val="100000"/>
              </a:lnSpc>
              <a:spcBef>
                <a:spcPts val="600"/>
              </a:spcBef>
              <a:spcAft>
                <a:spcPts val="600"/>
              </a:spcAft>
              <a:buNone/>
            </a:pPr>
            <a:endParaRPr lang="en-US" sz="2100" dirty="0"/>
          </a:p>
          <a:p>
            <a:pPr lvl="1">
              <a:lnSpc>
                <a:spcPct val="100000"/>
              </a:lnSpc>
              <a:spcBef>
                <a:spcPts val="600"/>
              </a:spcBef>
              <a:spcAft>
                <a:spcPts val="600"/>
              </a:spcAft>
            </a:pPr>
            <a:endParaRPr lang="en-US" sz="2100" dirty="0"/>
          </a:p>
          <a:p>
            <a:pPr>
              <a:lnSpc>
                <a:spcPct val="100000"/>
              </a:lnSpc>
              <a:spcBef>
                <a:spcPts val="600"/>
              </a:spcBef>
              <a:spcAft>
                <a:spcPts val="600"/>
              </a:spcAft>
            </a:pPr>
            <a:endParaRPr lang="en-US" sz="2100" dirty="0"/>
          </a:p>
          <a:p>
            <a:endParaRPr lang="en-US" sz="2100" dirty="0"/>
          </a:p>
        </p:txBody>
      </p:sp>
      <p:pic>
        <p:nvPicPr>
          <p:cNvPr id="4" name="Picture 3">
            <a:extLst>
              <a:ext uri="{FF2B5EF4-FFF2-40B4-BE49-F238E27FC236}">
                <a16:creationId xmlns:a16="http://schemas.microsoft.com/office/drawing/2014/main" id="{CD05A3EE-CBD3-F740-B0B3-B11A5BA24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983" y="2443942"/>
            <a:ext cx="2736414" cy="2052311"/>
          </a:xfrm>
          <a:prstGeom prst="rect">
            <a:avLst/>
          </a:prstGeom>
        </p:spPr>
      </p:pic>
    </p:spTree>
    <p:extLst>
      <p:ext uri="{BB962C8B-B14F-4D97-AF65-F5344CB8AC3E}">
        <p14:creationId xmlns:p14="http://schemas.microsoft.com/office/powerpoint/2010/main" val="402218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A0F5-DD38-0D47-B4E8-48A166490788}"/>
              </a:ext>
            </a:extLst>
          </p:cNvPr>
          <p:cNvSpPr>
            <a:spLocks noGrp="1"/>
          </p:cNvSpPr>
          <p:nvPr>
            <p:ph type="title"/>
          </p:nvPr>
        </p:nvSpPr>
        <p:spPr>
          <a:xfrm>
            <a:off x="171449" y="136526"/>
            <a:ext cx="8640041" cy="611619"/>
          </a:xfrm>
        </p:spPr>
        <p:txBody>
          <a:bodyPr/>
          <a:lstStyle/>
          <a:p>
            <a:r>
              <a:t>Échelle sur-implication/sous-implication</a:t>
            </a:r>
          </a:p>
        </p:txBody>
      </p:sp>
      <p:sp>
        <p:nvSpPr>
          <p:cNvPr id="4" name="Right Arrow 3">
            <a:extLst>
              <a:ext uri="{FF2B5EF4-FFF2-40B4-BE49-F238E27FC236}">
                <a16:creationId xmlns:a16="http://schemas.microsoft.com/office/drawing/2014/main" id="{8B494D9A-9DA1-124D-A82B-9A89D356F447}"/>
              </a:ext>
            </a:extLst>
          </p:cNvPr>
          <p:cNvSpPr/>
          <p:nvPr/>
        </p:nvSpPr>
        <p:spPr>
          <a:xfrm>
            <a:off x="4928260" y="1282536"/>
            <a:ext cx="3598223" cy="368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55109A11-66F5-D84E-8DB6-8F591066D073}"/>
              </a:ext>
            </a:extLst>
          </p:cNvPr>
          <p:cNvSpPr/>
          <p:nvPr/>
        </p:nvSpPr>
        <p:spPr>
          <a:xfrm rot="10800000">
            <a:off x="686790" y="1282535"/>
            <a:ext cx="3598223" cy="368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5BC77E-5218-A548-BDE6-2EF8A02866F4}"/>
              </a:ext>
            </a:extLst>
          </p:cNvPr>
          <p:cNvSpPr txBox="1"/>
          <p:nvPr/>
        </p:nvSpPr>
        <p:spPr>
          <a:xfrm>
            <a:off x="914400" y="973777"/>
            <a:ext cx="3370613" cy="369332"/>
          </a:xfrm>
          <a:prstGeom prst="rect">
            <a:avLst/>
          </a:prstGeom>
          <a:noFill/>
        </p:spPr>
        <p:txBody>
          <a:bodyPr wrap="square" rtlCol="0">
            <a:spAutoFit/>
          </a:bodyPr>
          <a:lstStyle/>
          <a:p>
            <a:r>
              <a:rPr b="1"/>
              <a:t>Sur-implication</a:t>
            </a:r>
          </a:p>
        </p:txBody>
      </p:sp>
      <p:sp>
        <p:nvSpPr>
          <p:cNvPr id="7" name="TextBox 6">
            <a:extLst>
              <a:ext uri="{FF2B5EF4-FFF2-40B4-BE49-F238E27FC236}">
                <a16:creationId xmlns:a16="http://schemas.microsoft.com/office/drawing/2014/main" id="{07EBAC3B-41C4-9F48-BDF7-3982C3CA5347}"/>
              </a:ext>
            </a:extLst>
          </p:cNvPr>
          <p:cNvSpPr txBox="1"/>
          <p:nvPr/>
        </p:nvSpPr>
        <p:spPr>
          <a:xfrm>
            <a:off x="4928260" y="973777"/>
            <a:ext cx="3370613" cy="369332"/>
          </a:xfrm>
          <a:prstGeom prst="rect">
            <a:avLst/>
          </a:prstGeom>
          <a:noFill/>
        </p:spPr>
        <p:txBody>
          <a:bodyPr wrap="square" rtlCol="0">
            <a:spAutoFit/>
          </a:bodyPr>
          <a:lstStyle/>
          <a:p>
            <a:pPr algn="r"/>
            <a:r>
              <a:rPr b="1"/>
              <a:t>Sous-implication</a:t>
            </a:r>
          </a:p>
        </p:txBody>
      </p:sp>
      <p:sp>
        <p:nvSpPr>
          <p:cNvPr id="8" name="TextBox 7">
            <a:extLst>
              <a:ext uri="{FF2B5EF4-FFF2-40B4-BE49-F238E27FC236}">
                <a16:creationId xmlns:a16="http://schemas.microsoft.com/office/drawing/2014/main" id="{1D396A57-FBA3-EE40-AEDD-F51CB8DEF67A}"/>
              </a:ext>
            </a:extLst>
          </p:cNvPr>
          <p:cNvSpPr txBox="1"/>
          <p:nvPr/>
        </p:nvSpPr>
        <p:spPr>
          <a:xfrm>
            <a:off x="914400" y="1692833"/>
            <a:ext cx="3370613" cy="369332"/>
          </a:xfrm>
          <a:prstGeom prst="rect">
            <a:avLst/>
          </a:prstGeom>
          <a:noFill/>
        </p:spPr>
        <p:txBody>
          <a:bodyPr wrap="square" rtlCol="0">
            <a:spAutoFit/>
          </a:bodyPr>
          <a:lstStyle/>
          <a:p>
            <a:pPr algn="r"/>
            <a:r>
              <a:rPr b="1"/>
              <a:t>collaboration</a:t>
            </a:r>
          </a:p>
        </p:txBody>
      </p:sp>
      <p:sp>
        <p:nvSpPr>
          <p:cNvPr id="9" name="TextBox 8">
            <a:extLst>
              <a:ext uri="{FF2B5EF4-FFF2-40B4-BE49-F238E27FC236}">
                <a16:creationId xmlns:a16="http://schemas.microsoft.com/office/drawing/2014/main" id="{AE578698-4257-5145-B837-3CC1DC11929A}"/>
              </a:ext>
            </a:extLst>
          </p:cNvPr>
          <p:cNvSpPr txBox="1"/>
          <p:nvPr/>
        </p:nvSpPr>
        <p:spPr>
          <a:xfrm>
            <a:off x="4928259" y="1692833"/>
            <a:ext cx="3370613" cy="369332"/>
          </a:xfrm>
          <a:prstGeom prst="rect">
            <a:avLst/>
          </a:prstGeom>
          <a:noFill/>
        </p:spPr>
        <p:txBody>
          <a:bodyPr wrap="square" rtlCol="0">
            <a:spAutoFit/>
          </a:bodyPr>
          <a:lstStyle/>
          <a:p>
            <a:r>
              <a:rPr b="1"/>
              <a:t>prise de distance</a:t>
            </a:r>
          </a:p>
        </p:txBody>
      </p:sp>
      <p:graphicFrame>
        <p:nvGraphicFramePr>
          <p:cNvPr id="10" name="Table 9">
            <a:extLst>
              <a:ext uri="{FF2B5EF4-FFF2-40B4-BE49-F238E27FC236}">
                <a16:creationId xmlns:a16="http://schemas.microsoft.com/office/drawing/2014/main" id="{7F934508-F100-F64C-B1E1-8A693FCAB5C9}"/>
              </a:ext>
            </a:extLst>
          </p:cNvPr>
          <p:cNvGraphicFramePr>
            <a:graphicFrameLocks noGrp="1"/>
          </p:cNvGraphicFramePr>
          <p:nvPr>
            <p:extLst>
              <p:ext uri="{D42A27DB-BD31-4B8C-83A1-F6EECF244321}">
                <p14:modId xmlns:p14="http://schemas.microsoft.com/office/powerpoint/2010/main" val="157958746"/>
              </p:ext>
            </p:extLst>
          </p:nvPr>
        </p:nvGraphicFramePr>
        <p:xfrm>
          <a:off x="279920" y="2169296"/>
          <a:ext cx="8621487" cy="4053840"/>
        </p:xfrm>
        <a:graphic>
          <a:graphicData uri="http://schemas.openxmlformats.org/drawingml/2006/table">
            <a:tbl>
              <a:tblPr firstRow="1" bandRow="1">
                <a:tableStyleId>{5C22544A-7EE6-4342-B048-85BDC9FD1C3A}</a:tableStyleId>
              </a:tblPr>
              <a:tblGrid>
                <a:gridCol w="1940982">
                  <a:extLst>
                    <a:ext uri="{9D8B030D-6E8A-4147-A177-3AD203B41FA5}">
                      <a16:colId xmlns:a16="http://schemas.microsoft.com/office/drawing/2014/main" val="1405626271"/>
                    </a:ext>
                  </a:extLst>
                </a:gridCol>
                <a:gridCol w="2369761">
                  <a:extLst>
                    <a:ext uri="{9D8B030D-6E8A-4147-A177-3AD203B41FA5}">
                      <a16:colId xmlns:a16="http://schemas.microsoft.com/office/drawing/2014/main" val="3991312436"/>
                    </a:ext>
                  </a:extLst>
                </a:gridCol>
                <a:gridCol w="1922104">
                  <a:extLst>
                    <a:ext uri="{9D8B030D-6E8A-4147-A177-3AD203B41FA5}">
                      <a16:colId xmlns:a16="http://schemas.microsoft.com/office/drawing/2014/main" val="1511790299"/>
                    </a:ext>
                  </a:extLst>
                </a:gridCol>
                <a:gridCol w="2388640">
                  <a:extLst>
                    <a:ext uri="{9D8B030D-6E8A-4147-A177-3AD203B41FA5}">
                      <a16:colId xmlns:a16="http://schemas.microsoft.com/office/drawing/2014/main" val="2532507154"/>
                    </a:ext>
                  </a:extLst>
                </a:gridCol>
              </a:tblGrid>
              <a:tr h="3802296">
                <a:tc>
                  <a:txBody>
                    <a:bodyPr/>
                    <a:lstStyle/>
                    <a:p>
                      <a:pPr>
                        <a:spcBef>
                          <a:spcPts val="300"/>
                        </a:spcBef>
                        <a:spcAft>
                          <a:spcPts val="300"/>
                        </a:spcAft>
                      </a:pPr>
                      <a:r>
                        <a:rPr sz="2000" b="0" dirty="0" err="1">
                          <a:solidFill>
                            <a:schemeClr val="tx1"/>
                          </a:solidFill>
                        </a:rPr>
                        <a:t>Sauver</a:t>
                      </a:r>
                      <a:endParaRPr sz="2000" b="0" dirty="0">
                        <a:solidFill>
                          <a:schemeClr val="tx1"/>
                        </a:solidFill>
                      </a:endParaRPr>
                    </a:p>
                    <a:p>
                      <a:pPr>
                        <a:spcBef>
                          <a:spcPts val="300"/>
                        </a:spcBef>
                        <a:spcAft>
                          <a:spcPts val="300"/>
                        </a:spcAft>
                      </a:pPr>
                      <a:r>
                        <a:rPr sz="2000" b="0" dirty="0" err="1">
                          <a:solidFill>
                            <a:schemeClr val="tx1"/>
                          </a:solidFill>
                        </a:rPr>
                        <a:t>Responsabilité</a:t>
                      </a:r>
                      <a:r>
                        <a:rPr sz="2000" b="0" dirty="0">
                          <a:solidFill>
                            <a:schemeClr val="tx1"/>
                          </a:solidFill>
                        </a:rPr>
                        <a:t> excessive pour </a:t>
                      </a:r>
                      <a:r>
                        <a:rPr sz="2000" b="0" dirty="0" err="1">
                          <a:solidFill>
                            <a:schemeClr val="tx1"/>
                          </a:solidFill>
                        </a:rPr>
                        <a:t>autrui</a:t>
                      </a:r>
                      <a:endParaRPr sz="2000" b="0" dirty="0">
                        <a:solidFill>
                          <a:schemeClr val="tx1"/>
                        </a:solidFill>
                      </a:endParaRPr>
                    </a:p>
                    <a:p>
                      <a:pPr>
                        <a:spcBef>
                          <a:spcPts val="300"/>
                        </a:spcBef>
                        <a:spcAft>
                          <a:spcPts val="300"/>
                        </a:spcAft>
                      </a:pPr>
                      <a:r>
                        <a:rPr sz="2000" b="0" dirty="0">
                          <a:solidFill>
                            <a:schemeClr val="tx1"/>
                          </a:solidFill>
                        </a:rPr>
                        <a:t>Essayer de tout </a:t>
                      </a:r>
                      <a:r>
                        <a:rPr sz="2000" b="0" dirty="0" err="1">
                          <a:solidFill>
                            <a:schemeClr val="tx1"/>
                          </a:solidFill>
                        </a:rPr>
                        <a:t>régler</a:t>
                      </a:r>
                      <a:endParaRPr sz="2000" b="0" dirty="0">
                        <a:solidFill>
                          <a:schemeClr val="tx1"/>
                        </a:solidFill>
                      </a:endParaRPr>
                    </a:p>
                    <a:p>
                      <a:pPr>
                        <a:spcBef>
                          <a:spcPts val="300"/>
                        </a:spcBef>
                        <a:spcAft>
                          <a:spcPts val="300"/>
                        </a:spcAft>
                      </a:pPr>
                      <a:r>
                        <a:rPr sz="2000" b="0" dirty="0">
                          <a:solidFill>
                            <a:schemeClr val="tx1"/>
                          </a:solidFill>
                        </a:rPr>
                        <a:t>Tout faire</a:t>
                      </a:r>
                    </a:p>
                  </a:txBody>
                  <a:tcPr>
                    <a:solidFill>
                      <a:schemeClr val="accent2">
                        <a:lumMod val="60000"/>
                        <a:lumOff val="40000"/>
                      </a:schemeClr>
                    </a:solidFill>
                  </a:tcPr>
                </a:tc>
                <a:tc>
                  <a:txBody>
                    <a:bodyPr/>
                    <a:lstStyle/>
                    <a:p>
                      <a:pPr>
                        <a:spcBef>
                          <a:spcPts val="300"/>
                        </a:spcBef>
                        <a:spcAft>
                          <a:spcPts val="300"/>
                        </a:spcAft>
                      </a:pPr>
                      <a:r>
                        <a:rPr sz="2000" b="0" dirty="0" err="1">
                          <a:solidFill>
                            <a:schemeClr val="tx1"/>
                          </a:solidFill>
                        </a:rPr>
                        <a:t>Curiosité</a:t>
                      </a:r>
                      <a:endParaRPr sz="2000" b="0" dirty="0">
                        <a:solidFill>
                          <a:schemeClr val="tx1"/>
                        </a:solidFill>
                      </a:endParaRPr>
                    </a:p>
                    <a:p>
                      <a:pPr>
                        <a:spcBef>
                          <a:spcPts val="300"/>
                        </a:spcBef>
                        <a:spcAft>
                          <a:spcPts val="300"/>
                        </a:spcAft>
                      </a:pPr>
                      <a:r>
                        <a:rPr sz="2000" b="0" dirty="0" err="1">
                          <a:solidFill>
                            <a:schemeClr val="tx1"/>
                          </a:solidFill>
                        </a:rPr>
                        <a:t>Vouloir</a:t>
                      </a:r>
                      <a:r>
                        <a:rPr sz="2000" b="0" dirty="0">
                          <a:solidFill>
                            <a:schemeClr val="tx1"/>
                          </a:solidFill>
                        </a:rPr>
                        <a:t> </a:t>
                      </a:r>
                      <a:r>
                        <a:rPr sz="2000" b="0" dirty="0" err="1">
                          <a:solidFill>
                            <a:schemeClr val="tx1"/>
                          </a:solidFill>
                        </a:rPr>
                        <a:t>en</a:t>
                      </a:r>
                      <a:r>
                        <a:rPr sz="2000" b="0" dirty="0">
                          <a:solidFill>
                            <a:schemeClr val="tx1"/>
                          </a:solidFill>
                        </a:rPr>
                        <a:t> savoir plus</a:t>
                      </a:r>
                    </a:p>
                    <a:p>
                      <a:pPr>
                        <a:spcBef>
                          <a:spcPts val="300"/>
                        </a:spcBef>
                        <a:spcAft>
                          <a:spcPts val="300"/>
                        </a:spcAft>
                      </a:pPr>
                      <a:r>
                        <a:rPr sz="2000" b="0" dirty="0" err="1">
                          <a:solidFill>
                            <a:schemeClr val="tx1"/>
                          </a:solidFill>
                        </a:rPr>
                        <a:t>Empathie</a:t>
                      </a:r>
                      <a:endParaRPr sz="2000" b="0" dirty="0">
                        <a:solidFill>
                          <a:schemeClr val="tx1"/>
                        </a:solidFill>
                      </a:endParaRPr>
                    </a:p>
                    <a:p>
                      <a:pPr>
                        <a:spcBef>
                          <a:spcPts val="300"/>
                        </a:spcBef>
                        <a:spcAft>
                          <a:spcPts val="300"/>
                        </a:spcAft>
                      </a:pPr>
                      <a:r>
                        <a:rPr sz="2000" b="0" dirty="0" err="1">
                          <a:solidFill>
                            <a:schemeClr val="tx1"/>
                          </a:solidFill>
                        </a:rPr>
                        <a:t>Prise</a:t>
                      </a:r>
                      <a:r>
                        <a:rPr sz="2000" b="0" dirty="0">
                          <a:solidFill>
                            <a:schemeClr val="tx1"/>
                          </a:solidFill>
                        </a:rPr>
                        <a:t> de </a:t>
                      </a:r>
                      <a:r>
                        <a:rPr sz="2000" b="0" dirty="0" err="1">
                          <a:solidFill>
                            <a:schemeClr val="tx1"/>
                          </a:solidFill>
                        </a:rPr>
                        <a:t>responsabilité</a:t>
                      </a:r>
                      <a:r>
                        <a:rPr sz="2000" b="0" dirty="0">
                          <a:solidFill>
                            <a:schemeClr val="tx1"/>
                          </a:solidFill>
                        </a:rPr>
                        <a:t> pour les actions et </a:t>
                      </a:r>
                      <a:r>
                        <a:rPr sz="2000" b="0" dirty="0" err="1">
                          <a:solidFill>
                            <a:schemeClr val="tx1"/>
                          </a:solidFill>
                        </a:rPr>
                        <a:t>leur</a:t>
                      </a:r>
                      <a:r>
                        <a:rPr sz="2000" b="0" dirty="0">
                          <a:solidFill>
                            <a:schemeClr val="tx1"/>
                          </a:solidFill>
                        </a:rPr>
                        <a:t> impact</a:t>
                      </a:r>
                    </a:p>
                    <a:p>
                      <a:pPr>
                        <a:spcBef>
                          <a:spcPts val="300"/>
                        </a:spcBef>
                        <a:spcAft>
                          <a:spcPts val="300"/>
                        </a:spcAft>
                      </a:pPr>
                      <a:r>
                        <a:rPr sz="2000" b="0" dirty="0" err="1">
                          <a:solidFill>
                            <a:schemeClr val="tx1"/>
                          </a:solidFill>
                        </a:rPr>
                        <a:t>Développement</a:t>
                      </a:r>
                      <a:r>
                        <a:rPr sz="2000" b="0" dirty="0">
                          <a:solidFill>
                            <a:schemeClr val="tx1"/>
                          </a:solidFill>
                        </a:rPr>
                        <a:t> </a:t>
                      </a:r>
                      <a:br>
                        <a:rPr lang="en-US" sz="2000" b="0" dirty="0">
                          <a:solidFill>
                            <a:schemeClr val="tx1"/>
                          </a:solidFill>
                        </a:rPr>
                      </a:br>
                      <a:r>
                        <a:rPr sz="2000" b="0" dirty="0">
                          <a:solidFill>
                            <a:schemeClr val="tx1"/>
                          </a:solidFill>
                        </a:rPr>
                        <a:t>de </a:t>
                      </a:r>
                      <a:r>
                        <a:rPr sz="2000" b="0" dirty="0" err="1">
                          <a:solidFill>
                            <a:schemeClr val="tx1"/>
                          </a:solidFill>
                        </a:rPr>
                        <a:t>stratégies</a:t>
                      </a:r>
                      <a:endParaRPr sz="2000" b="0" dirty="0">
                        <a:solidFill>
                          <a:schemeClr val="tx1"/>
                        </a:solidFill>
                      </a:endParaRPr>
                    </a:p>
                    <a:p>
                      <a:pPr>
                        <a:spcBef>
                          <a:spcPts val="300"/>
                        </a:spcBef>
                        <a:spcAft>
                          <a:spcPts val="300"/>
                        </a:spcAft>
                      </a:pPr>
                      <a:r>
                        <a:rPr sz="2000" b="0" dirty="0" err="1">
                          <a:solidFill>
                            <a:schemeClr val="tx1"/>
                          </a:solidFill>
                        </a:rPr>
                        <a:t>Plaidoyer</a:t>
                      </a:r>
                      <a:endParaRPr sz="2000" b="0" dirty="0">
                        <a:solidFill>
                          <a:schemeClr val="tx1"/>
                        </a:solidFill>
                      </a:endParaRPr>
                    </a:p>
                  </a:txBody>
                  <a:tcPr>
                    <a:solidFill>
                      <a:schemeClr val="accent6">
                        <a:lumMod val="60000"/>
                        <a:lumOff val="40000"/>
                      </a:schemeClr>
                    </a:solidFill>
                  </a:tcPr>
                </a:tc>
                <a:tc>
                  <a:txBody>
                    <a:bodyPr/>
                    <a:lstStyle/>
                    <a:p>
                      <a:pPr>
                        <a:spcBef>
                          <a:spcPts val="300"/>
                        </a:spcBef>
                        <a:spcAft>
                          <a:spcPts val="300"/>
                        </a:spcAft>
                      </a:pPr>
                      <a:r>
                        <a:rPr sz="2000" b="0" dirty="0">
                          <a:solidFill>
                            <a:schemeClr val="tx1"/>
                          </a:solidFill>
                        </a:rPr>
                        <a:t>Observation</a:t>
                      </a:r>
                    </a:p>
                    <a:p>
                      <a:pPr marL="0" marR="0" lvl="0" indent="0" algn="l" defTabSz="914400" rtl="0" eaLnBrk="1" fontAlgn="auto" latinLnBrk="0" hangingPunct="1">
                        <a:lnSpc>
                          <a:spcPct val="100000"/>
                        </a:lnSpc>
                        <a:spcBef>
                          <a:spcPts val="300"/>
                        </a:spcBef>
                        <a:spcAft>
                          <a:spcPts val="300"/>
                        </a:spcAft>
                        <a:buClrTx/>
                        <a:buSzTx/>
                        <a:buFontTx/>
                        <a:buNone/>
                        <a:tabLst/>
                        <a:defRPr/>
                      </a:pPr>
                      <a:r>
                        <a:rPr sz="2000" b="0" dirty="0" err="1">
                          <a:solidFill>
                            <a:schemeClr val="tx1"/>
                          </a:solidFill>
                        </a:rPr>
                        <a:t>Réflexion</a:t>
                      </a:r>
                      <a:endParaRPr sz="2000" b="0" dirty="0">
                        <a:solidFill>
                          <a:schemeClr val="tx1"/>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sz="2000" b="0" dirty="0">
                          <a:solidFill>
                            <a:schemeClr val="tx1"/>
                          </a:solidFill>
                        </a:rPr>
                        <a:t>Distance </a:t>
                      </a:r>
                      <a:r>
                        <a:rPr sz="2000" b="0" dirty="0" err="1">
                          <a:solidFill>
                            <a:schemeClr val="tx1"/>
                          </a:solidFill>
                        </a:rPr>
                        <a:t>professionnelle</a:t>
                      </a:r>
                      <a:endParaRPr sz="2000" b="0" dirty="0">
                        <a:solidFill>
                          <a:schemeClr val="tx1"/>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sz="2000" b="0" dirty="0">
                          <a:solidFill>
                            <a:schemeClr val="tx1"/>
                          </a:solidFill>
                        </a:rPr>
                        <a:t>Respect </a:t>
                      </a:r>
                      <a:br>
                        <a:rPr lang="en-US" sz="2000" b="0" dirty="0">
                          <a:solidFill>
                            <a:schemeClr val="tx1"/>
                          </a:solidFill>
                        </a:rPr>
                      </a:br>
                      <a:r>
                        <a:rPr sz="2000" b="0" dirty="0">
                          <a:solidFill>
                            <a:schemeClr val="tx1"/>
                          </a:solidFill>
                        </a:rPr>
                        <a:t>de </a:t>
                      </a:r>
                      <a:r>
                        <a:rPr sz="2000" b="0" dirty="0" err="1">
                          <a:solidFill>
                            <a:schemeClr val="tx1"/>
                          </a:solidFill>
                        </a:rPr>
                        <a:t>limites</a:t>
                      </a:r>
                      <a:r>
                        <a:rPr sz="2000" b="0" dirty="0">
                          <a:solidFill>
                            <a:schemeClr val="tx1"/>
                          </a:solidFill>
                        </a:rPr>
                        <a:t> </a:t>
                      </a:r>
                      <a:r>
                        <a:rPr sz="2000" b="0" dirty="0" err="1">
                          <a:solidFill>
                            <a:schemeClr val="tx1"/>
                          </a:solidFill>
                        </a:rPr>
                        <a:t>clairement</a:t>
                      </a:r>
                      <a:r>
                        <a:rPr sz="2000" b="0" dirty="0">
                          <a:solidFill>
                            <a:schemeClr val="tx1"/>
                          </a:solidFill>
                        </a:rPr>
                        <a:t> </a:t>
                      </a:r>
                      <a:r>
                        <a:rPr sz="2000" b="0" dirty="0" err="1">
                          <a:solidFill>
                            <a:schemeClr val="tx1"/>
                          </a:solidFill>
                        </a:rPr>
                        <a:t>définies</a:t>
                      </a:r>
                      <a:endParaRPr sz="2000" b="0" dirty="0">
                        <a:solidFill>
                          <a:schemeClr val="tx1"/>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sz="2000" b="0" dirty="0" err="1">
                          <a:solidFill>
                            <a:schemeClr val="tx1"/>
                          </a:solidFill>
                        </a:rPr>
                        <a:t>Prendre</a:t>
                      </a:r>
                      <a:r>
                        <a:rPr sz="2000" b="0" dirty="0">
                          <a:solidFill>
                            <a:schemeClr val="tx1"/>
                          </a:solidFill>
                        </a:rPr>
                        <a:t> part </a:t>
                      </a:r>
                      <a:br>
                        <a:rPr lang="en-US" sz="2000" b="0" dirty="0">
                          <a:solidFill>
                            <a:schemeClr val="tx1"/>
                          </a:solidFill>
                        </a:rPr>
                      </a:br>
                      <a:r>
                        <a:rPr sz="2000" b="0" dirty="0">
                          <a:solidFill>
                            <a:schemeClr val="tx1"/>
                          </a:solidFill>
                        </a:rPr>
                        <a:t>à de </a:t>
                      </a:r>
                      <a:r>
                        <a:rPr sz="2000" b="0" dirty="0" err="1">
                          <a:solidFill>
                            <a:schemeClr val="tx1"/>
                          </a:solidFill>
                        </a:rPr>
                        <a:t>nombreuses</a:t>
                      </a:r>
                      <a:r>
                        <a:rPr sz="2000" b="0" dirty="0">
                          <a:solidFill>
                            <a:schemeClr val="tx1"/>
                          </a:solidFill>
                        </a:rPr>
                        <a:t> </a:t>
                      </a:r>
                      <a:r>
                        <a:rPr sz="2000" b="0" dirty="0" err="1">
                          <a:solidFill>
                            <a:schemeClr val="tx1"/>
                          </a:solidFill>
                        </a:rPr>
                        <a:t>activités</a:t>
                      </a:r>
                      <a:endParaRPr sz="2000" b="0" dirty="0">
                        <a:solidFill>
                          <a:schemeClr val="tx1"/>
                        </a:solidFill>
                      </a:endParaRPr>
                    </a:p>
                  </a:txBody>
                  <a:tcPr>
                    <a:solidFill>
                      <a:schemeClr val="accent6">
                        <a:lumMod val="60000"/>
                        <a:lumOff val="40000"/>
                      </a:schemeClr>
                    </a:solidFill>
                  </a:tcPr>
                </a:tc>
                <a:tc>
                  <a:txBody>
                    <a:bodyPr/>
                    <a:lstStyle/>
                    <a:p>
                      <a:pPr>
                        <a:spcBef>
                          <a:spcPts val="300"/>
                        </a:spcBef>
                        <a:spcAft>
                          <a:spcPts val="300"/>
                        </a:spcAft>
                      </a:pPr>
                      <a:r>
                        <a:rPr sz="2000" b="0" dirty="0" err="1">
                          <a:solidFill>
                            <a:schemeClr val="tx1"/>
                          </a:solidFill>
                        </a:rPr>
                        <a:t>Préoccupé</a:t>
                      </a:r>
                      <a:r>
                        <a:rPr sz="2000" b="0" dirty="0">
                          <a:solidFill>
                            <a:schemeClr val="tx1"/>
                          </a:solidFill>
                        </a:rPr>
                        <a:t> par </a:t>
                      </a:r>
                      <a:br>
                        <a:rPr lang="en-US" sz="2000" b="0" dirty="0">
                          <a:solidFill>
                            <a:schemeClr val="tx1"/>
                          </a:solidFill>
                        </a:rPr>
                      </a:br>
                      <a:r>
                        <a:rPr sz="2000" b="0" dirty="0">
                          <a:solidFill>
                            <a:schemeClr val="tx1"/>
                          </a:solidFill>
                        </a:rPr>
                        <a:t>le </a:t>
                      </a:r>
                      <a:r>
                        <a:rPr sz="2000" b="0" dirty="0" err="1">
                          <a:solidFill>
                            <a:schemeClr val="tx1"/>
                          </a:solidFill>
                        </a:rPr>
                        <a:t>rendement</a:t>
                      </a:r>
                      <a:endParaRPr sz="2000" b="0" dirty="0">
                        <a:solidFill>
                          <a:schemeClr val="tx1"/>
                        </a:solidFill>
                      </a:endParaRPr>
                    </a:p>
                    <a:p>
                      <a:pPr>
                        <a:spcBef>
                          <a:spcPts val="300"/>
                        </a:spcBef>
                        <a:spcAft>
                          <a:spcPts val="300"/>
                        </a:spcAft>
                      </a:pPr>
                      <a:r>
                        <a:rPr sz="2000" b="0" dirty="0" err="1">
                          <a:solidFill>
                            <a:schemeClr val="tx1"/>
                          </a:solidFill>
                        </a:rPr>
                        <a:t>Rigidité</a:t>
                      </a:r>
                      <a:endParaRPr sz="2000" b="0" dirty="0">
                        <a:solidFill>
                          <a:schemeClr val="tx1"/>
                        </a:solidFill>
                      </a:endParaRPr>
                    </a:p>
                    <a:p>
                      <a:pPr>
                        <a:spcBef>
                          <a:spcPts val="300"/>
                        </a:spcBef>
                        <a:spcAft>
                          <a:spcPts val="300"/>
                        </a:spcAft>
                      </a:pPr>
                      <a:r>
                        <a:rPr sz="2000" b="0" dirty="0">
                          <a:solidFill>
                            <a:schemeClr val="tx1"/>
                          </a:solidFill>
                        </a:rPr>
                        <a:t>​</a:t>
                      </a:r>
                      <a:r>
                        <a:rPr sz="2000" b="0" dirty="0" err="1">
                          <a:solidFill>
                            <a:schemeClr val="tx1"/>
                          </a:solidFill>
                        </a:rPr>
                        <a:t>Cynisme</a:t>
                      </a:r>
                      <a:endParaRPr sz="2000" b="0" dirty="0">
                        <a:solidFill>
                          <a:schemeClr val="tx1"/>
                        </a:solidFill>
                      </a:endParaRPr>
                    </a:p>
                    <a:p>
                      <a:pPr>
                        <a:spcBef>
                          <a:spcPts val="300"/>
                        </a:spcBef>
                        <a:spcAft>
                          <a:spcPts val="300"/>
                        </a:spcAft>
                      </a:pPr>
                      <a:r>
                        <a:rPr sz="2000" b="0" dirty="0">
                          <a:solidFill>
                            <a:schemeClr val="tx1"/>
                          </a:solidFill>
                        </a:rPr>
                        <a:t>Absence de </a:t>
                      </a:r>
                      <a:r>
                        <a:rPr sz="2000" b="0" dirty="0" err="1">
                          <a:solidFill>
                            <a:schemeClr val="tx1"/>
                          </a:solidFill>
                        </a:rPr>
                        <a:t>responsabilité</a:t>
                      </a:r>
                      <a:r>
                        <a:rPr sz="2000" b="0" dirty="0">
                          <a:solidFill>
                            <a:schemeClr val="tx1"/>
                          </a:solidFill>
                        </a:rPr>
                        <a:t> </a:t>
                      </a:r>
                      <a:r>
                        <a:rPr sz="2000" b="0" dirty="0" err="1">
                          <a:solidFill>
                            <a:schemeClr val="tx1"/>
                          </a:solidFill>
                        </a:rPr>
                        <a:t>ou</a:t>
                      </a:r>
                      <a:r>
                        <a:rPr sz="2000" b="0" dirty="0">
                          <a:solidFill>
                            <a:schemeClr val="tx1"/>
                          </a:solidFill>
                        </a:rPr>
                        <a:t> </a:t>
                      </a:r>
                      <a:br>
                        <a:rPr lang="en-US" sz="2000" b="0" dirty="0">
                          <a:solidFill>
                            <a:schemeClr val="tx1"/>
                          </a:solidFill>
                        </a:rPr>
                      </a:br>
                      <a:r>
                        <a:rPr sz="2000" b="0" dirty="0">
                          <a:solidFill>
                            <a:schemeClr val="tx1"/>
                          </a:solidFill>
                        </a:rPr>
                        <a:t>de </a:t>
                      </a:r>
                      <a:r>
                        <a:rPr sz="2000" b="0" dirty="0" err="1">
                          <a:solidFill>
                            <a:schemeClr val="tx1"/>
                          </a:solidFill>
                        </a:rPr>
                        <a:t>préoccupation</a:t>
                      </a:r>
                      <a:r>
                        <a:rPr sz="2000" b="0" dirty="0">
                          <a:solidFill>
                            <a:schemeClr val="tx1"/>
                          </a:solidFill>
                        </a:rPr>
                        <a:t> pour </a:t>
                      </a:r>
                      <a:r>
                        <a:rPr sz="2000" b="0" dirty="0" err="1">
                          <a:solidFill>
                            <a:schemeClr val="tx1"/>
                          </a:solidFill>
                        </a:rPr>
                        <a:t>ses</a:t>
                      </a:r>
                      <a:r>
                        <a:rPr sz="2000" b="0" dirty="0">
                          <a:solidFill>
                            <a:schemeClr val="tx1"/>
                          </a:solidFill>
                        </a:rPr>
                        <a:t> actions </a:t>
                      </a:r>
                      <a:br>
                        <a:rPr lang="en-US" sz="2000" b="0" dirty="0">
                          <a:solidFill>
                            <a:schemeClr val="tx1"/>
                          </a:solidFill>
                        </a:rPr>
                      </a:br>
                      <a:r>
                        <a:rPr sz="2000" b="0" dirty="0">
                          <a:solidFill>
                            <a:schemeClr val="tx1"/>
                          </a:solidFill>
                        </a:rPr>
                        <a:t>et </a:t>
                      </a:r>
                      <a:r>
                        <a:rPr sz="2000" b="0" dirty="0" err="1">
                          <a:solidFill>
                            <a:schemeClr val="tx1"/>
                          </a:solidFill>
                        </a:rPr>
                        <a:t>leur</a:t>
                      </a:r>
                      <a:r>
                        <a:rPr sz="2000" b="0" dirty="0">
                          <a:solidFill>
                            <a:schemeClr val="tx1"/>
                          </a:solidFill>
                        </a:rPr>
                        <a:t> impact</a:t>
                      </a:r>
                    </a:p>
                    <a:p>
                      <a:pPr>
                        <a:spcBef>
                          <a:spcPts val="300"/>
                        </a:spcBef>
                        <a:spcAft>
                          <a:spcPts val="300"/>
                        </a:spcAft>
                      </a:pPr>
                      <a:r>
                        <a:rPr sz="2000" b="0" dirty="0" err="1">
                          <a:solidFill>
                            <a:schemeClr val="tx1"/>
                          </a:solidFill>
                        </a:rPr>
                        <a:t>Préoccupé</a:t>
                      </a:r>
                      <a:r>
                        <a:rPr sz="2000" b="0" dirty="0">
                          <a:solidFill>
                            <a:schemeClr val="tx1"/>
                          </a:solidFill>
                        </a:rPr>
                        <a:t> par des choses de </a:t>
                      </a:r>
                      <a:r>
                        <a:rPr sz="2000" b="0" dirty="0" err="1">
                          <a:solidFill>
                            <a:schemeClr val="tx1"/>
                          </a:solidFill>
                        </a:rPr>
                        <a:t>moindre</a:t>
                      </a:r>
                      <a:r>
                        <a:rPr sz="2000" b="0" dirty="0">
                          <a:solidFill>
                            <a:schemeClr val="tx1"/>
                          </a:solidFill>
                        </a:rPr>
                        <a:t> importance</a:t>
                      </a:r>
                    </a:p>
                  </a:txBody>
                  <a:tcPr>
                    <a:solidFill>
                      <a:schemeClr val="accent2">
                        <a:lumMod val="60000"/>
                        <a:lumOff val="40000"/>
                      </a:schemeClr>
                    </a:solidFill>
                  </a:tcPr>
                </a:tc>
                <a:extLst>
                  <a:ext uri="{0D108BD9-81ED-4DB2-BD59-A6C34878D82A}">
                    <a16:rowId xmlns:a16="http://schemas.microsoft.com/office/drawing/2014/main" val="1825399487"/>
                  </a:ext>
                </a:extLst>
              </a:tr>
            </a:tbl>
          </a:graphicData>
        </a:graphic>
      </p:graphicFrame>
    </p:spTree>
    <p:extLst>
      <p:ext uri="{BB962C8B-B14F-4D97-AF65-F5344CB8AC3E}">
        <p14:creationId xmlns:p14="http://schemas.microsoft.com/office/powerpoint/2010/main" val="25636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20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20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2000"/>
                                        <p:tgtEl>
                                          <p:spTgt spid="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2000"/>
                                        <p:tgtEl>
                                          <p:spTgt spid="7"/>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53E4-A423-7642-89B6-86585F743328}"/>
              </a:ext>
            </a:extLst>
          </p:cNvPr>
          <p:cNvSpPr>
            <a:spLocks noGrp="1"/>
          </p:cNvSpPr>
          <p:nvPr>
            <p:ph type="ctrTitle"/>
          </p:nvPr>
        </p:nvSpPr>
        <p:spPr>
          <a:xfrm>
            <a:off x="685800" y="2575567"/>
            <a:ext cx="7772400" cy="1694415"/>
          </a:xfrm>
        </p:spPr>
        <p:txBody>
          <a:bodyPr/>
          <a:lstStyle/>
          <a:p>
            <a:r>
              <a:t>4. Que peut-on faire pour prévenir le traumatisme par procuration et s’en remettre ?</a:t>
            </a:r>
          </a:p>
        </p:txBody>
      </p:sp>
      <p:pic>
        <p:nvPicPr>
          <p:cNvPr id="5" name="Picture 4">
            <a:extLst>
              <a:ext uri="{FF2B5EF4-FFF2-40B4-BE49-F238E27FC236}">
                <a16:creationId xmlns:a16="http://schemas.microsoft.com/office/drawing/2014/main" id="{FE0E0658-1A17-B54D-89B0-FE568B904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Tree>
    <p:extLst>
      <p:ext uri="{BB962C8B-B14F-4D97-AF65-F5344CB8AC3E}">
        <p14:creationId xmlns:p14="http://schemas.microsoft.com/office/powerpoint/2010/main" val="136617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FBE0-2A8D-3742-9F39-95D4E1E5EEE5}"/>
              </a:ext>
            </a:extLst>
          </p:cNvPr>
          <p:cNvSpPr>
            <a:spLocks noGrp="1"/>
          </p:cNvSpPr>
          <p:nvPr>
            <p:ph type="title"/>
          </p:nvPr>
        </p:nvSpPr>
        <p:spPr>
          <a:xfrm>
            <a:off x="171450" y="136526"/>
            <a:ext cx="8820150" cy="611619"/>
          </a:xfrm>
        </p:spPr>
        <p:txBody>
          <a:bodyPr/>
          <a:lstStyle/>
          <a:p>
            <a:r>
              <a:rPr sz="2100" dirty="0"/>
              <a:t>L’ABC de la résistance et de </a:t>
            </a:r>
            <a:r>
              <a:rPr sz="2100" dirty="0" err="1"/>
              <a:t>l’adaptation</a:t>
            </a:r>
            <a:r>
              <a:rPr sz="2100" dirty="0"/>
              <a:t> au </a:t>
            </a:r>
            <a:r>
              <a:rPr sz="2100" dirty="0" err="1"/>
              <a:t>traumatisme</a:t>
            </a:r>
            <a:r>
              <a:rPr sz="2100" dirty="0"/>
              <a:t> par procuration</a:t>
            </a:r>
          </a:p>
        </p:txBody>
      </p:sp>
      <p:sp>
        <p:nvSpPr>
          <p:cNvPr id="4" name="Rectangle 3">
            <a:extLst>
              <a:ext uri="{FF2B5EF4-FFF2-40B4-BE49-F238E27FC236}">
                <a16:creationId xmlns:a16="http://schemas.microsoft.com/office/drawing/2014/main" id="{C4F357CD-AB56-D34D-8A9D-1B1EB228A876}"/>
              </a:ext>
            </a:extLst>
          </p:cNvPr>
          <p:cNvSpPr/>
          <p:nvPr/>
        </p:nvSpPr>
        <p:spPr>
          <a:xfrm>
            <a:off x="461963" y="5015457"/>
            <a:ext cx="1944533" cy="914096"/>
          </a:xfrm>
          <a:prstGeom prst="rect">
            <a:avLst/>
          </a:prstGeom>
        </p:spPr>
        <p:txBody>
          <a:bodyPr wrap="square" lIns="0" tIns="0" rIns="0" bIns="0">
            <a:spAutoFit/>
          </a:bodyPr>
          <a:lstStyle/>
          <a:p>
            <a:pPr algn="ctr">
              <a:lnSpc>
                <a:spcPct val="90000"/>
              </a:lnSpc>
            </a:pPr>
            <a:r>
              <a:rPr sz="2200" b="1" dirty="0">
                <a:solidFill>
                  <a:schemeClr val="tx2"/>
                </a:solidFill>
              </a:rPr>
              <a:t>​</a:t>
            </a:r>
            <a:r>
              <a:rPr sz="2200" b="1" dirty="0" err="1">
                <a:solidFill>
                  <a:schemeClr val="tx2"/>
                </a:solidFill>
              </a:rPr>
              <a:t>Prise</a:t>
            </a:r>
            <a:r>
              <a:rPr sz="2200" b="1" dirty="0">
                <a:solidFill>
                  <a:schemeClr val="tx2"/>
                </a:solidFill>
              </a:rPr>
              <a:t> de conscience</a:t>
            </a:r>
            <a:br>
              <a:rPr lang="en-US" sz="2200" b="1" dirty="0">
                <a:solidFill>
                  <a:schemeClr val="tx2"/>
                </a:solidFill>
              </a:rPr>
            </a:br>
            <a:r>
              <a:rPr sz="2200" b="1" dirty="0">
                <a:solidFill>
                  <a:schemeClr val="tx2"/>
                </a:solidFill>
              </a:rPr>
              <a:t> (A - Awareness)</a:t>
            </a:r>
          </a:p>
        </p:txBody>
      </p:sp>
      <p:sp>
        <p:nvSpPr>
          <p:cNvPr id="5" name="Rectangle 4">
            <a:extLst>
              <a:ext uri="{FF2B5EF4-FFF2-40B4-BE49-F238E27FC236}">
                <a16:creationId xmlns:a16="http://schemas.microsoft.com/office/drawing/2014/main" id="{B36AB964-7F9B-2840-94AB-9279259E412A}"/>
              </a:ext>
            </a:extLst>
          </p:cNvPr>
          <p:cNvSpPr/>
          <p:nvPr/>
        </p:nvSpPr>
        <p:spPr>
          <a:xfrm>
            <a:off x="3416105" y="5015457"/>
            <a:ext cx="1944533" cy="609398"/>
          </a:xfrm>
          <a:prstGeom prst="rect">
            <a:avLst/>
          </a:prstGeom>
        </p:spPr>
        <p:txBody>
          <a:bodyPr wrap="square" lIns="0" tIns="0" rIns="0" bIns="0">
            <a:spAutoFit/>
          </a:bodyPr>
          <a:lstStyle/>
          <a:p>
            <a:pPr algn="ctr">
              <a:lnSpc>
                <a:spcPct val="90000"/>
              </a:lnSpc>
            </a:pPr>
            <a:r>
              <a:rPr sz="2200" b="1" dirty="0" err="1">
                <a:solidFill>
                  <a:schemeClr val="tx2"/>
                </a:solidFill>
              </a:rPr>
              <a:t>Équilibre</a:t>
            </a:r>
            <a:r>
              <a:rPr sz="2200" b="1" dirty="0">
                <a:solidFill>
                  <a:schemeClr val="tx2"/>
                </a:solidFill>
              </a:rPr>
              <a:t> </a:t>
            </a:r>
            <a:endParaRPr lang="en-US" sz="2200" b="1" dirty="0">
              <a:solidFill>
                <a:schemeClr val="tx2"/>
              </a:solidFill>
            </a:endParaRPr>
          </a:p>
          <a:p>
            <a:pPr algn="ctr">
              <a:lnSpc>
                <a:spcPct val="90000"/>
              </a:lnSpc>
            </a:pPr>
            <a:r>
              <a:rPr sz="2200" b="1" dirty="0">
                <a:solidFill>
                  <a:schemeClr val="tx2"/>
                </a:solidFill>
              </a:rPr>
              <a:t>(B - Balance)</a:t>
            </a:r>
          </a:p>
        </p:txBody>
      </p:sp>
      <p:sp>
        <p:nvSpPr>
          <p:cNvPr id="6" name="Rectangle 5">
            <a:extLst>
              <a:ext uri="{FF2B5EF4-FFF2-40B4-BE49-F238E27FC236}">
                <a16:creationId xmlns:a16="http://schemas.microsoft.com/office/drawing/2014/main" id="{5B42A2B9-BD51-0640-A1D1-916868002F66}"/>
              </a:ext>
            </a:extLst>
          </p:cNvPr>
          <p:cNvSpPr/>
          <p:nvPr/>
        </p:nvSpPr>
        <p:spPr>
          <a:xfrm>
            <a:off x="6781109" y="5015457"/>
            <a:ext cx="1646401" cy="304699"/>
          </a:xfrm>
          <a:prstGeom prst="rect">
            <a:avLst/>
          </a:prstGeom>
        </p:spPr>
        <p:txBody>
          <a:bodyPr wrap="square" lIns="0" tIns="0" rIns="0" bIns="0">
            <a:spAutoFit/>
          </a:bodyPr>
          <a:lstStyle/>
          <a:p>
            <a:pPr algn="ctr">
              <a:lnSpc>
                <a:spcPct val="90000"/>
              </a:lnSpc>
            </a:pPr>
            <a:r>
              <a:rPr sz="2200" b="1">
                <a:solidFill>
                  <a:schemeClr val="tx2"/>
                </a:solidFill>
              </a:rPr>
              <a:t>Connexion</a:t>
            </a:r>
          </a:p>
        </p:txBody>
      </p:sp>
      <p:sp>
        <p:nvSpPr>
          <p:cNvPr id="7" name="TextBox 6">
            <a:extLst>
              <a:ext uri="{FF2B5EF4-FFF2-40B4-BE49-F238E27FC236}">
                <a16:creationId xmlns:a16="http://schemas.microsoft.com/office/drawing/2014/main" id="{C28B9A23-79F8-EA41-A898-2CC97E7B2318}"/>
              </a:ext>
            </a:extLst>
          </p:cNvPr>
          <p:cNvSpPr txBox="1"/>
          <p:nvPr/>
        </p:nvSpPr>
        <p:spPr>
          <a:xfrm>
            <a:off x="863528" y="1829262"/>
            <a:ext cx="950263" cy="830997"/>
          </a:xfrm>
          <a:prstGeom prst="rect">
            <a:avLst/>
          </a:prstGeom>
          <a:noFill/>
        </p:spPr>
        <p:txBody>
          <a:bodyPr wrap="square" rtlCol="0">
            <a:spAutoFit/>
          </a:bodyPr>
          <a:lstStyle/>
          <a:p>
            <a:pPr algn="ctr"/>
            <a:r>
              <a:rPr sz="4800" b="1">
                <a:solidFill>
                  <a:srgbClr val="00B050"/>
                </a:solidFill>
              </a:rPr>
              <a:t>A</a:t>
            </a:r>
            <a:endParaRPr lang="en-US" sz="4800" dirty="0">
              <a:solidFill>
                <a:srgbClr val="00B050"/>
              </a:solidFill>
            </a:endParaRPr>
          </a:p>
        </p:txBody>
      </p:sp>
      <p:sp>
        <p:nvSpPr>
          <p:cNvPr id="8" name="TextBox 7">
            <a:extLst>
              <a:ext uri="{FF2B5EF4-FFF2-40B4-BE49-F238E27FC236}">
                <a16:creationId xmlns:a16="http://schemas.microsoft.com/office/drawing/2014/main" id="{065730FC-8E34-CA4E-B373-CA30C94BFDF5}"/>
              </a:ext>
            </a:extLst>
          </p:cNvPr>
          <p:cNvSpPr txBox="1"/>
          <p:nvPr/>
        </p:nvSpPr>
        <p:spPr>
          <a:xfrm>
            <a:off x="6997354" y="1829262"/>
            <a:ext cx="950263" cy="830997"/>
          </a:xfrm>
          <a:prstGeom prst="rect">
            <a:avLst/>
          </a:prstGeom>
          <a:noFill/>
        </p:spPr>
        <p:txBody>
          <a:bodyPr wrap="square" rtlCol="0">
            <a:spAutoFit/>
          </a:bodyPr>
          <a:lstStyle/>
          <a:p>
            <a:pPr algn="ctr"/>
            <a:r>
              <a:rPr sz="4800" b="1">
                <a:solidFill>
                  <a:srgbClr val="00B050"/>
                </a:solidFill>
              </a:rPr>
              <a:t>C</a:t>
            </a:r>
            <a:endParaRPr lang="en-US" sz="4800" dirty="0">
              <a:solidFill>
                <a:srgbClr val="00B050"/>
              </a:solidFill>
            </a:endParaRPr>
          </a:p>
        </p:txBody>
      </p:sp>
      <p:sp>
        <p:nvSpPr>
          <p:cNvPr id="9" name="Rectangle 8">
            <a:extLst>
              <a:ext uri="{FF2B5EF4-FFF2-40B4-BE49-F238E27FC236}">
                <a16:creationId xmlns:a16="http://schemas.microsoft.com/office/drawing/2014/main" id="{2D600084-09DF-0648-A13F-E0547C5EFD1D}"/>
              </a:ext>
            </a:extLst>
          </p:cNvPr>
          <p:cNvSpPr/>
          <p:nvPr/>
        </p:nvSpPr>
        <p:spPr>
          <a:xfrm>
            <a:off x="4111725" y="1829262"/>
            <a:ext cx="556563" cy="830997"/>
          </a:xfrm>
          <a:prstGeom prst="rect">
            <a:avLst/>
          </a:prstGeom>
        </p:spPr>
        <p:txBody>
          <a:bodyPr wrap="none">
            <a:spAutoFit/>
          </a:bodyPr>
          <a:lstStyle/>
          <a:p>
            <a:pPr lvl="0" algn="ctr"/>
            <a:r>
              <a:rPr sz="4800" b="1">
                <a:solidFill>
                  <a:srgbClr val="00B050"/>
                </a:solidFill>
              </a:rPr>
              <a:t>B</a:t>
            </a:r>
            <a:endParaRPr lang="en-US" sz="4800" dirty="0">
              <a:solidFill>
                <a:srgbClr val="00B050"/>
              </a:solidFill>
            </a:endParaRPr>
          </a:p>
        </p:txBody>
      </p:sp>
      <p:pic>
        <p:nvPicPr>
          <p:cNvPr id="10" name="Picture 9">
            <a:extLst>
              <a:ext uri="{FF2B5EF4-FFF2-40B4-BE49-F238E27FC236}">
                <a16:creationId xmlns:a16="http://schemas.microsoft.com/office/drawing/2014/main" id="{2429E054-D6C9-9A4D-AEB8-2C3E8C045BC6}"/>
              </a:ext>
            </a:extLst>
          </p:cNvPr>
          <p:cNvPicPr>
            <a:picLocks noChangeAspect="1"/>
          </p:cNvPicPr>
          <p:nvPr/>
        </p:nvPicPr>
        <p:blipFill>
          <a:blip r:embed="rId3"/>
          <a:stretch>
            <a:fillRect/>
          </a:stretch>
        </p:blipFill>
        <p:spPr>
          <a:xfrm>
            <a:off x="487322" y="2949165"/>
            <a:ext cx="1735921" cy="1273797"/>
          </a:xfrm>
          <a:prstGeom prst="rect">
            <a:avLst/>
          </a:prstGeom>
        </p:spPr>
      </p:pic>
      <p:pic>
        <p:nvPicPr>
          <p:cNvPr id="11" name="Picture 10">
            <a:extLst>
              <a:ext uri="{FF2B5EF4-FFF2-40B4-BE49-F238E27FC236}">
                <a16:creationId xmlns:a16="http://schemas.microsoft.com/office/drawing/2014/main" id="{7704C71D-8744-0142-82F4-5AE0E199D351}"/>
              </a:ext>
            </a:extLst>
          </p:cNvPr>
          <p:cNvPicPr>
            <a:picLocks noChangeAspect="1"/>
          </p:cNvPicPr>
          <p:nvPr/>
        </p:nvPicPr>
        <p:blipFill>
          <a:blip r:embed="rId4"/>
          <a:stretch>
            <a:fillRect/>
          </a:stretch>
        </p:blipFill>
        <p:spPr>
          <a:xfrm>
            <a:off x="3209113" y="3080364"/>
            <a:ext cx="2488260" cy="1442213"/>
          </a:xfrm>
          <a:prstGeom prst="rect">
            <a:avLst/>
          </a:prstGeom>
        </p:spPr>
      </p:pic>
      <p:pic>
        <p:nvPicPr>
          <p:cNvPr id="12" name="Picture 11">
            <a:extLst>
              <a:ext uri="{FF2B5EF4-FFF2-40B4-BE49-F238E27FC236}">
                <a16:creationId xmlns:a16="http://schemas.microsoft.com/office/drawing/2014/main" id="{41585FB0-77A5-0A42-AAAD-0E853C4E5079}"/>
              </a:ext>
            </a:extLst>
          </p:cNvPr>
          <p:cNvPicPr>
            <a:picLocks noChangeAspect="1"/>
          </p:cNvPicPr>
          <p:nvPr/>
        </p:nvPicPr>
        <p:blipFill>
          <a:blip r:embed="rId5"/>
          <a:stretch>
            <a:fillRect/>
          </a:stretch>
        </p:blipFill>
        <p:spPr>
          <a:xfrm>
            <a:off x="6877402" y="3080364"/>
            <a:ext cx="1540294" cy="1540294"/>
          </a:xfrm>
          <a:prstGeom prst="rect">
            <a:avLst/>
          </a:prstGeom>
        </p:spPr>
      </p:pic>
    </p:spTree>
    <p:extLst>
      <p:ext uri="{BB962C8B-B14F-4D97-AF65-F5344CB8AC3E}">
        <p14:creationId xmlns:p14="http://schemas.microsoft.com/office/powerpoint/2010/main" val="266585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3A00-E422-BC45-B42C-FB15410C2A79}"/>
              </a:ext>
            </a:extLst>
          </p:cNvPr>
          <p:cNvSpPr>
            <a:spLocks noGrp="1"/>
          </p:cNvSpPr>
          <p:nvPr>
            <p:ph type="title"/>
          </p:nvPr>
        </p:nvSpPr>
        <p:spPr/>
        <p:txBody>
          <a:bodyPr/>
          <a:lstStyle/>
          <a:p>
            <a:r>
              <a:t>En savoir plus sur l’ABC</a:t>
            </a:r>
          </a:p>
        </p:txBody>
      </p:sp>
      <p:sp>
        <p:nvSpPr>
          <p:cNvPr id="3" name="Text Placeholder 2">
            <a:extLst>
              <a:ext uri="{FF2B5EF4-FFF2-40B4-BE49-F238E27FC236}">
                <a16:creationId xmlns:a16="http://schemas.microsoft.com/office/drawing/2014/main" id="{7ADEB496-67D0-064C-BB7F-97A649BA44D7}"/>
              </a:ext>
            </a:extLst>
          </p:cNvPr>
          <p:cNvSpPr>
            <a:spLocks noGrp="1"/>
          </p:cNvSpPr>
          <p:nvPr>
            <p:ph type="body" sz="quarter" idx="10"/>
          </p:nvPr>
        </p:nvSpPr>
        <p:spPr>
          <a:xfrm>
            <a:off x="461964" y="1146175"/>
            <a:ext cx="8444530" cy="4648983"/>
          </a:xfrm>
        </p:spPr>
        <p:txBody>
          <a:bodyPr/>
          <a:lstStyle/>
          <a:p>
            <a:pPr>
              <a:lnSpc>
                <a:spcPct val="100000"/>
              </a:lnSpc>
              <a:spcBef>
                <a:spcPts val="600"/>
              </a:spcBef>
              <a:spcAft>
                <a:spcPts val="600"/>
              </a:spcAft>
            </a:pPr>
            <a:r>
              <a:rPr sz="2200" b="1" i="1" dirty="0" err="1"/>
              <a:t>Prise</a:t>
            </a:r>
            <a:r>
              <a:rPr sz="2200" b="1" i="1" dirty="0"/>
              <a:t> de conscience (A - Awareness)</a:t>
            </a:r>
            <a:r>
              <a:rPr sz="2200" dirty="0"/>
              <a:t> : savoir identifier </a:t>
            </a:r>
            <a:br>
              <a:rPr lang="en-US" sz="2200" dirty="0"/>
            </a:br>
            <a:r>
              <a:rPr sz="2200" dirty="0"/>
              <a:t>et observer </a:t>
            </a:r>
            <a:r>
              <a:rPr sz="2200" dirty="0" err="1"/>
              <a:t>ses</a:t>
            </a:r>
            <a:r>
              <a:rPr sz="2200" dirty="0"/>
              <a:t> </a:t>
            </a:r>
            <a:r>
              <a:rPr sz="2200" dirty="0" err="1"/>
              <a:t>besoins</a:t>
            </a:r>
            <a:r>
              <a:rPr sz="2200" dirty="0"/>
              <a:t>, </a:t>
            </a:r>
            <a:r>
              <a:rPr sz="2200" dirty="0" err="1"/>
              <a:t>limites</a:t>
            </a:r>
            <a:r>
              <a:rPr sz="2200" dirty="0"/>
              <a:t>, </a:t>
            </a:r>
            <a:r>
              <a:rPr sz="2200" dirty="0" err="1"/>
              <a:t>signes</a:t>
            </a:r>
            <a:r>
              <a:rPr sz="2200" dirty="0"/>
              <a:t> </a:t>
            </a:r>
            <a:br>
              <a:rPr lang="en-US" sz="2200" dirty="0"/>
            </a:br>
            <a:r>
              <a:rPr sz="2200" dirty="0"/>
              <a:t>de stress, </a:t>
            </a:r>
            <a:r>
              <a:rPr sz="2200" dirty="0" err="1"/>
              <a:t>émotions</a:t>
            </a:r>
            <a:endParaRPr sz="2200" dirty="0"/>
          </a:p>
          <a:p>
            <a:pPr>
              <a:lnSpc>
                <a:spcPct val="100000"/>
              </a:lnSpc>
              <a:spcBef>
                <a:spcPts val="600"/>
              </a:spcBef>
              <a:spcAft>
                <a:spcPts val="600"/>
              </a:spcAft>
            </a:pPr>
            <a:r>
              <a:rPr sz="2200" b="1" i="1" dirty="0" err="1"/>
              <a:t>Équilibre</a:t>
            </a:r>
            <a:r>
              <a:rPr sz="2200" b="1" i="1" dirty="0"/>
              <a:t> (B - Balance) </a:t>
            </a:r>
            <a:r>
              <a:rPr sz="2200" i="1" dirty="0"/>
              <a:t>: </a:t>
            </a:r>
            <a:r>
              <a:rPr sz="2200" dirty="0" err="1"/>
              <a:t>maintenir</a:t>
            </a:r>
            <a:r>
              <a:rPr sz="2200" dirty="0"/>
              <a:t> et </a:t>
            </a:r>
            <a:r>
              <a:rPr sz="2200" dirty="0" err="1"/>
              <a:t>réguler</a:t>
            </a:r>
            <a:r>
              <a:rPr sz="2200" dirty="0"/>
              <a:t> </a:t>
            </a:r>
            <a:r>
              <a:rPr sz="2200" dirty="0" err="1"/>
              <a:t>l’équilibre</a:t>
            </a:r>
            <a:r>
              <a:rPr sz="2200" dirty="0"/>
              <a:t> entre </a:t>
            </a:r>
            <a:r>
              <a:rPr sz="2200" dirty="0" err="1"/>
              <a:t>vos</a:t>
            </a:r>
            <a:r>
              <a:rPr sz="2200" dirty="0"/>
              <a:t> </a:t>
            </a:r>
            <a:r>
              <a:rPr sz="2200" dirty="0" err="1"/>
              <a:t>différentes</a:t>
            </a:r>
            <a:r>
              <a:rPr sz="2200" dirty="0"/>
              <a:t> </a:t>
            </a:r>
            <a:r>
              <a:rPr sz="2200" dirty="0" err="1"/>
              <a:t>activités</a:t>
            </a:r>
            <a:r>
              <a:rPr sz="2200" dirty="0"/>
              <a:t> (travail, </a:t>
            </a:r>
            <a:br>
              <a:rPr lang="en-US" sz="2200" dirty="0"/>
            </a:br>
            <a:r>
              <a:rPr sz="2200" dirty="0"/>
              <a:t>repos et divertissement) et </a:t>
            </a:r>
            <a:r>
              <a:rPr sz="2200" dirty="0" err="1"/>
              <a:t>vos</a:t>
            </a:r>
            <a:r>
              <a:rPr sz="2200" dirty="0"/>
              <a:t> </a:t>
            </a:r>
            <a:r>
              <a:rPr sz="2200" dirty="0" err="1"/>
              <a:t>besoins</a:t>
            </a:r>
            <a:r>
              <a:rPr sz="2200" dirty="0"/>
              <a:t> (physiques, </a:t>
            </a:r>
            <a:r>
              <a:rPr sz="2200" dirty="0" err="1"/>
              <a:t>mentaux</a:t>
            </a:r>
            <a:r>
              <a:rPr sz="2200" dirty="0"/>
              <a:t>, </a:t>
            </a:r>
            <a:r>
              <a:rPr sz="2200" dirty="0" err="1"/>
              <a:t>émotionnels</a:t>
            </a:r>
            <a:r>
              <a:rPr sz="2200" dirty="0"/>
              <a:t>, </a:t>
            </a:r>
            <a:r>
              <a:rPr sz="2200" dirty="0" err="1"/>
              <a:t>sociaux</a:t>
            </a:r>
            <a:r>
              <a:rPr sz="2200" dirty="0"/>
              <a:t>, </a:t>
            </a:r>
            <a:r>
              <a:rPr sz="2200" dirty="0" err="1"/>
              <a:t>spirituels</a:t>
            </a:r>
            <a:r>
              <a:rPr sz="2200" dirty="0"/>
              <a:t>)</a:t>
            </a:r>
          </a:p>
          <a:p>
            <a:pPr>
              <a:lnSpc>
                <a:spcPct val="100000"/>
              </a:lnSpc>
              <a:spcBef>
                <a:spcPts val="600"/>
              </a:spcBef>
              <a:spcAft>
                <a:spcPts val="600"/>
              </a:spcAft>
            </a:pPr>
            <a:r>
              <a:rPr sz="2200" b="1" i="1" dirty="0" err="1"/>
              <a:t>Connexion</a:t>
            </a:r>
            <a:r>
              <a:rPr sz="2200" b="1" i="1" dirty="0"/>
              <a:t> : </a:t>
            </a:r>
            <a:r>
              <a:rPr sz="2200" dirty="0" err="1"/>
              <a:t>établir</a:t>
            </a:r>
            <a:r>
              <a:rPr sz="2200" dirty="0"/>
              <a:t> des </a:t>
            </a:r>
            <a:r>
              <a:rPr sz="2200" dirty="0" err="1"/>
              <a:t>connexions</a:t>
            </a:r>
            <a:r>
              <a:rPr sz="2200" dirty="0"/>
              <a:t> avec </a:t>
            </a:r>
            <a:r>
              <a:rPr sz="2200" dirty="0" err="1"/>
              <a:t>soi-même</a:t>
            </a:r>
            <a:r>
              <a:rPr sz="2200" dirty="0"/>
              <a:t>, avec </a:t>
            </a:r>
            <a:br>
              <a:rPr lang="en-US" sz="2200" dirty="0"/>
            </a:br>
            <a:r>
              <a:rPr sz="2200" dirty="0"/>
              <a:t>les </a:t>
            </a:r>
            <a:r>
              <a:rPr sz="2200" dirty="0" err="1"/>
              <a:t>autres</a:t>
            </a:r>
            <a:r>
              <a:rPr sz="2200" dirty="0"/>
              <a:t> et avec </a:t>
            </a:r>
            <a:r>
              <a:rPr sz="2200" dirty="0" err="1"/>
              <a:t>ce</a:t>
            </a:r>
            <a:r>
              <a:rPr sz="2200" dirty="0"/>
              <a:t> qui </a:t>
            </a:r>
            <a:r>
              <a:rPr sz="2200" dirty="0" err="1"/>
              <a:t>est</a:t>
            </a:r>
            <a:r>
              <a:rPr sz="2200" dirty="0"/>
              <a:t> important pour nous</a:t>
            </a:r>
          </a:p>
          <a:p>
            <a:pPr>
              <a:lnSpc>
                <a:spcPct val="100000"/>
              </a:lnSpc>
              <a:spcBef>
                <a:spcPts val="600"/>
              </a:spcBef>
              <a:spcAft>
                <a:spcPts val="600"/>
              </a:spcAft>
            </a:pPr>
            <a:endParaRPr lang="en-US" sz="2200" dirty="0"/>
          </a:p>
        </p:txBody>
      </p:sp>
    </p:spTree>
    <p:extLst>
      <p:ext uri="{BB962C8B-B14F-4D97-AF65-F5344CB8AC3E}">
        <p14:creationId xmlns:p14="http://schemas.microsoft.com/office/powerpoint/2010/main" val="8437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60F8-F7AA-454E-8B4C-ADB2610EB424}"/>
              </a:ext>
            </a:extLst>
          </p:cNvPr>
          <p:cNvSpPr>
            <a:spLocks noGrp="1"/>
          </p:cNvSpPr>
          <p:nvPr>
            <p:ph type="title"/>
          </p:nvPr>
        </p:nvSpPr>
        <p:spPr/>
        <p:txBody>
          <a:bodyPr/>
          <a:lstStyle/>
          <a:p>
            <a:r>
              <a:t>​Questions importantes</a:t>
            </a:r>
          </a:p>
        </p:txBody>
      </p:sp>
      <p:sp>
        <p:nvSpPr>
          <p:cNvPr id="4" name="Text Placeholder 3">
            <a:extLst>
              <a:ext uri="{FF2B5EF4-FFF2-40B4-BE49-F238E27FC236}">
                <a16:creationId xmlns:a16="http://schemas.microsoft.com/office/drawing/2014/main" id="{78BA598B-3E58-EF40-9BCA-0A4B810308F0}"/>
              </a:ext>
            </a:extLst>
          </p:cNvPr>
          <p:cNvSpPr>
            <a:spLocks noGrp="1"/>
          </p:cNvSpPr>
          <p:nvPr>
            <p:ph type="body" sz="quarter" idx="10"/>
          </p:nvPr>
        </p:nvSpPr>
        <p:spPr>
          <a:xfrm>
            <a:off x="295708" y="1063046"/>
            <a:ext cx="5582577" cy="4994854"/>
          </a:xfrm>
        </p:spPr>
        <p:txBody>
          <a:bodyPr/>
          <a:lstStyle/>
          <a:p>
            <a:pPr marL="514350" indent="-514350">
              <a:spcAft>
                <a:spcPts val="1000"/>
              </a:spcAft>
              <a:buFont typeface="+mj-lt"/>
              <a:buAutoNum type="arabicPeriod"/>
            </a:pPr>
            <a:r>
              <a:rPr sz="2100" dirty="0"/>
              <a:t>​</a:t>
            </a:r>
            <a:r>
              <a:rPr sz="2100" dirty="0" err="1"/>
              <a:t>Qu'est-ce</a:t>
            </a:r>
            <a:r>
              <a:rPr sz="2100" dirty="0"/>
              <a:t> que le </a:t>
            </a:r>
            <a:r>
              <a:rPr sz="2100" dirty="0" err="1"/>
              <a:t>traumatisme</a:t>
            </a:r>
            <a:r>
              <a:rPr sz="2100" dirty="0"/>
              <a:t> par procuration ?</a:t>
            </a:r>
          </a:p>
          <a:p>
            <a:pPr marL="514350" indent="-514350">
              <a:spcAft>
                <a:spcPts val="1000"/>
              </a:spcAft>
              <a:buFont typeface="+mj-lt"/>
              <a:buAutoNum type="arabicPeriod"/>
            </a:pPr>
            <a:r>
              <a:rPr sz="2100" dirty="0" err="1"/>
              <a:t>Quels</a:t>
            </a:r>
            <a:r>
              <a:rPr sz="2100" dirty="0"/>
              <a:t> </a:t>
            </a:r>
            <a:r>
              <a:rPr sz="2100" dirty="0" err="1"/>
              <a:t>sont</a:t>
            </a:r>
            <a:r>
              <a:rPr sz="2100" dirty="0"/>
              <a:t> les aspects </a:t>
            </a:r>
            <a:r>
              <a:rPr sz="2100" dirty="0" err="1"/>
              <a:t>importants</a:t>
            </a:r>
            <a:r>
              <a:rPr sz="2100" dirty="0"/>
              <a:t> </a:t>
            </a:r>
            <a:br>
              <a:rPr lang="en-US" sz="2100" dirty="0"/>
            </a:br>
            <a:r>
              <a:rPr sz="2100" dirty="0"/>
              <a:t>du </a:t>
            </a:r>
            <a:r>
              <a:rPr sz="2100" dirty="0" err="1"/>
              <a:t>traumatisme</a:t>
            </a:r>
            <a:r>
              <a:rPr sz="2100" dirty="0"/>
              <a:t> par procuration que </a:t>
            </a:r>
            <a:br>
              <a:rPr lang="en-US" sz="2100" dirty="0"/>
            </a:br>
            <a:r>
              <a:rPr sz="2100" dirty="0"/>
              <a:t>les </a:t>
            </a:r>
            <a:r>
              <a:rPr sz="2100" dirty="0" err="1"/>
              <a:t>travailleurs</a:t>
            </a:r>
            <a:r>
              <a:rPr sz="2100" dirty="0"/>
              <a:t> </a:t>
            </a:r>
            <a:r>
              <a:rPr sz="2100" dirty="0" err="1"/>
              <a:t>humanitaires</a:t>
            </a:r>
            <a:r>
              <a:rPr sz="2100" dirty="0"/>
              <a:t> </a:t>
            </a:r>
            <a:r>
              <a:rPr sz="2100" dirty="0" err="1"/>
              <a:t>doivent</a:t>
            </a:r>
            <a:r>
              <a:rPr sz="2100" dirty="0"/>
              <a:t> </a:t>
            </a:r>
            <a:r>
              <a:rPr sz="2100" dirty="0" err="1"/>
              <a:t>comprendre</a:t>
            </a:r>
            <a:r>
              <a:rPr sz="2100" dirty="0"/>
              <a:t> ?</a:t>
            </a:r>
          </a:p>
          <a:p>
            <a:pPr marL="514350" indent="-514350">
              <a:spcAft>
                <a:spcPts val="1000"/>
              </a:spcAft>
              <a:buFont typeface="+mj-lt"/>
              <a:buAutoNum type="arabicPeriod"/>
            </a:pPr>
            <a:r>
              <a:rPr sz="2100" dirty="0" err="1"/>
              <a:t>Quels</a:t>
            </a:r>
            <a:r>
              <a:rPr sz="2100" dirty="0"/>
              <a:t> </a:t>
            </a:r>
            <a:r>
              <a:rPr sz="2100" dirty="0" err="1"/>
              <a:t>sont</a:t>
            </a:r>
            <a:r>
              <a:rPr sz="2100" dirty="0"/>
              <a:t> les </a:t>
            </a:r>
            <a:r>
              <a:rPr sz="2100" dirty="0" err="1"/>
              <a:t>signes</a:t>
            </a:r>
            <a:r>
              <a:rPr sz="2100" dirty="0"/>
              <a:t> courants du </a:t>
            </a:r>
            <a:r>
              <a:rPr sz="2100" dirty="0" err="1"/>
              <a:t>traumatisme</a:t>
            </a:r>
            <a:r>
              <a:rPr sz="2100" dirty="0"/>
              <a:t> par procuration ?</a:t>
            </a:r>
          </a:p>
          <a:p>
            <a:pPr marL="514350" indent="-514350">
              <a:spcAft>
                <a:spcPts val="1000"/>
              </a:spcAft>
              <a:buFont typeface="+mj-lt"/>
              <a:buAutoNum type="arabicPeriod"/>
            </a:pPr>
            <a:r>
              <a:rPr sz="2100" dirty="0"/>
              <a:t>Que </a:t>
            </a:r>
            <a:r>
              <a:rPr sz="2100" dirty="0" err="1"/>
              <a:t>peut</a:t>
            </a:r>
            <a:r>
              <a:rPr sz="2100" dirty="0"/>
              <a:t>-on faire pour </a:t>
            </a:r>
            <a:r>
              <a:rPr sz="2100" dirty="0" err="1"/>
              <a:t>prévenir</a:t>
            </a:r>
            <a:r>
              <a:rPr sz="2100" dirty="0"/>
              <a:t> </a:t>
            </a:r>
            <a:br>
              <a:rPr lang="en-US" sz="2100" dirty="0"/>
            </a:br>
            <a:r>
              <a:rPr sz="2100" dirty="0"/>
              <a:t>le </a:t>
            </a:r>
            <a:r>
              <a:rPr sz="2100" dirty="0" err="1"/>
              <a:t>traumatisme</a:t>
            </a:r>
            <a:r>
              <a:rPr sz="2100" dirty="0"/>
              <a:t> par procuration et </a:t>
            </a:r>
            <a:r>
              <a:rPr sz="2100" dirty="0" err="1"/>
              <a:t>s’en</a:t>
            </a:r>
            <a:r>
              <a:rPr sz="2100" dirty="0"/>
              <a:t> </a:t>
            </a:r>
            <a:r>
              <a:rPr sz="2100" dirty="0" err="1"/>
              <a:t>remettre</a:t>
            </a:r>
            <a:r>
              <a:rPr sz="2100" dirty="0"/>
              <a:t> ?</a:t>
            </a:r>
          </a:p>
          <a:p>
            <a:pPr marL="514350" indent="-514350">
              <a:spcAft>
                <a:spcPts val="1000"/>
              </a:spcAft>
              <a:buFont typeface="+mj-lt"/>
              <a:buAutoNum type="arabicPeriod"/>
            </a:pPr>
            <a:r>
              <a:rPr sz="2100" dirty="0"/>
              <a:t>Comment </a:t>
            </a:r>
            <a:r>
              <a:rPr sz="2100" dirty="0" err="1"/>
              <a:t>l'IRC</a:t>
            </a:r>
            <a:r>
              <a:rPr sz="2100" dirty="0"/>
              <a:t> </a:t>
            </a:r>
            <a:r>
              <a:rPr sz="2100" dirty="0" err="1"/>
              <a:t>peut-il</a:t>
            </a:r>
            <a:r>
              <a:rPr sz="2100" dirty="0"/>
              <a:t> nous aider ?</a:t>
            </a:r>
          </a:p>
        </p:txBody>
      </p:sp>
      <p:pic>
        <p:nvPicPr>
          <p:cNvPr id="6" name="Picture 5">
            <a:extLst>
              <a:ext uri="{FF2B5EF4-FFF2-40B4-BE49-F238E27FC236}">
                <a16:creationId xmlns:a16="http://schemas.microsoft.com/office/drawing/2014/main" id="{B418DC27-8892-EC4F-BCAE-F75E1A90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8930" y="1656537"/>
            <a:ext cx="3425825" cy="3425825"/>
          </a:xfrm>
          <a:prstGeom prst="rect">
            <a:avLst/>
          </a:prstGeom>
        </p:spPr>
      </p:pic>
    </p:spTree>
    <p:extLst>
      <p:ext uri="{BB962C8B-B14F-4D97-AF65-F5344CB8AC3E}">
        <p14:creationId xmlns:p14="http://schemas.microsoft.com/office/powerpoint/2010/main" val="9415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24A6-9B3A-5440-9714-1324A81881D8}"/>
              </a:ext>
            </a:extLst>
          </p:cNvPr>
          <p:cNvSpPr>
            <a:spLocks noGrp="1"/>
          </p:cNvSpPr>
          <p:nvPr>
            <p:ph type="title"/>
          </p:nvPr>
        </p:nvSpPr>
        <p:spPr/>
        <p:txBody>
          <a:bodyPr/>
          <a:lstStyle/>
          <a:p>
            <a:r>
              <a:t>Pratiques de prise en charge et de soutien (I)</a:t>
            </a:r>
          </a:p>
        </p:txBody>
      </p:sp>
      <p:sp>
        <p:nvSpPr>
          <p:cNvPr id="3" name="Text Placeholder 2">
            <a:extLst>
              <a:ext uri="{FF2B5EF4-FFF2-40B4-BE49-F238E27FC236}">
                <a16:creationId xmlns:a16="http://schemas.microsoft.com/office/drawing/2014/main" id="{775AFFBF-F098-6F4C-927B-1E4A57F2ABFC}"/>
              </a:ext>
            </a:extLst>
          </p:cNvPr>
          <p:cNvSpPr>
            <a:spLocks noGrp="1"/>
          </p:cNvSpPr>
          <p:nvPr>
            <p:ph type="body" sz="quarter" idx="10"/>
          </p:nvPr>
        </p:nvSpPr>
        <p:spPr>
          <a:xfrm>
            <a:off x="450089" y="1003671"/>
            <a:ext cx="6836612" cy="5124755"/>
          </a:xfrm>
        </p:spPr>
        <p:txBody>
          <a:bodyPr/>
          <a:lstStyle/>
          <a:p>
            <a:pPr marL="0" indent="0">
              <a:lnSpc>
                <a:spcPct val="100000"/>
              </a:lnSpc>
              <a:spcBef>
                <a:spcPts val="600"/>
              </a:spcBef>
              <a:spcAft>
                <a:spcPts val="600"/>
              </a:spcAft>
              <a:buNone/>
            </a:pPr>
            <a:r>
              <a:rPr sz="2100" b="1" dirty="0"/>
              <a:t>​</a:t>
            </a:r>
            <a:r>
              <a:rPr sz="2100" b="1" dirty="0" err="1"/>
              <a:t>Prise</a:t>
            </a:r>
            <a:r>
              <a:rPr sz="2100" b="1" dirty="0"/>
              <a:t> de conscience (A - Awareness)</a:t>
            </a:r>
            <a:endParaRPr lang="en-US" sz="2100" b="1" dirty="0"/>
          </a:p>
          <a:p>
            <a:pPr>
              <a:lnSpc>
                <a:spcPct val="100000"/>
              </a:lnSpc>
              <a:spcBef>
                <a:spcPts val="600"/>
              </a:spcBef>
              <a:spcAft>
                <a:spcPts val="600"/>
              </a:spcAft>
            </a:pPr>
            <a:r>
              <a:rPr sz="2100" dirty="0"/>
              <a:t>Routines de surveillance et de revue </a:t>
            </a:r>
            <a:r>
              <a:rPr sz="2100" dirty="0" err="1"/>
              <a:t>régulières</a:t>
            </a:r>
            <a:endParaRPr sz="2100" dirty="0"/>
          </a:p>
          <a:p>
            <a:pPr>
              <a:lnSpc>
                <a:spcPct val="100000"/>
              </a:lnSpc>
              <a:spcBef>
                <a:spcPts val="600"/>
              </a:spcBef>
              <a:spcAft>
                <a:spcPts val="600"/>
              </a:spcAft>
            </a:pPr>
            <a:r>
              <a:rPr sz="2100" dirty="0"/>
              <a:t>Savoir identifier </a:t>
            </a:r>
            <a:r>
              <a:rPr sz="2100" dirty="0" err="1"/>
              <a:t>ses</a:t>
            </a:r>
            <a:r>
              <a:rPr sz="2100" dirty="0"/>
              <a:t> </a:t>
            </a:r>
            <a:r>
              <a:rPr sz="2100" dirty="0" err="1"/>
              <a:t>signes</a:t>
            </a:r>
            <a:r>
              <a:rPr sz="2100" dirty="0"/>
              <a:t> </a:t>
            </a:r>
            <a:r>
              <a:rPr sz="2100" dirty="0" err="1"/>
              <a:t>avant-coureurs</a:t>
            </a:r>
            <a:r>
              <a:rPr sz="2100" dirty="0"/>
              <a:t> de stress</a:t>
            </a:r>
          </a:p>
          <a:p>
            <a:pPr>
              <a:lnSpc>
                <a:spcPct val="100000"/>
              </a:lnSpc>
              <a:spcBef>
                <a:spcPts val="600"/>
              </a:spcBef>
              <a:spcAft>
                <a:spcPts val="600"/>
              </a:spcAft>
            </a:pPr>
            <a:r>
              <a:rPr sz="2100" dirty="0" err="1"/>
              <a:t>Avoir</a:t>
            </a:r>
            <a:r>
              <a:rPr sz="2100" dirty="0"/>
              <a:t> des </a:t>
            </a:r>
            <a:r>
              <a:rPr sz="2100" dirty="0" err="1"/>
              <a:t>alliés</a:t>
            </a:r>
            <a:r>
              <a:rPr sz="2100" dirty="0"/>
              <a:t>/</a:t>
            </a:r>
            <a:r>
              <a:rPr sz="2100" dirty="0" err="1"/>
              <a:t>camarades</a:t>
            </a:r>
            <a:r>
              <a:rPr sz="2100" dirty="0"/>
              <a:t>/</a:t>
            </a:r>
            <a:r>
              <a:rPr sz="2100" dirty="0" err="1"/>
              <a:t>amis</a:t>
            </a:r>
            <a:r>
              <a:rPr sz="2100" dirty="0"/>
              <a:t> qui </a:t>
            </a:r>
            <a:r>
              <a:rPr sz="2100" dirty="0" err="1"/>
              <a:t>sont</a:t>
            </a:r>
            <a:r>
              <a:rPr sz="2100" dirty="0"/>
              <a:t> à </a:t>
            </a:r>
            <a:r>
              <a:rPr sz="2100" dirty="0" err="1"/>
              <a:t>même</a:t>
            </a:r>
            <a:r>
              <a:rPr sz="2100" dirty="0"/>
              <a:t> </a:t>
            </a:r>
            <a:br>
              <a:rPr lang="en-US" sz="2100" dirty="0"/>
            </a:br>
            <a:r>
              <a:rPr sz="2100" dirty="0"/>
              <a:t>de </a:t>
            </a:r>
            <a:r>
              <a:rPr sz="2100" dirty="0" err="1"/>
              <a:t>vous</a:t>
            </a:r>
            <a:r>
              <a:rPr sz="2100" dirty="0"/>
              <a:t> faire part </a:t>
            </a:r>
            <a:r>
              <a:rPr sz="2100" dirty="0" err="1"/>
              <a:t>d'observations</a:t>
            </a:r>
            <a:r>
              <a:rPr sz="2100" dirty="0"/>
              <a:t> sur </a:t>
            </a:r>
            <a:r>
              <a:rPr sz="2100" dirty="0" err="1"/>
              <a:t>vous-même</a:t>
            </a:r>
            <a:r>
              <a:rPr sz="2100" dirty="0"/>
              <a:t> </a:t>
            </a:r>
            <a:br>
              <a:rPr lang="en-US" sz="2100" dirty="0"/>
            </a:br>
            <a:r>
              <a:rPr sz="2100" dirty="0"/>
              <a:t>qui </a:t>
            </a:r>
            <a:r>
              <a:rPr sz="2100" dirty="0" err="1"/>
              <a:t>vous</a:t>
            </a:r>
            <a:r>
              <a:rPr sz="2100" dirty="0"/>
              <a:t> </a:t>
            </a:r>
            <a:r>
              <a:rPr sz="2100" dirty="0" err="1"/>
              <a:t>échappent</a:t>
            </a:r>
            <a:r>
              <a:rPr sz="2100" dirty="0"/>
              <a:t>.</a:t>
            </a:r>
          </a:p>
          <a:p>
            <a:pPr>
              <a:lnSpc>
                <a:spcPct val="100000"/>
              </a:lnSpc>
              <a:spcBef>
                <a:spcPts val="600"/>
              </a:spcBef>
              <a:spcAft>
                <a:spcPts val="600"/>
              </a:spcAft>
            </a:pPr>
            <a:r>
              <a:rPr sz="2100" dirty="0"/>
              <a:t>Plans et </a:t>
            </a:r>
            <a:r>
              <a:rPr sz="2100" dirty="0" err="1"/>
              <a:t>inventaires</a:t>
            </a:r>
            <a:r>
              <a:rPr sz="2100" dirty="0"/>
              <a:t> </a:t>
            </a:r>
            <a:r>
              <a:rPr sz="2100" dirty="0" err="1"/>
              <a:t>d’auto-prise</a:t>
            </a:r>
            <a:r>
              <a:rPr sz="2100" dirty="0"/>
              <a:t> </a:t>
            </a:r>
            <a:r>
              <a:rPr sz="2100" dirty="0" err="1"/>
              <a:t>en</a:t>
            </a:r>
            <a:r>
              <a:rPr sz="2100" dirty="0"/>
              <a:t> charge</a:t>
            </a:r>
          </a:p>
          <a:p>
            <a:pPr marL="0" indent="0">
              <a:lnSpc>
                <a:spcPct val="100000"/>
              </a:lnSpc>
              <a:spcBef>
                <a:spcPts val="600"/>
              </a:spcBef>
              <a:spcAft>
                <a:spcPts val="600"/>
              </a:spcAft>
              <a:buNone/>
            </a:pPr>
            <a:r>
              <a:rPr sz="2100" b="1" dirty="0" err="1"/>
              <a:t>Équilibre</a:t>
            </a:r>
            <a:r>
              <a:rPr sz="2100" b="1" dirty="0"/>
              <a:t> (B - Balance)</a:t>
            </a:r>
            <a:endParaRPr lang="en-US" sz="2100" b="1" dirty="0"/>
          </a:p>
          <a:p>
            <a:pPr>
              <a:lnSpc>
                <a:spcPct val="100000"/>
              </a:lnSpc>
              <a:spcBef>
                <a:spcPts val="600"/>
              </a:spcBef>
              <a:spcAft>
                <a:spcPts val="600"/>
              </a:spcAft>
            </a:pPr>
            <a:r>
              <a:rPr sz="2100" dirty="0" err="1"/>
              <a:t>Évasion</a:t>
            </a:r>
            <a:endParaRPr sz="2100" dirty="0"/>
          </a:p>
          <a:p>
            <a:pPr>
              <a:lnSpc>
                <a:spcPct val="100000"/>
              </a:lnSpc>
              <a:spcBef>
                <a:spcPts val="600"/>
              </a:spcBef>
              <a:spcAft>
                <a:spcPts val="600"/>
              </a:spcAft>
            </a:pPr>
            <a:r>
              <a:rPr sz="2100" dirty="0" err="1"/>
              <a:t>Autres</a:t>
            </a:r>
            <a:r>
              <a:rPr sz="2100" dirty="0"/>
              <a:t> </a:t>
            </a:r>
            <a:r>
              <a:rPr sz="2100" dirty="0" err="1"/>
              <a:t>centres</a:t>
            </a:r>
            <a:r>
              <a:rPr sz="2100" dirty="0"/>
              <a:t> </a:t>
            </a:r>
            <a:r>
              <a:rPr sz="2100" dirty="0" err="1"/>
              <a:t>d'intérêt</a:t>
            </a:r>
            <a:r>
              <a:rPr sz="2100" dirty="0"/>
              <a:t> et passions sources </a:t>
            </a:r>
            <a:br>
              <a:rPr lang="en-US" sz="2100" dirty="0"/>
            </a:br>
            <a:r>
              <a:rPr sz="2100" dirty="0"/>
              <a:t>de </a:t>
            </a:r>
            <a:r>
              <a:rPr sz="2100" dirty="0" err="1"/>
              <a:t>plaisir</a:t>
            </a:r>
            <a:r>
              <a:rPr sz="2100" dirty="0"/>
              <a:t>/divertissement</a:t>
            </a:r>
          </a:p>
          <a:p>
            <a:pPr>
              <a:lnSpc>
                <a:spcPct val="100000"/>
              </a:lnSpc>
              <a:spcBef>
                <a:spcPts val="600"/>
              </a:spcBef>
              <a:spcAft>
                <a:spcPts val="600"/>
              </a:spcAft>
            </a:pPr>
            <a:r>
              <a:rPr sz="2100" dirty="0"/>
              <a:t>Repos</a:t>
            </a:r>
          </a:p>
        </p:txBody>
      </p:sp>
      <p:pic>
        <p:nvPicPr>
          <p:cNvPr id="4" name="Picture 3">
            <a:extLst>
              <a:ext uri="{FF2B5EF4-FFF2-40B4-BE49-F238E27FC236}">
                <a16:creationId xmlns:a16="http://schemas.microsoft.com/office/drawing/2014/main" id="{612B251E-52B7-894A-BC16-8F994A7E7FDB}"/>
              </a:ext>
            </a:extLst>
          </p:cNvPr>
          <p:cNvPicPr>
            <a:picLocks noChangeAspect="1"/>
          </p:cNvPicPr>
          <p:nvPr/>
        </p:nvPicPr>
        <p:blipFill>
          <a:blip r:embed="rId3"/>
          <a:stretch>
            <a:fillRect/>
          </a:stretch>
        </p:blipFill>
        <p:spPr>
          <a:xfrm>
            <a:off x="7007309" y="1885136"/>
            <a:ext cx="1735921" cy="1273797"/>
          </a:xfrm>
          <a:prstGeom prst="rect">
            <a:avLst/>
          </a:prstGeom>
        </p:spPr>
      </p:pic>
      <p:pic>
        <p:nvPicPr>
          <p:cNvPr id="5" name="Picture 4">
            <a:extLst>
              <a:ext uri="{FF2B5EF4-FFF2-40B4-BE49-F238E27FC236}">
                <a16:creationId xmlns:a16="http://schemas.microsoft.com/office/drawing/2014/main" id="{0F6C1A3D-DBCF-234F-B861-9AC6D82370E5}"/>
              </a:ext>
            </a:extLst>
          </p:cNvPr>
          <p:cNvPicPr>
            <a:picLocks noChangeAspect="1"/>
          </p:cNvPicPr>
          <p:nvPr/>
        </p:nvPicPr>
        <p:blipFill>
          <a:blip r:embed="rId4"/>
          <a:stretch>
            <a:fillRect/>
          </a:stretch>
        </p:blipFill>
        <p:spPr>
          <a:xfrm>
            <a:off x="6820432" y="4463160"/>
            <a:ext cx="2109674" cy="1222782"/>
          </a:xfrm>
          <a:prstGeom prst="rect">
            <a:avLst/>
          </a:prstGeom>
        </p:spPr>
      </p:pic>
    </p:spTree>
    <p:extLst>
      <p:ext uri="{BB962C8B-B14F-4D97-AF65-F5344CB8AC3E}">
        <p14:creationId xmlns:p14="http://schemas.microsoft.com/office/powerpoint/2010/main" val="11164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24A6-9B3A-5440-9714-1324A81881D8}"/>
              </a:ext>
            </a:extLst>
          </p:cNvPr>
          <p:cNvSpPr>
            <a:spLocks noGrp="1"/>
          </p:cNvSpPr>
          <p:nvPr>
            <p:ph type="title"/>
          </p:nvPr>
        </p:nvSpPr>
        <p:spPr/>
        <p:txBody>
          <a:bodyPr/>
          <a:lstStyle/>
          <a:p>
            <a:r>
              <a:t>Pratiques de prise en charge et de soutien (II)</a:t>
            </a:r>
          </a:p>
        </p:txBody>
      </p:sp>
      <p:sp>
        <p:nvSpPr>
          <p:cNvPr id="3" name="Text Placeholder 2">
            <a:extLst>
              <a:ext uri="{FF2B5EF4-FFF2-40B4-BE49-F238E27FC236}">
                <a16:creationId xmlns:a16="http://schemas.microsoft.com/office/drawing/2014/main" id="{775AFFBF-F098-6F4C-927B-1E4A57F2ABFC}"/>
              </a:ext>
            </a:extLst>
          </p:cNvPr>
          <p:cNvSpPr>
            <a:spLocks noGrp="1"/>
          </p:cNvSpPr>
          <p:nvPr>
            <p:ph type="body" sz="quarter" idx="10"/>
          </p:nvPr>
        </p:nvSpPr>
        <p:spPr>
          <a:xfrm>
            <a:off x="461963" y="1146175"/>
            <a:ext cx="7102619" cy="4888865"/>
          </a:xfrm>
        </p:spPr>
        <p:txBody>
          <a:bodyPr/>
          <a:lstStyle/>
          <a:p>
            <a:pPr>
              <a:lnSpc>
                <a:spcPct val="100000"/>
              </a:lnSpc>
              <a:spcBef>
                <a:spcPts val="600"/>
              </a:spcBef>
              <a:spcAft>
                <a:spcPts val="600"/>
              </a:spcAft>
            </a:pPr>
            <a:r>
              <a:rPr sz="2400" dirty="0" err="1"/>
              <a:t>Exercice</a:t>
            </a:r>
            <a:r>
              <a:rPr sz="2400" dirty="0"/>
              <a:t> physique et nutrition</a:t>
            </a:r>
          </a:p>
          <a:p>
            <a:pPr>
              <a:lnSpc>
                <a:spcPct val="100000"/>
              </a:lnSpc>
              <a:spcBef>
                <a:spcPts val="600"/>
              </a:spcBef>
              <a:spcAft>
                <a:spcPts val="600"/>
              </a:spcAft>
            </a:pPr>
            <a:r>
              <a:rPr sz="2400" dirty="0" err="1"/>
              <a:t>Stratégies</a:t>
            </a:r>
            <a:r>
              <a:rPr sz="2400" dirty="0"/>
              <a:t> </a:t>
            </a:r>
            <a:r>
              <a:rPr sz="2400" dirty="0" err="1"/>
              <a:t>professionnelles</a:t>
            </a:r>
            <a:r>
              <a:rPr sz="2400" dirty="0"/>
              <a:t> </a:t>
            </a:r>
            <a:r>
              <a:rPr sz="2400"/>
              <a:t>(p</a:t>
            </a:r>
            <a:r>
              <a:rPr lang="fr-FR" sz="2400"/>
              <a:t>.</a:t>
            </a:r>
            <a:r>
              <a:rPr sz="2400"/>
              <a:t> </a:t>
            </a:r>
            <a:r>
              <a:rPr sz="2400" dirty="0"/>
              <a:t>ex. limiter </a:t>
            </a:r>
            <a:r>
              <a:rPr sz="2400" dirty="0" err="1"/>
              <a:t>l’exposition</a:t>
            </a:r>
            <a:r>
              <a:rPr sz="2400" dirty="0"/>
              <a:t> à des </a:t>
            </a:r>
            <a:r>
              <a:rPr sz="2400" dirty="0" err="1"/>
              <a:t>informations</a:t>
            </a:r>
            <a:r>
              <a:rPr sz="2400" dirty="0"/>
              <a:t> </a:t>
            </a:r>
            <a:r>
              <a:rPr sz="2400" dirty="0" err="1"/>
              <a:t>troublantes</a:t>
            </a:r>
            <a:r>
              <a:rPr sz="2400" dirty="0"/>
              <a:t>)</a:t>
            </a:r>
          </a:p>
          <a:p>
            <a:pPr marL="0" indent="0">
              <a:lnSpc>
                <a:spcPct val="100000"/>
              </a:lnSpc>
              <a:spcBef>
                <a:spcPts val="600"/>
              </a:spcBef>
              <a:spcAft>
                <a:spcPts val="600"/>
              </a:spcAft>
              <a:buNone/>
            </a:pPr>
            <a:r>
              <a:rPr sz="2400" b="1" dirty="0" err="1"/>
              <a:t>Connexion</a:t>
            </a:r>
            <a:endParaRPr lang="en-US" sz="2400" dirty="0"/>
          </a:p>
          <a:p>
            <a:pPr>
              <a:lnSpc>
                <a:spcPct val="100000"/>
              </a:lnSpc>
              <a:spcBef>
                <a:spcPts val="600"/>
              </a:spcBef>
              <a:spcAft>
                <a:spcPts val="600"/>
              </a:spcAft>
            </a:pPr>
            <a:r>
              <a:rPr sz="2400" dirty="0"/>
              <a:t>Avec des </a:t>
            </a:r>
            <a:r>
              <a:rPr sz="2400" dirty="0" err="1"/>
              <a:t>personnes</a:t>
            </a:r>
            <a:r>
              <a:rPr sz="2400" dirty="0"/>
              <a:t> que </a:t>
            </a:r>
            <a:r>
              <a:rPr sz="2400" dirty="0" err="1"/>
              <a:t>vous</a:t>
            </a:r>
            <a:r>
              <a:rPr sz="2400" dirty="0"/>
              <a:t> </a:t>
            </a:r>
            <a:r>
              <a:rPr sz="2400" dirty="0" err="1"/>
              <a:t>aimez</a:t>
            </a:r>
            <a:r>
              <a:rPr sz="2400" dirty="0"/>
              <a:t> </a:t>
            </a:r>
            <a:br>
              <a:rPr lang="en-US" sz="2400" dirty="0"/>
            </a:br>
            <a:r>
              <a:rPr sz="2400" dirty="0"/>
              <a:t>et </a:t>
            </a:r>
            <a:r>
              <a:rPr sz="2400" dirty="0" err="1"/>
              <a:t>respectez</a:t>
            </a:r>
            <a:r>
              <a:rPr sz="2400" dirty="0"/>
              <a:t>.</a:t>
            </a:r>
          </a:p>
          <a:p>
            <a:pPr>
              <a:lnSpc>
                <a:spcPct val="100000"/>
              </a:lnSpc>
              <a:spcBef>
                <a:spcPts val="600"/>
              </a:spcBef>
              <a:spcAft>
                <a:spcPts val="600"/>
              </a:spcAft>
            </a:pPr>
            <a:r>
              <a:rPr sz="2400" dirty="0"/>
              <a:t>Avec des sources de </a:t>
            </a:r>
            <a:r>
              <a:rPr sz="2400" dirty="0" err="1"/>
              <a:t>sens</a:t>
            </a:r>
            <a:r>
              <a:rPr sz="2400" dirty="0"/>
              <a:t>, de raison d’être, </a:t>
            </a:r>
            <a:r>
              <a:rPr sz="2400" dirty="0" err="1"/>
              <a:t>d’espoir</a:t>
            </a:r>
            <a:r>
              <a:rPr sz="2400" dirty="0"/>
              <a:t> et de perspective.</a:t>
            </a:r>
          </a:p>
          <a:p>
            <a:pPr>
              <a:lnSpc>
                <a:spcPct val="100000"/>
              </a:lnSpc>
              <a:spcBef>
                <a:spcPts val="600"/>
              </a:spcBef>
              <a:spcAft>
                <a:spcPts val="600"/>
              </a:spcAft>
            </a:pPr>
            <a:r>
              <a:rPr sz="2400" dirty="0" err="1"/>
              <a:t>Autres</a:t>
            </a:r>
            <a:r>
              <a:rPr sz="2400" dirty="0"/>
              <a:t> </a:t>
            </a:r>
            <a:r>
              <a:rPr sz="2400" dirty="0" err="1"/>
              <a:t>centres</a:t>
            </a:r>
            <a:r>
              <a:rPr sz="2400" dirty="0"/>
              <a:t> </a:t>
            </a:r>
            <a:r>
              <a:rPr sz="2400" dirty="0" err="1"/>
              <a:t>d’intérêts</a:t>
            </a:r>
            <a:r>
              <a:rPr sz="2400" dirty="0"/>
              <a:t> </a:t>
            </a:r>
            <a:r>
              <a:rPr sz="2400" dirty="0" err="1"/>
              <a:t>personnels</a:t>
            </a:r>
            <a:endParaRPr sz="2400" dirty="0"/>
          </a:p>
          <a:p>
            <a:pPr>
              <a:lnSpc>
                <a:spcPct val="100000"/>
              </a:lnSpc>
              <a:spcBef>
                <a:spcPts val="600"/>
              </a:spcBef>
              <a:spcAft>
                <a:spcPts val="600"/>
              </a:spcAft>
            </a:pPr>
            <a:endParaRPr lang="en-US" sz="2200" dirty="0"/>
          </a:p>
          <a:p>
            <a:endParaRPr lang="en-US" dirty="0"/>
          </a:p>
        </p:txBody>
      </p:sp>
      <p:pic>
        <p:nvPicPr>
          <p:cNvPr id="4" name="Picture 3">
            <a:extLst>
              <a:ext uri="{FF2B5EF4-FFF2-40B4-BE49-F238E27FC236}">
                <a16:creationId xmlns:a16="http://schemas.microsoft.com/office/drawing/2014/main" id="{78D67013-8F69-3549-99FD-108B3F6AECB0}"/>
              </a:ext>
            </a:extLst>
          </p:cNvPr>
          <p:cNvPicPr>
            <a:picLocks noChangeAspect="1"/>
          </p:cNvPicPr>
          <p:nvPr/>
        </p:nvPicPr>
        <p:blipFill>
          <a:blip r:embed="rId3"/>
          <a:stretch>
            <a:fillRect/>
          </a:stretch>
        </p:blipFill>
        <p:spPr>
          <a:xfrm>
            <a:off x="7288003" y="3146866"/>
            <a:ext cx="1540294" cy="1540294"/>
          </a:xfrm>
          <a:prstGeom prst="rect">
            <a:avLst/>
          </a:prstGeom>
        </p:spPr>
      </p:pic>
    </p:spTree>
    <p:extLst>
      <p:ext uri="{BB962C8B-B14F-4D97-AF65-F5344CB8AC3E}">
        <p14:creationId xmlns:p14="http://schemas.microsoft.com/office/powerpoint/2010/main" val="231358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343E0-25C6-854D-BD2E-261CDFC5BD99}"/>
              </a:ext>
            </a:extLst>
          </p:cNvPr>
          <p:cNvSpPr>
            <a:spLocks noGrp="1"/>
          </p:cNvSpPr>
          <p:nvPr>
            <p:ph type="ctrTitle"/>
          </p:nvPr>
        </p:nvSpPr>
        <p:spPr>
          <a:xfrm>
            <a:off x="685800" y="2180367"/>
            <a:ext cx="7772400" cy="1694415"/>
          </a:xfrm>
        </p:spPr>
        <p:txBody>
          <a:bodyPr/>
          <a:lstStyle/>
          <a:p>
            <a:r>
              <a:t>​5. Comment l'IRC peut-il vous aider ?</a:t>
            </a:r>
          </a:p>
        </p:txBody>
      </p:sp>
      <p:pic>
        <p:nvPicPr>
          <p:cNvPr id="6" name="Picture 5">
            <a:extLst>
              <a:ext uri="{FF2B5EF4-FFF2-40B4-BE49-F238E27FC236}">
                <a16:creationId xmlns:a16="http://schemas.microsoft.com/office/drawing/2014/main" id="{527E53FE-7B21-724C-89F5-4163AE76F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Tree>
    <p:extLst>
      <p:ext uri="{BB962C8B-B14F-4D97-AF65-F5344CB8AC3E}">
        <p14:creationId xmlns:p14="http://schemas.microsoft.com/office/powerpoint/2010/main" val="1999104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C434-7BC0-3D4D-BF6A-08B4E16294A1}"/>
              </a:ext>
            </a:extLst>
          </p:cNvPr>
          <p:cNvSpPr>
            <a:spLocks noGrp="1"/>
          </p:cNvSpPr>
          <p:nvPr>
            <p:ph type="title"/>
          </p:nvPr>
        </p:nvSpPr>
        <p:spPr/>
        <p:txBody>
          <a:bodyPr/>
          <a:lstStyle/>
          <a:p>
            <a:r>
              <a:rPr sz="2600" dirty="0"/>
              <a:t>Que </a:t>
            </a:r>
            <a:r>
              <a:rPr sz="2600" dirty="0" err="1"/>
              <a:t>peuvent</a:t>
            </a:r>
            <a:r>
              <a:rPr sz="2600" dirty="0"/>
              <a:t> faire les managers et les </a:t>
            </a:r>
            <a:r>
              <a:rPr sz="2600" dirty="0" err="1"/>
              <a:t>dirigeants</a:t>
            </a:r>
            <a:r>
              <a:rPr sz="2600" dirty="0"/>
              <a:t> ?</a:t>
            </a:r>
          </a:p>
        </p:txBody>
      </p:sp>
      <p:sp>
        <p:nvSpPr>
          <p:cNvPr id="10" name="Shape 912">
            <a:extLst>
              <a:ext uri="{FF2B5EF4-FFF2-40B4-BE49-F238E27FC236}">
                <a16:creationId xmlns:a16="http://schemas.microsoft.com/office/drawing/2014/main" id="{68BEC04B-556D-5540-A726-0E5F5686E332}"/>
              </a:ext>
            </a:extLst>
          </p:cNvPr>
          <p:cNvSpPr txBox="1"/>
          <p:nvPr/>
        </p:nvSpPr>
        <p:spPr>
          <a:xfrm>
            <a:off x="529506" y="1217876"/>
            <a:ext cx="3965700" cy="4572000"/>
          </a:xfrm>
          <a:prstGeom prst="rect">
            <a:avLst/>
          </a:prstGeom>
          <a:gradFill>
            <a:gsLst>
              <a:gs pos="0">
                <a:srgbClr val="00B050"/>
              </a:gs>
              <a:gs pos="39000">
                <a:srgbClr val="92D050"/>
              </a:gs>
              <a:gs pos="73000">
                <a:srgbClr val="FFC301"/>
              </a:gs>
              <a:gs pos="100000">
                <a:srgbClr val="FFC301"/>
              </a:gs>
            </a:gsLst>
            <a:lin ang="0" scaled="0"/>
          </a:gradFill>
          <a:ln>
            <a:noFill/>
          </a:ln>
        </p:spPr>
        <p:txBody>
          <a:bodyPr lIns="91425" tIns="45700" rIns="91425" bIns="45700" anchor="t" anchorCtr="0">
            <a:noAutofit/>
          </a:bodyPr>
          <a:lstStyle/>
          <a:p>
            <a:pPr algn="ctr">
              <a:buClr>
                <a:schemeClr val="dk1"/>
              </a:buClr>
            </a:pPr>
            <a:endParaRPr sz="2200" b="1" dirty="0">
              <a:solidFill>
                <a:srgbClr val="000000"/>
              </a:solidFill>
              <a:latin typeface="Arial"/>
              <a:ea typeface="Arial"/>
              <a:cs typeface="Arial"/>
              <a:sym typeface="Arial"/>
            </a:endParaRPr>
          </a:p>
          <a:p>
            <a:pPr>
              <a:buClr>
                <a:schemeClr val="dk1"/>
              </a:buClr>
            </a:pPr>
            <a:endParaRPr sz="2800" dirty="0">
              <a:solidFill>
                <a:srgbClr val="000000"/>
              </a:solidFill>
              <a:latin typeface="Arial"/>
              <a:ea typeface="Arial"/>
              <a:cs typeface="Arial"/>
              <a:sym typeface="Arial"/>
            </a:endParaRPr>
          </a:p>
          <a:p>
            <a:pPr algn="ctr">
              <a:buClr>
                <a:schemeClr val="dk1"/>
              </a:buClr>
            </a:pPr>
            <a:endParaRPr sz="2800" dirty="0">
              <a:solidFill>
                <a:srgbClr val="000000"/>
              </a:solidFill>
              <a:latin typeface="Arial"/>
              <a:ea typeface="Arial"/>
              <a:cs typeface="Arial"/>
              <a:sym typeface="Arial"/>
            </a:endParaRPr>
          </a:p>
          <a:p>
            <a:pPr algn="ctr">
              <a:buClr>
                <a:schemeClr val="dk1"/>
              </a:buClr>
            </a:pPr>
            <a:endParaRPr sz="2800" dirty="0">
              <a:solidFill>
                <a:srgbClr val="000000"/>
              </a:solidFill>
              <a:latin typeface="Arial"/>
              <a:ea typeface="Arial"/>
              <a:cs typeface="Arial"/>
              <a:sym typeface="Arial"/>
            </a:endParaRPr>
          </a:p>
          <a:p>
            <a:pPr algn="ctr">
              <a:buClr>
                <a:schemeClr val="dk1"/>
              </a:buClr>
            </a:pPr>
            <a:endParaRPr sz="2400" b="1" dirty="0">
              <a:solidFill>
                <a:srgbClr val="000000"/>
              </a:solidFill>
              <a:latin typeface="Arial"/>
              <a:ea typeface="Arial"/>
              <a:cs typeface="Arial"/>
              <a:sym typeface="Arial"/>
            </a:endParaRPr>
          </a:p>
          <a:p>
            <a:endParaRPr sz="2400" b="1" dirty="0">
              <a:solidFill>
                <a:srgbClr val="000000"/>
              </a:solidFill>
              <a:latin typeface="Arial"/>
              <a:ea typeface="Arial"/>
              <a:cs typeface="Arial"/>
              <a:sym typeface="Arial"/>
            </a:endParaRPr>
          </a:p>
        </p:txBody>
      </p:sp>
      <p:sp>
        <p:nvSpPr>
          <p:cNvPr id="11" name="Shape 914">
            <a:extLst>
              <a:ext uri="{FF2B5EF4-FFF2-40B4-BE49-F238E27FC236}">
                <a16:creationId xmlns:a16="http://schemas.microsoft.com/office/drawing/2014/main" id="{F73B7681-CCA5-2742-BD72-F0FA8A8DAD55}"/>
              </a:ext>
            </a:extLst>
          </p:cNvPr>
          <p:cNvSpPr txBox="1"/>
          <p:nvPr/>
        </p:nvSpPr>
        <p:spPr>
          <a:xfrm>
            <a:off x="4495206" y="1220813"/>
            <a:ext cx="4187700" cy="4572000"/>
          </a:xfrm>
          <a:prstGeom prst="rect">
            <a:avLst/>
          </a:prstGeom>
          <a:gradFill>
            <a:gsLst>
              <a:gs pos="0">
                <a:srgbClr val="FFC301"/>
              </a:gs>
              <a:gs pos="2000">
                <a:srgbClr val="FFC301"/>
              </a:gs>
              <a:gs pos="53000">
                <a:srgbClr val="FF6600"/>
              </a:gs>
              <a:gs pos="99000">
                <a:srgbClr val="FF0000"/>
              </a:gs>
              <a:gs pos="87365">
                <a:srgbClr val="FF0000"/>
              </a:gs>
              <a:gs pos="100000">
                <a:srgbClr val="FFFFFF"/>
              </a:gs>
            </a:gsLst>
            <a:lin ang="0" scaled="0"/>
          </a:gradFill>
          <a:ln>
            <a:noFill/>
          </a:ln>
        </p:spPr>
        <p:txBody>
          <a:bodyPr lIns="91425" tIns="45700" rIns="91425" bIns="45700" anchor="t" anchorCtr="0">
            <a:noAutofit/>
          </a:bodyPr>
          <a:lstStyle/>
          <a:p>
            <a:pPr algn="ctr">
              <a:buClr>
                <a:schemeClr val="dk1"/>
              </a:buClr>
            </a:pPr>
            <a:endParaRPr sz="2200" b="1" dirty="0">
              <a:solidFill>
                <a:srgbClr val="000000"/>
              </a:solidFill>
              <a:latin typeface="Arial"/>
              <a:ea typeface="Arial"/>
              <a:cs typeface="Arial"/>
              <a:sym typeface="Arial"/>
            </a:endParaRPr>
          </a:p>
          <a:p>
            <a:pPr>
              <a:buClr>
                <a:schemeClr val="dk1"/>
              </a:buClr>
            </a:pPr>
            <a:endParaRPr sz="3200" b="1" dirty="0">
              <a:solidFill>
                <a:srgbClr val="000000"/>
              </a:solidFill>
              <a:latin typeface="Arial"/>
              <a:ea typeface="Arial"/>
              <a:cs typeface="Arial"/>
              <a:sym typeface="Arial"/>
            </a:endParaRPr>
          </a:p>
          <a:p>
            <a:pPr algn="ctr">
              <a:buClr>
                <a:schemeClr val="dk1"/>
              </a:buClr>
            </a:pPr>
            <a:endParaRPr sz="2800" dirty="0">
              <a:solidFill>
                <a:srgbClr val="000000"/>
              </a:solidFill>
              <a:latin typeface="Arial"/>
              <a:ea typeface="Arial"/>
              <a:cs typeface="Arial"/>
              <a:sym typeface="Arial"/>
            </a:endParaRPr>
          </a:p>
          <a:p>
            <a:pPr algn="ctr">
              <a:buClr>
                <a:schemeClr val="dk1"/>
              </a:buClr>
            </a:pPr>
            <a:endParaRPr sz="2800" dirty="0">
              <a:solidFill>
                <a:srgbClr val="000000"/>
              </a:solidFill>
              <a:latin typeface="Arial"/>
              <a:ea typeface="Arial"/>
              <a:cs typeface="Arial"/>
              <a:sym typeface="Arial"/>
            </a:endParaRPr>
          </a:p>
          <a:p>
            <a:pPr algn="ctr">
              <a:buClr>
                <a:schemeClr val="dk1"/>
              </a:buClr>
            </a:pPr>
            <a:endParaRPr sz="2400" b="1" dirty="0">
              <a:solidFill>
                <a:srgbClr val="000000"/>
              </a:solidFill>
              <a:latin typeface="Arial"/>
              <a:ea typeface="Arial"/>
              <a:cs typeface="Arial"/>
              <a:sym typeface="Arial"/>
            </a:endParaRPr>
          </a:p>
          <a:p>
            <a:endParaRPr sz="2400" b="1" dirty="0">
              <a:solidFill>
                <a:srgbClr val="000000"/>
              </a:solidFill>
              <a:latin typeface="Arial"/>
              <a:ea typeface="Arial"/>
              <a:cs typeface="Arial"/>
              <a:sym typeface="Arial"/>
            </a:endParaRPr>
          </a:p>
        </p:txBody>
      </p:sp>
      <p:sp>
        <p:nvSpPr>
          <p:cNvPr id="12" name="Shape 915">
            <a:extLst>
              <a:ext uri="{FF2B5EF4-FFF2-40B4-BE49-F238E27FC236}">
                <a16:creationId xmlns:a16="http://schemas.microsoft.com/office/drawing/2014/main" id="{89EA7503-40B0-214F-AF41-181FB33A6C24}"/>
              </a:ext>
            </a:extLst>
          </p:cNvPr>
          <p:cNvSpPr/>
          <p:nvPr/>
        </p:nvSpPr>
        <p:spPr>
          <a:xfrm>
            <a:off x="713424" y="1263289"/>
            <a:ext cx="7734300" cy="576300"/>
          </a:xfrm>
          <a:prstGeom prst="leftRightArrow">
            <a:avLst>
              <a:gd name="adj1" fmla="val 809"/>
              <a:gd name="adj2" fmla="val 50000"/>
            </a:avLst>
          </a:prstGeom>
          <a:solidFill>
            <a:schemeClr val="bg1">
              <a:lumMod val="95000"/>
            </a:schemeClr>
          </a:solidFill>
          <a:ln w="9525" cap="flat" cmpd="sng">
            <a:solidFill>
              <a:srgbClr val="B6DCDF"/>
            </a:solidFill>
            <a:prstDash val="solid"/>
            <a:miter/>
            <a:headEnd type="none" w="med" len="med"/>
            <a:tailEnd type="none" w="med" len="med"/>
          </a:ln>
          <a:effectLst>
            <a:outerShdw blurRad="63500" dist="23000" dir="5400000">
              <a:srgbClr val="808080">
                <a:alpha val="34900"/>
              </a:srgbClr>
            </a:outerShdw>
          </a:effectLst>
        </p:spPr>
        <p:txBody>
          <a:bodyPr lIns="91425" tIns="45700" rIns="91425" bIns="45700" anchor="ctr" anchorCtr="0">
            <a:noAutofit/>
          </a:bodyPr>
          <a:lstStyle/>
          <a:p>
            <a:endParaRPr sz="2800">
              <a:solidFill>
                <a:schemeClr val="dk1"/>
              </a:solidFill>
              <a:latin typeface="Arial"/>
              <a:ea typeface="Arial"/>
              <a:cs typeface="Arial"/>
              <a:sym typeface="Arial"/>
            </a:endParaRPr>
          </a:p>
        </p:txBody>
      </p:sp>
      <p:sp>
        <p:nvSpPr>
          <p:cNvPr id="13" name="Shape 916">
            <a:extLst>
              <a:ext uri="{FF2B5EF4-FFF2-40B4-BE49-F238E27FC236}">
                <a16:creationId xmlns:a16="http://schemas.microsoft.com/office/drawing/2014/main" id="{3C3B751E-0FB3-B241-BF43-A00D06D59E6C}"/>
              </a:ext>
            </a:extLst>
          </p:cNvPr>
          <p:cNvSpPr txBox="1"/>
          <p:nvPr/>
        </p:nvSpPr>
        <p:spPr>
          <a:xfrm>
            <a:off x="713425" y="1804075"/>
            <a:ext cx="2813546" cy="3761877"/>
          </a:xfrm>
          <a:prstGeom prst="rect">
            <a:avLst/>
          </a:prstGeom>
          <a:noFill/>
          <a:ln>
            <a:noFill/>
          </a:ln>
        </p:spPr>
        <p:txBody>
          <a:bodyPr lIns="91425" tIns="45700" rIns="91425" bIns="45700" anchor="t" anchorCtr="0">
            <a:noAutofit/>
          </a:bodyPr>
          <a:lstStyle/>
          <a:p>
            <a:pPr marL="225425" indent="-225425">
              <a:buFont typeface="Arial" panose="020B0604020202020204" pitchFamily="34" charset="0"/>
              <a:buChar char="•"/>
            </a:pPr>
            <a:r>
              <a:rPr altLang="en-US" sz="1500" dirty="0" err="1"/>
              <a:t>Montrer</a:t>
            </a:r>
            <a:r>
              <a:rPr altLang="en-US" sz="1500" dirty="0"/>
              <a:t> </a:t>
            </a:r>
            <a:r>
              <a:rPr altLang="en-US" sz="1500" dirty="0" err="1"/>
              <a:t>l’exemple</a:t>
            </a:r>
            <a:r>
              <a:rPr altLang="en-US" sz="1500" dirty="0"/>
              <a:t> </a:t>
            </a:r>
            <a:r>
              <a:rPr altLang="en-US" sz="1500" dirty="0" err="1"/>
              <a:t>en</a:t>
            </a:r>
            <a:r>
              <a:rPr altLang="en-US" sz="1500" dirty="0"/>
              <a:t> </a:t>
            </a:r>
            <a:r>
              <a:rPr altLang="en-US" sz="1500" dirty="0" err="1"/>
              <a:t>matière</a:t>
            </a:r>
            <a:r>
              <a:rPr altLang="en-US" sz="1500" dirty="0"/>
              <a:t> </a:t>
            </a:r>
            <a:r>
              <a:rPr altLang="en-US" sz="1500" dirty="0" err="1"/>
              <a:t>d’auto-prise</a:t>
            </a:r>
            <a:r>
              <a:rPr altLang="en-US" sz="1500" dirty="0"/>
              <a:t> </a:t>
            </a:r>
            <a:r>
              <a:rPr altLang="en-US" sz="1500" dirty="0" err="1"/>
              <a:t>en</a:t>
            </a:r>
            <a:r>
              <a:rPr altLang="en-US" sz="1500" dirty="0"/>
              <a:t> charge</a:t>
            </a:r>
          </a:p>
          <a:p>
            <a:pPr marL="225425" indent="-225425">
              <a:buFont typeface="Arial" panose="020B0604020202020204" pitchFamily="34" charset="0"/>
              <a:buChar char="•"/>
            </a:pPr>
            <a:r>
              <a:rPr altLang="en-US" sz="1500" dirty="0" err="1"/>
              <a:t>Cultiver</a:t>
            </a:r>
            <a:r>
              <a:rPr altLang="en-US" sz="1500" dirty="0"/>
              <a:t> un </a:t>
            </a:r>
            <a:r>
              <a:rPr altLang="en-US" sz="1500" dirty="0" err="1"/>
              <a:t>climat</a:t>
            </a:r>
            <a:r>
              <a:rPr altLang="en-US" sz="1500" dirty="0"/>
              <a:t> </a:t>
            </a:r>
            <a:r>
              <a:rPr altLang="en-US" sz="1500" dirty="0" err="1"/>
              <a:t>sain</a:t>
            </a:r>
            <a:endParaRPr altLang="en-US" sz="1500" dirty="0"/>
          </a:p>
          <a:p>
            <a:pPr marL="225425" indent="-225425">
              <a:buFont typeface="Arial" panose="020B0604020202020204" pitchFamily="34" charset="0"/>
              <a:buChar char="•"/>
            </a:pPr>
            <a:r>
              <a:rPr altLang="en-US" sz="1500" dirty="0"/>
              <a:t>Identifier et </a:t>
            </a:r>
            <a:r>
              <a:rPr altLang="en-US" sz="1500" dirty="0" err="1"/>
              <a:t>résoudre</a:t>
            </a:r>
            <a:r>
              <a:rPr altLang="en-US" sz="1500" dirty="0"/>
              <a:t> les </a:t>
            </a:r>
            <a:r>
              <a:rPr altLang="en-US" sz="1500" dirty="0" err="1"/>
              <a:t>problèmes</a:t>
            </a:r>
            <a:r>
              <a:rPr altLang="en-US" sz="1500" dirty="0"/>
              <a:t> le plus </a:t>
            </a:r>
            <a:r>
              <a:rPr altLang="en-US" sz="1500" dirty="0" err="1"/>
              <a:t>tôt</a:t>
            </a:r>
            <a:r>
              <a:rPr altLang="en-US" sz="1500" dirty="0"/>
              <a:t> possible</a:t>
            </a:r>
          </a:p>
          <a:p>
            <a:pPr marL="225425" indent="-225425">
              <a:buFont typeface="Arial" panose="020B0604020202020204" pitchFamily="34" charset="0"/>
              <a:buChar char="•"/>
            </a:pPr>
            <a:r>
              <a:rPr altLang="en-US" sz="1500" dirty="0" err="1"/>
              <a:t>Manifester</a:t>
            </a:r>
            <a:r>
              <a:rPr altLang="en-US" sz="1500" dirty="0"/>
              <a:t> un </a:t>
            </a:r>
            <a:r>
              <a:rPr altLang="en-US" sz="1500" dirty="0" err="1"/>
              <a:t>intérêt</a:t>
            </a:r>
            <a:r>
              <a:rPr altLang="en-US" sz="1500" dirty="0"/>
              <a:t> </a:t>
            </a:r>
            <a:r>
              <a:rPr altLang="en-US" sz="1500" dirty="0" err="1"/>
              <a:t>sincère</a:t>
            </a:r>
            <a:endParaRPr altLang="en-US" sz="1500" dirty="0"/>
          </a:p>
          <a:p>
            <a:pPr marL="225425" indent="-225425">
              <a:buFont typeface="Arial" panose="020B0604020202020204" pitchFamily="34" charset="0"/>
              <a:buChar char="•"/>
            </a:pPr>
            <a:r>
              <a:rPr altLang="en-US" sz="1500" dirty="0" err="1"/>
              <a:t>Offrir</a:t>
            </a:r>
            <a:r>
              <a:rPr altLang="en-US" sz="1500" dirty="0"/>
              <a:t> des </a:t>
            </a:r>
            <a:r>
              <a:rPr altLang="en-US" sz="1500" dirty="0" err="1"/>
              <a:t>opportunités</a:t>
            </a:r>
            <a:r>
              <a:rPr altLang="en-US" sz="1500" dirty="0"/>
              <a:t> de se </a:t>
            </a:r>
            <a:r>
              <a:rPr altLang="en-US" sz="1500" dirty="0" err="1"/>
              <a:t>reposer</a:t>
            </a:r>
            <a:endParaRPr altLang="en-US" sz="1500" dirty="0"/>
          </a:p>
          <a:p>
            <a:pPr marL="225425" indent="-225425">
              <a:buFont typeface="Arial" panose="020B0604020202020204" pitchFamily="34" charset="0"/>
              <a:buChar char="•"/>
            </a:pPr>
            <a:r>
              <a:rPr altLang="en-US" sz="1500" dirty="0" err="1"/>
              <a:t>Traiter</a:t>
            </a:r>
            <a:r>
              <a:rPr altLang="en-US" sz="1500" dirty="0"/>
              <a:t> </a:t>
            </a:r>
            <a:r>
              <a:rPr altLang="en-US" sz="1500" dirty="0" err="1"/>
              <a:t>rapidement</a:t>
            </a:r>
            <a:r>
              <a:rPr altLang="en-US" sz="1500" dirty="0"/>
              <a:t> les </a:t>
            </a:r>
            <a:r>
              <a:rPr altLang="en-US" sz="1500" dirty="0" err="1"/>
              <a:t>problèmes</a:t>
            </a:r>
            <a:r>
              <a:rPr altLang="en-US" sz="1500" dirty="0"/>
              <a:t> de performance</a:t>
            </a:r>
          </a:p>
          <a:p>
            <a:pPr marL="225425" indent="-225425">
              <a:buFont typeface="Arial" panose="020B0604020202020204" pitchFamily="34" charset="0"/>
              <a:buChar char="•"/>
            </a:pPr>
            <a:r>
              <a:rPr altLang="en-US" sz="1500" dirty="0" err="1"/>
              <a:t>Reconnaître</a:t>
            </a:r>
            <a:r>
              <a:rPr altLang="en-US" sz="1500" dirty="0"/>
              <a:t> que le </a:t>
            </a:r>
            <a:r>
              <a:rPr altLang="en-US" sz="1500" dirty="0" err="1"/>
              <a:t>traumatisme</a:t>
            </a:r>
            <a:r>
              <a:rPr altLang="en-US" sz="1500" dirty="0"/>
              <a:t> par procuration fait </a:t>
            </a:r>
            <a:r>
              <a:rPr altLang="en-US" sz="1500" dirty="0" err="1"/>
              <a:t>partie</a:t>
            </a:r>
            <a:r>
              <a:rPr altLang="en-US" sz="1500" dirty="0"/>
              <a:t> des </a:t>
            </a:r>
            <a:r>
              <a:rPr altLang="en-US" sz="1500" dirty="0" err="1"/>
              <a:t>risques</a:t>
            </a:r>
            <a:r>
              <a:rPr altLang="en-US" sz="1500" dirty="0"/>
              <a:t> de </a:t>
            </a:r>
            <a:r>
              <a:rPr altLang="en-US" sz="1500" dirty="0" err="1"/>
              <a:t>notre</a:t>
            </a:r>
            <a:r>
              <a:rPr altLang="en-US" sz="1500" dirty="0"/>
              <a:t> métier</a:t>
            </a:r>
          </a:p>
          <a:p>
            <a:pPr marL="285750" indent="-285750">
              <a:buClr>
                <a:schemeClr val="dk1"/>
              </a:buClr>
            </a:pPr>
            <a:endParaRPr sz="1500" dirty="0">
              <a:solidFill>
                <a:schemeClr val="dk1"/>
              </a:solidFill>
              <a:ea typeface="Arial"/>
              <a:cs typeface="Arial"/>
              <a:sym typeface="Arial"/>
            </a:endParaRPr>
          </a:p>
          <a:p>
            <a:pPr marL="285750" indent="-285750">
              <a:buClr>
                <a:schemeClr val="dk1"/>
              </a:buClr>
            </a:pPr>
            <a:endParaRPr sz="1500" dirty="0">
              <a:solidFill>
                <a:schemeClr val="dk1"/>
              </a:solidFill>
              <a:ea typeface="Arial"/>
              <a:cs typeface="Arial"/>
              <a:sym typeface="Arial"/>
            </a:endParaRPr>
          </a:p>
          <a:p>
            <a:endParaRPr sz="1500" dirty="0">
              <a:solidFill>
                <a:schemeClr val="dk1"/>
              </a:solidFill>
              <a:ea typeface="Arial"/>
              <a:cs typeface="Arial"/>
              <a:sym typeface="Arial"/>
            </a:endParaRPr>
          </a:p>
        </p:txBody>
      </p:sp>
      <p:sp>
        <p:nvSpPr>
          <p:cNvPr id="14" name="Shape 917">
            <a:extLst>
              <a:ext uri="{FF2B5EF4-FFF2-40B4-BE49-F238E27FC236}">
                <a16:creationId xmlns:a16="http://schemas.microsoft.com/office/drawing/2014/main" id="{5D1B4987-F2A6-5C4F-A6A7-011FDF0F8A17}"/>
              </a:ext>
            </a:extLst>
          </p:cNvPr>
          <p:cNvSpPr txBox="1"/>
          <p:nvPr/>
        </p:nvSpPr>
        <p:spPr>
          <a:xfrm>
            <a:off x="3455148" y="1825521"/>
            <a:ext cx="2887312" cy="3754500"/>
          </a:xfrm>
          <a:prstGeom prst="rect">
            <a:avLst/>
          </a:prstGeom>
          <a:noFill/>
          <a:ln>
            <a:noFill/>
          </a:ln>
        </p:spPr>
        <p:txBody>
          <a:bodyPr lIns="91425" tIns="45700" rIns="91425" bIns="45700" anchor="t" anchorCtr="0">
            <a:noAutofit/>
          </a:bodyPr>
          <a:lstStyle/>
          <a:p>
            <a:pPr marL="225425" indent="-225425">
              <a:buFont typeface="Arial" panose="020B0604020202020204" pitchFamily="34" charset="0"/>
              <a:buChar char="•"/>
            </a:pPr>
            <a:r>
              <a:rPr altLang="en-US" sz="1500" dirty="0"/>
              <a:t>Se </a:t>
            </a:r>
            <a:r>
              <a:rPr altLang="en-US" sz="1500" dirty="0" err="1"/>
              <a:t>montrer</a:t>
            </a:r>
            <a:r>
              <a:rPr altLang="en-US" sz="1500" dirty="0"/>
              <a:t> </a:t>
            </a:r>
            <a:r>
              <a:rPr altLang="en-US" sz="1500" dirty="0" err="1"/>
              <a:t>attentif</a:t>
            </a:r>
            <a:r>
              <a:rPr altLang="en-US" sz="1500" dirty="0"/>
              <a:t> aux </a:t>
            </a:r>
            <a:r>
              <a:rPr altLang="en-US" sz="1500" dirty="0" err="1"/>
              <a:t>changements</a:t>
            </a:r>
            <a:r>
              <a:rPr altLang="en-US" sz="1500" dirty="0"/>
              <a:t> de </a:t>
            </a:r>
            <a:r>
              <a:rPr altLang="en-US" sz="1500" dirty="0" err="1"/>
              <a:t>comportement</a:t>
            </a:r>
            <a:endParaRPr altLang="en-US" sz="1500" dirty="0"/>
          </a:p>
          <a:p>
            <a:pPr marL="225425" indent="-225425">
              <a:buFont typeface="Arial" panose="020B0604020202020204" pitchFamily="34" charset="0"/>
              <a:buChar char="•"/>
            </a:pPr>
            <a:r>
              <a:rPr altLang="en-US" sz="1500" dirty="0" err="1"/>
              <a:t>Ajuster</a:t>
            </a:r>
            <a:r>
              <a:rPr altLang="en-US" sz="1500" dirty="0"/>
              <a:t> les charges de travail </a:t>
            </a:r>
            <a:br>
              <a:rPr lang="en-US" altLang="en-US" sz="1500" dirty="0"/>
            </a:br>
            <a:r>
              <a:rPr altLang="en-US" sz="1500" dirty="0"/>
              <a:t>et </a:t>
            </a:r>
            <a:r>
              <a:rPr altLang="en-US" sz="1500" dirty="0" err="1"/>
              <a:t>organiser</a:t>
            </a:r>
            <a:r>
              <a:rPr altLang="en-US" sz="1500" dirty="0"/>
              <a:t> la rotation des </a:t>
            </a:r>
            <a:r>
              <a:rPr altLang="en-US" sz="1500" dirty="0" err="1"/>
              <a:t>fonctions</a:t>
            </a:r>
            <a:r>
              <a:rPr altLang="en-US" sz="1500" dirty="0"/>
              <a:t> et </a:t>
            </a:r>
            <a:r>
              <a:rPr altLang="en-US" sz="1500" dirty="0" err="1"/>
              <a:t>responsabilités</a:t>
            </a:r>
            <a:endParaRPr altLang="en-US" sz="1500" dirty="0"/>
          </a:p>
          <a:p>
            <a:pPr marL="225425" indent="-225425">
              <a:buFont typeface="Arial" panose="020B0604020202020204" pitchFamily="34" charset="0"/>
              <a:buChar char="•"/>
            </a:pPr>
            <a:r>
              <a:rPr altLang="en-US" sz="1500" dirty="0" err="1"/>
              <a:t>Connaître</a:t>
            </a:r>
            <a:r>
              <a:rPr altLang="en-US" sz="1500" dirty="0"/>
              <a:t> les </a:t>
            </a:r>
            <a:r>
              <a:rPr altLang="en-US" sz="1500" dirty="0" err="1"/>
              <a:t>ressources</a:t>
            </a:r>
            <a:r>
              <a:rPr altLang="en-US" sz="1500" dirty="0"/>
              <a:t> </a:t>
            </a:r>
            <a:r>
              <a:rPr altLang="en-US" sz="1500" dirty="0" err="1"/>
              <a:t>disponibles</a:t>
            </a:r>
            <a:r>
              <a:rPr altLang="en-US" sz="1500" dirty="0"/>
              <a:t> et comment </a:t>
            </a:r>
            <a:br>
              <a:rPr lang="en-US" altLang="en-US" sz="1500" dirty="0"/>
            </a:br>
            <a:r>
              <a:rPr altLang="en-US" sz="1500" dirty="0"/>
              <a:t>y </a:t>
            </a:r>
            <a:r>
              <a:rPr altLang="en-US" sz="1500" dirty="0" err="1"/>
              <a:t>accéder</a:t>
            </a:r>
            <a:endParaRPr altLang="en-US" sz="1500" dirty="0"/>
          </a:p>
          <a:p>
            <a:pPr marL="225425" indent="-225425">
              <a:buFont typeface="Arial" panose="020B0604020202020204" pitchFamily="34" charset="0"/>
              <a:buChar char="•"/>
            </a:pPr>
            <a:r>
              <a:rPr altLang="en-US" sz="1500" dirty="0" err="1"/>
              <a:t>Éliminer</a:t>
            </a:r>
            <a:r>
              <a:rPr altLang="en-US" sz="1500" dirty="0"/>
              <a:t> les obstacles à la </a:t>
            </a:r>
            <a:r>
              <a:rPr altLang="en-US" sz="1500" dirty="0" err="1"/>
              <a:t>demande</a:t>
            </a:r>
            <a:r>
              <a:rPr altLang="en-US" sz="1500" dirty="0"/>
              <a:t> </a:t>
            </a:r>
            <a:r>
              <a:rPr altLang="en-US" sz="1500" dirty="0" err="1"/>
              <a:t>d’aide</a:t>
            </a:r>
            <a:endParaRPr altLang="en-US" sz="1500" dirty="0"/>
          </a:p>
          <a:p>
            <a:pPr marL="225425" indent="-225425">
              <a:buFont typeface="Arial" panose="020B0604020202020204" pitchFamily="34" charset="0"/>
              <a:buChar char="•"/>
            </a:pPr>
            <a:r>
              <a:rPr altLang="en-US" sz="1500" dirty="0"/>
              <a:t>Encourager un </a:t>
            </a:r>
            <a:r>
              <a:rPr altLang="en-US" sz="1500" dirty="0" err="1"/>
              <a:t>accès</a:t>
            </a:r>
            <a:r>
              <a:rPr altLang="en-US" sz="1500" dirty="0"/>
              <a:t> </a:t>
            </a:r>
            <a:r>
              <a:rPr altLang="en-US" sz="1500" dirty="0" err="1"/>
              <a:t>précoce</a:t>
            </a:r>
            <a:r>
              <a:rPr altLang="en-US" sz="1500" dirty="0"/>
              <a:t> </a:t>
            </a:r>
            <a:br>
              <a:rPr lang="en-US" altLang="en-US" sz="1500" dirty="0"/>
            </a:br>
            <a:r>
              <a:rPr altLang="en-US" sz="1500" dirty="0"/>
              <a:t>à </a:t>
            </a:r>
            <a:r>
              <a:rPr altLang="en-US" sz="1500" dirty="0" err="1"/>
              <a:t>une</a:t>
            </a:r>
            <a:r>
              <a:rPr altLang="en-US" sz="1500" dirty="0"/>
              <a:t> </a:t>
            </a:r>
            <a:r>
              <a:rPr altLang="en-US" sz="1500" dirty="0" err="1"/>
              <a:t>prise</a:t>
            </a:r>
            <a:r>
              <a:rPr altLang="en-US" sz="1500" dirty="0"/>
              <a:t> </a:t>
            </a:r>
            <a:r>
              <a:rPr altLang="en-US" sz="1500" dirty="0" err="1"/>
              <a:t>en</a:t>
            </a:r>
            <a:r>
              <a:rPr altLang="en-US" sz="1500" dirty="0"/>
              <a:t> charge</a:t>
            </a:r>
          </a:p>
          <a:p>
            <a:pPr marL="225425" indent="-225425">
              <a:buFont typeface="Arial" panose="020B0604020202020204" pitchFamily="34" charset="0"/>
              <a:buChar char="•"/>
            </a:pPr>
            <a:r>
              <a:rPr altLang="en-US" sz="1500" dirty="0"/>
              <a:t>Consulter les services Protection du personnel, RH, </a:t>
            </a:r>
            <a:r>
              <a:rPr altLang="en-US" sz="1500" dirty="0" err="1"/>
              <a:t>Médical</a:t>
            </a:r>
            <a:endParaRPr altLang="en-US" sz="1500" dirty="0"/>
          </a:p>
        </p:txBody>
      </p:sp>
      <p:sp>
        <p:nvSpPr>
          <p:cNvPr id="15" name="Shape 918">
            <a:extLst>
              <a:ext uri="{FF2B5EF4-FFF2-40B4-BE49-F238E27FC236}">
                <a16:creationId xmlns:a16="http://schemas.microsoft.com/office/drawing/2014/main" id="{B661EE7C-2BE9-E845-BC1E-C63ACA9C60BB}"/>
              </a:ext>
            </a:extLst>
          </p:cNvPr>
          <p:cNvSpPr txBox="1"/>
          <p:nvPr/>
        </p:nvSpPr>
        <p:spPr>
          <a:xfrm>
            <a:off x="6186879" y="1882065"/>
            <a:ext cx="2391277" cy="3726362"/>
          </a:xfrm>
          <a:prstGeom prst="rect">
            <a:avLst/>
          </a:prstGeom>
          <a:noFill/>
          <a:ln>
            <a:noFill/>
          </a:ln>
        </p:spPr>
        <p:txBody>
          <a:bodyPr lIns="91425" tIns="45700" rIns="91425" bIns="45700" anchor="t" anchorCtr="0">
            <a:noAutofit/>
          </a:bodyPr>
          <a:lstStyle/>
          <a:p>
            <a:pPr marL="173038" indent="-173038">
              <a:buFont typeface="Arial" panose="020B0604020202020204" pitchFamily="34" charset="0"/>
              <a:buChar char="•"/>
            </a:pPr>
            <a:r>
              <a:rPr altLang="en-US" sz="1500" dirty="0"/>
              <a:t>Demander </a:t>
            </a:r>
            <a:r>
              <a:rPr altLang="en-US" sz="1500" dirty="0" err="1"/>
              <a:t>une</a:t>
            </a:r>
            <a:r>
              <a:rPr altLang="en-US" sz="1500" dirty="0"/>
              <a:t> consultation</a:t>
            </a:r>
          </a:p>
          <a:p>
            <a:pPr marL="173038" indent="-173038">
              <a:buFont typeface="Arial" panose="020B0604020202020204" pitchFamily="34" charset="0"/>
              <a:buChar char="•"/>
            </a:pPr>
            <a:r>
              <a:rPr altLang="en-US" sz="1500" dirty="0"/>
              <a:t>Faire </a:t>
            </a:r>
            <a:r>
              <a:rPr altLang="en-US" sz="1500" dirty="0" err="1"/>
              <a:t>intervenir</a:t>
            </a:r>
            <a:r>
              <a:rPr altLang="en-US" sz="1500" dirty="0"/>
              <a:t> des </a:t>
            </a:r>
            <a:r>
              <a:rPr altLang="en-US" sz="1500" dirty="0" err="1"/>
              <a:t>ressources</a:t>
            </a:r>
            <a:r>
              <a:rPr altLang="en-US" sz="1500" dirty="0"/>
              <a:t> </a:t>
            </a:r>
            <a:r>
              <a:rPr altLang="en-US" sz="1500" dirty="0" err="1"/>
              <a:t>en</a:t>
            </a:r>
            <a:r>
              <a:rPr altLang="en-US" sz="1500" dirty="0"/>
              <a:t> santé </a:t>
            </a:r>
            <a:r>
              <a:rPr altLang="en-US" sz="1500" dirty="0" err="1"/>
              <a:t>mentale</a:t>
            </a:r>
            <a:endParaRPr altLang="en-US" sz="1500" dirty="0"/>
          </a:p>
          <a:p>
            <a:pPr marL="173038" indent="-173038">
              <a:buFont typeface="Arial" panose="020B0604020202020204" pitchFamily="34" charset="0"/>
              <a:buChar char="•"/>
            </a:pPr>
            <a:r>
              <a:rPr altLang="en-US" sz="1500" dirty="0" err="1"/>
              <a:t>Préserver</a:t>
            </a:r>
            <a:r>
              <a:rPr altLang="en-US" sz="1500" dirty="0"/>
              <a:t> la </a:t>
            </a:r>
            <a:r>
              <a:rPr altLang="en-US" sz="1500" dirty="0" err="1"/>
              <a:t>confidentialité</a:t>
            </a:r>
            <a:endParaRPr altLang="en-US" sz="1500" dirty="0"/>
          </a:p>
          <a:p>
            <a:pPr marL="173038" indent="-173038">
              <a:buFont typeface="Arial" panose="020B0604020202020204" pitchFamily="34" charset="0"/>
              <a:buChar char="•"/>
            </a:pPr>
            <a:r>
              <a:rPr altLang="en-US" sz="1500" dirty="0" err="1"/>
              <a:t>Lutter</a:t>
            </a:r>
            <a:r>
              <a:rPr altLang="en-US" sz="1500" dirty="0"/>
              <a:t> </a:t>
            </a:r>
            <a:r>
              <a:rPr altLang="en-US" sz="1500" dirty="0" err="1"/>
              <a:t>contre</a:t>
            </a:r>
            <a:r>
              <a:rPr altLang="en-US" sz="1500" dirty="0"/>
              <a:t> les </a:t>
            </a:r>
            <a:r>
              <a:rPr altLang="en-US" sz="1500" dirty="0" err="1"/>
              <a:t>rumeurs</a:t>
            </a:r>
            <a:endParaRPr altLang="en-US" sz="1500" dirty="0"/>
          </a:p>
          <a:p>
            <a:pPr marL="173038" indent="-173038">
              <a:buFont typeface="Arial" panose="020B0604020202020204" pitchFamily="34" charset="0"/>
              <a:buChar char="•"/>
            </a:pPr>
            <a:r>
              <a:rPr altLang="en-US" sz="1500" dirty="0"/>
              <a:t>Respecter les </a:t>
            </a:r>
            <a:r>
              <a:rPr altLang="en-US" sz="1500" dirty="0" err="1"/>
              <a:t>limites</a:t>
            </a:r>
            <a:r>
              <a:rPr altLang="en-US" sz="1500" dirty="0"/>
              <a:t> </a:t>
            </a:r>
            <a:br>
              <a:rPr lang="en-US" altLang="en-US" sz="1500" dirty="0"/>
            </a:br>
            <a:r>
              <a:rPr altLang="en-US" sz="1500" dirty="0"/>
              <a:t>de nature </a:t>
            </a:r>
            <a:r>
              <a:rPr altLang="en-US" sz="1500" dirty="0" err="1"/>
              <a:t>médicale</a:t>
            </a:r>
            <a:r>
              <a:rPr altLang="en-US" sz="1500" dirty="0"/>
              <a:t> </a:t>
            </a:r>
            <a:r>
              <a:rPr altLang="en-US" sz="1500" dirty="0" err="1"/>
              <a:t>affectant</a:t>
            </a:r>
            <a:r>
              <a:rPr altLang="en-US" sz="1500" dirty="0"/>
              <a:t> </a:t>
            </a:r>
            <a:r>
              <a:rPr altLang="en-US" sz="1500" dirty="0" err="1"/>
              <a:t>l’emploi</a:t>
            </a:r>
            <a:endParaRPr altLang="en-US" sz="1500" dirty="0"/>
          </a:p>
          <a:p>
            <a:pPr marL="173038" indent="-173038">
              <a:buFont typeface="Arial" panose="020B0604020202020204" pitchFamily="34" charset="0"/>
              <a:buChar char="•"/>
            </a:pPr>
            <a:r>
              <a:rPr altLang="en-US" sz="1500" dirty="0" err="1"/>
              <a:t>Maintenir</a:t>
            </a:r>
            <a:r>
              <a:rPr altLang="en-US" sz="1500" dirty="0"/>
              <a:t> un contact </a:t>
            </a:r>
            <a:r>
              <a:rPr altLang="en-US" sz="1500" dirty="0" err="1"/>
              <a:t>positif</a:t>
            </a:r>
            <a:endParaRPr altLang="en-US" sz="1500" dirty="0"/>
          </a:p>
          <a:p>
            <a:pPr marL="285750" indent="-285750">
              <a:buClr>
                <a:schemeClr val="dk1"/>
              </a:buClr>
            </a:pPr>
            <a:endParaRPr sz="1500" b="1" dirty="0">
              <a:solidFill>
                <a:schemeClr val="dk1"/>
              </a:solidFill>
              <a:ea typeface="Arial"/>
              <a:cs typeface="Arial"/>
              <a:sym typeface="Arial"/>
            </a:endParaRPr>
          </a:p>
          <a:p>
            <a:endParaRPr sz="1500" b="1" dirty="0">
              <a:solidFill>
                <a:schemeClr val="dk1"/>
              </a:solidFill>
              <a:ea typeface="Arial"/>
              <a:cs typeface="Arial"/>
              <a:sym typeface="Arial"/>
            </a:endParaRPr>
          </a:p>
        </p:txBody>
      </p:sp>
    </p:spTree>
    <p:extLst>
      <p:ext uri="{BB962C8B-B14F-4D97-AF65-F5344CB8AC3E}">
        <p14:creationId xmlns:p14="http://schemas.microsoft.com/office/powerpoint/2010/main" val="1833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fade">
                                      <p:cBhvr>
                                        <p:cTn id="13" dur="500"/>
                                        <p:tgtEl>
                                          <p:spTgt spid="1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fade">
                                      <p:cBhvr>
                                        <p:cTn id="16" dur="500"/>
                                        <p:tgtEl>
                                          <p:spTgt spid="13">
                                            <p:txEl>
                                              <p:pRg st="4" end="4"/>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63FA-8BBB-8C45-B8DE-7A99853734FE}"/>
              </a:ext>
            </a:extLst>
          </p:cNvPr>
          <p:cNvSpPr>
            <a:spLocks noGrp="1"/>
          </p:cNvSpPr>
          <p:nvPr>
            <p:ph type="title"/>
          </p:nvPr>
        </p:nvSpPr>
        <p:spPr/>
        <p:txBody>
          <a:bodyPr/>
          <a:lstStyle/>
          <a:p>
            <a:r>
              <a:t>Comment suggérer de demander de l’aide</a:t>
            </a:r>
          </a:p>
        </p:txBody>
      </p:sp>
      <p:sp>
        <p:nvSpPr>
          <p:cNvPr id="3" name="Text Placeholder 2">
            <a:extLst>
              <a:ext uri="{FF2B5EF4-FFF2-40B4-BE49-F238E27FC236}">
                <a16:creationId xmlns:a16="http://schemas.microsoft.com/office/drawing/2014/main" id="{FE07A2FD-D3AE-7C40-B6B0-5CB1BFADA8F3}"/>
              </a:ext>
            </a:extLst>
          </p:cNvPr>
          <p:cNvSpPr>
            <a:spLocks noGrp="1"/>
          </p:cNvSpPr>
          <p:nvPr>
            <p:ph type="body" sz="quarter" idx="10"/>
          </p:nvPr>
        </p:nvSpPr>
        <p:spPr/>
        <p:txBody>
          <a:bodyPr/>
          <a:lstStyle/>
          <a:p>
            <a:pPr lvl="0"/>
            <a:r>
              <a:rPr sz="2100" dirty="0" err="1"/>
              <a:t>Prévoyez</a:t>
            </a:r>
            <a:r>
              <a:rPr sz="2100" dirty="0"/>
              <a:t> un moment pour </a:t>
            </a:r>
            <a:r>
              <a:rPr sz="2100" dirty="0" err="1"/>
              <a:t>évoquer</a:t>
            </a:r>
            <a:r>
              <a:rPr sz="2100" dirty="0"/>
              <a:t> </a:t>
            </a:r>
            <a:r>
              <a:rPr sz="2100" dirty="0" err="1"/>
              <a:t>en</a:t>
            </a:r>
            <a:r>
              <a:rPr sz="2100" dirty="0"/>
              <a:t> </a:t>
            </a:r>
            <a:r>
              <a:rPr sz="2100" dirty="0" err="1"/>
              <a:t>privé</a:t>
            </a:r>
            <a:r>
              <a:rPr sz="2100" dirty="0"/>
              <a:t> </a:t>
            </a:r>
            <a:r>
              <a:rPr sz="2100" dirty="0" err="1"/>
              <a:t>vos</a:t>
            </a:r>
            <a:r>
              <a:rPr sz="2100" dirty="0"/>
              <a:t> </a:t>
            </a:r>
            <a:r>
              <a:rPr sz="2100" dirty="0" err="1"/>
              <a:t>préoccupations</a:t>
            </a:r>
            <a:endParaRPr sz="2100" dirty="0"/>
          </a:p>
          <a:p>
            <a:pPr lvl="1"/>
            <a:r>
              <a:rPr sz="2100" i="1" dirty="0"/>
              <a:t>« </a:t>
            </a:r>
            <a:r>
              <a:rPr sz="2100" i="1" dirty="0" err="1"/>
              <a:t>J’ai</a:t>
            </a:r>
            <a:r>
              <a:rPr sz="2100" i="1" dirty="0"/>
              <a:t> </a:t>
            </a:r>
            <a:r>
              <a:rPr sz="2100" i="1" dirty="0" err="1"/>
              <a:t>remarqué</a:t>
            </a:r>
            <a:r>
              <a:rPr sz="2100" i="1" dirty="0"/>
              <a:t> </a:t>
            </a:r>
            <a:r>
              <a:rPr sz="2100" i="1" dirty="0" err="1"/>
              <a:t>lors</a:t>
            </a:r>
            <a:r>
              <a:rPr sz="2100" i="1" dirty="0"/>
              <a:t> de </a:t>
            </a:r>
            <a:r>
              <a:rPr sz="2100" i="1" dirty="0" err="1"/>
              <a:t>nos</a:t>
            </a:r>
            <a:r>
              <a:rPr sz="2100" i="1" dirty="0"/>
              <a:t> </a:t>
            </a:r>
            <a:r>
              <a:rPr sz="2100" i="1" dirty="0" err="1"/>
              <a:t>récentes</a:t>
            </a:r>
            <a:r>
              <a:rPr sz="2100" i="1" dirty="0"/>
              <a:t> conversations que </a:t>
            </a:r>
            <a:r>
              <a:rPr sz="2100" i="1" dirty="0" err="1"/>
              <a:t>quelque</a:t>
            </a:r>
            <a:r>
              <a:rPr sz="2100" i="1" dirty="0"/>
              <a:t> chose </a:t>
            </a:r>
            <a:r>
              <a:rPr sz="2100" i="1" dirty="0" err="1"/>
              <a:t>vous</a:t>
            </a:r>
            <a:r>
              <a:rPr sz="2100" i="1" dirty="0"/>
              <a:t> </a:t>
            </a:r>
            <a:r>
              <a:rPr sz="2100" i="1" dirty="0" err="1"/>
              <a:t>préoccupe</a:t>
            </a:r>
            <a:r>
              <a:rPr sz="2100" i="1" dirty="0"/>
              <a:t> »</a:t>
            </a:r>
            <a:endParaRPr lang="en-US" sz="2100" dirty="0"/>
          </a:p>
          <a:p>
            <a:pPr lvl="0"/>
            <a:r>
              <a:rPr sz="2100" dirty="0" err="1"/>
              <a:t>Décrivez</a:t>
            </a:r>
            <a:r>
              <a:rPr sz="2100" dirty="0"/>
              <a:t> le </a:t>
            </a:r>
            <a:r>
              <a:rPr sz="2100" dirty="0" err="1"/>
              <a:t>comportement</a:t>
            </a:r>
            <a:r>
              <a:rPr sz="2100" dirty="0"/>
              <a:t> </a:t>
            </a:r>
            <a:r>
              <a:rPr sz="2100" dirty="0" err="1"/>
              <a:t>en</a:t>
            </a:r>
            <a:r>
              <a:rPr sz="2100" dirty="0"/>
              <a:t> </a:t>
            </a:r>
            <a:r>
              <a:rPr sz="2100" dirty="0" err="1"/>
              <a:t>évitant</a:t>
            </a:r>
            <a:r>
              <a:rPr sz="2100" dirty="0"/>
              <a:t> </a:t>
            </a:r>
            <a:r>
              <a:rPr sz="2100" dirty="0" err="1"/>
              <a:t>d’y</a:t>
            </a:r>
            <a:r>
              <a:rPr sz="2100" dirty="0"/>
              <a:t> </a:t>
            </a:r>
            <a:r>
              <a:rPr sz="2100" dirty="0" err="1"/>
              <a:t>apposer</a:t>
            </a:r>
            <a:r>
              <a:rPr sz="2100" dirty="0"/>
              <a:t> </a:t>
            </a:r>
            <a:r>
              <a:rPr sz="2100" dirty="0" err="1"/>
              <a:t>une</a:t>
            </a:r>
            <a:r>
              <a:rPr sz="2100" dirty="0"/>
              <a:t> </a:t>
            </a:r>
            <a:r>
              <a:rPr sz="2100" dirty="0" err="1"/>
              <a:t>étiquette</a:t>
            </a:r>
            <a:r>
              <a:rPr sz="2100" dirty="0"/>
              <a:t> </a:t>
            </a:r>
            <a:br>
              <a:rPr lang="en-US" sz="2100" dirty="0"/>
            </a:br>
            <a:r>
              <a:rPr sz="2100" dirty="0" err="1"/>
              <a:t>ou</a:t>
            </a:r>
            <a:r>
              <a:rPr sz="2100" dirty="0"/>
              <a:t> de </a:t>
            </a:r>
            <a:r>
              <a:rPr sz="2100" dirty="0" err="1"/>
              <a:t>l’analyser</a:t>
            </a:r>
            <a:endParaRPr sz="2100" dirty="0"/>
          </a:p>
          <a:p>
            <a:pPr lvl="1"/>
            <a:r>
              <a:rPr sz="2100" i="1" dirty="0"/>
              <a:t>« </a:t>
            </a:r>
            <a:r>
              <a:rPr sz="2100" i="1" dirty="0" err="1"/>
              <a:t>J’ai</a:t>
            </a:r>
            <a:r>
              <a:rPr sz="2100" i="1" dirty="0"/>
              <a:t> </a:t>
            </a:r>
            <a:r>
              <a:rPr sz="2100" i="1" dirty="0" err="1"/>
              <a:t>remarqué</a:t>
            </a:r>
            <a:r>
              <a:rPr sz="2100" i="1" dirty="0"/>
              <a:t>... »</a:t>
            </a:r>
            <a:endParaRPr lang="en-US" sz="2100" dirty="0"/>
          </a:p>
          <a:p>
            <a:pPr lvl="0"/>
            <a:r>
              <a:rPr sz="2100" dirty="0" err="1"/>
              <a:t>Évoquez</a:t>
            </a:r>
            <a:r>
              <a:rPr sz="2100" dirty="0"/>
              <a:t> les </a:t>
            </a:r>
            <a:r>
              <a:rPr sz="2100" dirty="0" err="1"/>
              <a:t>avantages</a:t>
            </a:r>
            <a:endParaRPr sz="2100" dirty="0"/>
          </a:p>
          <a:p>
            <a:pPr lvl="1"/>
            <a:r>
              <a:rPr sz="2100" i="1" dirty="0"/>
              <a:t>« Je </a:t>
            </a:r>
            <a:r>
              <a:rPr sz="2100" i="1" dirty="0" err="1"/>
              <a:t>pense</a:t>
            </a:r>
            <a:r>
              <a:rPr sz="2100" i="1" dirty="0"/>
              <a:t> </a:t>
            </a:r>
            <a:r>
              <a:rPr sz="2100" i="1" dirty="0" err="1"/>
              <a:t>qu’il</a:t>
            </a:r>
            <a:r>
              <a:rPr sz="2100" i="1" dirty="0"/>
              <a:t> </a:t>
            </a:r>
            <a:r>
              <a:rPr sz="2100" i="1" dirty="0" err="1"/>
              <a:t>serait</a:t>
            </a:r>
            <a:r>
              <a:rPr sz="2100" i="1" dirty="0"/>
              <a:t> utile </a:t>
            </a:r>
            <a:r>
              <a:rPr sz="2100" i="1" dirty="0" err="1"/>
              <a:t>d’en</a:t>
            </a:r>
            <a:r>
              <a:rPr sz="2100" i="1" dirty="0"/>
              <a:t> </a:t>
            </a:r>
            <a:r>
              <a:rPr sz="2100" i="1" dirty="0" err="1"/>
              <a:t>parler</a:t>
            </a:r>
            <a:r>
              <a:rPr sz="2100" i="1" dirty="0"/>
              <a:t> à </a:t>
            </a:r>
            <a:r>
              <a:rPr sz="2100" i="1" dirty="0" err="1"/>
              <a:t>quelqu’un</a:t>
            </a:r>
            <a:r>
              <a:rPr sz="2100" i="1" dirty="0"/>
              <a:t> »</a:t>
            </a:r>
            <a:endParaRPr lang="en-US" sz="2100" dirty="0"/>
          </a:p>
          <a:p>
            <a:pPr lvl="0"/>
            <a:r>
              <a:rPr sz="2100" dirty="0"/>
              <a:t>​</a:t>
            </a:r>
            <a:r>
              <a:rPr sz="2100" dirty="0" err="1"/>
              <a:t>Récapitulez</a:t>
            </a:r>
            <a:endParaRPr sz="2100" dirty="0"/>
          </a:p>
          <a:p>
            <a:pPr lvl="0"/>
            <a:r>
              <a:rPr sz="2100" dirty="0" err="1"/>
              <a:t>Reformulez</a:t>
            </a:r>
            <a:r>
              <a:rPr sz="2100" dirty="0"/>
              <a:t> les observations, les </a:t>
            </a:r>
            <a:r>
              <a:rPr sz="2100" dirty="0" err="1"/>
              <a:t>préoccupations</a:t>
            </a:r>
            <a:endParaRPr sz="2100" dirty="0"/>
          </a:p>
          <a:p>
            <a:pPr lvl="0"/>
            <a:r>
              <a:rPr sz="2100" dirty="0" err="1"/>
              <a:t>Suggérez</a:t>
            </a:r>
            <a:r>
              <a:rPr sz="2100" dirty="0"/>
              <a:t> des </a:t>
            </a:r>
            <a:r>
              <a:rPr sz="2100" dirty="0" err="1"/>
              <a:t>ressources</a:t>
            </a:r>
            <a:r>
              <a:rPr sz="2100" dirty="0"/>
              <a:t> </a:t>
            </a:r>
            <a:r>
              <a:rPr sz="2100" dirty="0" err="1"/>
              <a:t>utiles</a:t>
            </a:r>
            <a:endParaRPr sz="2100" dirty="0"/>
          </a:p>
          <a:p>
            <a:pPr lvl="0"/>
            <a:r>
              <a:rPr sz="2100" dirty="0"/>
              <a:t>​</a:t>
            </a:r>
            <a:r>
              <a:rPr sz="2100" dirty="0" err="1"/>
              <a:t>Faites</a:t>
            </a:r>
            <a:r>
              <a:rPr sz="2100" dirty="0"/>
              <a:t> un </a:t>
            </a:r>
            <a:r>
              <a:rPr sz="2100" dirty="0" err="1"/>
              <a:t>suivi</a:t>
            </a:r>
            <a:r>
              <a:rPr sz="2100" dirty="0"/>
              <a:t> !</a:t>
            </a:r>
          </a:p>
          <a:p>
            <a:endParaRPr lang="en-US" sz="2100" dirty="0"/>
          </a:p>
        </p:txBody>
      </p:sp>
    </p:spTree>
    <p:extLst>
      <p:ext uri="{BB962C8B-B14F-4D97-AF65-F5344CB8AC3E}">
        <p14:creationId xmlns:p14="http://schemas.microsoft.com/office/powerpoint/2010/main" val="9839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3AA2-AD9C-0C4C-BEFF-D11C2DF57692}"/>
              </a:ext>
            </a:extLst>
          </p:cNvPr>
          <p:cNvSpPr>
            <a:spLocks noGrp="1"/>
          </p:cNvSpPr>
          <p:nvPr>
            <p:ph type="title"/>
          </p:nvPr>
        </p:nvSpPr>
        <p:spPr/>
        <p:txBody>
          <a:bodyPr/>
          <a:lstStyle/>
          <a:p>
            <a:r>
              <a:t>Comment surmonter les réticences</a:t>
            </a:r>
          </a:p>
        </p:txBody>
      </p:sp>
      <p:sp>
        <p:nvSpPr>
          <p:cNvPr id="3" name="Text Placeholder 2">
            <a:extLst>
              <a:ext uri="{FF2B5EF4-FFF2-40B4-BE49-F238E27FC236}">
                <a16:creationId xmlns:a16="http://schemas.microsoft.com/office/drawing/2014/main" id="{1ED6D7B3-9CD2-704D-BDA4-44206966062C}"/>
              </a:ext>
            </a:extLst>
          </p:cNvPr>
          <p:cNvSpPr>
            <a:spLocks noGrp="1"/>
          </p:cNvSpPr>
          <p:nvPr>
            <p:ph type="body" sz="quarter" idx="10"/>
          </p:nvPr>
        </p:nvSpPr>
        <p:spPr>
          <a:xfrm>
            <a:off x="290203" y="979920"/>
            <a:ext cx="8853797" cy="5587134"/>
          </a:xfrm>
        </p:spPr>
        <p:txBody>
          <a:bodyPr/>
          <a:lstStyle/>
          <a:p>
            <a:pPr lvl="0">
              <a:lnSpc>
                <a:spcPct val="100000"/>
              </a:lnSpc>
              <a:spcBef>
                <a:spcPts val="400"/>
              </a:spcBef>
              <a:spcAft>
                <a:spcPts val="400"/>
              </a:spcAft>
            </a:pPr>
            <a:r>
              <a:rPr sz="1800" dirty="0" err="1"/>
              <a:t>Normalisez</a:t>
            </a:r>
            <a:r>
              <a:rPr sz="1800" dirty="0"/>
              <a:t> </a:t>
            </a:r>
            <a:r>
              <a:rPr sz="1800" dirty="0" err="1"/>
              <a:t>l’expérience</a:t>
            </a:r>
            <a:r>
              <a:rPr sz="1800" dirty="0"/>
              <a:t> :</a:t>
            </a:r>
          </a:p>
          <a:p>
            <a:pPr lvl="1">
              <a:lnSpc>
                <a:spcPct val="100000"/>
              </a:lnSpc>
              <a:spcBef>
                <a:spcPts val="400"/>
              </a:spcBef>
              <a:spcAft>
                <a:spcPts val="400"/>
              </a:spcAft>
            </a:pPr>
            <a:r>
              <a:rPr sz="1800" dirty="0" err="1"/>
              <a:t>Rappelez</a:t>
            </a:r>
            <a:r>
              <a:rPr sz="1800" dirty="0"/>
              <a:t> que le stress et les </a:t>
            </a:r>
            <a:r>
              <a:rPr sz="1800" dirty="0" err="1"/>
              <a:t>réactions</a:t>
            </a:r>
            <a:r>
              <a:rPr sz="1800" dirty="0"/>
              <a:t> de stress font </a:t>
            </a:r>
            <a:r>
              <a:rPr sz="1800" dirty="0" err="1"/>
              <a:t>partie</a:t>
            </a:r>
            <a:r>
              <a:rPr sz="1800" dirty="0"/>
              <a:t> de la vie.</a:t>
            </a:r>
          </a:p>
          <a:p>
            <a:pPr lvl="1">
              <a:lnSpc>
                <a:spcPct val="100000"/>
              </a:lnSpc>
              <a:spcBef>
                <a:spcPts val="400"/>
              </a:spcBef>
              <a:spcAft>
                <a:spcPts val="400"/>
              </a:spcAft>
            </a:pPr>
            <a:r>
              <a:rPr sz="1800" dirty="0" err="1"/>
              <a:t>Rappelez</a:t>
            </a:r>
            <a:r>
              <a:rPr sz="1800" dirty="0"/>
              <a:t> que les </a:t>
            </a:r>
            <a:r>
              <a:rPr sz="1800" dirty="0" err="1"/>
              <a:t>employés</a:t>
            </a:r>
            <a:r>
              <a:rPr sz="1800" dirty="0"/>
              <a:t> qui </a:t>
            </a:r>
            <a:r>
              <a:rPr sz="1800" dirty="0" err="1"/>
              <a:t>réussissent</a:t>
            </a:r>
            <a:r>
              <a:rPr sz="1800" dirty="0"/>
              <a:t> </a:t>
            </a:r>
            <a:r>
              <a:rPr sz="1800" dirty="0" err="1"/>
              <a:t>dans</a:t>
            </a:r>
            <a:r>
              <a:rPr sz="1800" dirty="0"/>
              <a:t> </a:t>
            </a:r>
            <a:r>
              <a:rPr sz="1800" dirty="0" err="1"/>
              <a:t>leur</a:t>
            </a:r>
            <a:r>
              <a:rPr sz="1800" dirty="0"/>
              <a:t> travail </a:t>
            </a:r>
            <a:r>
              <a:rPr sz="1800" dirty="0" err="1"/>
              <a:t>vont</a:t>
            </a:r>
            <a:r>
              <a:rPr sz="1800" dirty="0"/>
              <a:t> </a:t>
            </a:r>
            <a:r>
              <a:rPr sz="1800" dirty="0" err="1"/>
              <a:t>chercher</a:t>
            </a:r>
            <a:r>
              <a:rPr sz="1800" dirty="0"/>
              <a:t> </a:t>
            </a:r>
            <a:br>
              <a:rPr lang="en-US" sz="1800" dirty="0"/>
            </a:br>
            <a:r>
              <a:rPr sz="1800" dirty="0"/>
              <a:t>et font usage des </a:t>
            </a:r>
            <a:r>
              <a:rPr sz="1800" dirty="0" err="1"/>
              <a:t>ressources</a:t>
            </a:r>
            <a:r>
              <a:rPr sz="1800" dirty="0"/>
              <a:t> à </a:t>
            </a:r>
            <a:r>
              <a:rPr sz="1800" dirty="0" err="1"/>
              <a:t>leur</a:t>
            </a:r>
            <a:r>
              <a:rPr sz="1800" dirty="0"/>
              <a:t> disposition.</a:t>
            </a:r>
          </a:p>
          <a:p>
            <a:pPr lvl="0">
              <a:lnSpc>
                <a:spcPct val="100000"/>
              </a:lnSpc>
              <a:spcBef>
                <a:spcPts val="400"/>
              </a:spcBef>
              <a:spcAft>
                <a:spcPts val="400"/>
              </a:spcAft>
            </a:pPr>
            <a:r>
              <a:rPr sz="1800" dirty="0" err="1"/>
              <a:t>Prenez</a:t>
            </a:r>
            <a:r>
              <a:rPr sz="1800" dirty="0"/>
              <a:t> </a:t>
            </a:r>
            <a:r>
              <a:rPr sz="1800" dirty="0" err="1"/>
              <a:t>en</a:t>
            </a:r>
            <a:r>
              <a:rPr sz="1800" dirty="0"/>
              <a:t> </a:t>
            </a:r>
            <a:r>
              <a:rPr sz="1800" dirty="0" err="1"/>
              <a:t>compte</a:t>
            </a:r>
            <a:r>
              <a:rPr sz="1800" dirty="0"/>
              <a:t> le point de </a:t>
            </a:r>
            <a:r>
              <a:rPr sz="1800" dirty="0" err="1"/>
              <a:t>vue</a:t>
            </a:r>
            <a:r>
              <a:rPr sz="1800" dirty="0"/>
              <a:t> de </a:t>
            </a:r>
            <a:r>
              <a:rPr sz="1800" dirty="0" err="1"/>
              <a:t>l’individu</a:t>
            </a:r>
            <a:r>
              <a:rPr sz="1800" dirty="0"/>
              <a:t> </a:t>
            </a:r>
            <a:r>
              <a:rPr sz="1800" dirty="0" err="1"/>
              <a:t>en</a:t>
            </a:r>
            <a:r>
              <a:rPr sz="1800" dirty="0"/>
              <a:t> </a:t>
            </a:r>
            <a:r>
              <a:rPr sz="1800" dirty="0" err="1"/>
              <a:t>ce</a:t>
            </a:r>
            <a:r>
              <a:rPr sz="1800" dirty="0"/>
              <a:t> qui </a:t>
            </a:r>
            <a:r>
              <a:rPr sz="1800" dirty="0" err="1"/>
              <a:t>concerne</a:t>
            </a:r>
            <a:r>
              <a:rPr sz="1800" dirty="0"/>
              <a:t> les </a:t>
            </a:r>
            <a:r>
              <a:rPr sz="1800" dirty="0" err="1"/>
              <a:t>soins</a:t>
            </a:r>
            <a:r>
              <a:rPr sz="1800" dirty="0"/>
              <a:t> </a:t>
            </a:r>
            <a:br>
              <a:rPr lang="en-US" sz="1800" dirty="0"/>
            </a:br>
            <a:r>
              <a:rPr sz="1800" dirty="0"/>
              <a:t>de santé </a:t>
            </a:r>
            <a:r>
              <a:rPr sz="1800" dirty="0" err="1"/>
              <a:t>mentale</a:t>
            </a:r>
            <a:r>
              <a:rPr sz="1800" dirty="0"/>
              <a:t> (</a:t>
            </a:r>
            <a:r>
              <a:rPr sz="1800" dirty="0" err="1"/>
              <a:t>normes</a:t>
            </a:r>
            <a:r>
              <a:rPr sz="1800" dirty="0"/>
              <a:t> </a:t>
            </a:r>
            <a:r>
              <a:rPr sz="1800" dirty="0" err="1"/>
              <a:t>culturelles</a:t>
            </a:r>
            <a:r>
              <a:rPr sz="1800" dirty="0"/>
              <a:t>, </a:t>
            </a:r>
            <a:r>
              <a:rPr sz="1800" dirty="0" err="1"/>
              <a:t>stéréotypes</a:t>
            </a:r>
            <a:r>
              <a:rPr sz="1800" dirty="0"/>
              <a:t>, </a:t>
            </a:r>
            <a:r>
              <a:rPr sz="1800" dirty="0" err="1"/>
              <a:t>ostracisme</a:t>
            </a:r>
            <a:r>
              <a:rPr sz="1800" dirty="0"/>
              <a:t>) :</a:t>
            </a:r>
          </a:p>
          <a:p>
            <a:pPr lvl="1">
              <a:lnSpc>
                <a:spcPct val="100000"/>
              </a:lnSpc>
              <a:spcBef>
                <a:spcPts val="400"/>
              </a:spcBef>
              <a:spcAft>
                <a:spcPts val="400"/>
              </a:spcAft>
            </a:pPr>
            <a:r>
              <a:rPr sz="1800" dirty="0" err="1"/>
              <a:t>Demandez</a:t>
            </a:r>
            <a:r>
              <a:rPr sz="1800" dirty="0"/>
              <a:t> comment </a:t>
            </a:r>
            <a:r>
              <a:rPr sz="1800" dirty="0" err="1"/>
              <a:t>ses</a:t>
            </a:r>
            <a:r>
              <a:rPr sz="1800" dirty="0"/>
              <a:t> </a:t>
            </a:r>
            <a:r>
              <a:rPr sz="1800" dirty="0" err="1"/>
              <a:t>amis</a:t>
            </a:r>
            <a:r>
              <a:rPr sz="1800" dirty="0"/>
              <a:t> et </a:t>
            </a:r>
            <a:r>
              <a:rPr sz="1800" dirty="0" err="1"/>
              <a:t>sa</a:t>
            </a:r>
            <a:r>
              <a:rPr sz="1800" dirty="0"/>
              <a:t> </a:t>
            </a:r>
            <a:r>
              <a:rPr sz="1800" err="1"/>
              <a:t>famille</a:t>
            </a:r>
            <a:r>
              <a:rPr sz="1800"/>
              <a:t> gère</a:t>
            </a:r>
            <a:r>
              <a:rPr lang="fr-FR" sz="1800"/>
              <a:t>nt</a:t>
            </a:r>
            <a:r>
              <a:rPr sz="1800"/>
              <a:t> </a:t>
            </a:r>
            <a:r>
              <a:rPr sz="1800" dirty="0" err="1"/>
              <a:t>ce</a:t>
            </a:r>
            <a:r>
              <a:rPr sz="1800" dirty="0"/>
              <a:t> genre de situation.</a:t>
            </a:r>
          </a:p>
          <a:p>
            <a:pPr lvl="0">
              <a:lnSpc>
                <a:spcPct val="100000"/>
              </a:lnSpc>
              <a:spcBef>
                <a:spcPts val="400"/>
              </a:spcBef>
              <a:spcAft>
                <a:spcPts val="400"/>
              </a:spcAft>
            </a:pPr>
            <a:r>
              <a:rPr sz="1800" dirty="0" err="1"/>
              <a:t>Décrivez</a:t>
            </a:r>
            <a:r>
              <a:rPr sz="1800" dirty="0"/>
              <a:t> les services de protection du personnel et </a:t>
            </a:r>
            <a:r>
              <a:rPr sz="1800" dirty="0" err="1"/>
              <a:t>autres</a:t>
            </a:r>
            <a:r>
              <a:rPr sz="1800" dirty="0"/>
              <a:t> </a:t>
            </a:r>
            <a:r>
              <a:rPr sz="1800" dirty="0" err="1"/>
              <a:t>ressources</a:t>
            </a:r>
            <a:r>
              <a:rPr sz="1800" dirty="0"/>
              <a:t> </a:t>
            </a:r>
            <a:r>
              <a:rPr sz="1800" dirty="0" err="1"/>
              <a:t>en</a:t>
            </a:r>
            <a:r>
              <a:rPr sz="1800" dirty="0"/>
              <a:t> </a:t>
            </a:r>
            <a:r>
              <a:rPr sz="1800" dirty="0" err="1"/>
              <a:t>matière</a:t>
            </a:r>
            <a:r>
              <a:rPr sz="1800" dirty="0"/>
              <a:t> de santé </a:t>
            </a:r>
            <a:r>
              <a:rPr sz="1800" dirty="0" err="1"/>
              <a:t>mentale</a:t>
            </a:r>
            <a:r>
              <a:rPr sz="1800" dirty="0"/>
              <a:t>.</a:t>
            </a:r>
          </a:p>
          <a:p>
            <a:pPr lvl="0">
              <a:lnSpc>
                <a:spcPct val="100000"/>
              </a:lnSpc>
              <a:spcBef>
                <a:spcPts val="400"/>
              </a:spcBef>
              <a:spcAft>
                <a:spcPts val="400"/>
              </a:spcAft>
            </a:pPr>
            <a:r>
              <a:rPr sz="1800" dirty="0" err="1"/>
              <a:t>Rappelez</a:t>
            </a:r>
            <a:r>
              <a:rPr sz="1800" dirty="0"/>
              <a:t> que </a:t>
            </a:r>
            <a:r>
              <a:rPr sz="1800" dirty="0" err="1"/>
              <a:t>toutes</a:t>
            </a:r>
            <a:r>
              <a:rPr sz="1800" dirty="0"/>
              <a:t> les </a:t>
            </a:r>
            <a:r>
              <a:rPr sz="1800" dirty="0" err="1"/>
              <a:t>informations</a:t>
            </a:r>
            <a:r>
              <a:rPr sz="1800" dirty="0"/>
              <a:t> (</a:t>
            </a:r>
            <a:r>
              <a:rPr sz="1800" dirty="0" err="1"/>
              <a:t>recueillies</a:t>
            </a:r>
            <a:r>
              <a:rPr sz="1800" dirty="0"/>
              <a:t> par </a:t>
            </a:r>
            <a:r>
              <a:rPr sz="1800" dirty="0" err="1"/>
              <a:t>vous</a:t>
            </a:r>
            <a:r>
              <a:rPr sz="1800" dirty="0"/>
              <a:t> et les </a:t>
            </a:r>
            <a:r>
              <a:rPr sz="1800" dirty="0" err="1"/>
              <a:t>professionnels</a:t>
            </a:r>
            <a:r>
              <a:rPr sz="1800" dirty="0"/>
              <a:t> </a:t>
            </a:r>
            <a:br>
              <a:rPr lang="en-US" sz="1800" dirty="0"/>
            </a:br>
            <a:r>
              <a:rPr sz="1800" dirty="0"/>
              <a:t>de la santé </a:t>
            </a:r>
            <a:r>
              <a:rPr sz="1800" dirty="0" err="1"/>
              <a:t>mentale</a:t>
            </a:r>
            <a:r>
              <a:rPr sz="1800" dirty="0"/>
              <a:t>) </a:t>
            </a:r>
            <a:r>
              <a:rPr sz="1800" dirty="0" err="1"/>
              <a:t>resteront</a:t>
            </a:r>
            <a:r>
              <a:rPr sz="1800" dirty="0"/>
              <a:t> </a:t>
            </a:r>
            <a:r>
              <a:rPr sz="1800" dirty="0" err="1"/>
              <a:t>confidentielles</a:t>
            </a:r>
            <a:r>
              <a:rPr sz="1800" dirty="0"/>
              <a:t>.</a:t>
            </a:r>
          </a:p>
          <a:p>
            <a:pPr lvl="0">
              <a:lnSpc>
                <a:spcPct val="100000"/>
              </a:lnSpc>
              <a:spcBef>
                <a:spcPts val="400"/>
              </a:spcBef>
              <a:spcAft>
                <a:spcPts val="400"/>
              </a:spcAft>
            </a:pPr>
            <a:r>
              <a:rPr sz="1800" dirty="0" err="1"/>
              <a:t>Évoquez</a:t>
            </a:r>
            <a:r>
              <a:rPr sz="1800" dirty="0"/>
              <a:t> les </a:t>
            </a:r>
            <a:r>
              <a:rPr sz="1800" dirty="0" err="1"/>
              <a:t>différentes</a:t>
            </a:r>
            <a:r>
              <a:rPr sz="1800" dirty="0"/>
              <a:t> options : </a:t>
            </a:r>
            <a:r>
              <a:rPr sz="1800" dirty="0" err="1"/>
              <a:t>l’individu</a:t>
            </a:r>
            <a:r>
              <a:rPr sz="1800" dirty="0"/>
              <a:t> </a:t>
            </a:r>
            <a:r>
              <a:rPr sz="1800" dirty="0" err="1"/>
              <a:t>pourrait</a:t>
            </a:r>
            <a:r>
              <a:rPr sz="1800" dirty="0"/>
              <a:t> </a:t>
            </a:r>
            <a:r>
              <a:rPr sz="1800" dirty="0" err="1"/>
              <a:t>être</a:t>
            </a:r>
            <a:r>
              <a:rPr sz="1800" dirty="0"/>
              <a:t> </a:t>
            </a:r>
            <a:r>
              <a:rPr sz="1800" dirty="0" err="1"/>
              <a:t>intéressé</a:t>
            </a:r>
            <a:r>
              <a:rPr sz="1800" dirty="0"/>
              <a:t> par des </a:t>
            </a:r>
            <a:r>
              <a:rPr sz="1800" dirty="0" err="1"/>
              <a:t>ressources</a:t>
            </a:r>
            <a:r>
              <a:rPr sz="1800" dirty="0"/>
              <a:t> </a:t>
            </a:r>
            <a:r>
              <a:rPr sz="1800" dirty="0" err="1"/>
              <a:t>en</a:t>
            </a:r>
            <a:r>
              <a:rPr sz="1800" dirty="0"/>
              <a:t> </a:t>
            </a:r>
            <a:r>
              <a:rPr sz="1800" dirty="0" err="1"/>
              <a:t>ligne</a:t>
            </a:r>
            <a:r>
              <a:rPr sz="1800" dirty="0"/>
              <a:t>, </a:t>
            </a:r>
            <a:r>
              <a:rPr sz="1800" dirty="0" err="1"/>
              <a:t>ou</a:t>
            </a:r>
            <a:r>
              <a:rPr sz="1800" dirty="0"/>
              <a:t> </a:t>
            </a:r>
            <a:r>
              <a:rPr sz="1800" dirty="0" err="1"/>
              <a:t>souhaiter</a:t>
            </a:r>
            <a:r>
              <a:rPr sz="1800" dirty="0"/>
              <a:t> </a:t>
            </a:r>
            <a:r>
              <a:rPr sz="1800" dirty="0" err="1"/>
              <a:t>d’abord</a:t>
            </a:r>
            <a:r>
              <a:rPr sz="1800" dirty="0"/>
              <a:t> consulter un </a:t>
            </a:r>
            <a:r>
              <a:rPr sz="1800" dirty="0" err="1"/>
              <a:t>médecin</a:t>
            </a:r>
            <a:r>
              <a:rPr sz="1800" dirty="0"/>
              <a:t>.</a:t>
            </a:r>
          </a:p>
          <a:p>
            <a:pPr lvl="0">
              <a:lnSpc>
                <a:spcPct val="100000"/>
              </a:lnSpc>
              <a:spcBef>
                <a:spcPts val="400"/>
              </a:spcBef>
              <a:spcAft>
                <a:spcPts val="400"/>
              </a:spcAft>
            </a:pPr>
            <a:r>
              <a:rPr sz="1800" dirty="0"/>
              <a:t>Si la </a:t>
            </a:r>
            <a:r>
              <a:rPr sz="1800" dirty="0" err="1"/>
              <a:t>préoccupation</a:t>
            </a:r>
            <a:r>
              <a:rPr sz="1800" dirty="0"/>
              <a:t> </a:t>
            </a:r>
            <a:r>
              <a:rPr sz="1800" dirty="0" err="1"/>
              <a:t>n’est</a:t>
            </a:r>
            <a:r>
              <a:rPr sz="1800" dirty="0"/>
              <a:t> </a:t>
            </a:r>
            <a:r>
              <a:rPr sz="1800" b="1" dirty="0"/>
              <a:t>pas</a:t>
            </a:r>
            <a:r>
              <a:rPr sz="1800" i="1" dirty="0"/>
              <a:t> </a:t>
            </a:r>
            <a:r>
              <a:rPr sz="1800" dirty="0"/>
              <a:t>de nature </a:t>
            </a:r>
            <a:r>
              <a:rPr sz="1800" dirty="0" err="1"/>
              <a:t>urgente</a:t>
            </a:r>
            <a:r>
              <a:rPr sz="1800" dirty="0"/>
              <a:t>, </a:t>
            </a:r>
            <a:r>
              <a:rPr sz="1800" dirty="0" err="1"/>
              <a:t>évitez</a:t>
            </a:r>
            <a:r>
              <a:rPr sz="1800" dirty="0"/>
              <a:t> de </a:t>
            </a:r>
            <a:r>
              <a:rPr sz="1800" dirty="0" err="1"/>
              <a:t>vous</a:t>
            </a:r>
            <a:r>
              <a:rPr sz="1800" dirty="0"/>
              <a:t> </a:t>
            </a:r>
            <a:r>
              <a:rPr sz="1800" dirty="0" err="1"/>
              <a:t>montrer</a:t>
            </a:r>
            <a:r>
              <a:rPr sz="1800" dirty="0"/>
              <a:t> trop </a:t>
            </a:r>
            <a:r>
              <a:rPr sz="1800" dirty="0" err="1"/>
              <a:t>pressant</a:t>
            </a:r>
            <a:r>
              <a:rPr sz="1800" dirty="0"/>
              <a:t> (</a:t>
            </a:r>
            <a:r>
              <a:rPr sz="1800" dirty="0" err="1"/>
              <a:t>mais</a:t>
            </a:r>
            <a:r>
              <a:rPr sz="1800" dirty="0"/>
              <a:t> </a:t>
            </a:r>
            <a:r>
              <a:rPr sz="1800" dirty="0" err="1"/>
              <a:t>effectuez</a:t>
            </a:r>
            <a:r>
              <a:rPr sz="1800" dirty="0"/>
              <a:t> un </a:t>
            </a:r>
            <a:r>
              <a:rPr sz="1800" dirty="0" err="1"/>
              <a:t>suivi</a:t>
            </a:r>
            <a:r>
              <a:rPr sz="1800" dirty="0"/>
              <a:t>).</a:t>
            </a:r>
          </a:p>
          <a:p>
            <a:endParaRPr lang="en-US" sz="1800" dirty="0"/>
          </a:p>
        </p:txBody>
      </p:sp>
    </p:spTree>
    <p:extLst>
      <p:ext uri="{BB962C8B-B14F-4D97-AF65-F5344CB8AC3E}">
        <p14:creationId xmlns:p14="http://schemas.microsoft.com/office/powerpoint/2010/main" val="9227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AC9B-ADD3-4D44-9CA5-08C455102A16}"/>
              </a:ext>
            </a:extLst>
          </p:cNvPr>
          <p:cNvSpPr>
            <a:spLocks noGrp="1"/>
          </p:cNvSpPr>
          <p:nvPr>
            <p:ph type="title"/>
          </p:nvPr>
        </p:nvSpPr>
        <p:spPr/>
        <p:txBody>
          <a:bodyPr/>
          <a:lstStyle/>
          <a:p>
            <a:r>
              <a:t>Continuer, Arrêter, Commencer</a:t>
            </a:r>
          </a:p>
        </p:txBody>
      </p:sp>
      <p:sp>
        <p:nvSpPr>
          <p:cNvPr id="3" name="Text Placeholder 2">
            <a:extLst>
              <a:ext uri="{FF2B5EF4-FFF2-40B4-BE49-F238E27FC236}">
                <a16:creationId xmlns:a16="http://schemas.microsoft.com/office/drawing/2014/main" id="{E85F023E-3823-AB41-99C8-081AE6841F19}"/>
              </a:ext>
            </a:extLst>
          </p:cNvPr>
          <p:cNvSpPr>
            <a:spLocks noGrp="1"/>
          </p:cNvSpPr>
          <p:nvPr>
            <p:ph type="body" sz="quarter" idx="10"/>
          </p:nvPr>
        </p:nvSpPr>
        <p:spPr>
          <a:xfrm>
            <a:off x="461963" y="1146175"/>
            <a:ext cx="8239125" cy="4805738"/>
          </a:xfrm>
        </p:spPr>
        <p:txBody>
          <a:bodyPr/>
          <a:lstStyle/>
          <a:p>
            <a:pPr marL="514350" indent="-514350">
              <a:lnSpc>
                <a:spcPct val="100000"/>
              </a:lnSpc>
              <a:spcBef>
                <a:spcPts val="600"/>
              </a:spcBef>
              <a:spcAft>
                <a:spcPts val="600"/>
              </a:spcAft>
              <a:buFont typeface="+mj-lt"/>
              <a:buAutoNum type="arabicPeriod"/>
            </a:pPr>
            <a:r>
              <a:t>Qu’allez-vous retirer de cette session ?</a:t>
            </a:r>
          </a:p>
          <a:p>
            <a:pPr marL="514350" indent="-514350">
              <a:lnSpc>
                <a:spcPct val="100000"/>
              </a:lnSpc>
              <a:spcBef>
                <a:spcPts val="600"/>
              </a:spcBef>
              <a:spcAft>
                <a:spcPts val="600"/>
              </a:spcAft>
              <a:buFont typeface="+mj-lt"/>
              <a:buAutoNum type="arabicPeriod"/>
            </a:pPr>
            <a:r>
              <a:t>Qu’allez-vous continuer à faire ?</a:t>
            </a:r>
          </a:p>
          <a:p>
            <a:pPr marL="514350" indent="-514350">
              <a:lnSpc>
                <a:spcPct val="100000"/>
              </a:lnSpc>
              <a:spcBef>
                <a:spcPts val="600"/>
              </a:spcBef>
              <a:spcAft>
                <a:spcPts val="600"/>
              </a:spcAft>
              <a:buFont typeface="+mj-lt"/>
              <a:buAutoNum type="arabicPeriod"/>
            </a:pPr>
            <a:r>
              <a:t>​Que ferez-vous différemment ?</a:t>
            </a:r>
          </a:p>
        </p:txBody>
      </p:sp>
      <p:pic>
        <p:nvPicPr>
          <p:cNvPr id="4" name="Picture 3">
            <a:extLst>
              <a:ext uri="{FF2B5EF4-FFF2-40B4-BE49-F238E27FC236}">
                <a16:creationId xmlns:a16="http://schemas.microsoft.com/office/drawing/2014/main" id="{06EF4A1A-8A0C-BB43-B733-D9552517B0DC}"/>
              </a:ext>
            </a:extLst>
          </p:cNvPr>
          <p:cNvPicPr>
            <a:picLocks noChangeAspect="1"/>
          </p:cNvPicPr>
          <p:nvPr/>
        </p:nvPicPr>
        <p:blipFill>
          <a:blip r:embed="rId3"/>
          <a:stretch>
            <a:fillRect/>
          </a:stretch>
        </p:blipFill>
        <p:spPr>
          <a:xfrm>
            <a:off x="770714" y="3747187"/>
            <a:ext cx="1735921" cy="1273797"/>
          </a:xfrm>
          <a:prstGeom prst="rect">
            <a:avLst/>
          </a:prstGeom>
        </p:spPr>
      </p:pic>
      <p:pic>
        <p:nvPicPr>
          <p:cNvPr id="5" name="Picture 4">
            <a:extLst>
              <a:ext uri="{FF2B5EF4-FFF2-40B4-BE49-F238E27FC236}">
                <a16:creationId xmlns:a16="http://schemas.microsoft.com/office/drawing/2014/main" id="{6F9660A0-272D-464B-94C9-DCA2D91583E1}"/>
              </a:ext>
            </a:extLst>
          </p:cNvPr>
          <p:cNvPicPr>
            <a:picLocks noChangeAspect="1"/>
          </p:cNvPicPr>
          <p:nvPr/>
        </p:nvPicPr>
        <p:blipFill>
          <a:blip r:embed="rId4"/>
          <a:stretch>
            <a:fillRect/>
          </a:stretch>
        </p:blipFill>
        <p:spPr>
          <a:xfrm>
            <a:off x="3492505" y="3878386"/>
            <a:ext cx="2488260" cy="1442213"/>
          </a:xfrm>
          <a:prstGeom prst="rect">
            <a:avLst/>
          </a:prstGeom>
        </p:spPr>
      </p:pic>
      <p:pic>
        <p:nvPicPr>
          <p:cNvPr id="6" name="Picture 5">
            <a:extLst>
              <a:ext uri="{FF2B5EF4-FFF2-40B4-BE49-F238E27FC236}">
                <a16:creationId xmlns:a16="http://schemas.microsoft.com/office/drawing/2014/main" id="{51BF88CE-69EE-DD4E-8963-C1E0AAEF16C8}"/>
              </a:ext>
            </a:extLst>
          </p:cNvPr>
          <p:cNvPicPr>
            <a:picLocks noChangeAspect="1"/>
          </p:cNvPicPr>
          <p:nvPr/>
        </p:nvPicPr>
        <p:blipFill>
          <a:blip r:embed="rId5"/>
          <a:stretch>
            <a:fillRect/>
          </a:stretch>
        </p:blipFill>
        <p:spPr>
          <a:xfrm>
            <a:off x="7160794" y="3878386"/>
            <a:ext cx="1540294" cy="1540294"/>
          </a:xfrm>
          <a:prstGeom prst="rect">
            <a:avLst/>
          </a:prstGeom>
        </p:spPr>
      </p:pic>
    </p:spTree>
    <p:extLst>
      <p:ext uri="{BB962C8B-B14F-4D97-AF65-F5344CB8AC3E}">
        <p14:creationId xmlns:p14="http://schemas.microsoft.com/office/powerpoint/2010/main" val="4666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7ACF-7F2E-E548-B89E-251F8F30003B}"/>
              </a:ext>
            </a:extLst>
          </p:cNvPr>
          <p:cNvSpPr>
            <a:spLocks noGrp="1"/>
          </p:cNvSpPr>
          <p:nvPr>
            <p:ph type="title"/>
          </p:nvPr>
        </p:nvSpPr>
        <p:spPr/>
        <p:txBody>
          <a:bodyPr/>
          <a:lstStyle/>
          <a:p>
            <a:r>
              <a:rPr sz="2600" dirty="0"/>
              <a:t>​</a:t>
            </a:r>
            <a:r>
              <a:rPr sz="2600" dirty="0" err="1"/>
              <a:t>Ressources</a:t>
            </a:r>
            <a:r>
              <a:rPr sz="2600" dirty="0"/>
              <a:t> IRC </a:t>
            </a:r>
            <a:r>
              <a:rPr sz="2600" dirty="0" err="1"/>
              <a:t>dédiées</a:t>
            </a:r>
            <a:r>
              <a:rPr sz="2600" dirty="0"/>
              <a:t> à </a:t>
            </a:r>
            <a:r>
              <a:rPr sz="2600" dirty="0" err="1"/>
              <a:t>l’auto-prise</a:t>
            </a:r>
            <a:r>
              <a:rPr sz="2600" dirty="0"/>
              <a:t> </a:t>
            </a:r>
            <a:r>
              <a:rPr sz="2600" dirty="0" err="1"/>
              <a:t>en</a:t>
            </a:r>
            <a:r>
              <a:rPr sz="2600" dirty="0"/>
              <a:t> charge</a:t>
            </a:r>
          </a:p>
        </p:txBody>
      </p:sp>
      <p:sp>
        <p:nvSpPr>
          <p:cNvPr id="4" name="Text Placeholder 3">
            <a:extLst>
              <a:ext uri="{FF2B5EF4-FFF2-40B4-BE49-F238E27FC236}">
                <a16:creationId xmlns:a16="http://schemas.microsoft.com/office/drawing/2014/main" id="{4FD3EB6C-E10F-B24F-A539-94B531A98C42}"/>
              </a:ext>
            </a:extLst>
          </p:cNvPr>
          <p:cNvSpPr>
            <a:spLocks noGrp="1"/>
          </p:cNvSpPr>
          <p:nvPr>
            <p:ph type="body" sz="quarter" idx="10"/>
          </p:nvPr>
        </p:nvSpPr>
        <p:spPr>
          <a:xfrm>
            <a:off x="461963" y="1146175"/>
            <a:ext cx="8239125" cy="4674054"/>
          </a:xfrm>
        </p:spPr>
        <p:txBody>
          <a:bodyPr/>
          <a:lstStyle/>
          <a:p>
            <a:pPr marL="514350" indent="-514350">
              <a:buFont typeface="+mj-lt"/>
              <a:buAutoNum type="arabicPeriod"/>
            </a:pPr>
            <a:r>
              <a:rPr dirty="0" err="1"/>
              <a:t>Programme</a:t>
            </a:r>
            <a:r>
              <a:rPr dirty="0"/>
              <a:t> </a:t>
            </a:r>
            <a:r>
              <a:rPr dirty="0" err="1"/>
              <a:t>d'aide</a:t>
            </a:r>
            <a:r>
              <a:rPr dirty="0"/>
              <a:t> aux </a:t>
            </a:r>
            <a:r>
              <a:rPr dirty="0" err="1"/>
              <a:t>employés</a:t>
            </a:r>
            <a:r>
              <a:rPr dirty="0"/>
              <a:t> et de </a:t>
            </a:r>
            <a:r>
              <a:rPr dirty="0" err="1"/>
              <a:t>résilience</a:t>
            </a:r>
            <a:r>
              <a:rPr dirty="0"/>
              <a:t> (EARP)​</a:t>
            </a:r>
          </a:p>
          <a:p>
            <a:pPr lvl="1">
              <a:buFontTx/>
              <a:buChar char="-"/>
            </a:pPr>
            <a:r>
              <a:rPr dirty="0"/>
              <a:t>Consultations du manager</a:t>
            </a:r>
          </a:p>
          <a:p>
            <a:pPr lvl="1">
              <a:buFontTx/>
              <a:buChar char="-"/>
            </a:pPr>
            <a:r>
              <a:rPr dirty="0" err="1"/>
              <a:t>Planification</a:t>
            </a:r>
            <a:r>
              <a:rPr dirty="0"/>
              <a:t> </a:t>
            </a:r>
            <a:r>
              <a:rPr dirty="0" err="1"/>
              <a:t>personnalisée</a:t>
            </a:r>
            <a:r>
              <a:rPr dirty="0"/>
              <a:t> de la </a:t>
            </a:r>
            <a:r>
              <a:rPr dirty="0" err="1"/>
              <a:t>résilience</a:t>
            </a:r>
            <a:endParaRPr dirty="0"/>
          </a:p>
          <a:p>
            <a:pPr lvl="1">
              <a:buFontTx/>
              <a:buChar char="-"/>
            </a:pPr>
            <a:r>
              <a:rPr dirty="0" err="1"/>
              <a:t>Suivi</a:t>
            </a:r>
            <a:r>
              <a:rPr dirty="0"/>
              <a:t> </a:t>
            </a:r>
            <a:r>
              <a:rPr dirty="0" err="1"/>
              <a:t>psychologique</a:t>
            </a:r>
            <a:endParaRPr dirty="0"/>
          </a:p>
          <a:p>
            <a:pPr marL="514350" indent="-514350">
              <a:buFont typeface="+mj-lt"/>
              <a:buAutoNum type="arabicPeriod"/>
            </a:pPr>
            <a:r>
              <a:rPr dirty="0" err="1"/>
              <a:t>Ressources</a:t>
            </a:r>
            <a:r>
              <a:rPr dirty="0"/>
              <a:t> </a:t>
            </a:r>
            <a:r>
              <a:rPr dirty="0" err="1"/>
              <a:t>pédagogiques</a:t>
            </a:r>
            <a:endParaRPr dirty="0"/>
          </a:p>
          <a:p>
            <a:pPr lvl="1">
              <a:buFontTx/>
              <a:buChar char="-"/>
            </a:pPr>
            <a:r>
              <a:rPr dirty="0"/>
              <a:t>Page internet du Devoir de protection</a:t>
            </a:r>
          </a:p>
          <a:p>
            <a:pPr lvl="1">
              <a:buFontTx/>
              <a:buChar char="-"/>
            </a:pPr>
            <a:r>
              <a:rPr dirty="0"/>
              <a:t>Formations IRC </a:t>
            </a:r>
            <a:r>
              <a:rPr dirty="0" err="1"/>
              <a:t>en</a:t>
            </a:r>
            <a:r>
              <a:rPr dirty="0"/>
              <a:t> </a:t>
            </a:r>
            <a:r>
              <a:rPr dirty="0" err="1"/>
              <a:t>ligne</a:t>
            </a:r>
            <a:r>
              <a:rPr dirty="0"/>
              <a:t> sur Kaya Connect</a:t>
            </a:r>
          </a:p>
          <a:p>
            <a:pPr marL="457200" lvl="1" indent="0">
              <a:buNone/>
            </a:pPr>
            <a:endParaRPr lang="en-US" dirty="0"/>
          </a:p>
          <a:p>
            <a:pPr lvl="1">
              <a:buFontTx/>
              <a:buChar char="-"/>
            </a:pP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242783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p:txBody>
          <a:bodyPr/>
          <a:lstStyle/>
          <a:p>
            <a:r>
              <a:t>1. Qu'est-ce que le traumatisme par procuration ?</a:t>
            </a:r>
          </a:p>
        </p:txBody>
      </p:sp>
      <p:sp>
        <p:nvSpPr>
          <p:cNvPr id="3" name="Subtitle 2">
            <a:extLst>
              <a:ext uri="{FF2B5EF4-FFF2-40B4-BE49-F238E27FC236}">
                <a16:creationId xmlns:a16="http://schemas.microsoft.com/office/drawing/2014/main" id="{BED8DC83-2C10-DD4F-BB36-CEC815436DF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Tree>
    <p:extLst>
      <p:ext uri="{BB962C8B-B14F-4D97-AF65-F5344CB8AC3E}">
        <p14:creationId xmlns:p14="http://schemas.microsoft.com/office/powerpoint/2010/main" val="7289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333FE-7236-FD4C-B19F-275F42AB0707}"/>
              </a:ext>
            </a:extLst>
          </p:cNvPr>
          <p:cNvSpPr>
            <a:spLocks noGrp="1"/>
          </p:cNvSpPr>
          <p:nvPr>
            <p:ph type="title"/>
          </p:nvPr>
        </p:nvSpPr>
        <p:spPr/>
        <p:txBody>
          <a:bodyPr/>
          <a:lstStyle/>
          <a:p>
            <a:r>
              <a:t>Différentes sources de stress</a:t>
            </a:r>
          </a:p>
        </p:txBody>
      </p:sp>
      <p:grpSp>
        <p:nvGrpSpPr>
          <p:cNvPr id="4" name="Group 14">
            <a:extLst>
              <a:ext uri="{FF2B5EF4-FFF2-40B4-BE49-F238E27FC236}">
                <a16:creationId xmlns:a16="http://schemas.microsoft.com/office/drawing/2014/main" id="{9569A51A-06D5-D14B-B680-D242E2004A0C}"/>
              </a:ext>
            </a:extLst>
          </p:cNvPr>
          <p:cNvGrpSpPr>
            <a:grpSpLocks/>
          </p:cNvGrpSpPr>
          <p:nvPr/>
        </p:nvGrpSpPr>
        <p:grpSpPr bwMode="auto">
          <a:xfrm>
            <a:off x="3184383" y="1858895"/>
            <a:ext cx="2243137" cy="3496876"/>
            <a:chOff x="640514" y="2541174"/>
            <a:chExt cx="2242386" cy="3496862"/>
          </a:xfrm>
        </p:grpSpPr>
        <p:sp>
          <p:nvSpPr>
            <p:cNvPr id="5" name="Rectangle 6">
              <a:extLst>
                <a:ext uri="{FF2B5EF4-FFF2-40B4-BE49-F238E27FC236}">
                  <a16:creationId xmlns:a16="http://schemas.microsoft.com/office/drawing/2014/main" id="{CC1F0BC4-8C7A-D342-B361-1D316494B3E7}"/>
                </a:ext>
              </a:extLst>
            </p:cNvPr>
            <p:cNvSpPr>
              <a:spLocks noChangeArrowheads="1"/>
            </p:cNvSpPr>
            <p:nvPr/>
          </p:nvSpPr>
          <p:spPr bwMode="auto">
            <a:xfrm>
              <a:off x="640514" y="5260975"/>
              <a:ext cx="2242386" cy="77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altLang="en-US" sz="2600" b="1" dirty="0"/>
                <a:t>Stress</a:t>
              </a:r>
            </a:p>
            <a:p>
              <a:pPr algn="ctr">
                <a:lnSpc>
                  <a:spcPct val="90000"/>
                </a:lnSpc>
              </a:pPr>
              <a:r>
                <a:rPr altLang="en-US" sz="2600" b="1" dirty="0" err="1"/>
                <a:t>traumatique</a:t>
              </a:r>
              <a:endParaRPr altLang="en-US" sz="2600" b="1" dirty="0"/>
            </a:p>
          </p:txBody>
        </p:sp>
        <p:pic>
          <p:nvPicPr>
            <p:cNvPr id="6" name="Picture 1">
              <a:hlinkClick r:id="rId3"/>
              <a:extLst>
                <a:ext uri="{FF2B5EF4-FFF2-40B4-BE49-F238E27FC236}">
                  <a16:creationId xmlns:a16="http://schemas.microsoft.com/office/drawing/2014/main" id="{63E509E3-AA86-D541-87FD-FFEED8E8F0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5132" y="2541174"/>
              <a:ext cx="1413151" cy="215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2">
            <a:extLst>
              <a:ext uri="{FF2B5EF4-FFF2-40B4-BE49-F238E27FC236}">
                <a16:creationId xmlns:a16="http://schemas.microsoft.com/office/drawing/2014/main" id="{C6122C83-7ED7-4F45-93BF-029DD67E87F3}"/>
              </a:ext>
            </a:extLst>
          </p:cNvPr>
          <p:cNvGrpSpPr>
            <a:grpSpLocks/>
          </p:cNvGrpSpPr>
          <p:nvPr/>
        </p:nvGrpSpPr>
        <p:grpSpPr bwMode="auto">
          <a:xfrm>
            <a:off x="5427519" y="2045661"/>
            <a:ext cx="3111500" cy="2941638"/>
            <a:chOff x="3143249" y="2752725"/>
            <a:chExt cx="3111500" cy="2941211"/>
          </a:xfrm>
        </p:grpSpPr>
        <p:sp>
          <p:nvSpPr>
            <p:cNvPr id="8" name="Rectangle 10">
              <a:extLst>
                <a:ext uri="{FF2B5EF4-FFF2-40B4-BE49-F238E27FC236}">
                  <a16:creationId xmlns:a16="http://schemas.microsoft.com/office/drawing/2014/main" id="{B0163682-6038-EB46-84C7-0053B9A00160}"/>
                </a:ext>
              </a:extLst>
            </p:cNvPr>
            <p:cNvSpPr>
              <a:spLocks noChangeArrowheads="1"/>
            </p:cNvSpPr>
            <p:nvPr/>
          </p:nvSpPr>
          <p:spPr bwMode="auto">
            <a:xfrm>
              <a:off x="3143249" y="5248275"/>
              <a:ext cx="3111500" cy="44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altLang="en-US" sz="2600" b="1" dirty="0" err="1"/>
                <a:t>Traumatisme</a:t>
              </a:r>
              <a:br>
                <a:rPr lang="en-US" altLang="en-US" sz="2600" b="1" dirty="0"/>
              </a:br>
              <a:r>
                <a:rPr altLang="en-US" sz="2600" b="1" dirty="0"/>
                <a:t>par procuration</a:t>
              </a:r>
            </a:p>
          </p:txBody>
        </p:sp>
        <p:pic>
          <p:nvPicPr>
            <p:cNvPr id="9" name="Picture 2">
              <a:extLst>
                <a:ext uri="{FF2B5EF4-FFF2-40B4-BE49-F238E27FC236}">
                  <a16:creationId xmlns:a16="http://schemas.microsoft.com/office/drawing/2014/main" id="{3BD8B980-3C30-FD42-9B8C-DAB5EF5368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94099" y="2752725"/>
              <a:ext cx="1803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3">
            <a:extLst>
              <a:ext uri="{FF2B5EF4-FFF2-40B4-BE49-F238E27FC236}">
                <a16:creationId xmlns:a16="http://schemas.microsoft.com/office/drawing/2014/main" id="{352C183E-1DA5-8642-98BC-C660EFBC7C5F}"/>
              </a:ext>
            </a:extLst>
          </p:cNvPr>
          <p:cNvGrpSpPr>
            <a:grpSpLocks/>
          </p:cNvGrpSpPr>
          <p:nvPr/>
        </p:nvGrpSpPr>
        <p:grpSpPr bwMode="auto">
          <a:xfrm>
            <a:off x="371772" y="1789045"/>
            <a:ext cx="3111500" cy="3235325"/>
            <a:chOff x="6032500" y="2459784"/>
            <a:chExt cx="3111500" cy="3234152"/>
          </a:xfrm>
        </p:grpSpPr>
        <p:sp>
          <p:nvSpPr>
            <p:cNvPr id="11" name="Rectangle 11">
              <a:extLst>
                <a:ext uri="{FF2B5EF4-FFF2-40B4-BE49-F238E27FC236}">
                  <a16:creationId xmlns:a16="http://schemas.microsoft.com/office/drawing/2014/main" id="{4E1926F3-0A9E-8E40-9896-2926BD5A43D3}"/>
                </a:ext>
              </a:extLst>
            </p:cNvPr>
            <p:cNvSpPr>
              <a:spLocks noChangeArrowheads="1"/>
            </p:cNvSpPr>
            <p:nvPr/>
          </p:nvSpPr>
          <p:spPr bwMode="auto">
            <a:xfrm>
              <a:off x="6032500" y="5248275"/>
              <a:ext cx="3111500" cy="44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800">
                  <a:solidFill>
                    <a:schemeClr val="tx1"/>
                  </a:solidFill>
                  <a:latin typeface="Arial" panose="020B0604020202020204" pitchFamily="34" charset="0"/>
                  <a:ea typeface="ＭＳ Ｐゴシック" panose="020B0600070205080204" pitchFamily="34" charset="-128"/>
                </a:defRPr>
              </a:lvl1pPr>
              <a:lvl2pPr marL="742950" indent="-285750">
                <a:defRPr sz="2800">
                  <a:solidFill>
                    <a:schemeClr val="tx1"/>
                  </a:solidFill>
                  <a:latin typeface="Arial" panose="020B0604020202020204" pitchFamily="34" charset="0"/>
                  <a:ea typeface="ＭＳ Ｐゴシック" panose="020B0600070205080204" pitchFamily="34" charset="-128"/>
                </a:defRPr>
              </a:lvl2pPr>
              <a:lvl3pPr marL="1143000" indent="-228600">
                <a:defRPr sz="2800">
                  <a:solidFill>
                    <a:schemeClr val="tx1"/>
                  </a:solidFill>
                  <a:latin typeface="Arial" panose="020B0604020202020204" pitchFamily="34" charset="0"/>
                  <a:ea typeface="ＭＳ Ｐゴシック" panose="020B0600070205080204" pitchFamily="34" charset="-128"/>
                </a:defRPr>
              </a:lvl3pPr>
              <a:lvl4pPr marL="1600200" indent="-228600">
                <a:defRPr sz="2800">
                  <a:solidFill>
                    <a:schemeClr val="tx1"/>
                  </a:solidFill>
                  <a:latin typeface="Arial" panose="020B0604020202020204" pitchFamily="34" charset="0"/>
                  <a:ea typeface="ＭＳ Ｐゴシック" panose="020B0600070205080204" pitchFamily="34" charset="-128"/>
                </a:defRPr>
              </a:lvl4pPr>
              <a:lvl5pPr marL="2057400" indent="-228600">
                <a:defRPr sz="2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altLang="en-US" sz="2600" b="1" dirty="0"/>
                <a:t>Stress</a:t>
              </a:r>
              <a:br>
                <a:rPr lang="en-US" altLang="en-US" sz="2600" b="1" dirty="0"/>
              </a:br>
              <a:r>
                <a:rPr altLang="en-US" sz="2600" b="1" dirty="0" err="1"/>
                <a:t>cumulatif</a:t>
              </a:r>
              <a:endParaRPr altLang="en-US" sz="2600" b="1" dirty="0"/>
            </a:p>
          </p:txBody>
        </p:sp>
        <p:pic>
          <p:nvPicPr>
            <p:cNvPr id="12" name="Picture 7">
              <a:extLst>
                <a:ext uri="{FF2B5EF4-FFF2-40B4-BE49-F238E27FC236}">
                  <a16:creationId xmlns:a16="http://schemas.microsoft.com/office/drawing/2014/main" id="{B89F85A2-1A94-604C-8BDB-982728B1B8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5623" y="2459784"/>
              <a:ext cx="1348455" cy="216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52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7E4-75AE-7543-9A51-B03E5EBAF843}"/>
              </a:ext>
            </a:extLst>
          </p:cNvPr>
          <p:cNvSpPr>
            <a:spLocks noGrp="1"/>
          </p:cNvSpPr>
          <p:nvPr>
            <p:ph type="title"/>
          </p:nvPr>
        </p:nvSpPr>
        <p:spPr/>
        <p:txBody>
          <a:bodyPr/>
          <a:lstStyle/>
          <a:p>
            <a:r>
              <a:t>Le traumatisme par procuration, c'est...</a:t>
            </a:r>
          </a:p>
        </p:txBody>
      </p:sp>
      <p:sp>
        <p:nvSpPr>
          <p:cNvPr id="3" name="Text Placeholder 2">
            <a:extLst>
              <a:ext uri="{FF2B5EF4-FFF2-40B4-BE49-F238E27FC236}">
                <a16:creationId xmlns:a16="http://schemas.microsoft.com/office/drawing/2014/main" id="{DEF4AC19-2E5E-7D4D-A302-521EADBC00BC}"/>
              </a:ext>
            </a:extLst>
          </p:cNvPr>
          <p:cNvSpPr>
            <a:spLocks noGrp="1"/>
          </p:cNvSpPr>
          <p:nvPr>
            <p:ph type="body" sz="quarter" idx="10"/>
          </p:nvPr>
        </p:nvSpPr>
        <p:spPr>
          <a:xfrm>
            <a:off x="461963" y="1146175"/>
            <a:ext cx="5273819" cy="3853337"/>
          </a:xfrm>
        </p:spPr>
        <p:txBody>
          <a:bodyPr/>
          <a:lstStyle/>
          <a:p>
            <a:pPr>
              <a:lnSpc>
                <a:spcPct val="100000"/>
              </a:lnSpc>
              <a:spcBef>
                <a:spcPts val="600"/>
              </a:spcBef>
              <a:spcAft>
                <a:spcPts val="600"/>
              </a:spcAft>
            </a:pPr>
            <a:r>
              <a:rPr sz="2100" dirty="0"/>
              <a:t>Les </a:t>
            </a:r>
            <a:r>
              <a:rPr sz="2100" dirty="0" err="1"/>
              <a:t>effets</a:t>
            </a:r>
            <a:r>
              <a:rPr sz="2100" dirty="0"/>
              <a:t> </a:t>
            </a:r>
            <a:r>
              <a:rPr sz="2100" dirty="0" err="1"/>
              <a:t>négatifs</a:t>
            </a:r>
            <a:r>
              <a:rPr sz="2100" dirty="0"/>
              <a:t> de </a:t>
            </a:r>
            <a:r>
              <a:rPr sz="2100" dirty="0" err="1"/>
              <a:t>notre</a:t>
            </a:r>
            <a:r>
              <a:rPr sz="2100" dirty="0"/>
              <a:t> </a:t>
            </a:r>
            <a:r>
              <a:rPr sz="2100" dirty="0" err="1"/>
              <a:t>empathie</a:t>
            </a:r>
            <a:r>
              <a:rPr sz="2100" dirty="0"/>
              <a:t> </a:t>
            </a:r>
            <a:br>
              <a:rPr lang="en-US" sz="2100" dirty="0"/>
            </a:br>
            <a:r>
              <a:rPr sz="2100" dirty="0"/>
              <a:t>et de </a:t>
            </a:r>
            <a:r>
              <a:rPr sz="2100" dirty="0" err="1"/>
              <a:t>nos</a:t>
            </a:r>
            <a:r>
              <a:rPr sz="2100" dirty="0"/>
              <a:t> efforts pour aider les </a:t>
            </a:r>
            <a:r>
              <a:rPr sz="2100" dirty="0" err="1"/>
              <a:t>autres</a:t>
            </a:r>
            <a:r>
              <a:rPr sz="2100" dirty="0"/>
              <a:t>.  </a:t>
            </a:r>
            <a:br>
              <a:rPr lang="en-US" sz="2100" dirty="0"/>
            </a:br>
            <a:r>
              <a:rPr sz="2100" dirty="0"/>
              <a:t>Il </a:t>
            </a:r>
            <a:r>
              <a:rPr sz="2100" dirty="0" err="1"/>
              <a:t>peut</a:t>
            </a:r>
            <a:r>
              <a:rPr sz="2100" dirty="0"/>
              <a:t> se </a:t>
            </a:r>
            <a:r>
              <a:rPr sz="2100" dirty="0" err="1"/>
              <a:t>produire</a:t>
            </a:r>
            <a:r>
              <a:rPr sz="2100" dirty="0"/>
              <a:t> </a:t>
            </a:r>
            <a:r>
              <a:rPr sz="2100" dirty="0" err="1"/>
              <a:t>lorsque</a:t>
            </a:r>
            <a:r>
              <a:rPr sz="2100" dirty="0"/>
              <a:t> </a:t>
            </a:r>
            <a:r>
              <a:rPr sz="2100" dirty="0" err="1"/>
              <a:t>l’on</a:t>
            </a:r>
            <a:r>
              <a:rPr sz="2100" dirty="0"/>
              <a:t> :</a:t>
            </a:r>
          </a:p>
          <a:p>
            <a:pPr lvl="1">
              <a:lnSpc>
                <a:spcPct val="100000"/>
              </a:lnSpc>
              <a:spcBef>
                <a:spcPts val="600"/>
              </a:spcBef>
              <a:spcAft>
                <a:spcPts val="600"/>
              </a:spcAft>
            </a:pPr>
            <a:r>
              <a:rPr sz="2100" dirty="0" err="1"/>
              <a:t>est</a:t>
            </a:r>
            <a:r>
              <a:rPr sz="2100" dirty="0"/>
              <a:t> </a:t>
            </a:r>
            <a:r>
              <a:rPr sz="2100" dirty="0" err="1"/>
              <a:t>témoin</a:t>
            </a:r>
            <a:r>
              <a:rPr sz="2100" dirty="0"/>
              <a:t>, </a:t>
            </a:r>
            <a:r>
              <a:rPr sz="2100" dirty="0" err="1"/>
              <a:t>ou</a:t>
            </a:r>
            <a:r>
              <a:rPr sz="2100" dirty="0"/>
              <a:t> que </a:t>
            </a:r>
            <a:r>
              <a:rPr sz="2100" dirty="0" err="1"/>
              <a:t>l’on</a:t>
            </a:r>
            <a:r>
              <a:rPr sz="2100" dirty="0"/>
              <a:t> </a:t>
            </a:r>
            <a:r>
              <a:rPr sz="2100" dirty="0" err="1"/>
              <a:t>entend</a:t>
            </a:r>
            <a:r>
              <a:rPr sz="2100" dirty="0"/>
              <a:t> </a:t>
            </a:r>
            <a:r>
              <a:rPr sz="2100" dirty="0" err="1"/>
              <a:t>parler</a:t>
            </a:r>
            <a:r>
              <a:rPr sz="2100" dirty="0"/>
              <a:t> de la </a:t>
            </a:r>
            <a:r>
              <a:rPr sz="2100" dirty="0" err="1"/>
              <a:t>souffrance</a:t>
            </a:r>
            <a:r>
              <a:rPr sz="2100" dirty="0"/>
              <a:t> et du </a:t>
            </a:r>
            <a:r>
              <a:rPr sz="2100" dirty="0" err="1"/>
              <a:t>dénuement</a:t>
            </a:r>
            <a:r>
              <a:rPr sz="2100" dirty="0"/>
              <a:t> </a:t>
            </a:r>
            <a:r>
              <a:rPr sz="2100" dirty="0" err="1"/>
              <a:t>d’autrui</a:t>
            </a:r>
            <a:endParaRPr sz="2100" dirty="0"/>
          </a:p>
          <a:p>
            <a:pPr lvl="1">
              <a:lnSpc>
                <a:spcPct val="100000"/>
              </a:lnSpc>
              <a:spcBef>
                <a:spcPts val="600"/>
              </a:spcBef>
              <a:spcAft>
                <a:spcPts val="600"/>
              </a:spcAft>
            </a:pPr>
            <a:r>
              <a:rPr sz="2100" dirty="0" err="1"/>
              <a:t>éprouve</a:t>
            </a:r>
            <a:r>
              <a:rPr sz="2100" dirty="0"/>
              <a:t> un sentiment </a:t>
            </a:r>
            <a:r>
              <a:rPr sz="2100" dirty="0" err="1"/>
              <a:t>d’engagement</a:t>
            </a:r>
            <a:r>
              <a:rPr sz="2100" dirty="0"/>
              <a:t> </a:t>
            </a:r>
            <a:r>
              <a:rPr sz="2100" dirty="0" err="1"/>
              <a:t>ou</a:t>
            </a:r>
            <a:r>
              <a:rPr sz="2100" dirty="0"/>
              <a:t> de </a:t>
            </a:r>
            <a:r>
              <a:rPr sz="2100" dirty="0" err="1"/>
              <a:t>responsabilité</a:t>
            </a:r>
            <a:r>
              <a:rPr sz="2100" dirty="0"/>
              <a:t> </a:t>
            </a:r>
            <a:r>
              <a:rPr sz="2100" dirty="0" err="1"/>
              <a:t>afin</a:t>
            </a:r>
            <a:r>
              <a:rPr sz="2100" dirty="0"/>
              <a:t> </a:t>
            </a:r>
            <a:r>
              <a:rPr sz="2100" dirty="0" err="1"/>
              <a:t>d’aider</a:t>
            </a:r>
            <a:r>
              <a:rPr sz="2100" dirty="0"/>
              <a:t> les </a:t>
            </a:r>
            <a:r>
              <a:rPr sz="2100" dirty="0" err="1"/>
              <a:t>autres</a:t>
            </a:r>
            <a:endParaRPr sz="2100" dirty="0"/>
          </a:p>
          <a:p>
            <a:endParaRPr lang="en-US" sz="2100" dirty="0"/>
          </a:p>
        </p:txBody>
      </p:sp>
      <p:sp>
        <p:nvSpPr>
          <p:cNvPr id="4" name="Rectangle 3">
            <a:extLst>
              <a:ext uri="{FF2B5EF4-FFF2-40B4-BE49-F238E27FC236}">
                <a16:creationId xmlns:a16="http://schemas.microsoft.com/office/drawing/2014/main" id="{98DE9781-45F8-B44E-B60A-22E4353075F2}"/>
              </a:ext>
            </a:extLst>
          </p:cNvPr>
          <p:cNvSpPr/>
          <p:nvPr/>
        </p:nvSpPr>
        <p:spPr>
          <a:xfrm>
            <a:off x="0" y="5260770"/>
            <a:ext cx="9144000" cy="415498"/>
          </a:xfrm>
          <a:prstGeom prst="rect">
            <a:avLst/>
          </a:prstGeom>
        </p:spPr>
        <p:txBody>
          <a:bodyPr wrap="square">
            <a:spAutoFit/>
          </a:bodyPr>
          <a:lstStyle/>
          <a:p>
            <a:pPr algn="ctr"/>
            <a:r>
              <a:rPr sz="2100" dirty="0"/>
              <a:t>Il </a:t>
            </a:r>
            <a:r>
              <a:rPr sz="2100" dirty="0" err="1"/>
              <a:t>s’agit</a:t>
            </a:r>
            <a:r>
              <a:rPr sz="2100" dirty="0"/>
              <a:t> d'un </a:t>
            </a:r>
            <a:r>
              <a:rPr sz="2100" dirty="0" err="1"/>
              <a:t>processus</a:t>
            </a:r>
            <a:r>
              <a:rPr sz="2100" dirty="0"/>
              <a:t> </a:t>
            </a:r>
            <a:r>
              <a:rPr sz="2100" b="1" i="1" dirty="0" err="1"/>
              <a:t>cumulatif</a:t>
            </a:r>
            <a:r>
              <a:rPr sz="2100" i="1" dirty="0"/>
              <a:t> </a:t>
            </a:r>
            <a:r>
              <a:rPr sz="2100" dirty="0"/>
              <a:t>et </a:t>
            </a:r>
            <a:r>
              <a:rPr sz="2100" b="1" i="1" dirty="0" err="1"/>
              <a:t>continu</a:t>
            </a:r>
            <a:r>
              <a:rPr sz="2100" i="1" dirty="0"/>
              <a:t> </a:t>
            </a:r>
            <a:r>
              <a:rPr sz="2100" dirty="0"/>
              <a:t>qui se </a:t>
            </a:r>
            <a:r>
              <a:rPr sz="2100" dirty="0" err="1"/>
              <a:t>déroule</a:t>
            </a:r>
            <a:r>
              <a:rPr sz="2100" dirty="0"/>
              <a:t> au fil du temps.</a:t>
            </a:r>
          </a:p>
        </p:txBody>
      </p:sp>
      <p:pic>
        <p:nvPicPr>
          <p:cNvPr id="5" name="Picture 2">
            <a:extLst>
              <a:ext uri="{FF2B5EF4-FFF2-40B4-BE49-F238E27FC236}">
                <a16:creationId xmlns:a16="http://schemas.microsoft.com/office/drawing/2014/main" id="{28F2E8EB-ECEC-3840-8C4B-93F5831338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2038" y="1637348"/>
            <a:ext cx="2386938" cy="240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50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6518-7902-8049-9B9D-5BE812FF07DD}"/>
              </a:ext>
            </a:extLst>
          </p:cNvPr>
          <p:cNvSpPr>
            <a:spLocks noGrp="1"/>
          </p:cNvSpPr>
          <p:nvPr>
            <p:ph type="ctrTitle"/>
          </p:nvPr>
        </p:nvSpPr>
        <p:spPr>
          <a:xfrm>
            <a:off x="685800" y="2433064"/>
            <a:ext cx="7772400" cy="1694415"/>
          </a:xfrm>
        </p:spPr>
        <p:txBody>
          <a:bodyPr/>
          <a:lstStyle/>
          <a:p>
            <a:r>
              <a:rPr sz="4000" dirty="0"/>
              <a:t>2. </a:t>
            </a:r>
            <a:r>
              <a:rPr sz="4000" dirty="0" err="1"/>
              <a:t>Quels</a:t>
            </a:r>
            <a:r>
              <a:rPr sz="4000" dirty="0"/>
              <a:t> </a:t>
            </a:r>
            <a:r>
              <a:rPr sz="4000" dirty="0" err="1"/>
              <a:t>sont</a:t>
            </a:r>
            <a:r>
              <a:rPr sz="4000" dirty="0"/>
              <a:t> les aspects </a:t>
            </a:r>
            <a:r>
              <a:rPr sz="4000" dirty="0" err="1"/>
              <a:t>importants</a:t>
            </a:r>
            <a:r>
              <a:rPr sz="4000" dirty="0"/>
              <a:t> du </a:t>
            </a:r>
            <a:r>
              <a:rPr sz="4000" dirty="0" err="1"/>
              <a:t>traumatisme</a:t>
            </a:r>
            <a:r>
              <a:rPr sz="4000" dirty="0"/>
              <a:t> par procuration que les </a:t>
            </a:r>
            <a:r>
              <a:rPr sz="4000" dirty="0" err="1"/>
              <a:t>travailleurs</a:t>
            </a:r>
            <a:r>
              <a:rPr sz="4000" dirty="0"/>
              <a:t> </a:t>
            </a:r>
            <a:r>
              <a:rPr sz="4000" dirty="0" err="1"/>
              <a:t>humanitaires</a:t>
            </a:r>
            <a:r>
              <a:rPr sz="4000" dirty="0"/>
              <a:t> </a:t>
            </a:r>
            <a:r>
              <a:rPr sz="4000" dirty="0" err="1"/>
              <a:t>doivent</a:t>
            </a:r>
            <a:r>
              <a:rPr sz="4000" dirty="0"/>
              <a:t> </a:t>
            </a:r>
            <a:r>
              <a:rPr sz="4000" dirty="0" err="1"/>
              <a:t>comprendre</a:t>
            </a:r>
            <a:r>
              <a:rPr sz="4000" dirty="0"/>
              <a:t> ?</a:t>
            </a:r>
          </a:p>
        </p:txBody>
      </p:sp>
      <p:pic>
        <p:nvPicPr>
          <p:cNvPr id="5" name="Picture 4">
            <a:extLst>
              <a:ext uri="{FF2B5EF4-FFF2-40B4-BE49-F238E27FC236}">
                <a16:creationId xmlns:a16="http://schemas.microsoft.com/office/drawing/2014/main" id="{16DBD64B-8876-3044-84B9-7194E8052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728" y="86265"/>
            <a:ext cx="1301152" cy="1301152"/>
          </a:xfrm>
          <a:prstGeom prst="rect">
            <a:avLst/>
          </a:prstGeom>
        </p:spPr>
      </p:pic>
    </p:spTree>
    <p:extLst>
      <p:ext uri="{BB962C8B-B14F-4D97-AF65-F5344CB8AC3E}">
        <p14:creationId xmlns:p14="http://schemas.microsoft.com/office/powerpoint/2010/main" val="267526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A6D0-E0F1-E940-8EE2-02BD2AC2D62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94D6F3-D643-D748-98F0-E07BCD87DF7A}"/>
              </a:ext>
            </a:extLst>
          </p:cNvPr>
          <p:cNvSpPr>
            <a:spLocks noGrp="1"/>
          </p:cNvSpPr>
          <p:nvPr>
            <p:ph type="body" sz="quarter" idx="10"/>
          </p:nvPr>
        </p:nvSpPr>
        <p:spPr>
          <a:xfrm>
            <a:off x="711344" y="1644938"/>
            <a:ext cx="7596187" cy="4316474"/>
          </a:xfrm>
        </p:spPr>
        <p:txBody>
          <a:bodyPr/>
          <a:lstStyle/>
          <a:p>
            <a:pPr marL="0" indent="0" algn="ctr">
              <a:buNone/>
            </a:pPr>
            <a:r>
              <a:rPr sz="3600" dirty="0"/>
              <a:t>« </a:t>
            </a:r>
            <a:r>
              <a:rPr sz="3600" i="1" dirty="0" err="1"/>
              <a:t>L’idée</a:t>
            </a:r>
            <a:r>
              <a:rPr sz="3600" i="1" dirty="0"/>
              <a:t> </a:t>
            </a:r>
            <a:r>
              <a:rPr sz="3600" i="1" dirty="0" err="1"/>
              <a:t>selon</a:t>
            </a:r>
            <a:r>
              <a:rPr sz="3600" i="1" dirty="0"/>
              <a:t> </a:t>
            </a:r>
            <a:r>
              <a:rPr sz="3600" i="1" dirty="0" err="1"/>
              <a:t>laquelle</a:t>
            </a:r>
            <a:r>
              <a:rPr sz="3600" i="1" dirty="0"/>
              <a:t> nous </a:t>
            </a:r>
            <a:r>
              <a:rPr sz="3600" i="1" dirty="0" err="1"/>
              <a:t>pourrions</a:t>
            </a:r>
            <a:r>
              <a:rPr sz="3600" i="1" dirty="0"/>
              <a:t> </a:t>
            </a:r>
            <a:r>
              <a:rPr sz="3600" i="1" dirty="0" err="1"/>
              <a:t>être</a:t>
            </a:r>
            <a:r>
              <a:rPr sz="3600" i="1" dirty="0"/>
              <a:t> </a:t>
            </a:r>
            <a:r>
              <a:rPr sz="3600" i="1" dirty="0" err="1"/>
              <a:t>chaque</a:t>
            </a:r>
            <a:r>
              <a:rPr sz="3600" i="1" dirty="0"/>
              <a:t> jour au contact de la </a:t>
            </a:r>
            <a:r>
              <a:rPr sz="3600" i="1" dirty="0" err="1"/>
              <a:t>souffrance</a:t>
            </a:r>
            <a:r>
              <a:rPr sz="3600" i="1" dirty="0"/>
              <a:t> et du </a:t>
            </a:r>
            <a:r>
              <a:rPr sz="3600" i="1" dirty="0" err="1"/>
              <a:t>deuil</a:t>
            </a:r>
            <a:r>
              <a:rPr sz="3600" i="1" dirty="0"/>
              <a:t> sans </a:t>
            </a:r>
            <a:r>
              <a:rPr sz="3600" i="1" dirty="0" err="1"/>
              <a:t>en</a:t>
            </a:r>
            <a:r>
              <a:rPr sz="3600" i="1" dirty="0"/>
              <a:t> </a:t>
            </a:r>
            <a:r>
              <a:rPr sz="3600" i="1" dirty="0" err="1"/>
              <a:t>être</a:t>
            </a:r>
            <a:r>
              <a:rPr sz="3600" i="1" dirty="0"/>
              <a:t> </a:t>
            </a:r>
            <a:r>
              <a:rPr sz="3600" i="1" dirty="0" err="1"/>
              <a:t>affectés</a:t>
            </a:r>
            <a:r>
              <a:rPr sz="3600" i="1" dirty="0"/>
              <a:t> </a:t>
            </a:r>
            <a:r>
              <a:rPr sz="3600" i="1" dirty="0" err="1"/>
              <a:t>est</a:t>
            </a:r>
            <a:r>
              <a:rPr sz="3600" i="1" dirty="0"/>
              <a:t> </a:t>
            </a:r>
            <a:r>
              <a:rPr sz="3600" i="1" dirty="0" err="1"/>
              <a:t>aussi</a:t>
            </a:r>
            <a:r>
              <a:rPr sz="3600" i="1" dirty="0"/>
              <a:t> </a:t>
            </a:r>
            <a:r>
              <a:rPr sz="3600" i="1" dirty="0" err="1"/>
              <a:t>irréaliste</a:t>
            </a:r>
            <a:r>
              <a:rPr sz="3600" i="1" dirty="0"/>
              <a:t> que </a:t>
            </a:r>
            <a:r>
              <a:rPr sz="3600" i="1" dirty="0" err="1"/>
              <a:t>celle</a:t>
            </a:r>
            <a:r>
              <a:rPr sz="3600" i="1" dirty="0"/>
              <a:t> de marcher sur </a:t>
            </a:r>
            <a:r>
              <a:rPr sz="3600" i="1" dirty="0" err="1"/>
              <a:t>l’eau</a:t>
            </a:r>
            <a:r>
              <a:rPr sz="3600" i="1" dirty="0"/>
              <a:t> sans se </a:t>
            </a:r>
            <a:r>
              <a:rPr sz="3600" i="1" dirty="0" err="1"/>
              <a:t>mouiller</a:t>
            </a:r>
            <a:r>
              <a:rPr sz="3600" i="1" dirty="0"/>
              <a:t>. »</a:t>
            </a:r>
          </a:p>
          <a:p>
            <a:pPr marL="0" indent="0" algn="ctr">
              <a:buNone/>
            </a:pPr>
            <a:r>
              <a:rPr sz="2400" dirty="0"/>
              <a:t>(Rachel Naomi </a:t>
            </a:r>
            <a:r>
              <a:rPr sz="2400" dirty="0" err="1"/>
              <a:t>Remen</a:t>
            </a:r>
            <a:r>
              <a:rPr sz="2400" dirty="0"/>
              <a:t>, </a:t>
            </a:r>
            <a:r>
              <a:rPr sz="2400" dirty="0" err="1"/>
              <a:t>médecin</a:t>
            </a:r>
            <a:r>
              <a:rPr sz="2400" dirty="0"/>
              <a:t>)</a:t>
            </a:r>
          </a:p>
        </p:txBody>
      </p:sp>
    </p:spTree>
    <p:extLst>
      <p:ext uri="{BB962C8B-B14F-4D97-AF65-F5344CB8AC3E}">
        <p14:creationId xmlns:p14="http://schemas.microsoft.com/office/powerpoint/2010/main" val="408399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D284-EF13-3B44-94D0-1C1E3B6C9CED}"/>
              </a:ext>
            </a:extLst>
          </p:cNvPr>
          <p:cNvSpPr>
            <a:spLocks noGrp="1"/>
          </p:cNvSpPr>
          <p:nvPr>
            <p:ph type="title"/>
          </p:nvPr>
        </p:nvSpPr>
        <p:spPr/>
        <p:txBody>
          <a:bodyPr/>
          <a:lstStyle/>
          <a:p>
            <a:r>
              <a:rPr sz="2300" dirty="0"/>
              <a:t>Les </a:t>
            </a:r>
            <a:r>
              <a:rPr sz="2300" dirty="0" err="1"/>
              <a:t>travailleurs</a:t>
            </a:r>
            <a:r>
              <a:rPr sz="2300" dirty="0"/>
              <a:t> </a:t>
            </a:r>
            <a:r>
              <a:rPr sz="2300" dirty="0" err="1"/>
              <a:t>humanitaires</a:t>
            </a:r>
            <a:r>
              <a:rPr sz="2300" dirty="0"/>
              <a:t> </a:t>
            </a:r>
            <a:r>
              <a:rPr sz="2300" dirty="0" err="1"/>
              <a:t>sont</a:t>
            </a:r>
            <a:r>
              <a:rPr sz="2300" dirty="0"/>
              <a:t> </a:t>
            </a:r>
            <a:r>
              <a:rPr sz="2300" dirty="0" err="1"/>
              <a:t>particulièrement</a:t>
            </a:r>
            <a:r>
              <a:rPr sz="2300" dirty="0"/>
              <a:t> exposés</a:t>
            </a:r>
          </a:p>
        </p:txBody>
      </p:sp>
      <p:sp>
        <p:nvSpPr>
          <p:cNvPr id="3" name="Text Placeholder 2">
            <a:extLst>
              <a:ext uri="{FF2B5EF4-FFF2-40B4-BE49-F238E27FC236}">
                <a16:creationId xmlns:a16="http://schemas.microsoft.com/office/drawing/2014/main" id="{47E1FF34-009F-994E-B99D-91DCDEB70C90}"/>
              </a:ext>
            </a:extLst>
          </p:cNvPr>
          <p:cNvSpPr>
            <a:spLocks noGrp="1"/>
          </p:cNvSpPr>
          <p:nvPr>
            <p:ph type="body" sz="quarter" idx="10"/>
          </p:nvPr>
        </p:nvSpPr>
        <p:spPr>
          <a:xfrm>
            <a:off x="461963" y="979921"/>
            <a:ext cx="8239125" cy="4945867"/>
          </a:xfrm>
        </p:spPr>
        <p:txBody>
          <a:bodyPr/>
          <a:lstStyle/>
          <a:p>
            <a:pPr marL="0" indent="0">
              <a:lnSpc>
                <a:spcPct val="100000"/>
              </a:lnSpc>
              <a:spcBef>
                <a:spcPts val="600"/>
              </a:spcBef>
              <a:spcAft>
                <a:spcPts val="600"/>
              </a:spcAft>
              <a:buNone/>
            </a:pPr>
            <a:r>
              <a:rPr sz="2100" dirty="0"/>
              <a:t>Les </a:t>
            </a:r>
            <a:r>
              <a:rPr sz="2100" dirty="0" err="1"/>
              <a:t>travailleurs</a:t>
            </a:r>
            <a:r>
              <a:rPr sz="2100" dirty="0"/>
              <a:t> </a:t>
            </a:r>
            <a:r>
              <a:rPr sz="2100" dirty="0" err="1"/>
              <a:t>humanitaires</a:t>
            </a:r>
            <a:r>
              <a:rPr sz="2100" dirty="0"/>
              <a:t> </a:t>
            </a:r>
            <a:r>
              <a:rPr sz="2100" dirty="0" err="1"/>
              <a:t>sont</a:t>
            </a:r>
            <a:r>
              <a:rPr sz="2100" dirty="0"/>
              <a:t> </a:t>
            </a:r>
            <a:r>
              <a:rPr sz="2100" dirty="0" err="1"/>
              <a:t>particulièrement</a:t>
            </a:r>
            <a:r>
              <a:rPr sz="2100" dirty="0"/>
              <a:t> exposés </a:t>
            </a:r>
            <a:r>
              <a:rPr sz="2100" dirty="0" err="1"/>
              <a:t>si</a:t>
            </a:r>
            <a:r>
              <a:rPr sz="2100" dirty="0"/>
              <a:t>, </a:t>
            </a:r>
            <a:br>
              <a:rPr lang="en-US" sz="2100" dirty="0"/>
            </a:br>
            <a:r>
              <a:rPr sz="2100" dirty="0" err="1"/>
              <a:t>dans</a:t>
            </a:r>
            <a:r>
              <a:rPr sz="2100" dirty="0"/>
              <a:t> </a:t>
            </a:r>
            <a:r>
              <a:rPr sz="2100" dirty="0" err="1"/>
              <a:t>leur</a:t>
            </a:r>
            <a:r>
              <a:rPr sz="2100" dirty="0"/>
              <a:t> </a:t>
            </a:r>
            <a:r>
              <a:rPr sz="2100" dirty="0" err="1"/>
              <a:t>fonction</a:t>
            </a:r>
            <a:r>
              <a:rPr sz="2100" dirty="0"/>
              <a:t>, </a:t>
            </a:r>
            <a:r>
              <a:rPr sz="2100" dirty="0" err="1"/>
              <a:t>ils</a:t>
            </a:r>
            <a:r>
              <a:rPr sz="2100" dirty="0"/>
              <a:t> </a:t>
            </a:r>
            <a:r>
              <a:rPr sz="2100" dirty="0" err="1"/>
              <a:t>sont</a:t>
            </a:r>
            <a:r>
              <a:rPr sz="2100" dirty="0"/>
              <a:t>...</a:t>
            </a:r>
          </a:p>
          <a:p>
            <a:pPr>
              <a:lnSpc>
                <a:spcPct val="100000"/>
              </a:lnSpc>
              <a:spcBef>
                <a:spcPts val="600"/>
              </a:spcBef>
              <a:spcAft>
                <a:spcPts val="600"/>
              </a:spcAft>
            </a:pPr>
            <a:r>
              <a:rPr sz="2100" dirty="0" err="1"/>
              <a:t>témoins</a:t>
            </a:r>
            <a:r>
              <a:rPr sz="2100" dirty="0"/>
              <a:t> de </a:t>
            </a:r>
            <a:r>
              <a:rPr sz="2100" dirty="0" err="1"/>
              <a:t>récits</a:t>
            </a:r>
            <a:r>
              <a:rPr sz="2100" dirty="0"/>
              <a:t>, </a:t>
            </a:r>
            <a:r>
              <a:rPr sz="2100" dirty="0" err="1"/>
              <a:t>d'informations</a:t>
            </a:r>
            <a:r>
              <a:rPr sz="2100" dirty="0"/>
              <a:t> </a:t>
            </a:r>
            <a:r>
              <a:rPr sz="2100" dirty="0" err="1"/>
              <a:t>ou</a:t>
            </a:r>
            <a:r>
              <a:rPr sz="2100" dirty="0"/>
              <a:t> </a:t>
            </a:r>
            <a:r>
              <a:rPr sz="2100" dirty="0" err="1"/>
              <a:t>d'images</a:t>
            </a:r>
            <a:r>
              <a:rPr sz="2100" dirty="0"/>
              <a:t> de </a:t>
            </a:r>
            <a:r>
              <a:rPr sz="2100" dirty="0" err="1"/>
              <a:t>conflit</a:t>
            </a:r>
            <a:r>
              <a:rPr sz="2100" dirty="0"/>
              <a:t>, </a:t>
            </a:r>
            <a:br>
              <a:rPr lang="en-US" sz="2100" dirty="0"/>
            </a:br>
            <a:r>
              <a:rPr sz="2100" dirty="0"/>
              <a:t>de </a:t>
            </a:r>
            <a:r>
              <a:rPr sz="2100" dirty="0" err="1"/>
              <a:t>souffrance</a:t>
            </a:r>
            <a:r>
              <a:rPr sz="2100" dirty="0"/>
              <a:t>, de </a:t>
            </a:r>
            <a:r>
              <a:rPr sz="2100" dirty="0" err="1"/>
              <a:t>deuil</a:t>
            </a:r>
            <a:r>
              <a:rPr sz="2100" dirty="0"/>
              <a:t>, </a:t>
            </a:r>
            <a:r>
              <a:rPr sz="2100" dirty="0" err="1"/>
              <a:t>d’abus</a:t>
            </a:r>
            <a:r>
              <a:rPr sz="2100" dirty="0"/>
              <a:t>, de violence et/</a:t>
            </a:r>
            <a:r>
              <a:rPr sz="2100" dirty="0" err="1"/>
              <a:t>ou</a:t>
            </a:r>
            <a:r>
              <a:rPr sz="2100" dirty="0"/>
              <a:t> de torture</a:t>
            </a:r>
          </a:p>
          <a:p>
            <a:pPr>
              <a:lnSpc>
                <a:spcPct val="100000"/>
              </a:lnSpc>
              <a:spcBef>
                <a:spcPts val="600"/>
              </a:spcBef>
              <a:spcAft>
                <a:spcPts val="600"/>
              </a:spcAft>
            </a:pPr>
            <a:r>
              <a:rPr sz="2100" dirty="0" err="1"/>
              <a:t>isolés</a:t>
            </a:r>
            <a:r>
              <a:rPr sz="2100" dirty="0"/>
              <a:t> de </a:t>
            </a:r>
            <a:r>
              <a:rPr sz="2100" dirty="0" err="1"/>
              <a:t>leurs</a:t>
            </a:r>
            <a:r>
              <a:rPr sz="2100" dirty="0"/>
              <a:t> </a:t>
            </a:r>
            <a:r>
              <a:rPr sz="2100" dirty="0" err="1"/>
              <a:t>amis</a:t>
            </a:r>
            <a:r>
              <a:rPr sz="2100" dirty="0"/>
              <a:t> et de </a:t>
            </a:r>
            <a:r>
              <a:rPr sz="2100" dirty="0" err="1"/>
              <a:t>leur</a:t>
            </a:r>
            <a:r>
              <a:rPr sz="2100" dirty="0"/>
              <a:t> </a:t>
            </a:r>
            <a:r>
              <a:rPr sz="2100" dirty="0" err="1"/>
              <a:t>famille</a:t>
            </a:r>
            <a:r>
              <a:rPr sz="2100" dirty="0"/>
              <a:t> sur le plan social </a:t>
            </a:r>
            <a:br>
              <a:rPr lang="en-US" sz="2100" dirty="0"/>
            </a:br>
            <a:r>
              <a:rPr sz="2100" dirty="0"/>
              <a:t>et </a:t>
            </a:r>
            <a:r>
              <a:rPr sz="2100" dirty="0" err="1"/>
              <a:t>émotionnel</a:t>
            </a:r>
            <a:endParaRPr sz="2100" dirty="0"/>
          </a:p>
          <a:p>
            <a:pPr>
              <a:lnSpc>
                <a:spcPct val="100000"/>
              </a:lnSpc>
              <a:spcBef>
                <a:spcPts val="600"/>
              </a:spcBef>
              <a:spcAft>
                <a:spcPts val="600"/>
              </a:spcAft>
            </a:pPr>
            <a:r>
              <a:rPr sz="2100" dirty="0" err="1"/>
              <a:t>soumis</a:t>
            </a:r>
            <a:r>
              <a:rPr sz="2100" dirty="0"/>
              <a:t> à un stress croissant </a:t>
            </a:r>
            <a:r>
              <a:rPr sz="2100" dirty="0" err="1"/>
              <a:t>en</a:t>
            </a:r>
            <a:r>
              <a:rPr sz="2100" dirty="0"/>
              <a:t> raison de </a:t>
            </a:r>
            <a:r>
              <a:rPr sz="2100" dirty="0" err="1"/>
              <a:t>leur</a:t>
            </a:r>
            <a:r>
              <a:rPr sz="2100" dirty="0"/>
              <a:t> </a:t>
            </a:r>
            <a:r>
              <a:rPr sz="2100" dirty="0" err="1"/>
              <a:t>expérience</a:t>
            </a:r>
            <a:r>
              <a:rPr sz="2100" dirty="0"/>
              <a:t> </a:t>
            </a:r>
            <a:r>
              <a:rPr sz="2100" dirty="0" err="1"/>
              <a:t>personnelle</a:t>
            </a:r>
            <a:r>
              <a:rPr sz="2100" dirty="0"/>
              <a:t> et/</a:t>
            </a:r>
            <a:r>
              <a:rPr sz="2100" dirty="0" err="1"/>
              <a:t>ou</a:t>
            </a:r>
            <a:r>
              <a:rPr sz="2100" dirty="0"/>
              <a:t> au fait de vivre et de </a:t>
            </a:r>
            <a:r>
              <a:rPr sz="2100" dirty="0" err="1"/>
              <a:t>travailler</a:t>
            </a:r>
            <a:r>
              <a:rPr sz="2100" dirty="0"/>
              <a:t> </a:t>
            </a:r>
            <a:r>
              <a:rPr sz="2100" dirty="0" err="1"/>
              <a:t>dans</a:t>
            </a:r>
            <a:r>
              <a:rPr sz="2100" dirty="0"/>
              <a:t> des </a:t>
            </a:r>
            <a:r>
              <a:rPr sz="2100" dirty="0" err="1"/>
              <a:t>environnements</a:t>
            </a:r>
            <a:r>
              <a:rPr sz="2100" dirty="0"/>
              <a:t> </a:t>
            </a:r>
            <a:r>
              <a:rPr sz="2100" dirty="0" err="1"/>
              <a:t>difficiles</a:t>
            </a:r>
            <a:r>
              <a:rPr sz="2100" dirty="0"/>
              <a:t>/</a:t>
            </a:r>
            <a:r>
              <a:rPr sz="2100" dirty="0" err="1"/>
              <a:t>dangereux</a:t>
            </a:r>
            <a:endParaRPr sz="2100" dirty="0"/>
          </a:p>
          <a:p>
            <a:pPr>
              <a:lnSpc>
                <a:spcPct val="100000"/>
              </a:lnSpc>
              <a:spcBef>
                <a:spcPts val="600"/>
              </a:spcBef>
              <a:spcAft>
                <a:spcPts val="600"/>
              </a:spcAft>
            </a:pPr>
            <a:r>
              <a:rPr sz="2100" dirty="0"/>
              <a:t>mal </a:t>
            </a:r>
            <a:r>
              <a:rPr sz="2100" dirty="0" err="1"/>
              <a:t>formés</a:t>
            </a:r>
            <a:r>
              <a:rPr sz="2100" dirty="0"/>
              <a:t>, </a:t>
            </a:r>
            <a:r>
              <a:rPr sz="2100" dirty="0" err="1"/>
              <a:t>supervisés</a:t>
            </a:r>
            <a:r>
              <a:rPr sz="2100" dirty="0"/>
              <a:t> et/</a:t>
            </a:r>
            <a:r>
              <a:rPr sz="2100" dirty="0" err="1"/>
              <a:t>ou</a:t>
            </a:r>
            <a:r>
              <a:rPr sz="2100" dirty="0"/>
              <a:t> </a:t>
            </a:r>
            <a:r>
              <a:rPr sz="2100" dirty="0" err="1"/>
              <a:t>soutenus</a:t>
            </a:r>
            <a:r>
              <a:rPr sz="2100" dirty="0"/>
              <a:t> </a:t>
            </a:r>
            <a:r>
              <a:rPr sz="2100" dirty="0" err="1"/>
              <a:t>dans</a:t>
            </a:r>
            <a:r>
              <a:rPr sz="2100" dirty="0"/>
              <a:t> </a:t>
            </a:r>
            <a:r>
              <a:rPr sz="2100" dirty="0" err="1"/>
              <a:t>leur</a:t>
            </a:r>
            <a:r>
              <a:rPr sz="2100" dirty="0"/>
              <a:t> travail</a:t>
            </a:r>
          </a:p>
          <a:p>
            <a:pPr>
              <a:lnSpc>
                <a:spcPct val="100000"/>
              </a:lnSpc>
              <a:spcBef>
                <a:spcPts val="600"/>
              </a:spcBef>
              <a:spcAft>
                <a:spcPts val="600"/>
              </a:spcAft>
            </a:pPr>
            <a:endParaRPr lang="en-US" sz="2100" dirty="0"/>
          </a:p>
          <a:p>
            <a:pPr>
              <a:lnSpc>
                <a:spcPct val="100000"/>
              </a:lnSpc>
              <a:spcBef>
                <a:spcPts val="600"/>
              </a:spcBef>
              <a:spcAft>
                <a:spcPts val="600"/>
              </a:spcAft>
            </a:pPr>
            <a:endParaRPr lang="en-US" sz="2100" dirty="0"/>
          </a:p>
        </p:txBody>
      </p:sp>
    </p:spTree>
    <p:extLst>
      <p:ext uri="{BB962C8B-B14F-4D97-AF65-F5344CB8AC3E}">
        <p14:creationId xmlns:p14="http://schemas.microsoft.com/office/powerpoint/2010/main" val="213281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1D9-213C-3A44-A0BE-2AC65BEE3DB8}"/>
              </a:ext>
            </a:extLst>
          </p:cNvPr>
          <p:cNvSpPr>
            <a:spLocks noGrp="1"/>
          </p:cNvSpPr>
          <p:nvPr>
            <p:ph type="title"/>
          </p:nvPr>
        </p:nvSpPr>
        <p:spPr/>
        <p:txBody>
          <a:bodyPr/>
          <a:lstStyle/>
          <a:p>
            <a:r>
              <a:t>« Ce travail » (poème)</a:t>
            </a:r>
          </a:p>
        </p:txBody>
      </p:sp>
      <p:sp>
        <p:nvSpPr>
          <p:cNvPr id="3" name="Text Placeholder 2">
            <a:extLst>
              <a:ext uri="{FF2B5EF4-FFF2-40B4-BE49-F238E27FC236}">
                <a16:creationId xmlns:a16="http://schemas.microsoft.com/office/drawing/2014/main" id="{3B0FEF6E-B60A-D84B-B44E-5650B95F0C1E}"/>
              </a:ext>
            </a:extLst>
          </p:cNvPr>
          <p:cNvSpPr>
            <a:spLocks noGrp="1"/>
          </p:cNvSpPr>
          <p:nvPr>
            <p:ph type="body" sz="quarter" idx="10"/>
          </p:nvPr>
        </p:nvSpPr>
        <p:spPr>
          <a:xfrm>
            <a:off x="426337" y="896793"/>
            <a:ext cx="8239125" cy="6266007"/>
          </a:xfrm>
        </p:spPr>
        <p:txBody>
          <a:bodyPr/>
          <a:lstStyle/>
          <a:p>
            <a:pPr marL="0" indent="0">
              <a:lnSpc>
                <a:spcPct val="100000"/>
              </a:lnSpc>
              <a:spcBef>
                <a:spcPts val="0"/>
              </a:spcBef>
              <a:buNone/>
            </a:pPr>
            <a:r>
              <a:rPr sz="2100" dirty="0" err="1"/>
              <a:t>Exaltant</a:t>
            </a:r>
            <a:r>
              <a:rPr sz="2100" dirty="0"/>
              <a:t> et </a:t>
            </a:r>
            <a:r>
              <a:rPr sz="2100" dirty="0" err="1"/>
              <a:t>épuisant</a:t>
            </a:r>
            <a:endParaRPr sz="2100" dirty="0"/>
          </a:p>
          <a:p>
            <a:pPr marL="0" indent="0">
              <a:lnSpc>
                <a:spcPct val="100000"/>
              </a:lnSpc>
              <a:spcBef>
                <a:spcPts val="0"/>
              </a:spcBef>
              <a:buNone/>
            </a:pPr>
            <a:endParaRPr lang="en-US" sz="2100" dirty="0"/>
          </a:p>
          <a:p>
            <a:pPr marL="0" indent="0">
              <a:lnSpc>
                <a:spcPct val="100000"/>
              </a:lnSpc>
              <a:spcBef>
                <a:spcPts val="0"/>
              </a:spcBef>
              <a:buNone/>
            </a:pPr>
            <a:r>
              <a:rPr sz="2100" dirty="0"/>
              <a:t>Me </a:t>
            </a:r>
            <a:r>
              <a:rPr sz="2100" dirty="0" err="1"/>
              <a:t>pousse</a:t>
            </a:r>
            <a:r>
              <a:rPr sz="2100" dirty="0"/>
              <a:t> </a:t>
            </a:r>
            <a:r>
              <a:rPr sz="2100" dirty="0" err="1"/>
              <a:t>dans</a:t>
            </a:r>
            <a:r>
              <a:rPr sz="2100" dirty="0"/>
              <a:t> </a:t>
            </a:r>
            <a:r>
              <a:rPr sz="2100" dirty="0" err="1"/>
              <a:t>mes</a:t>
            </a:r>
            <a:r>
              <a:rPr sz="2100" dirty="0"/>
              <a:t> </a:t>
            </a:r>
            <a:r>
              <a:rPr sz="2100" dirty="0" err="1"/>
              <a:t>derniers</a:t>
            </a:r>
            <a:r>
              <a:rPr sz="2100" dirty="0"/>
              <a:t> </a:t>
            </a:r>
            <a:r>
              <a:rPr sz="2100" dirty="0" err="1"/>
              <a:t>retranchements</a:t>
            </a:r>
            <a:endParaRPr sz="2100" dirty="0"/>
          </a:p>
          <a:p>
            <a:pPr marL="0" indent="0">
              <a:lnSpc>
                <a:spcPct val="100000"/>
              </a:lnSpc>
              <a:spcBef>
                <a:spcPts val="0"/>
              </a:spcBef>
              <a:buNone/>
            </a:pPr>
            <a:r>
              <a:rPr sz="2100" dirty="0"/>
              <a:t>Et </a:t>
            </a:r>
            <a:r>
              <a:rPr sz="2100" dirty="0" err="1"/>
              <a:t>ouvre</a:t>
            </a:r>
            <a:r>
              <a:rPr sz="2100" dirty="0"/>
              <a:t> des </a:t>
            </a:r>
            <a:r>
              <a:rPr sz="2100" dirty="0" err="1"/>
              <a:t>portes</a:t>
            </a:r>
            <a:r>
              <a:rPr sz="2100" dirty="0"/>
              <a:t> que je </a:t>
            </a:r>
            <a:r>
              <a:rPr sz="2100" dirty="0" err="1"/>
              <a:t>n’aurais</a:t>
            </a:r>
            <a:r>
              <a:rPr sz="2100" dirty="0"/>
              <a:t> </a:t>
            </a:r>
            <a:r>
              <a:rPr sz="2100" dirty="0" err="1"/>
              <a:t>jamais</a:t>
            </a:r>
            <a:r>
              <a:rPr sz="2100" dirty="0"/>
              <a:t> </a:t>
            </a:r>
            <a:r>
              <a:rPr sz="2100" dirty="0" err="1"/>
              <a:t>imaginées</a:t>
            </a:r>
            <a:endParaRPr sz="2100" dirty="0"/>
          </a:p>
          <a:p>
            <a:pPr marL="0" indent="0">
              <a:lnSpc>
                <a:spcPct val="100000"/>
              </a:lnSpc>
              <a:spcBef>
                <a:spcPts val="0"/>
              </a:spcBef>
              <a:buNone/>
            </a:pPr>
            <a:endParaRPr lang="en-US" sz="2100" dirty="0"/>
          </a:p>
          <a:p>
            <a:pPr marL="0" indent="0">
              <a:lnSpc>
                <a:spcPct val="100000"/>
              </a:lnSpc>
              <a:spcBef>
                <a:spcPts val="0"/>
              </a:spcBef>
              <a:buNone/>
            </a:pPr>
            <a:r>
              <a:rPr sz="2100" dirty="0"/>
              <a:t>Met à nu </a:t>
            </a:r>
            <a:r>
              <a:rPr sz="2100" dirty="0" err="1"/>
              <a:t>une</a:t>
            </a:r>
            <a:r>
              <a:rPr sz="2100" dirty="0"/>
              <a:t> </a:t>
            </a:r>
            <a:r>
              <a:rPr sz="2100" dirty="0" err="1"/>
              <a:t>vaste</a:t>
            </a:r>
            <a:r>
              <a:rPr sz="2100" dirty="0"/>
              <a:t> palette </a:t>
            </a:r>
            <a:r>
              <a:rPr sz="2100" dirty="0" err="1"/>
              <a:t>d’émotions</a:t>
            </a:r>
            <a:endParaRPr sz="2100" dirty="0"/>
          </a:p>
          <a:p>
            <a:pPr marL="0" indent="0">
              <a:lnSpc>
                <a:spcPct val="100000"/>
              </a:lnSpc>
              <a:spcBef>
                <a:spcPts val="0"/>
              </a:spcBef>
              <a:buNone/>
            </a:pPr>
            <a:r>
              <a:rPr sz="2100" dirty="0"/>
              <a:t>Tout </a:t>
            </a:r>
            <a:r>
              <a:rPr sz="2100" dirty="0" err="1"/>
              <a:t>en</a:t>
            </a:r>
            <a:r>
              <a:rPr sz="2100" dirty="0"/>
              <a:t> me </a:t>
            </a:r>
            <a:r>
              <a:rPr sz="2100" dirty="0" err="1"/>
              <a:t>laissant</a:t>
            </a:r>
            <a:r>
              <a:rPr sz="2100" dirty="0"/>
              <a:t> </a:t>
            </a:r>
            <a:r>
              <a:rPr sz="2100" dirty="0" err="1"/>
              <a:t>totalement</a:t>
            </a:r>
            <a:r>
              <a:rPr sz="2100" dirty="0"/>
              <a:t> insensible</a:t>
            </a:r>
          </a:p>
          <a:p>
            <a:pPr marL="0" indent="0">
              <a:lnSpc>
                <a:spcPct val="100000"/>
              </a:lnSpc>
              <a:spcBef>
                <a:spcPts val="0"/>
              </a:spcBef>
              <a:buNone/>
            </a:pPr>
            <a:endParaRPr lang="en-US" sz="2100" dirty="0"/>
          </a:p>
          <a:p>
            <a:pPr marL="0" indent="0">
              <a:lnSpc>
                <a:spcPct val="100000"/>
              </a:lnSpc>
              <a:spcBef>
                <a:spcPts val="0"/>
              </a:spcBef>
              <a:buNone/>
            </a:pPr>
            <a:r>
              <a:rPr sz="2100" dirty="0" err="1"/>
              <a:t>M’apporte</a:t>
            </a:r>
            <a:r>
              <a:rPr sz="2100" dirty="0"/>
              <a:t> </a:t>
            </a:r>
            <a:r>
              <a:rPr sz="2100" dirty="0" err="1"/>
              <a:t>une</a:t>
            </a:r>
            <a:r>
              <a:rPr sz="2100" dirty="0"/>
              <a:t> immense satisfaction</a:t>
            </a:r>
          </a:p>
          <a:p>
            <a:pPr marL="0" indent="0">
              <a:lnSpc>
                <a:spcPct val="100000"/>
              </a:lnSpc>
              <a:spcBef>
                <a:spcPts val="0"/>
              </a:spcBef>
              <a:buNone/>
            </a:pPr>
            <a:r>
              <a:rPr sz="2100" dirty="0"/>
              <a:t>Tout </a:t>
            </a:r>
            <a:r>
              <a:rPr sz="2100" dirty="0" err="1"/>
              <a:t>en</a:t>
            </a:r>
            <a:r>
              <a:rPr sz="2100" dirty="0"/>
              <a:t> me </a:t>
            </a:r>
            <a:r>
              <a:rPr sz="2100" dirty="0" err="1"/>
              <a:t>laissant</a:t>
            </a:r>
            <a:r>
              <a:rPr sz="2100" dirty="0"/>
              <a:t> </a:t>
            </a:r>
            <a:r>
              <a:rPr sz="2100" dirty="0" err="1"/>
              <a:t>profondément</a:t>
            </a:r>
            <a:r>
              <a:rPr sz="2100" dirty="0"/>
              <a:t> impuissant</a:t>
            </a:r>
          </a:p>
          <a:p>
            <a:pPr marL="0" indent="0">
              <a:lnSpc>
                <a:spcPct val="100000"/>
              </a:lnSpc>
              <a:spcBef>
                <a:spcPts val="0"/>
              </a:spcBef>
              <a:buNone/>
            </a:pPr>
            <a:endParaRPr lang="en-US" sz="2100" dirty="0"/>
          </a:p>
          <a:p>
            <a:pPr marL="0" indent="0">
              <a:lnSpc>
                <a:spcPct val="100000"/>
              </a:lnSpc>
              <a:spcBef>
                <a:spcPts val="0"/>
              </a:spcBef>
              <a:buNone/>
            </a:pPr>
            <a:r>
              <a:rPr sz="2100" dirty="0" err="1"/>
              <a:t>Suscite</a:t>
            </a:r>
            <a:r>
              <a:rPr sz="2100" dirty="0"/>
              <a:t> </a:t>
            </a:r>
            <a:r>
              <a:rPr sz="2100" dirty="0" err="1"/>
              <a:t>une</a:t>
            </a:r>
            <a:r>
              <a:rPr sz="2100" dirty="0"/>
              <a:t> </a:t>
            </a:r>
            <a:r>
              <a:rPr sz="2100" dirty="0" err="1"/>
              <a:t>empathie</a:t>
            </a:r>
            <a:r>
              <a:rPr sz="2100" dirty="0"/>
              <a:t> </a:t>
            </a:r>
            <a:r>
              <a:rPr sz="2100" dirty="0" err="1"/>
              <a:t>sincère</a:t>
            </a:r>
            <a:endParaRPr sz="2100" dirty="0"/>
          </a:p>
          <a:p>
            <a:pPr marL="0" indent="0">
              <a:lnSpc>
                <a:spcPct val="100000"/>
              </a:lnSpc>
              <a:spcBef>
                <a:spcPts val="0"/>
              </a:spcBef>
              <a:buNone/>
            </a:pPr>
            <a:r>
              <a:rPr sz="2100" dirty="0"/>
              <a:t>Et </a:t>
            </a:r>
            <a:r>
              <a:rPr sz="2100" dirty="0" err="1"/>
              <a:t>provoque</a:t>
            </a:r>
            <a:r>
              <a:rPr sz="2100" dirty="0"/>
              <a:t> </a:t>
            </a:r>
            <a:r>
              <a:rPr sz="2100" dirty="0" err="1"/>
              <a:t>en</a:t>
            </a:r>
            <a:r>
              <a:rPr sz="2100" dirty="0"/>
              <a:t> </a:t>
            </a:r>
            <a:r>
              <a:rPr sz="2100" dirty="0" err="1"/>
              <a:t>moi</a:t>
            </a:r>
            <a:r>
              <a:rPr sz="2100" dirty="0"/>
              <a:t> </a:t>
            </a:r>
            <a:r>
              <a:rPr sz="2100" dirty="0" err="1"/>
              <a:t>une</a:t>
            </a:r>
            <a:r>
              <a:rPr sz="2100" dirty="0"/>
              <a:t> terrible </a:t>
            </a:r>
            <a:r>
              <a:rPr sz="2100" dirty="0" err="1"/>
              <a:t>intolérance</a:t>
            </a:r>
            <a:endParaRPr sz="2100" dirty="0"/>
          </a:p>
          <a:p>
            <a:pPr marL="0" indent="0">
              <a:lnSpc>
                <a:spcPct val="100000"/>
              </a:lnSpc>
              <a:spcBef>
                <a:spcPts val="0"/>
              </a:spcBef>
              <a:buNone/>
            </a:pPr>
            <a:endParaRPr lang="en-US" sz="2100" dirty="0"/>
          </a:p>
          <a:p>
            <a:pPr marL="0" indent="0">
              <a:lnSpc>
                <a:spcPct val="100000"/>
              </a:lnSpc>
              <a:spcBef>
                <a:spcPts val="0"/>
              </a:spcBef>
              <a:buNone/>
            </a:pPr>
            <a:r>
              <a:rPr sz="2100" dirty="0" err="1"/>
              <a:t>M’expose</a:t>
            </a:r>
            <a:r>
              <a:rPr sz="2100" dirty="0"/>
              <a:t> à de </a:t>
            </a:r>
            <a:r>
              <a:rPr sz="2100" dirty="0" err="1"/>
              <a:t>profondes</a:t>
            </a:r>
            <a:r>
              <a:rPr sz="2100" dirty="0"/>
              <a:t> </a:t>
            </a:r>
            <a:r>
              <a:rPr sz="2100" dirty="0" err="1"/>
              <a:t>souffrances</a:t>
            </a:r>
            <a:endParaRPr sz="2100" dirty="0"/>
          </a:p>
          <a:p>
            <a:pPr marL="0" indent="0">
              <a:lnSpc>
                <a:spcPct val="100000"/>
              </a:lnSpc>
              <a:spcBef>
                <a:spcPts val="0"/>
              </a:spcBef>
              <a:buNone/>
            </a:pPr>
            <a:r>
              <a:rPr sz="2100" dirty="0"/>
              <a:t>Et me </a:t>
            </a:r>
            <a:r>
              <a:rPr sz="2100" dirty="0" err="1"/>
              <a:t>montre</a:t>
            </a:r>
            <a:r>
              <a:rPr sz="2100" dirty="0"/>
              <a:t> la </a:t>
            </a:r>
            <a:r>
              <a:rPr sz="2100" dirty="0" err="1"/>
              <a:t>voie</a:t>
            </a:r>
            <a:r>
              <a:rPr sz="2100" dirty="0"/>
              <a:t> de </a:t>
            </a:r>
            <a:r>
              <a:rPr sz="2100" dirty="0" err="1"/>
              <a:t>l’intégrité</a:t>
            </a:r>
            <a:r>
              <a:rPr sz="2100" dirty="0"/>
              <a:t> </a:t>
            </a:r>
          </a:p>
          <a:p>
            <a:pPr marL="0" indent="0">
              <a:lnSpc>
                <a:spcPct val="100000"/>
              </a:lnSpc>
              <a:spcBef>
                <a:spcPts val="0"/>
              </a:spcBef>
              <a:buNone/>
            </a:pPr>
            <a:endParaRPr lang="en-US" sz="2100" dirty="0"/>
          </a:p>
          <a:p>
            <a:pPr marL="0" indent="0">
              <a:lnSpc>
                <a:spcPct val="100000"/>
              </a:lnSpc>
              <a:spcBef>
                <a:spcPts val="0"/>
              </a:spcBef>
              <a:buNone/>
            </a:pPr>
            <a:endParaRPr lang="en-US" sz="2100" dirty="0"/>
          </a:p>
          <a:p>
            <a:pPr marL="0" indent="0" algn="ctr">
              <a:buNone/>
            </a:pPr>
            <a:endParaRPr lang="en-US" sz="2100" dirty="0"/>
          </a:p>
        </p:txBody>
      </p:sp>
    </p:spTree>
    <p:extLst>
      <p:ext uri="{BB962C8B-B14F-4D97-AF65-F5344CB8AC3E}">
        <p14:creationId xmlns:p14="http://schemas.microsoft.com/office/powerpoint/2010/main" val="843442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150793</TotalTime>
  <Words>5340</Words>
  <Application>Microsoft Office PowerPoint</Application>
  <PresentationFormat>Affichage à l'écran (4:3)</PresentationFormat>
  <Paragraphs>442</Paragraphs>
  <Slides>27</Slides>
  <Notes>27</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27</vt:i4>
      </vt:variant>
    </vt:vector>
  </HeadingPairs>
  <TitlesOfParts>
    <vt:vector size="31" baseType="lpstr">
      <vt:lpstr>Arial</vt:lpstr>
      <vt:lpstr>Calibri</vt:lpstr>
      <vt:lpstr>Office Theme</vt:lpstr>
      <vt:lpstr>think-cell Slide</vt:lpstr>
      <vt:lpstr>Comprendre le traumatisme  par procuration, et comment  y résister et s'y adapter</vt:lpstr>
      <vt:lpstr>​Questions importantes</vt:lpstr>
      <vt:lpstr>1. Qu'est-ce que le traumatisme par procuration ?</vt:lpstr>
      <vt:lpstr>Différentes sources de stress</vt:lpstr>
      <vt:lpstr>Le traumatisme par procuration, c'est...</vt:lpstr>
      <vt:lpstr>2. Quels sont les aspects importants du traumatisme par procuration que les travailleurs humanitaires doivent comprendre ?</vt:lpstr>
      <vt:lpstr>Présentation PowerPoint</vt:lpstr>
      <vt:lpstr>Les travailleurs humanitaires sont particulièrement exposés</vt:lpstr>
      <vt:lpstr>« Ce travail » (poème)</vt:lpstr>
      <vt:lpstr>« Ce travail » (poème)</vt:lpstr>
      <vt:lpstr>3. Quels sont les signes courants du traumatisme  par procuration ?</vt:lpstr>
      <vt:lpstr>Signes courants de traumatisme par procuration</vt:lpstr>
      <vt:lpstr>Signes courants de traumatisme par procuration (II)</vt:lpstr>
      <vt:lpstr>Signes plus spécifiques de traumatisme par procuration (I)</vt:lpstr>
      <vt:lpstr>Signes plus spécifiques de traumatisme par procuration (II)</vt:lpstr>
      <vt:lpstr>Échelle sur-implication/sous-implication</vt:lpstr>
      <vt:lpstr>4. Que peut-on faire pour prévenir le traumatisme par procuration et s’en remettre ?</vt:lpstr>
      <vt:lpstr>L’ABC de la résistance et de l’adaptation au traumatisme par procuration</vt:lpstr>
      <vt:lpstr>En savoir plus sur l’ABC</vt:lpstr>
      <vt:lpstr>Pratiques de prise en charge et de soutien (I)</vt:lpstr>
      <vt:lpstr>Pratiques de prise en charge et de soutien (II)</vt:lpstr>
      <vt:lpstr>​5. Comment l'IRC peut-il vous aider ?</vt:lpstr>
      <vt:lpstr>Que peuvent faire les managers et les dirigeants ?</vt:lpstr>
      <vt:lpstr>Comment suggérer de demander de l’aide</vt:lpstr>
      <vt:lpstr>Comment surmonter les réticences</vt:lpstr>
      <vt:lpstr>Continuer, Arrêter, Commencer</vt:lpstr>
      <vt:lpstr>​Ressources IRC dédiées à l’auto-prise en charge</vt:lpstr>
    </vt:vector>
  </TitlesOfParts>
  <Company>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Laura.Yu@rescue.org</dc:creator>
  <cp:lastModifiedBy>Annabel Bon-Bétend Gredin</cp:lastModifiedBy>
  <cp:revision>1072</cp:revision>
  <cp:lastPrinted>2018-03-21T12:36:13Z</cp:lastPrinted>
  <dcterms:created xsi:type="dcterms:W3CDTF">2017-01-04T00:30:36Z</dcterms:created>
  <dcterms:modified xsi:type="dcterms:W3CDTF">2020-02-19T09:28:54Z</dcterms:modified>
</cp:coreProperties>
</file>