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470" r:id="rId2"/>
    <p:sldId id="471" r:id="rId3"/>
    <p:sldId id="472" r:id="rId4"/>
    <p:sldId id="543" r:id="rId5"/>
    <p:sldId id="544" r:id="rId6"/>
    <p:sldId id="545" r:id="rId7"/>
    <p:sldId id="502" r:id="rId8"/>
    <p:sldId id="482" r:id="rId9"/>
    <p:sldId id="549" r:id="rId10"/>
    <p:sldId id="550" r:id="rId11"/>
    <p:sldId id="488" r:id="rId12"/>
    <p:sldId id="546" r:id="rId13"/>
    <p:sldId id="547" r:id="rId14"/>
    <p:sldId id="513" r:id="rId15"/>
    <p:sldId id="485" r:id="rId16"/>
    <p:sldId id="555" r:id="rId17"/>
    <p:sldId id="564" r:id="rId18"/>
    <p:sldId id="556" r:id="rId19"/>
    <p:sldId id="565" r:id="rId20"/>
    <p:sldId id="557" r:id="rId21"/>
    <p:sldId id="566" r:id="rId22"/>
    <p:sldId id="558" r:id="rId23"/>
    <p:sldId id="567" r:id="rId24"/>
    <p:sldId id="559" r:id="rId25"/>
    <p:sldId id="568" r:id="rId26"/>
    <p:sldId id="563" r:id="rId27"/>
    <p:sldId id="49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52" userDrawn="1">
          <p15:clr>
            <a:srgbClr val="A4A3A4"/>
          </p15:clr>
        </p15:guide>
        <p15:guide id="2" pos="504" userDrawn="1">
          <p15:clr>
            <a:srgbClr val="A4A3A4"/>
          </p15:clr>
        </p15:guide>
        <p15:guide id="3" orient="horz" pos="103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O'Malley" initials="MO" lastIdx="1" clrIdx="0">
    <p:extLst/>
  </p:cmAuthor>
  <p:cmAuthor id="2" name="Joanna Alexander" initials="JA" lastIdx="15" clrIdx="1">
    <p:extLst/>
  </p:cmAuthor>
  <p:cmAuthor id="3" name="Laura Yu" initials="LY" lastIdx="30" clrIdx="2">
    <p:extLst/>
  </p:cmAuthor>
  <p:cmAuthor id="4" name="Samira Mirza" initials="SM" lastIdx="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1E8"/>
    <a:srgbClr val="5482E8"/>
    <a:srgbClr val="327EEB"/>
    <a:srgbClr val="FFFFFF"/>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0" autoAdjust="0"/>
    <p:restoredTop sz="62876" autoAdjust="0"/>
  </p:normalViewPr>
  <p:slideViewPr>
    <p:cSldViewPr snapToGrid="0">
      <p:cViewPr varScale="1">
        <p:scale>
          <a:sx n="45" d="100"/>
          <a:sy n="45" d="100"/>
        </p:scale>
        <p:origin x="-2406" y="-90"/>
      </p:cViewPr>
      <p:guideLst>
        <p:guide orient="horz" pos="552"/>
        <p:guide orient="horz" pos="1032"/>
        <p:guide pos="504"/>
      </p:guideLst>
    </p:cSldViewPr>
  </p:slideViewPr>
  <p:outlineViewPr>
    <p:cViewPr>
      <p:scale>
        <a:sx n="33" d="100"/>
        <a:sy n="33" d="100"/>
      </p:scale>
      <p:origin x="0" y="-8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3" d="100"/>
          <a:sy n="103" d="100"/>
        </p:scale>
        <p:origin x="217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ED9AAB96-AC59-C64B-9E55-ABEA796467DE}" type="datetimeFigureOut">
              <a:rPr lang="en-US" smtClean="0"/>
              <a:pPr/>
              <a:t>20/02/2020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D2AB2A55-7D1A-AD44-A118-77A701CE92C0}" type="slidenum">
              <a:rPr lang="en-US" smtClean="0"/>
              <a:pPr/>
              <a:t>‹#›</a:t>
            </a:fld>
            <a:endParaRPr lang="en-US" dirty="0"/>
          </a:p>
        </p:txBody>
      </p:sp>
    </p:spTree>
    <p:extLst>
      <p:ext uri="{BB962C8B-B14F-4D97-AF65-F5344CB8AC3E}">
        <p14:creationId xmlns:p14="http://schemas.microsoft.com/office/powerpoint/2010/main" val="3680758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214E3E2-D3B7-4F7D-A4F7-C80E99429A66}" type="datetimeFigureOut">
              <a:rPr lang="en-US" smtClean="0"/>
              <a:pPr/>
              <a:t>20/02/2020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D70FF2E4-95BE-49CA-89E1-C2C428ECDA9A}" type="slidenum">
              <a:rPr lang="en-US" smtClean="0"/>
              <a:pPr/>
              <a:t>‹#›</a:t>
            </a:fld>
            <a:endParaRPr lang="en-US" dirty="0"/>
          </a:p>
        </p:txBody>
      </p:sp>
    </p:spTree>
    <p:extLst>
      <p:ext uri="{BB962C8B-B14F-4D97-AF65-F5344CB8AC3E}">
        <p14:creationId xmlns:p14="http://schemas.microsoft.com/office/powerpoint/2010/main" val="2745657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Présentez</a:t>
            </a:r>
            <a:r>
              <a:t> brièvement le facilitateur. </a:t>
            </a:r>
          </a:p>
          <a:p>
            <a:pPr marL="171450" indent="-171450">
              <a:buFont typeface="Arial" panose="020B0604020202020204" pitchFamily="34" charset="0"/>
              <a:buChar char="•"/>
            </a:pPr>
            <a:r>
              <a:t>[</a:t>
            </a:r>
            <a:r>
              <a:rPr i="1"/>
              <a:t>Si vous disposez de plus de 45 minutes pour cette session</a:t>
            </a:r>
            <a:r>
              <a:t> : faites les présentations et </a:t>
            </a:r>
            <a:r>
              <a:rPr lang="fr-FR"/>
              <a:t>organisez une activité</a:t>
            </a:r>
            <a:r>
              <a:t> brise-glace avec les participants.]</a:t>
            </a:r>
          </a:p>
        </p:txBody>
      </p:sp>
      <p:sp>
        <p:nvSpPr>
          <p:cNvPr id="4" name="Slide Number Placeholder 3"/>
          <p:cNvSpPr>
            <a:spLocks noGrp="1"/>
          </p:cNvSpPr>
          <p:nvPr>
            <p:ph type="sldNum" sz="quarter" idx="5"/>
          </p:nvPr>
        </p:nvSpPr>
        <p:spPr/>
        <p:txBody>
          <a:bodyPr/>
          <a:lstStyle/>
          <a:p>
            <a:fld id="{D70FF2E4-95BE-49CA-89E1-C2C428ECDA9A}" type="slidenum">
              <a:rPr lang="en-US" smtClean="0"/>
              <a:pPr/>
              <a:t>1</a:t>
            </a:fld>
            <a:endParaRPr lang="en-US" dirty="0"/>
          </a:p>
        </p:txBody>
      </p:sp>
    </p:spTree>
    <p:extLst>
      <p:ext uri="{BB962C8B-B14F-4D97-AF65-F5344CB8AC3E}">
        <p14:creationId xmlns:p14="http://schemas.microsoft.com/office/powerpoint/2010/main" val="356268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sz="1200" b="1" i="1" kern="1200">
                <a:solidFill>
                  <a:schemeClr val="tx1"/>
                </a:solidFill>
                <a:effectLst/>
                <a:latin typeface="+mn-lt"/>
                <a:ea typeface="+mn-ea"/>
                <a:cs typeface="+mn-cs"/>
              </a:rPr>
              <a:t>Expliquez </a:t>
            </a:r>
            <a:r>
              <a:rPr sz="1200" b="0" i="0" kern="1200">
                <a:solidFill>
                  <a:schemeClr val="tx1"/>
                </a:solidFill>
                <a:effectLst/>
                <a:latin typeface="+mn-lt"/>
                <a:ea typeface="+mn-ea"/>
                <a:cs typeface="+mn-cs"/>
              </a:rPr>
              <a:t>l’impact à long terme de l’activation répétée/prolongée de la réponse </a:t>
            </a:r>
            <a:r>
              <a:rPr lang="fr-FR" sz="1200" b="0" i="0" kern="1200">
                <a:solidFill>
                  <a:schemeClr val="tx1"/>
                </a:solidFill>
                <a:effectLst/>
                <a:latin typeface="+mn-lt"/>
                <a:ea typeface="+mn-ea"/>
                <a:cs typeface="+mn-cs"/>
              </a:rPr>
              <a:t>au</a:t>
            </a:r>
            <a:r>
              <a:rPr sz="1200" b="0" i="0" kern="1200">
                <a:solidFill>
                  <a:schemeClr val="tx1"/>
                </a:solidFill>
                <a:effectLst/>
                <a:latin typeface="+mn-lt"/>
                <a:ea typeface="+mn-ea"/>
                <a:cs typeface="+mn-cs"/>
              </a:rPr>
              <a:t> stress :</a:t>
            </a:r>
          </a:p>
          <a:p>
            <a:pPr marL="171450" indent="-171450">
              <a:buFont typeface="Arial" panose="020B0604020202020204" pitchFamily="34" charset="0"/>
              <a:buChar char="•"/>
            </a:pPr>
            <a:r>
              <a:rPr sz="1200" b="0" i="0" kern="1200">
                <a:solidFill>
                  <a:schemeClr val="tx1"/>
                </a:solidFill>
                <a:effectLst/>
                <a:latin typeface="+mn-lt"/>
                <a:ea typeface="+mn-ea"/>
                <a:cs typeface="+mn-cs"/>
              </a:rPr>
              <a:t>L’augmentation de la glycémie et les pics à répétition provoquent un dérèglement du métabolisme du glucose et, au fil du temps, favorisent le diabète et l’obésité (les hormones de stress comme le cortisol ordonnent à votre organisme de stocker davantage de sucre sous forme de graisse, et compliquent la perte de poids. Elles décomposent également les protéines contenues dans les muscles).</a:t>
            </a:r>
          </a:p>
          <a:p>
            <a:pPr marL="171450" indent="-171450">
              <a:buFont typeface="Arial" panose="020B0604020202020204" pitchFamily="34" charset="0"/>
              <a:buChar char="•"/>
            </a:pPr>
            <a:r>
              <a:rPr sz="1200" b="0" i="0" kern="1200">
                <a:solidFill>
                  <a:schemeClr val="tx1"/>
                </a:solidFill>
                <a:effectLst/>
                <a:latin typeface="+mn-lt"/>
                <a:ea typeface="+mn-ea"/>
                <a:cs typeface="+mn-cs"/>
              </a:rPr>
              <a:t>Une </a:t>
            </a:r>
            <a:r>
              <a:rPr lang="fr-FR" sz="1200" b="0" i="0" kern="1200">
                <a:solidFill>
                  <a:schemeClr val="tx1"/>
                </a:solidFill>
                <a:effectLst/>
                <a:latin typeface="+mn-lt"/>
                <a:ea typeface="+mn-ea"/>
                <a:cs typeface="+mn-cs"/>
              </a:rPr>
              <a:t>tension artérielle</a:t>
            </a:r>
            <a:r>
              <a:rPr sz="1200" b="0" i="0" kern="1200">
                <a:solidFill>
                  <a:schemeClr val="tx1"/>
                </a:solidFill>
                <a:effectLst/>
                <a:latin typeface="+mn-lt"/>
                <a:ea typeface="+mn-ea"/>
                <a:cs typeface="+mn-cs"/>
              </a:rPr>
              <a:t> élevée à long terme entraîne une augmentation du risque d’accidents vasculaires cérébraux, de ruptures d'anévrisme et de crises cardiaques.</a:t>
            </a:r>
          </a:p>
          <a:p>
            <a:pPr marL="171450" indent="-171450">
              <a:buFont typeface="Arial" panose="020B0604020202020204" pitchFamily="34" charset="0"/>
              <a:buChar char="•"/>
            </a:pPr>
            <a:r>
              <a:rPr sz="1200" b="0" i="0" kern="1200">
                <a:solidFill>
                  <a:schemeClr val="tx1"/>
                </a:solidFill>
                <a:effectLst/>
                <a:latin typeface="+mn-lt"/>
                <a:ea typeface="+mn-ea"/>
                <a:cs typeface="+mn-cs"/>
              </a:rPr>
              <a:t>L’activation à long terme de l’amygdale (la sonnette d’alarme du cerveau) peut entraîner l’impression d’être constamment activé, à cran, en état d’alerte, et favoriser des problèmes à long terme comme des troubles du sommeil, l’anxiété, et enfin la démence et d’autres problèmes affectant les centres de mémoire du cerveau, qui subissent de plein fouet l’effet des hormones de stress.</a:t>
            </a:r>
          </a:p>
          <a:p>
            <a:pPr marL="171450" indent="-171450">
              <a:buFont typeface="Arial" panose="020B0604020202020204" pitchFamily="34" charset="0"/>
              <a:buChar char="•"/>
            </a:pPr>
            <a:r>
              <a:rPr sz="1200" b="0" i="0" kern="1200">
                <a:solidFill>
                  <a:schemeClr val="tx1"/>
                </a:solidFill>
                <a:effectLst/>
                <a:latin typeface="+mn-lt"/>
                <a:ea typeface="+mn-ea"/>
                <a:cs typeface="+mn-cs"/>
              </a:rPr>
              <a:t>Le potentiel élevé de coagulation du sang pourrait vous sauver la vie si vous êtes blessé, mais il augmente également le risque de caillots dans le sang, causes d’accidents vasculaires et de crises cardiaques.</a:t>
            </a:r>
          </a:p>
          <a:p>
            <a:endParaRPr lang="en-US" sz="1200" b="0" i="0" kern="1200" dirty="0">
              <a:solidFill>
                <a:schemeClr val="tx1"/>
              </a:solidFill>
              <a:effectLst/>
              <a:latin typeface="+mn-lt"/>
              <a:ea typeface="+mn-ea"/>
              <a:cs typeface="+mn-cs"/>
            </a:endParaRPr>
          </a:p>
          <a:p>
            <a:r>
              <a:rPr sz="1200" b="1" i="1" kern="1200">
                <a:solidFill>
                  <a:schemeClr val="tx1"/>
                </a:solidFill>
                <a:effectLst/>
                <a:latin typeface="+mn-lt"/>
                <a:ea typeface="+mn-ea"/>
                <a:cs typeface="+mn-cs"/>
              </a:rPr>
              <a:t>Expliquez </a:t>
            </a:r>
            <a:r>
              <a:rPr sz="1200" b="0" i="0" kern="1200">
                <a:solidFill>
                  <a:schemeClr val="tx1"/>
                </a:solidFill>
                <a:effectLst/>
                <a:latin typeface="+mn-lt"/>
                <a:ea typeface="+mn-ea"/>
                <a:cs typeface="+mn-cs"/>
              </a:rPr>
              <a:t>les informations supplémentaires suivantes :</a:t>
            </a:r>
            <a:endParaRPr lang="en-US" sz="12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L’Organisation mondiale de la Santé a qualifié le stress d’épidémie de santé du 21</a:t>
            </a:r>
            <a:r>
              <a:rPr sz="1200" kern="1200" baseline="30000">
                <a:solidFill>
                  <a:schemeClr val="tx1"/>
                </a:solidFill>
                <a:effectLst/>
                <a:latin typeface="+mn-lt"/>
                <a:ea typeface="+mn-ea"/>
                <a:cs typeface="+mn-cs"/>
              </a:rPr>
              <a:t>e</a:t>
            </a:r>
            <a:r>
              <a:rPr sz="1200" kern="1200">
                <a:solidFill>
                  <a:schemeClr val="tx1"/>
                </a:solidFill>
                <a:effectLst/>
                <a:latin typeface="+mn-lt"/>
                <a:ea typeface="+mn-ea"/>
                <a:cs typeface="+mn-cs"/>
              </a:rPr>
              <a:t> siècle.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On estime qu’entre 60 et 80 % du stress constaté par les généralistes est lié à notre mode de vie moderne et aux charges de micro-stress.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Un stress excessif favorise l’obésité, le diabète de type II, l’hypertension, les maladies cardiovasculaires, les accidents vasculaires cérébraux et la maladie d’Alzheimer. Il joue également un rôle de premier plan dans l’insomnie, les maladies auto-immunes, le burnout, l’anxiété et la dépression.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Nous menons des existences trépidantes et surchargées et nous tenons les charges de micro-stress pour acquises, comme un élément normal de notre vie.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La vie est compliquée et elle comprend, pour la plupart d’entre nous, une pression structurelle et un stress importants. Cependant, les divers aspects de votre style de vie jouent également un rôle essentiel dans votre humeur, votre niveau de satisfaction, votre productivité et vos relations.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Enchaînez sur la diapositive suivante : </a:t>
            </a:r>
            <a:r>
              <a:rPr sz="1200" kern="1200">
                <a:solidFill>
                  <a:schemeClr val="tx1"/>
                </a:solidFill>
                <a:effectLst/>
                <a:latin typeface="+mn-lt"/>
                <a:ea typeface="+mn-ea"/>
                <a:cs typeface="+mn-cs"/>
              </a:rPr>
              <a:t>avant de nous demander ce que nous pouvons faire pour réduire notre niveau de stress et renforcer notre résilience, faisons une pause et efforçons-nous d'identifier nos sources de micro-stress.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10</a:t>
            </a:fld>
            <a:endParaRPr lang="en-US" dirty="0"/>
          </a:p>
        </p:txBody>
      </p:sp>
    </p:spTree>
    <p:extLst>
      <p:ext uri="{BB962C8B-B14F-4D97-AF65-F5344CB8AC3E}">
        <p14:creationId xmlns:p14="http://schemas.microsoft.com/office/powerpoint/2010/main" val="255344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Demandez aux participants</a:t>
            </a:r>
            <a:r>
              <a:rPr sz="1200" kern="1200">
                <a:solidFill>
                  <a:schemeClr val="tx1"/>
                </a:solidFill>
                <a:effectLst/>
                <a:latin typeface="+mn-lt"/>
                <a:ea typeface="+mn-ea"/>
                <a:cs typeface="+mn-cs"/>
              </a:rPr>
              <a:t> de prendre deux minutes pour prendre des notes sur papier à propos de cette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Demandez à des volontaires </a:t>
            </a:r>
            <a:r>
              <a:rPr sz="1200" b="0" i="0" kern="1200">
                <a:solidFill>
                  <a:schemeClr val="tx1"/>
                </a:solidFill>
                <a:effectLst/>
                <a:latin typeface="+mn-lt"/>
                <a:ea typeface="+mn-ea"/>
                <a:cs typeface="+mn-cs"/>
              </a:rPr>
              <a:t>de présenter quelques éléments de leur liste.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Après avoir laissé plusieurs participants prendre la parole, </a:t>
            </a:r>
            <a:r>
              <a:rPr sz="1200" b="0" i="0" kern="1200">
                <a:solidFill>
                  <a:schemeClr val="tx1"/>
                </a:solidFill>
                <a:effectLst/>
                <a:latin typeface="+mn-lt"/>
                <a:ea typeface="+mn-ea"/>
                <a:cs typeface="+mn-cs"/>
              </a:rPr>
              <a:t>offrez vos réflexions.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0" kern="1200">
                <a:solidFill>
                  <a:schemeClr val="tx1"/>
                </a:solidFill>
                <a:effectLst/>
                <a:latin typeface="+mn-lt"/>
                <a:ea typeface="+mn-ea"/>
                <a:cs typeface="+mn-cs"/>
              </a:rPr>
              <a:t>Le cas échéant, vous pouvez par exemple faire remarquer que quasiment toutes les réponses citées sont en rapport avec le travail. Soulignez que nous avons tendance à nous focaliser sur le stress lié au travail et à ignorer l’impact et l’influence du stress lié au style de vie, à la charge technologique et aux autres facteurs de stress non professionnels (en négligeant donc également le rôle de puissant remède que peuvent jouer ces aspects).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11</a:t>
            </a:fld>
            <a:endParaRPr lang="en-US" dirty="0"/>
          </a:p>
        </p:txBody>
      </p:sp>
    </p:spTree>
    <p:extLst>
      <p:ext uri="{BB962C8B-B14F-4D97-AF65-F5344CB8AC3E}">
        <p14:creationId xmlns:p14="http://schemas.microsoft.com/office/powerpoint/2010/main" val="79090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Discut</a:t>
            </a:r>
            <a:r>
              <a:rPr b="1" i="1"/>
              <a:t>ez </a:t>
            </a:r>
            <a:r>
              <a:rPr lang="fr-FR" b="1" i="1"/>
              <a:t>de </a:t>
            </a:r>
            <a:r>
              <a:rPr b="0" i="0"/>
              <a:t>quelques sources courantes et spécifiques de MSD durant une journée normale d'un travailleur humanitaire (énumérées sur la diapositive).</a:t>
            </a:r>
          </a:p>
          <a:p>
            <a:endParaRPr lang="en-US" b="0" i="0" dirty="0"/>
          </a:p>
          <a:p>
            <a:r>
              <a:rPr b="1" i="1"/>
              <a:t>Expliquez </a:t>
            </a:r>
            <a:r>
              <a:rPr b="0" i="0"/>
              <a:t>que ces facteurs et de nombreux autres donnent naissance à de nombreuses doses de micro-stress tout au long de notre journée de travail.</a:t>
            </a:r>
            <a:endParaRPr lang="en-US" b="0"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12</a:t>
            </a:fld>
            <a:endParaRPr lang="en-US" dirty="0"/>
          </a:p>
        </p:txBody>
      </p:sp>
    </p:spTree>
    <p:extLst>
      <p:ext uri="{BB962C8B-B14F-4D97-AF65-F5344CB8AC3E}">
        <p14:creationId xmlns:p14="http://schemas.microsoft.com/office/powerpoint/2010/main" val="335203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b="1" i="1"/>
              <a:t>Expliquez </a:t>
            </a:r>
            <a:r>
              <a:rPr b="0" i="0"/>
              <a:t>qu’il n’y a pas qu’au travail que nous subissons du stress. Lisez la citation sur la diapositive et expliquez que la vie moderne est remplie de doses de micro-stress, et que nous en subissons souvent de 10 à 15 avant même de partir de chez nous le matin.</a:t>
            </a:r>
            <a:endParaRPr lang="en-US" b="1" i="1" dirty="0"/>
          </a:p>
          <a:p>
            <a:endParaRPr lang="en-US" b="1" i="1" dirty="0"/>
          </a:p>
          <a:p>
            <a:r>
              <a:rPr b="1" i="1"/>
              <a:t>Donnez un exemple banal qui se passe un mardi comme les autres...</a:t>
            </a:r>
          </a:p>
          <a:p>
            <a:pPr marL="171450" indent="-171450">
              <a:buFont typeface="Arial" panose="020B0604020202020204" pitchFamily="34" charset="0"/>
              <a:buChar char="•"/>
            </a:pPr>
            <a:r>
              <a:rPr sz="1200" kern="1200">
                <a:solidFill>
                  <a:schemeClr val="tx1"/>
                </a:solidFill>
                <a:effectLst/>
                <a:latin typeface="+mn-lt"/>
                <a:ea typeface="+mn-ea"/>
                <a:cs typeface="+mn-cs"/>
              </a:rPr>
              <a:t>Vous passez un lundi stressant au travail et vous rentrez tard. Vous voulez vous détendre, donc vous regardez la télévision pendant quelques heures, vous buvez quelques verres, et vous vous endormez plus tard (et vous avez bu plus) que prévu.</a:t>
            </a:r>
          </a:p>
          <a:p>
            <a:pPr marL="628650" lvl="1" indent="-171450">
              <a:buFont typeface="Arial" panose="020B0604020202020204" pitchFamily="34" charset="0"/>
              <a:buChar char="•"/>
            </a:pPr>
            <a:r>
              <a:rPr sz="1200" kern="1200">
                <a:solidFill>
                  <a:schemeClr val="tx1"/>
                </a:solidFill>
                <a:effectLst/>
                <a:latin typeface="+mn-lt"/>
                <a:ea typeface="+mn-ea"/>
                <a:cs typeface="+mn-cs"/>
              </a:rPr>
              <a:t>Remarque</a:t>
            </a:r>
            <a:r>
              <a:rPr sz="1200" kern="1200" baseline="0">
                <a:solidFill>
                  <a:schemeClr val="tx1"/>
                </a:solidFill>
                <a:effectLst/>
                <a:latin typeface="+mn-lt"/>
                <a:ea typeface="+mn-ea"/>
                <a:cs typeface="+mn-cs"/>
              </a:rPr>
              <a:t> à l’attention du facilitateur : dans les régions où la consommation d’alcool est inappropriée, remplacez « verres » par du thé ou du café.</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sz="1200" kern="1200">
                <a:solidFill>
                  <a:schemeClr val="tx1"/>
                </a:solidFill>
                <a:effectLst/>
                <a:latin typeface="+mn-lt"/>
                <a:ea typeface="+mn-ea"/>
                <a:cs typeface="+mn-cs"/>
              </a:rPr>
              <a:t>Vous vous couchez tard et lorsque le réveil sonne, vous êtes encore plongé dans un sommeil profond et vous n’avez pas envie de vous lever (MSD n° 1).</a:t>
            </a:r>
          </a:p>
          <a:p>
            <a:pPr marL="171450" indent="-171450">
              <a:buFont typeface="Arial" panose="020B0604020202020204" pitchFamily="34" charset="0"/>
              <a:buChar char="•"/>
            </a:pPr>
            <a:r>
              <a:rPr sz="1200" kern="1200">
                <a:solidFill>
                  <a:schemeClr val="tx1"/>
                </a:solidFill>
                <a:effectLst/>
                <a:latin typeface="+mn-lt"/>
                <a:ea typeface="+mn-ea"/>
                <a:cs typeface="+mn-cs"/>
              </a:rPr>
              <a:t>Sans même sortir du lit, vous prenez votre téléphone et vous vérifiez vos e-mails et vous </a:t>
            </a:r>
            <a:r>
              <a:rPr lang="fr-FR" sz="1200" kern="1200">
                <a:solidFill>
                  <a:schemeClr val="tx1"/>
                </a:solidFill>
                <a:effectLst/>
                <a:latin typeface="+mn-lt"/>
                <a:ea typeface="+mn-ea"/>
                <a:cs typeface="+mn-cs"/>
              </a:rPr>
              <a:t>vous </a:t>
            </a:r>
            <a:r>
              <a:rPr sz="1200" kern="1200">
                <a:solidFill>
                  <a:schemeClr val="tx1"/>
                </a:solidFill>
                <a:effectLst/>
                <a:latin typeface="+mn-lt"/>
                <a:ea typeface="+mn-ea"/>
                <a:cs typeface="+mn-cs"/>
              </a:rPr>
              <a:t>rappelez cette chose que vous n’avez pas faite hier et qu'il faudra faire aujourd'hui (MSD n° 2).</a:t>
            </a:r>
          </a:p>
          <a:p>
            <a:pPr marL="171450" indent="-171450">
              <a:buFont typeface="Arial" panose="020B0604020202020204" pitchFamily="34" charset="0"/>
              <a:buChar char="•"/>
            </a:pPr>
            <a:r>
              <a:rPr sz="1200" kern="1200">
                <a:solidFill>
                  <a:schemeClr val="tx1"/>
                </a:solidFill>
                <a:effectLst/>
                <a:latin typeface="+mn-lt"/>
                <a:ea typeface="+mn-ea"/>
                <a:cs typeface="+mn-cs"/>
              </a:rPr>
              <a:t>Vous voyez un tas d’e-mails professionnels concernant différents projets et changements de date butoir (MSD n° 3, 4, 5) ainsi qu’une mise à jour sur la situation sécuritaire qui n’augure rien de bon (MSD n° 6).</a:t>
            </a:r>
          </a:p>
          <a:p>
            <a:pPr marL="171450" indent="-171450">
              <a:buFont typeface="Arial" panose="020B0604020202020204" pitchFamily="34" charset="0"/>
              <a:buChar char="•"/>
            </a:pPr>
            <a:r>
              <a:rPr sz="1200" kern="1200">
                <a:solidFill>
                  <a:schemeClr val="tx1"/>
                </a:solidFill>
                <a:effectLst/>
                <a:latin typeface="+mn-lt"/>
                <a:ea typeface="+mn-ea"/>
                <a:cs typeface="+mn-cs"/>
              </a:rPr>
              <a:t>Vous vous rendez compte que vous êtes en retard parce que vous êtes resté au lit devant votre téléphone pendant 15 minutes (MSD n° 7).</a:t>
            </a:r>
          </a:p>
          <a:p>
            <a:pPr marL="171450" indent="-171450">
              <a:buFont typeface="Arial" panose="020B0604020202020204" pitchFamily="34" charset="0"/>
              <a:buChar char="•"/>
            </a:pPr>
            <a:r>
              <a:rPr sz="1200" kern="1200">
                <a:solidFill>
                  <a:schemeClr val="tx1"/>
                </a:solidFill>
                <a:effectLst/>
                <a:latin typeface="+mn-lt"/>
                <a:ea typeface="+mn-ea"/>
                <a:cs typeface="+mn-cs"/>
              </a:rPr>
              <a:t>Alors que vous êtes sous la douche, votre téléphone retentit à trois reprises pour annoncer des SMS, des e-mails et des messages instantanés (MSD n° 8, 9, 10).</a:t>
            </a:r>
          </a:p>
          <a:p>
            <a:pPr marL="171450" indent="-171450">
              <a:buFont typeface="Arial" panose="020B0604020202020204" pitchFamily="34" charset="0"/>
              <a:buChar char="•"/>
            </a:pPr>
            <a:r>
              <a:rPr sz="1200" kern="1200">
                <a:solidFill>
                  <a:schemeClr val="tx1"/>
                </a:solidFill>
                <a:effectLst/>
                <a:latin typeface="+mn-lt"/>
                <a:ea typeface="+mn-ea"/>
                <a:cs typeface="+mn-cs"/>
              </a:rPr>
              <a:t>Vous </a:t>
            </a:r>
            <a:r>
              <a:rPr lang="fr-FR" sz="1200" kern="1200">
                <a:solidFill>
                  <a:schemeClr val="tx1"/>
                </a:solidFill>
                <a:effectLst/>
                <a:latin typeface="+mn-lt"/>
                <a:ea typeface="+mn-ea"/>
                <a:cs typeface="+mn-cs"/>
              </a:rPr>
              <a:t>buvez rapidement</a:t>
            </a:r>
            <a:r>
              <a:rPr sz="1200" kern="1200">
                <a:solidFill>
                  <a:schemeClr val="tx1"/>
                </a:solidFill>
                <a:effectLst/>
                <a:latin typeface="+mn-lt"/>
                <a:ea typeface="+mn-ea"/>
                <a:cs typeface="+mn-cs"/>
              </a:rPr>
              <a:t> deux tasses de café au lieu de votre unique tasse habituelle (MSD n° 11) et vous attrapez au passage une tranche de pain grillé au lieu du petit-déjeuner bien plus nourrissant que vous prenez d’habitude, parce que vous devez absolument partir (MSD n° 12). </a:t>
            </a:r>
          </a:p>
          <a:p>
            <a:pPr mar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indent="0">
              <a:buFont typeface="Arial" panose="020B0604020202020204" pitchFamily="34" charset="0"/>
              <a:buNone/>
            </a:pPr>
            <a:r>
              <a:rPr sz="1200" b="0" i="0" kern="1200">
                <a:solidFill>
                  <a:schemeClr val="tx1"/>
                </a:solidFill>
                <a:effectLst/>
                <a:latin typeface="+mn-lt"/>
                <a:ea typeface="+mn-ea"/>
                <a:cs typeface="+mn-cs"/>
              </a:rPr>
              <a:t>Et naturellement, cet exemple ne p</a:t>
            </a:r>
            <a:r>
              <a:rPr lang="fr-FR" sz="1200" b="0" i="0" kern="1200">
                <a:solidFill>
                  <a:schemeClr val="tx1"/>
                </a:solidFill>
                <a:effectLst/>
                <a:latin typeface="+mn-lt"/>
                <a:ea typeface="+mn-ea"/>
                <a:cs typeface="+mn-cs"/>
              </a:rPr>
              <a:t>r</a:t>
            </a:r>
            <a:r>
              <a:rPr sz="1200" b="0" i="0" kern="1200">
                <a:solidFill>
                  <a:schemeClr val="tx1"/>
                </a:solidFill>
                <a:effectLst/>
                <a:latin typeface="+mn-lt"/>
                <a:ea typeface="+mn-ea"/>
                <a:cs typeface="+mn-cs"/>
              </a:rPr>
              <a:t>end pas en compte les interactions avec un partenaire, ou les enfants, ni les responsabilités de base du ménage, en plus de sa propre préparation avant de sortir, qui ajoutent tous généralement des MSD à la liste.</a:t>
            </a:r>
            <a:endParaRPr lang="en-US" b="1" i="1" dirty="0"/>
          </a:p>
          <a:p>
            <a:endParaRPr lang="en-US" b="0" i="0" dirty="0"/>
          </a:p>
          <a:p>
            <a:r>
              <a:rPr b="1" i="1"/>
              <a:t>Expliquez :</a:t>
            </a:r>
            <a:r>
              <a:rPr b="0" i="0"/>
              <a:t> nous ne manquons pas d’occasions de subir des MSD en dehors du travail, et nous avons souvent tendance à ignorer toutes ces choses (sonnerie du réveil, notifications sur le téléphone, alcool/caféine, etc.) en tant que MSD, car elles font partie intégrante de notre vie.</a:t>
            </a:r>
            <a:endParaRPr lang="en-US" b="0" i="1" dirty="0"/>
          </a:p>
          <a:p>
            <a:endParaRPr lang="en-US" dirty="0"/>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13</a:t>
            </a:fld>
            <a:endParaRPr lang="en-US" dirty="0"/>
          </a:p>
        </p:txBody>
      </p:sp>
    </p:spTree>
    <p:extLst>
      <p:ext uri="{BB962C8B-B14F-4D97-AF65-F5344CB8AC3E}">
        <p14:creationId xmlns:p14="http://schemas.microsoft.com/office/powerpoint/2010/main" val="83751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0FF2E4-95BE-49CA-89E1-C2C428ECDA9A}" type="slidenum">
              <a:rPr lang="en-US" smtClean="0"/>
              <a:pPr/>
              <a:t>14</a:t>
            </a:fld>
            <a:endParaRPr lang="en-US" dirty="0"/>
          </a:p>
        </p:txBody>
      </p:sp>
    </p:spTree>
    <p:extLst>
      <p:ext uri="{BB962C8B-B14F-4D97-AF65-F5344CB8AC3E}">
        <p14:creationId xmlns:p14="http://schemas.microsoft.com/office/powerpoint/2010/main" val="260280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sz="1200" b="1" i="1" kern="1200">
                <a:solidFill>
                  <a:schemeClr val="tx1"/>
                </a:solidFill>
                <a:effectLst/>
                <a:latin typeface="+mn-lt"/>
                <a:ea typeface="+mn-ea"/>
                <a:cs typeface="+mn-cs"/>
              </a:rPr>
              <a:t>​Expliquez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sz="1200" b="0" i="0" u="none" strike="noStrike" kern="1200">
                <a:solidFill>
                  <a:schemeClr val="tx1"/>
                </a:solidFill>
                <a:effectLst/>
                <a:latin typeface="+mn-lt"/>
                <a:ea typeface="+mn-ea"/>
                <a:cs typeface="+mn-cs"/>
              </a:rPr>
              <a:t>Nous pouvons visionner la résilience sous la forme d'une ligne graduée, avec le stress d’un côté et le soutien de l’autre.</a:t>
            </a:r>
          </a:p>
          <a:p>
            <a:pPr marL="171450" lvl="0" indent="-171450">
              <a:buFont typeface="Arial" panose="020B0604020202020204" pitchFamily="34" charset="0"/>
              <a:buChar char="•"/>
            </a:pPr>
            <a:r>
              <a:rPr sz="1200" b="0" i="0" u="none" strike="noStrike" kern="1200">
                <a:solidFill>
                  <a:schemeClr val="tx1"/>
                </a:solidFill>
                <a:effectLst/>
                <a:latin typeface="+mn-lt"/>
                <a:ea typeface="+mn-ea"/>
                <a:cs typeface="+mn-cs"/>
              </a:rPr>
              <a:t>Pour maintenir notre résilience, nous pouvons retirer du stress et/ou renforcer nos capacités de soutien.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sz="1200" b="0" i="0" u="none" strike="noStrike" kern="1200">
                <a:solidFill>
                  <a:schemeClr val="tx1"/>
                </a:solidFill>
                <a:effectLst/>
                <a:latin typeface="+mn-lt"/>
                <a:ea typeface="+mn-ea"/>
                <a:cs typeface="+mn-cs"/>
              </a:rPr>
              <a:t>Il est souvent impossible de supprimer certaines sources de stress (p</a:t>
            </a:r>
            <a:r>
              <a:rPr lang="fr-FR" sz="1200" b="0" i="0" u="none" strike="noStrike" kern="1200">
                <a:solidFill>
                  <a:schemeClr val="tx1"/>
                </a:solidFill>
                <a:effectLst/>
                <a:latin typeface="+mn-lt"/>
                <a:ea typeface="+mn-ea"/>
                <a:cs typeface="+mn-cs"/>
              </a:rPr>
              <a:t>.</a:t>
            </a:r>
            <a:r>
              <a:rPr sz="1200" b="0" i="0" u="none" strike="noStrike" kern="1200">
                <a:solidFill>
                  <a:schemeClr val="tx1"/>
                </a:solidFill>
                <a:effectLst/>
                <a:latin typeface="+mn-lt"/>
                <a:ea typeface="+mn-ea"/>
                <a:cs typeface="+mn-cs"/>
              </a:rPr>
              <a:t> ex. un père ou une mère célibataire qui travaille n’a que peu de marge d’action pour modifier les principales sources de pression, et si vous ne voulez pas quitter votre travail, vous n’aurez également qu’une influence limitée sur les sources de stress liées au travail).</a:t>
            </a:r>
          </a:p>
          <a:p>
            <a:pPr marL="171450" lvl="0" indent="-171450">
              <a:buFont typeface="Arial" panose="020B0604020202020204" pitchFamily="34" charset="0"/>
              <a:buChar char="•"/>
            </a:pPr>
            <a:r>
              <a:rPr sz="1200" b="0" i="0" u="none" strike="noStrike" kern="1200">
                <a:solidFill>
                  <a:schemeClr val="tx1"/>
                </a:solidFill>
                <a:effectLst/>
                <a:latin typeface="+mn-lt"/>
                <a:ea typeface="+mn-ea"/>
                <a:cs typeface="+mn-cs"/>
              </a:rPr>
              <a:t>NÉANMOINS, nous pouvons...</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réfléchir sérieusement à une manière de réduire certaines doses de micro-stress que nous subissons tout au long de la journée, car elles se produisent sans cesse, même lorsque nous avons l’impression que rien de particulièrement stressant ne se produit. Nous ne pouvons pas totalement les éliminer, mais nous pouvons orienter nos vies de manière à limiter la quantité que nous subirons.</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ET renforcer le soutien des deux côtés de la balance en identifiant et en utilisant des outils à même de nous aider à gérer plus efficacement le stress.</a:t>
            </a:r>
          </a:p>
          <a:p>
            <a:pPr marL="171450" lvl="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0FF2E4-95BE-49CA-89E1-C2C428ECDA9A}" type="slidenum">
              <a:rPr lang="en-US" smtClean="0"/>
              <a:pPr/>
              <a:t>15</a:t>
            </a:fld>
            <a:endParaRPr lang="en-US" dirty="0"/>
          </a:p>
        </p:txBody>
      </p:sp>
    </p:spTree>
    <p:extLst>
      <p:ext uri="{BB962C8B-B14F-4D97-AF65-F5344CB8AC3E}">
        <p14:creationId xmlns:p14="http://schemas.microsoft.com/office/powerpoint/2010/main" val="22888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Demandez aux participants</a:t>
            </a:r>
            <a:r>
              <a:rPr sz="1200" kern="1200">
                <a:solidFill>
                  <a:schemeClr val="tx1"/>
                </a:solidFill>
                <a:effectLst/>
                <a:latin typeface="+mn-lt"/>
                <a:ea typeface="+mn-ea"/>
                <a:cs typeface="+mn-cs"/>
              </a:rPr>
              <a:t> de prendre deux minutes pour prendre des notes sur papier à propos de cette question.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Répétez que vous attendez d'eux des choses réalistes, simples et réalisables.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Demandez à des volontaires </a:t>
            </a:r>
            <a:r>
              <a:rPr sz="1200" b="0" i="0" kern="1200">
                <a:solidFill>
                  <a:schemeClr val="tx1"/>
                </a:solidFill>
                <a:effectLst/>
                <a:latin typeface="+mn-lt"/>
                <a:ea typeface="+mn-ea"/>
                <a:cs typeface="+mn-cs"/>
              </a:rPr>
              <a:t>de présenter quelques éléments de leur liste.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Après avoir laissé plusieurs participants prendre la parole, </a:t>
            </a:r>
            <a:r>
              <a:rPr sz="1200" b="0" i="0" kern="1200">
                <a:solidFill>
                  <a:schemeClr val="tx1"/>
                </a:solidFill>
                <a:effectLst/>
                <a:latin typeface="+mn-lt"/>
                <a:ea typeface="+mn-ea"/>
                <a:cs typeface="+mn-cs"/>
              </a:rPr>
              <a:t>offrez vos réflexions.</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16</a:t>
            </a:fld>
            <a:endParaRPr lang="en-US" dirty="0"/>
          </a:p>
        </p:txBody>
      </p:sp>
    </p:spTree>
    <p:extLst>
      <p:ext uri="{BB962C8B-B14F-4D97-AF65-F5344CB8AC3E}">
        <p14:creationId xmlns:p14="http://schemas.microsoft.com/office/powerpoint/2010/main" val="4213055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sz="1200" b="1" i="1" u="none" strike="noStrike" kern="1200">
                <a:solidFill>
                  <a:schemeClr val="tx1"/>
                </a:solidFill>
                <a:effectLst/>
                <a:latin typeface="+mn-lt"/>
                <a:ea typeface="+mn-ea"/>
                <a:cs typeface="+mn-cs"/>
              </a:rPr>
              <a:t>Expliquez </a:t>
            </a:r>
            <a:r>
              <a:rPr sz="1200" b="0" i="0" u="none" strike="noStrike" kern="1200">
                <a:solidFill>
                  <a:schemeClr val="tx1"/>
                </a:solidFill>
                <a:effectLst/>
                <a:latin typeface="+mn-lt"/>
                <a:ea typeface="+mn-ea"/>
                <a:cs typeface="+mn-cs"/>
              </a:rPr>
              <a:t>qu’il y a de nombreuses choses que nous pouvons faire pour réduire nos charges de stress (plus que nous ne pourrions le penser, particulièrement au niveau du micro-stress) et renforcer nos niveaux de soutien.</a:t>
            </a:r>
          </a:p>
          <a:p>
            <a:pPr marL="171450" indent="-171450">
              <a:buFont typeface="Arial" panose="020B0604020202020204" pitchFamily="34" charset="0"/>
              <a:buChar char="•"/>
            </a:pPr>
            <a:r>
              <a:rPr sz="1200" b="0" i="0" u="none" strike="noStrike" kern="1200">
                <a:solidFill>
                  <a:schemeClr val="tx1"/>
                </a:solidFill>
                <a:effectLst/>
                <a:latin typeface="+mn-lt"/>
                <a:ea typeface="+mn-ea"/>
                <a:cs typeface="+mn-cs"/>
              </a:rPr>
              <a:t>Cependant, notre temps, notre attention, et notre capacité à apporter des changements pérennes sont tous limités. Sachant cela, par où faut-il commencer ?</a:t>
            </a:r>
          </a:p>
          <a:p>
            <a:pPr marL="171450" indent="-171450">
              <a:buFont typeface="Arial" panose="020B0604020202020204" pitchFamily="34" charset="0"/>
              <a:buChar char="•"/>
            </a:pPr>
            <a:r>
              <a:rPr sz="1200" b="0" i="0" u="none" strike="noStrike" kern="1200">
                <a:solidFill>
                  <a:schemeClr val="tx1"/>
                </a:solidFill>
                <a:effectLst/>
                <a:latin typeface="+mn-lt"/>
                <a:ea typeface="+mn-ea"/>
                <a:cs typeface="+mn-cs"/>
              </a:rPr>
              <a:t>Voici </a:t>
            </a:r>
            <a:r>
              <a:rPr sz="1200" b="1" i="0" u="none" strike="noStrike" kern="1200">
                <a:solidFill>
                  <a:schemeClr val="tx1"/>
                </a:solidFill>
                <a:effectLst/>
                <a:latin typeface="+mn-lt"/>
                <a:ea typeface="+mn-ea"/>
                <a:cs typeface="+mn-cs"/>
              </a:rPr>
              <a:t>quatre grands domaines </a:t>
            </a:r>
            <a:r>
              <a:rPr sz="1200" b="0" i="0" u="none" strike="noStrike" kern="1200">
                <a:solidFill>
                  <a:schemeClr val="tx1"/>
                </a:solidFill>
                <a:effectLst/>
                <a:latin typeface="+mn-lt"/>
                <a:ea typeface="+mn-ea"/>
                <a:cs typeface="+mn-cs"/>
              </a:rPr>
              <a:t>sur lesquels se concentrer.</a:t>
            </a:r>
          </a:p>
          <a:p>
            <a:pPr marL="171450" indent="-171450">
              <a:buFont typeface="Arial" panose="020B0604020202020204" pitchFamily="34" charset="0"/>
              <a:buChar char="•"/>
            </a:pPr>
            <a:r>
              <a:rPr sz="1200" b="0" i="0" u="none" strike="noStrike" kern="1200">
                <a:solidFill>
                  <a:schemeClr val="tx1"/>
                </a:solidFill>
                <a:effectLst/>
                <a:latin typeface="+mn-lt"/>
                <a:ea typeface="+mn-ea"/>
                <a:cs typeface="+mn-cs"/>
              </a:rPr>
              <a:t>Chacun d’entre eux représente une « autoroute du stress » :</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Sens et raison d'être​</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Relations : comment les entretenir face aux contraintes du monde moderne</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Corps : un régime adapté, de l’exercice physique et des routines quotidiennes bénéfiques</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Esprit : comment créer un espace de répit pour notre esprit</a:t>
            </a:r>
          </a:p>
          <a:p>
            <a:pPr marL="171450" lvl="0" indent="-171450">
              <a:buFont typeface="Arial" panose="020B0604020202020204" pitchFamily="34" charset="0"/>
              <a:buChar char="•"/>
            </a:pPr>
            <a:r>
              <a:rPr sz="1200" b="0" i="0" u="none" strike="noStrike" kern="1200">
                <a:solidFill>
                  <a:schemeClr val="tx1"/>
                </a:solidFill>
                <a:effectLst/>
                <a:latin typeface="+mn-lt"/>
                <a:ea typeface="+mn-ea"/>
                <a:cs typeface="+mn-cs"/>
              </a:rPr>
              <a:t>Dans chacun de ces domaines, le stress entraîne un cercle vicieux</a:t>
            </a:r>
            <a:r>
              <a:rPr sz="1200" b="0" i="0" u="none" strike="noStrike" kern="1200" baseline="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Le manque de sens dans notre existence est source de stress, mais trop de stress complique notre quête de sens.</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L’absence de relations de soutien proches est source de stress, mais le stress nuit aux relations.</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Un régime alimentaire inapproprié, l’absence d’exercice physique et des routines de sommeil inadaptées sont sources de stress physique, et compliquent l’adoption d'un mode de vie sain.</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Le fait de négliger la santé et le repos de notre esprit est source de stress, et l’augmentation de notre niveau de stress déstabilise notre bien-être mental.</a:t>
            </a:r>
          </a:p>
          <a:p>
            <a:pPr marL="171450" lvl="0" indent="-171450">
              <a:buFont typeface="Arial" panose="020B0604020202020204" pitchFamily="34" charset="0"/>
              <a:buChar char="•"/>
            </a:pPr>
            <a:r>
              <a:rPr sz="1200" b="1" i="0" u="none" strike="noStrike" kern="1200">
                <a:solidFill>
                  <a:schemeClr val="tx1"/>
                </a:solidFill>
                <a:effectLst/>
                <a:latin typeface="+mn-lt"/>
                <a:ea typeface="+mn-ea"/>
                <a:cs typeface="+mn-cs"/>
              </a:rPr>
              <a:t>La bonne nouvelle</a:t>
            </a:r>
            <a:r>
              <a:rPr sz="1200" b="0" i="0" u="none" strike="noStrike" kern="1200">
                <a:solidFill>
                  <a:schemeClr val="tx1"/>
                </a:solidFill>
                <a:effectLst/>
                <a:latin typeface="+mn-lt"/>
                <a:ea typeface="+mn-ea"/>
                <a:cs typeface="+mn-cs"/>
              </a:rPr>
              <a:t>, c’est qu’il est également possible de créer un cercle vertueux propice au bien-être, en apportant souvent des petits changements simples, introduits un par un et pérennisés.</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Tout au long des diapositives suivantes, nous allons évoquer certaines de ces choses simples et concrètes. Il existe de nombreuses informations relatives à la gestion de facteurs de stress spécifiques (comme la surcharge d’e-mails), mais tout ce que nous allons évoquer est simple, concret, important et fondamental. Il s’agit de petites choses qui peuvent s’avérer extrêmement bénéfiques.</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Au lieu d’essayer en même temps toutes les suggestions qui figurent sur les diapositives suivantes, choisissez une chose et faites-la pendant sept jours, puis faites un bilan.</a:t>
            </a:r>
          </a:p>
          <a:p>
            <a:pPr marL="628650" lvl="1" indent="-171450">
              <a:buFont typeface="Arial" panose="020B0604020202020204" pitchFamily="34" charset="0"/>
              <a:buChar char="•"/>
            </a:pPr>
            <a:r>
              <a:rPr sz="1200" b="0" i="0" u="none" strike="noStrike" kern="1200">
                <a:solidFill>
                  <a:schemeClr val="tx1"/>
                </a:solidFill>
                <a:effectLst/>
                <a:latin typeface="+mn-lt"/>
                <a:ea typeface="+mn-ea"/>
                <a:cs typeface="+mn-cs"/>
              </a:rPr>
              <a:t>Ensuite, choisissez quelque chose d’autre, ajoutez-le à votre routine et mettez-le à l'essai pendant sept jours.</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17</a:t>
            </a:fld>
            <a:endParaRPr lang="en-US" dirty="0"/>
          </a:p>
        </p:txBody>
      </p:sp>
    </p:spTree>
    <p:extLst>
      <p:ext uri="{BB962C8B-B14F-4D97-AF65-F5344CB8AC3E}">
        <p14:creationId xmlns:p14="http://schemas.microsoft.com/office/powerpoint/2010/main" val="94111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​Expliquez :</a:t>
            </a:r>
          </a:p>
          <a:p>
            <a:pPr marL="171450" indent="-171450">
              <a:buFont typeface="Arial" panose="020B0604020202020204" pitchFamily="34" charset="0"/>
              <a:buChar char="•"/>
            </a:pPr>
            <a:r>
              <a:rPr sz="1200" kern="1200">
                <a:solidFill>
                  <a:schemeClr val="tx1"/>
                </a:solidFill>
                <a:effectLst/>
                <a:latin typeface="+mn-lt"/>
                <a:ea typeface="+mn-ea"/>
                <a:cs typeface="+mn-cs"/>
              </a:rPr>
              <a:t>De nombreuses études scientifiques ont démontré que l’absence de raison d’être est un facteur de risque en matière de santé et de bien-être.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Nous avons tendance à associer notre raison d’être à notre travail, et à négliger l’élément plaisir/passion.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Les </a:t>
            </a:r>
            <a:r>
              <a:rPr lang="fr-FR" sz="1200" kern="1200">
                <a:solidFill>
                  <a:schemeClr val="tx1"/>
                </a:solidFill>
                <a:effectLst/>
                <a:latin typeface="+mn-lt"/>
                <a:ea typeface="+mn-ea"/>
                <a:cs typeface="+mn-cs"/>
              </a:rPr>
              <a:t>membres du </a:t>
            </a:r>
            <a:r>
              <a:rPr sz="1200" kern="1200">
                <a:solidFill>
                  <a:schemeClr val="tx1"/>
                </a:solidFill>
                <a:effectLst/>
                <a:latin typeface="+mn-lt"/>
                <a:ea typeface="+mn-ea"/>
                <a:cs typeface="+mn-cs"/>
              </a:rPr>
              <a:t>personnel des organisations humanitaires sont particulièrement confrontés à ce type de risque, car il peut leur arriver d’être tellement engagés dans leur mission qu’ils en négligent toutes les autres sources de sens/plaisir dans leur vie.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Il est important de ne pas oublier que le sens de son existence et la raison d’être comprennent également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La passion joue un rôle essentiel dans la raison d’être et la quête de sens d’un individu. Lorsque nous faisons des choses qui nous passionnent, cela a de nombreux effets positifs sur d’autres aspects de notre existence. La pratique régulière d’activités qui nous passionnent renforce notre résilience face au stress. Cependant, le stress chronique peut nous priver de notre capacité à éprouver du plaisir. Cela fonctionne donc dans les deux sens.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Aide/service/générosité : C’est souvent dans l’acte de don que nous nous épanouissons pleinement. Les êtres humains sont des créatures sociales, et c’est souvent lorsque nous nous mettons au service d’autrui que nous éprouvons le bonheur le plus intense.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i="0"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18</a:t>
            </a:fld>
            <a:endParaRPr lang="en-US" dirty="0"/>
          </a:p>
        </p:txBody>
      </p:sp>
    </p:spTree>
    <p:extLst>
      <p:ext uri="{BB962C8B-B14F-4D97-AF65-F5344CB8AC3E}">
        <p14:creationId xmlns:p14="http://schemas.microsoft.com/office/powerpoint/2010/main" val="3395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buFont typeface="Arial" panose="020B0604020202020204" pitchFamily="34" charset="0"/>
              <a:buNone/>
            </a:pPr>
            <a:r>
              <a:rPr lang="fr-FR" sz="1200" b="1" i="1" kern="1200">
                <a:solidFill>
                  <a:schemeClr val="tx1"/>
                </a:solidFill>
                <a:effectLst/>
                <a:latin typeface="+mn-lt"/>
                <a:ea typeface="+mn-ea"/>
                <a:cs typeface="+mn-cs"/>
              </a:rPr>
              <a:t>Discute</a:t>
            </a:r>
            <a:r>
              <a:rPr sz="1200" b="1" i="1" kern="1200">
                <a:solidFill>
                  <a:schemeClr val="tx1"/>
                </a:solidFill>
                <a:effectLst/>
                <a:latin typeface="+mn-lt"/>
                <a:ea typeface="+mn-ea"/>
                <a:cs typeface="+mn-cs"/>
              </a:rPr>
              <a:t>z</a:t>
            </a:r>
            <a:r>
              <a:rPr sz="1200" b="1" kern="1200">
                <a:solidFill>
                  <a:schemeClr val="tx1"/>
                </a:solidFill>
                <a:effectLst/>
                <a:latin typeface="+mn-lt"/>
                <a:ea typeface="+mn-ea"/>
                <a:cs typeface="+mn-cs"/>
              </a:rPr>
              <a:t> </a:t>
            </a:r>
            <a:r>
              <a:rPr lang="fr-FR" sz="1200" b="0" i="0" kern="1200">
                <a:solidFill>
                  <a:schemeClr val="tx1"/>
                </a:solidFill>
                <a:effectLst/>
                <a:latin typeface="+mn-lt"/>
                <a:ea typeface="+mn-ea"/>
                <a:cs typeface="+mn-cs"/>
              </a:rPr>
              <a:t>d</a:t>
            </a:r>
            <a:r>
              <a:rPr sz="1200" b="0" i="0" kern="1200">
                <a:solidFill>
                  <a:schemeClr val="tx1"/>
                </a:solidFill>
                <a:effectLst/>
                <a:latin typeface="+mn-lt"/>
                <a:ea typeface="+mn-ea"/>
                <a:cs typeface="+mn-cs"/>
              </a:rPr>
              <a:t>es stratégies qui figurent sur la diapositive.</a:t>
            </a: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sz="1200" b="1" i="1" kern="1200">
                <a:solidFill>
                  <a:schemeClr val="tx1"/>
                </a:solidFill>
                <a:effectLst/>
                <a:latin typeface="+mn-lt"/>
                <a:ea typeface="+mn-ea"/>
                <a:cs typeface="+mn-cs"/>
              </a:rPr>
              <a:t>Offrez-vous une dose de plaisir chaque jour</a:t>
            </a:r>
          </a:p>
          <a:p>
            <a:pPr marL="171450" lvl="0" indent="-171450">
              <a:buFont typeface="Arial" panose="020B0604020202020204" pitchFamily="34" charset="0"/>
              <a:buChar char="•"/>
            </a:pPr>
            <a:r>
              <a:rPr sz="1200" kern="1200">
                <a:solidFill>
                  <a:schemeClr val="tx1"/>
                </a:solidFill>
                <a:effectLst/>
                <a:latin typeface="+mn-lt"/>
                <a:ea typeface="+mn-ea"/>
                <a:cs typeface="+mn-cs"/>
              </a:rPr>
              <a:t>Songez à la dernière fois que vous avez fait quelque chose dans votre vie que vous aimez vraiment, juste parce que vous l’aimez.</a:t>
            </a:r>
          </a:p>
          <a:p>
            <a:pPr marL="171450" lvl="0" indent="-171450">
              <a:buFont typeface="Arial" panose="020B0604020202020204" pitchFamily="34" charset="0"/>
              <a:buChar char="•"/>
            </a:pPr>
            <a:r>
              <a:rPr sz="1200" kern="1200">
                <a:solidFill>
                  <a:schemeClr val="tx1"/>
                </a:solidFill>
                <a:effectLst/>
                <a:latin typeface="+mn-lt"/>
                <a:ea typeface="+mn-ea"/>
                <a:cs typeface="+mn-cs"/>
              </a:rPr>
              <a:t>Offrez-vous une dose de plaisir chaque jour, ne serait-ce que pendant 10-15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Si vous commencez à pratiquer régulièrement une passion et à incorporer dans votre vie des choses que vous aimez, vous constaterez peut-être qu'il deviendra plus facile de prendre d’autres décisions avisées (par exemple alimentation saine et réduction de la consommation d’alcool) car vous serez moins amené à compenser.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Entraînez-vous à recadrer la journée ou les événements/interactions troublants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Il a été amplement démontré qu’un changement de perspective sur nos facteurs de stress quotidiens peut s’avérer très bénéfique.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Lorsque nous changeons la manière dont nous envisageons un événement stressant (que nous envisageons le problème sous un autre angle), nous sommes à même d’améliorer notre santé physique et la manière dont notre cerveau réagit aux MSD futures.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Il est notamment très utile de se recentrer sur le monde au sens large.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Par exemple, si vous avez l’impression d’être exploité par votre organisation et que vous rentrez chaque soir la boule au ventre, demandez-vous pourquoi votre mission est vraiment importante et essayez de recadrer l’événement en conséquence. Par exemple « j’ai l’opportunité d’aider les membres de ces communautés.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Si vous éprouvez des difficultés, posez-vous les cinq « pourquoi » de votre travail ou de votre fonction principale. Si vous vous demandez cinq fois d’affilée POURQUOI quelque chose est important, vous parviendrez probablement au POURQUOI ultime de son importance.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Vous pouvez également identifier d’autres explications pour le comportement qu’une personne a eu avec vous (p</a:t>
            </a:r>
            <a:r>
              <a:rPr lang="fr-FR" sz="1200" b="0" kern="1200">
                <a:solidFill>
                  <a:schemeClr val="tx1"/>
                </a:solidFill>
                <a:effectLst/>
                <a:latin typeface="+mn-lt"/>
                <a:ea typeface="+mn-ea"/>
                <a:cs typeface="+mn-cs"/>
              </a:rPr>
              <a:t>.</a:t>
            </a:r>
            <a:r>
              <a:rPr sz="1200" b="0" kern="1200">
                <a:solidFill>
                  <a:schemeClr val="tx1"/>
                </a:solidFill>
                <a:effectLst/>
                <a:latin typeface="+mn-lt"/>
                <a:ea typeface="+mn-ea"/>
                <a:cs typeface="+mn-cs"/>
              </a:rPr>
              <a:t> ex. votre patron s’est montré sec et froid avec vous aujourd’hui parce qu’il était épuisé, parce qu’il a fait une nuit blanche pour s’occuper de ses enfants malades, pas parce qu'il ne vous aime pas ou qu’il pense que vous faites un mauvais travail).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Gratitude/esprit présent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La pratique quotidienne de la gratitude (se focaliser sur les bonnes choses de notre existence), dès le lever et le soir, est un excellent moyen de réduire nos niveaux de 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Il existe plusieurs manières de le faire, et elles sont toutes particulièrement efficaces si vous prenez des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1" kern="1200">
                <a:solidFill>
                  <a:schemeClr val="tx1"/>
                </a:solidFill>
                <a:effectLst/>
                <a:latin typeface="+mn-lt"/>
                <a:ea typeface="+mn-ea"/>
                <a:cs typeface="+mn-cs"/>
              </a:rPr>
              <a:t>Le matin</a:t>
            </a:r>
            <a:r>
              <a:rPr sz="1200" b="0" kern="1200">
                <a:solidFill>
                  <a:schemeClr val="tx1"/>
                </a:solidFill>
                <a:effectLst/>
                <a:latin typeface="+mn-lt"/>
                <a:ea typeface="+mn-ea"/>
                <a:cs typeface="+mn-cs"/>
              </a:rPr>
              <a:t>, soyez particulièrement attentif à la manière dont vous « attaquez » la journée, votre routine matinale. Comment créer une routine matinale qui incorpore une partie ou la totalité des 3 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Esprit présent : afin de promouvoir le calme et la clarté</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Exercice physique : afin d</a:t>
            </a:r>
            <a:r>
              <a:rPr lang="fr-FR" sz="1200" b="0" kern="1200">
                <a:solidFill>
                  <a:schemeClr val="tx1"/>
                </a:solidFill>
                <a:effectLst/>
                <a:latin typeface="+mn-lt"/>
                <a:ea typeface="+mn-ea"/>
                <a:cs typeface="+mn-cs"/>
              </a:rPr>
              <a:t>e préparer</a:t>
            </a:r>
            <a:r>
              <a:rPr sz="1200" b="0" kern="1200">
                <a:solidFill>
                  <a:schemeClr val="tx1"/>
                </a:solidFill>
                <a:effectLst/>
                <a:latin typeface="+mn-lt"/>
                <a:ea typeface="+mn-ea"/>
                <a:cs typeface="+mn-cs"/>
              </a:rPr>
              <a:t> votre corps pour la journée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État d’esprit : pour clarifier vos pensées et vos intentions pour la journée et les orienter dans une direction positive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Voici un autre exemple à </a:t>
            </a:r>
            <a:r>
              <a:rPr sz="1200" b="0" i="1" kern="1200">
                <a:solidFill>
                  <a:schemeClr val="tx1"/>
                </a:solidFill>
                <a:effectLst/>
                <a:latin typeface="+mn-lt"/>
                <a:ea typeface="+mn-ea"/>
                <a:cs typeface="+mn-cs"/>
              </a:rPr>
              <a:t>essayer le soir</a:t>
            </a:r>
            <a:r>
              <a:rPr sz="1200" b="0" kern="1200">
                <a:solidFill>
                  <a:schemeClr val="tx1"/>
                </a:solidFill>
                <a:effectLst/>
                <a:latin typeface="+mn-lt"/>
                <a:ea typeface="+mn-ea"/>
                <a:cs typeface="+mn-cs"/>
              </a:rPr>
              <a:t> : passez quelques minutes à projeter de la gratitude en référence aux trois 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UNE PERSONNE envers laquelle vous éprouvez de la gratitude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UN PLAISIR que vous avez éprouvé aujourd’hui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UNE PROMESSE : quelque chose qui s’est présenté aujourd’hui et qui recèle une promesse pour l’avenir (p</a:t>
            </a:r>
            <a:r>
              <a:rPr lang="fr-FR" sz="1200" b="0" kern="1200">
                <a:solidFill>
                  <a:schemeClr val="tx1"/>
                </a:solidFill>
                <a:effectLst/>
                <a:latin typeface="+mn-lt"/>
                <a:ea typeface="+mn-ea"/>
                <a:cs typeface="+mn-cs"/>
              </a:rPr>
              <a:t>.</a:t>
            </a:r>
            <a:r>
              <a:rPr sz="1200" b="0" kern="1200">
                <a:solidFill>
                  <a:schemeClr val="tx1"/>
                </a:solidFill>
                <a:effectLst/>
                <a:latin typeface="+mn-lt"/>
                <a:ea typeface="+mn-ea"/>
                <a:cs typeface="+mn-cs"/>
              </a:rPr>
              <a:t> ex. la date d'une rencontre avec des amis, quelque chose que vous avez décidé de faire ou d’acheter,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19</a:t>
            </a:fld>
            <a:endParaRPr lang="en-US" dirty="0"/>
          </a:p>
        </p:txBody>
      </p:sp>
    </p:spTree>
    <p:extLst>
      <p:ext uri="{BB962C8B-B14F-4D97-AF65-F5344CB8AC3E}">
        <p14:creationId xmlns:p14="http://schemas.microsoft.com/office/powerpoint/2010/main" val="121487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sz="1200" b="1" i="1" kern="1200">
                <a:solidFill>
                  <a:schemeClr val="tx1"/>
                </a:solidFill>
                <a:effectLst/>
                <a:latin typeface="+mn-lt"/>
                <a:ea typeface="+mn-ea"/>
                <a:cs typeface="+mn-cs"/>
              </a:rPr>
              <a:t>Passez en revue : </a:t>
            </a:r>
            <a:r>
              <a:rPr sz="1200" kern="1200">
                <a:solidFill>
                  <a:schemeClr val="tx1"/>
                </a:solidFill>
                <a:effectLst/>
                <a:latin typeface="+mn-lt"/>
                <a:ea typeface="+mn-ea"/>
                <a:cs typeface="+mn-cs"/>
              </a:rPr>
              <a:t>les questions importantes qui seront abordées.​</a:t>
            </a:r>
          </a:p>
          <a:p>
            <a:pPr marL="171450" lvl="0" indent="-171450">
              <a:buFont typeface="Arial" panose="020B0604020202020204" pitchFamily="34" charset="0"/>
              <a:buChar char="•"/>
            </a:pPr>
            <a:r>
              <a:rPr sz="1200" kern="1200">
                <a:solidFill>
                  <a:schemeClr val="tx1"/>
                </a:solidFill>
                <a:effectLst/>
                <a:latin typeface="+mn-lt"/>
                <a:ea typeface="+mn-ea"/>
                <a:cs typeface="+mn-cs"/>
              </a:rPr>
              <a:t>Chacune des questions secondaires vient prolonger la question principale et offre aux participants une idée des thématiques spécifiques que vous allez explorer.</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a:t>
            </a:fld>
            <a:endParaRPr lang="en-US" dirty="0"/>
          </a:p>
        </p:txBody>
      </p:sp>
    </p:spTree>
    <p:extLst>
      <p:ext uri="{BB962C8B-B14F-4D97-AF65-F5344CB8AC3E}">
        <p14:creationId xmlns:p14="http://schemas.microsoft.com/office/powerpoint/2010/main" val="198343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a:t>
            </a:r>
            <a:r>
              <a:rPr lang="fr-FR" b="1" i="1"/>
              <a:t>Discut</a:t>
            </a:r>
            <a:r>
              <a:rPr b="1" i="1"/>
              <a:t>ez </a:t>
            </a:r>
            <a:r>
              <a:rPr lang="fr-FR" b="0" i="0"/>
              <a:t>d</a:t>
            </a:r>
            <a:r>
              <a:rPr b="0" i="0"/>
              <a:t>es informations qui figurent sur la diapositive.</a:t>
            </a:r>
          </a:p>
          <a:p>
            <a:pPr marL="171450" indent="-171450">
              <a:buFont typeface="Arial" panose="020B0604020202020204" pitchFamily="34" charset="0"/>
              <a:buChar char="•"/>
            </a:pPr>
            <a:r>
              <a:rPr b="0" i="0"/>
              <a:t>La vie moderne (et certaines des exigences spécifiques au travail humanitaire) soumettent les relations à une pression inhabituelle.</a:t>
            </a:r>
          </a:p>
          <a:p>
            <a:pPr marL="171450" indent="-171450">
              <a:buFont typeface="Arial" panose="020B0604020202020204" pitchFamily="34" charset="0"/>
              <a:buChar char="•"/>
            </a:pPr>
            <a:r>
              <a:rPr b="0" i="0"/>
              <a:t>L’informatique et les réseaux sociaux sont une arme à double tranchant.</a:t>
            </a:r>
          </a:p>
          <a:p>
            <a:pPr marL="628650" lvl="1" indent="-171450">
              <a:buFont typeface="Arial" panose="020B0604020202020204" pitchFamily="34" charset="0"/>
              <a:buChar char="•"/>
            </a:pPr>
            <a:r>
              <a:rPr b="0" i="0"/>
              <a:t>Ils PEUVENT nous aider à rester en contact avec nos réseaux étendus, mais ils ne contribuent en rien à promouvoir les interactions mutuelles, gratifiantes et durables qui constituent le socle des relations qui nous sont le plus bénéfiques.</a:t>
            </a:r>
          </a:p>
          <a:p>
            <a:pPr marL="628650" lvl="1" indent="-171450">
              <a:buFont typeface="Arial" panose="020B0604020202020204" pitchFamily="34" charset="0"/>
              <a:buChar char="•"/>
            </a:pPr>
            <a:r>
              <a:rPr b="0" i="0"/>
              <a:t>Si nous emportons constamment avec nous nos téléphones, nous devons lutter contre cette distraction pour rester présents et concentrés sur ce qui se produit vraiment devant nous.</a:t>
            </a:r>
          </a:p>
          <a:p>
            <a:pPr marL="171450" lvl="0" indent="-171450">
              <a:buFont typeface="Arial" panose="020B0604020202020204" pitchFamily="34" charset="0"/>
              <a:buChar char="•"/>
            </a:pPr>
            <a:r>
              <a:rPr b="0" i="0"/>
              <a:t>En ce qui concerne le travail humanitaire, les voyages fréquents, les charges de travail importantes et la nature du travail (avec une exposition élevée au dénuement et à la souffrance) sont autant d’aspects susceptibles de mettre nos relations les plus intimes (celles que nous devons le plus entretenir et protéger) sous pression.</a:t>
            </a:r>
          </a:p>
          <a:p>
            <a:pPr marL="171450" lvl="0" indent="-171450">
              <a:buFont typeface="Arial" panose="020B0604020202020204" pitchFamily="34" charset="0"/>
              <a:buChar char="•"/>
            </a:pPr>
            <a:r>
              <a:rPr b="0" i="0"/>
              <a:t>L’un des moyens les plus efficaces de gérer le stress consiste à investir dans les relations étroites qui jouent pour nous le rôle le plus positif.</a:t>
            </a:r>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20</a:t>
            </a:fld>
            <a:endParaRPr lang="en-US" dirty="0"/>
          </a:p>
        </p:txBody>
      </p:sp>
    </p:spTree>
    <p:extLst>
      <p:ext uri="{BB962C8B-B14F-4D97-AF65-F5344CB8AC3E}">
        <p14:creationId xmlns:p14="http://schemas.microsoft.com/office/powerpoint/2010/main" val="290274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FR" b="1" i="1"/>
              <a:t>Discut</a:t>
            </a:r>
            <a:r>
              <a:rPr b="1" i="1"/>
              <a:t>ez </a:t>
            </a:r>
            <a:r>
              <a:rPr lang="fr-FR" b="0" i="0"/>
              <a:t>d</a:t>
            </a:r>
            <a:r>
              <a:rPr b="0" i="0"/>
              <a:t>es stratégies qui figurent sur la diapositive.</a:t>
            </a:r>
          </a:p>
          <a:p>
            <a:endParaRPr lang="en-US" b="0" i="0" dirty="0"/>
          </a:p>
          <a:p>
            <a:r>
              <a:rPr b="1" i="1"/>
              <a:t>Planifiez </a:t>
            </a:r>
          </a:p>
          <a:p>
            <a:pPr marL="171450" indent="-171450">
              <a:buFont typeface="Arial" panose="020B0604020202020204" pitchFamily="34" charset="0"/>
              <a:buChar char="•"/>
            </a:pPr>
            <a:r>
              <a:rPr b="0" i="0"/>
              <a:t>Planifier du temps à passer avec les personnes que nous aimons (ou consacrer du temps à n’importe quelle autre stratégie d’auto-prise en charge) est l’un des meilleurs moyens de garantir que nous le FERONS vraiment. Inscrivez donc la date sur votre calendrier.</a:t>
            </a:r>
          </a:p>
          <a:p>
            <a:pPr marL="628650" lvl="1" indent="-171450">
              <a:buFont typeface="Arial" panose="020B0604020202020204" pitchFamily="34" charset="0"/>
              <a:buChar char="•"/>
            </a:pPr>
            <a:r>
              <a:rPr b="0" i="0"/>
              <a:t>Cela vaut pour tout, des dîners avec des amis aux moments intimes avec votre conjoint.</a:t>
            </a:r>
          </a:p>
          <a:p>
            <a:pPr marL="171450" lvl="0" indent="-171450">
              <a:buFont typeface="Arial" panose="020B0604020202020204" pitchFamily="34" charset="0"/>
              <a:buChar char="•"/>
            </a:pPr>
            <a:r>
              <a:rPr b="0" i="0"/>
              <a:t>Les autres activités et rassemblements réguliers (p</a:t>
            </a:r>
            <a:r>
              <a:rPr lang="fr-FR" b="0" i="0"/>
              <a:t>.</a:t>
            </a:r>
            <a:r>
              <a:rPr b="0" i="0"/>
              <a:t> ex. se rendre dans un </a:t>
            </a:r>
            <a:r>
              <a:rPr b="0" i="0" baseline="0"/>
              <a:t>centre</a:t>
            </a:r>
            <a:r>
              <a:rPr b="0" i="0"/>
              <a:t> religieux, </a:t>
            </a:r>
            <a:r>
              <a:rPr lang="fr-FR" b="0" i="0"/>
              <a:t>à un </a:t>
            </a:r>
            <a:r>
              <a:rPr b="0" i="0"/>
              <a:t>cours de </a:t>
            </a:r>
            <a:r>
              <a:rPr b="0" i="0" baseline="0"/>
              <a:t>sport</a:t>
            </a:r>
            <a:r>
              <a:rPr b="0" i="0"/>
              <a:t>, prendre un verre avec des amis au pub ou au café, s’inscrire à un club de lecture) sont également très bénéfiques. Cette régularité est propice à l’esprit de communauté.</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b="1" i="1"/>
              <a:t>Gestes d’affection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0" i="0"/>
              <a:t>Nous avons tous besoin de contact physique.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0" i="0"/>
              <a:t>Notre corps comporte une concentration particulièrement élevée de récepteurs tactiles sur notre dos et nos épaules</a:t>
            </a:r>
            <a:r>
              <a:rPr b="0" i="1"/>
              <a:t>, précisément </a:t>
            </a:r>
            <a:r>
              <a:rPr b="0" i="0"/>
              <a:t>à l’endroit que nous avons du mal à atteindre, qui nécessitent le toucher d’autrui pour être activés.</a:t>
            </a:r>
          </a:p>
          <a:p>
            <a:pPr marL="628650" lvl="1" indent="-171450">
              <a:buFont typeface="Arial" panose="020B0604020202020204" pitchFamily="34" charset="0"/>
              <a:buChar char="•"/>
            </a:pPr>
            <a:r>
              <a:rPr b="0" i="0"/>
              <a:t>De nombreuses études en matière de développement de l’enfant (et de santé mentale et de bien-être de l’adulte) montrent que lorsque nous ne recevons pas suffisamment de contact chaleureux et affectueux, nous souffrons. L’absence de contact est un facteur de stress pour le corps et active la réponse </a:t>
            </a:r>
            <a:r>
              <a:rPr lang="fr-FR" b="0" i="0"/>
              <a:t>au </a:t>
            </a:r>
            <a:r>
              <a:rPr b="0" i="0"/>
              <a:t>stress. Le contact est pour ainsi dire une nécessité biologique.</a:t>
            </a:r>
          </a:p>
          <a:p>
            <a:pPr marL="171450" lvl="0" indent="-171450">
              <a:buFont typeface="Arial" panose="020B0604020202020204" pitchFamily="34" charset="0"/>
              <a:buChar char="•"/>
            </a:pPr>
            <a:r>
              <a:rPr b="0" i="0"/>
              <a:t>Le contact nous nourrit.</a:t>
            </a:r>
          </a:p>
          <a:p>
            <a:pPr marL="171450" lvl="0" indent="-171450">
              <a:buFont typeface="Arial" panose="020B0604020202020204" pitchFamily="34" charset="0"/>
              <a:buChar char="•"/>
            </a:pPr>
            <a:endParaRPr lang="en-US" b="0" i="0" dirty="0"/>
          </a:p>
          <a:p>
            <a:pPr marL="0" lvl="0" indent="0">
              <a:buFont typeface="Arial" panose="020B0604020202020204" pitchFamily="34" charset="0"/>
              <a:buNone/>
            </a:pPr>
            <a:r>
              <a:rPr b="1" i="1"/>
              <a:t>Posez votre téléphone</a:t>
            </a:r>
          </a:p>
          <a:p>
            <a:pPr marL="171450" lvl="0" indent="-171450">
              <a:buFont typeface="Arial" panose="020B0604020202020204" pitchFamily="34" charset="0"/>
              <a:buChar char="•"/>
            </a:pPr>
            <a:r>
              <a:rPr b="0" i="0"/>
              <a:t>L’addiction aux appareils électroniques est en plein essor. Nous avons souvent nos appareils à la main ou à portée de main (même au moment du coucher ou du dîner). Le temps que nous passons sur nos appareils électroniques remplace discrètement le temps que nous passions à communiquer avec les personnes qui nous sont les plus proches (ou à partager un moment de silence en leur compagnie).</a:t>
            </a:r>
          </a:p>
        </p:txBody>
      </p:sp>
      <p:sp>
        <p:nvSpPr>
          <p:cNvPr id="4" name="Slide Number Placeholder 3"/>
          <p:cNvSpPr>
            <a:spLocks noGrp="1"/>
          </p:cNvSpPr>
          <p:nvPr>
            <p:ph type="sldNum" sz="quarter" idx="5"/>
          </p:nvPr>
        </p:nvSpPr>
        <p:spPr/>
        <p:txBody>
          <a:bodyPr/>
          <a:lstStyle/>
          <a:p>
            <a:fld id="{D70FF2E4-95BE-49CA-89E1-C2C428ECDA9A}" type="slidenum">
              <a:rPr lang="en-US" smtClean="0"/>
              <a:pPr/>
              <a:t>21</a:t>
            </a:fld>
            <a:endParaRPr lang="en-US" dirty="0"/>
          </a:p>
        </p:txBody>
      </p:sp>
    </p:spTree>
    <p:extLst>
      <p:ext uri="{BB962C8B-B14F-4D97-AF65-F5344CB8AC3E}">
        <p14:creationId xmlns:p14="http://schemas.microsoft.com/office/powerpoint/2010/main" val="329533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Discut</a:t>
            </a:r>
            <a:r>
              <a:rPr b="1" i="1"/>
              <a:t>ez </a:t>
            </a:r>
            <a:r>
              <a:rPr lang="fr-FR" b="0" i="0"/>
              <a:t>d</a:t>
            </a:r>
            <a:r>
              <a:rPr b="0" i="0"/>
              <a:t>es informations qui figurent sur la diapositive.</a:t>
            </a:r>
          </a:p>
          <a:p>
            <a:pPr marL="171450" indent="-171450">
              <a:buFont typeface="Arial" panose="020B0604020202020204" pitchFamily="34" charset="0"/>
              <a:buChar char="•"/>
            </a:pPr>
            <a:r>
              <a:rPr b="0" i="0"/>
              <a:t>Notre cerveau analyse constamment des informations et évalue si nous devons être dans un état de repos, créatif, paisible (propice à l’épanouissement), ou dans un état défensif, prêt à affronter une menace, un état de stress.</a:t>
            </a:r>
          </a:p>
          <a:p>
            <a:pPr marL="171450" indent="-171450">
              <a:buFont typeface="Arial" panose="020B0604020202020204" pitchFamily="34" charset="0"/>
              <a:buChar char="•"/>
            </a:pPr>
            <a:r>
              <a:rPr b="0" i="0"/>
              <a:t>Certaines de ces informations proviennent de notre environnement extérieur.</a:t>
            </a:r>
          </a:p>
          <a:p>
            <a:pPr marL="171450" indent="-171450">
              <a:buFont typeface="Arial" panose="020B0604020202020204" pitchFamily="34" charset="0"/>
              <a:buChar char="•"/>
            </a:pPr>
            <a:r>
              <a:rPr b="0" i="0"/>
              <a:t>Néanmoins, une grande partie de ces informations proviennent de nous-même (notre environnement interne, notre corps).</a:t>
            </a:r>
          </a:p>
          <a:p>
            <a:pPr marL="171450" indent="-171450">
              <a:buFont typeface="Arial" panose="020B0604020202020204" pitchFamily="34" charset="0"/>
              <a:buChar char="•"/>
            </a:pPr>
            <a:r>
              <a:rPr b="0" i="0"/>
              <a:t>Si nous ne dormons pas bien, que nous ne mangeons pas d’aliments nourrissants et que nous n’avons pas d’activité physique suffisante, cela nous fait basculer dans un état plus stressé.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a:solidFill>
                  <a:schemeClr val="tx1"/>
                </a:solidFill>
                <a:effectLst/>
                <a:latin typeface="+mn-lt"/>
                <a:ea typeface="+mn-ea"/>
                <a:cs typeface="+mn-cs"/>
              </a:rPr>
              <a:t>À</a:t>
            </a:r>
            <a:r>
              <a:rPr b="0" i="0"/>
              <a:t> l’inverse, en optant pour un mode de vie sain dans ces domaines, nous restons dans un état propice à l’épanouissement et nous augmentons nos seuils de stress personnels et notre capacité à gérer efficacement ces doses de micro-stress. </a:t>
            </a:r>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22</a:t>
            </a:fld>
            <a:endParaRPr lang="en-US" dirty="0"/>
          </a:p>
        </p:txBody>
      </p:sp>
    </p:spTree>
    <p:extLst>
      <p:ext uri="{BB962C8B-B14F-4D97-AF65-F5344CB8AC3E}">
        <p14:creationId xmlns:p14="http://schemas.microsoft.com/office/powerpoint/2010/main" val="287873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b="1" i="1"/>
              <a:t>Discut</a:t>
            </a:r>
            <a:r>
              <a:rPr b="1" i="1"/>
              <a:t>ez </a:t>
            </a:r>
            <a:r>
              <a:rPr lang="fr-FR" b="0" i="0"/>
              <a:t>d</a:t>
            </a:r>
            <a:r>
              <a:rPr b="0" i="0"/>
              <a:t>es conseils qui figurent sur la diapositive. Il s’agit de domaines essentiels dans lesquels des choix sains augmentent sensiblement notre résilience et notre capacité à surmonter le stress.</a:t>
            </a:r>
          </a:p>
          <a:p>
            <a:endParaRPr lang="en-US" b="0" i="0" dirty="0"/>
          </a:p>
          <a:p>
            <a:r>
              <a:rPr b="1" i="1"/>
              <a:t>​Activité physique</a:t>
            </a:r>
          </a:p>
          <a:p>
            <a:pPr marL="171450" indent="-171450">
              <a:buFont typeface="Arial" panose="020B0604020202020204" pitchFamily="34" charset="0"/>
              <a:buChar char="•"/>
            </a:pPr>
            <a:r>
              <a:rPr b="0" i="0"/>
              <a:t>Une pléthore d’études a démontré que le stress joue un rôle bénéfique pour la santé et la résilience, pour toutes sortes de raisons (p</a:t>
            </a:r>
            <a:r>
              <a:rPr lang="fr-FR" b="0" i="0"/>
              <a:t>.</a:t>
            </a:r>
            <a:r>
              <a:rPr b="0" i="0"/>
              <a:t> ex. il apporte à notre corps ce dont il a besoin et ce qu'il attend lorsque nous sommes soumis à un stress, une activité physique nous aidera ensuite à sortir sans heurts du mode « combat ou fuite »).</a:t>
            </a:r>
          </a:p>
          <a:p>
            <a:pPr marL="171450" indent="-171450">
              <a:buFont typeface="Arial" panose="020B0604020202020204" pitchFamily="34" charset="0"/>
              <a:buChar char="•"/>
            </a:pPr>
            <a:r>
              <a:rPr b="0" i="0"/>
              <a:t>Cependant, bien qu’une activité physique régulière soit très bénéfique, il faut veiller à éviter une activité physique excessive (par exemple une course de 2 heures et demie alors que vous ne faites généralement qu’un jogging de 30 minutes deux fois par semaine) ou trop intense lorsque votre corps est déjà fatigué et stressé.</a:t>
            </a:r>
          </a:p>
          <a:p>
            <a:pPr marL="171450" indent="-171450">
              <a:buFont typeface="Arial" panose="020B0604020202020204" pitchFamily="34" charset="0"/>
              <a:buChar char="•"/>
            </a:pPr>
            <a:r>
              <a:rPr b="0" i="0"/>
              <a:t>Prêtez toujours attention à votre corps et identifiez s’il a besoin d'une séance régénérante (comme marche, yoga, étirements légers, nage lente) ou plus intense.</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b="1" i="1"/>
              <a:t>​Nutrition</a:t>
            </a:r>
          </a:p>
          <a:p>
            <a:pPr marL="171450" indent="-171450">
              <a:buFont typeface="Arial" panose="020B0604020202020204" pitchFamily="34" charset="0"/>
              <a:buChar char="•"/>
            </a:pPr>
            <a:r>
              <a:rPr b="0" i="0"/>
              <a:t>La nourriture que nous mangeons envoie des informations à notre corps.</a:t>
            </a:r>
          </a:p>
          <a:p>
            <a:pPr marL="171450" indent="-171450">
              <a:buFont typeface="Arial" panose="020B0604020202020204" pitchFamily="34" charset="0"/>
              <a:buChar char="•"/>
            </a:pPr>
            <a:r>
              <a:rPr b="0" i="0"/>
              <a:t>Nous pouvons tous bénéficier d'un régime riche en céréales complètes, en légumes, en fruits, etc. et pauvre en aliments transformés.</a:t>
            </a:r>
          </a:p>
          <a:p>
            <a:pPr marL="171450" indent="-171450">
              <a:buFont typeface="Arial" panose="020B0604020202020204" pitchFamily="34" charset="0"/>
              <a:buChar char="•"/>
            </a:pPr>
            <a:r>
              <a:rPr b="0" i="0"/>
              <a:t>Cependant, nous disposons d’autres moyens d’action dans ce domaine. On peut citer, entre autres :</a:t>
            </a:r>
          </a:p>
          <a:p>
            <a:pPr marL="628650" lvl="1" indent="-171450">
              <a:buFont typeface="Arial" panose="020B0604020202020204" pitchFamily="34" charset="0"/>
              <a:buChar char="•"/>
            </a:pPr>
            <a:r>
              <a:rPr b="0" i="0"/>
              <a:t>Prendre tous ses repas durant une fourchette de 12 heures chaque jour</a:t>
            </a:r>
          </a:p>
          <a:p>
            <a:pPr marL="628650" lvl="1" indent="-171450">
              <a:buFont typeface="Arial" panose="020B0604020202020204" pitchFamily="34" charset="0"/>
              <a:buChar char="•"/>
            </a:pPr>
            <a:r>
              <a:rPr b="0" i="0"/>
              <a:t>Dîner plus tôt (terminer de préférence 3 heures avant le coucher)</a:t>
            </a:r>
          </a:p>
          <a:p>
            <a:pPr marL="628650" lvl="1" indent="-171450">
              <a:buFont typeface="Arial" panose="020B0604020202020204" pitchFamily="34" charset="0"/>
              <a:buChar char="•"/>
            </a:pPr>
            <a:r>
              <a:rPr b="0" i="0"/>
              <a:t>Réduire les apports en excitants (caféine et alcool). Ces deux substances affectent le type de sommeil et sa qualité, et la caféine que vous consommez au déjeuner circulera toujours probablement dans votre organisme au moment du coucher.</a:t>
            </a:r>
          </a:p>
          <a:p>
            <a:pPr marL="0" indent="0">
              <a:buFont typeface="Arial" panose="020B0604020202020204" pitchFamily="34" charset="0"/>
              <a:buNone/>
            </a:pPr>
            <a:endParaRPr lang="en-US" b="1" i="0" dirty="0"/>
          </a:p>
          <a:p>
            <a:pPr marL="0" indent="0">
              <a:buFont typeface="Arial" panose="020B0604020202020204" pitchFamily="34" charset="0"/>
              <a:buNone/>
            </a:pPr>
            <a:r>
              <a:rPr b="1" i="1"/>
              <a:t>Sommeil</a:t>
            </a:r>
          </a:p>
          <a:p>
            <a:pPr marL="171450" indent="-171450">
              <a:buFont typeface="Arial" panose="020B0604020202020204" pitchFamily="34" charset="0"/>
              <a:buChar char="•"/>
            </a:pPr>
            <a:r>
              <a:rPr b="0" i="0"/>
              <a:t>Au niveau du cerveau, la privation de sommeil produit une signature biologique similaire à une réponse </a:t>
            </a:r>
            <a:r>
              <a:rPr lang="fr-FR" b="0" i="0"/>
              <a:t>au</a:t>
            </a:r>
            <a:r>
              <a:rPr b="0" i="0"/>
              <a:t> stress.</a:t>
            </a:r>
            <a:r>
              <a:rPr b="0" i="0" baseline="0"/>
              <a:t> Le manque chronique de sommeil </a:t>
            </a:r>
            <a:r>
              <a:rPr b="0" i="0"/>
              <a:t>est donc un facteur de stress important. Lorsque nous manquons de sommeil, nous sommes nettement plus réactifs sur le plan émotionnel et nous subissons une baisse sensible de la mémoire, de l’attention et des fonctions cognitives. Les marqueurs physiques du stress (comme les marqueurs inflammatoires) augmentent également.</a:t>
            </a:r>
          </a:p>
          <a:p>
            <a:pPr marL="171450" indent="-171450">
              <a:buFont typeface="Arial" panose="020B0604020202020204" pitchFamily="34" charset="0"/>
              <a:buChar char="•"/>
            </a:pPr>
            <a:r>
              <a:rPr b="0" i="0"/>
              <a:t>Nous sommes nombreux à souffrir d'un manque de sommeil (un rythme régulier de 5-6 heures par nuit n’est presque jamais suffisant) et nous normalisons des </a:t>
            </a:r>
            <a:r>
              <a:rPr b="0" i="0" baseline="0"/>
              <a:t>modèles</a:t>
            </a:r>
            <a:r>
              <a:rPr b="0" i="0"/>
              <a:t> de comportement qui perturbent notre rythme circadien naturel (notre horloge biologique interne, qui nous dit quand dormir et quand nous réveiller).</a:t>
            </a:r>
          </a:p>
          <a:p>
            <a:pPr marL="171450" indent="-171450">
              <a:buFont typeface="Arial" panose="020B0604020202020204" pitchFamily="34" charset="0"/>
              <a:buChar char="•"/>
            </a:pPr>
            <a:r>
              <a:rPr b="0" i="0"/>
              <a:t>On peut citer, entre autres comportements favorables à un sommeil de qualité :</a:t>
            </a:r>
          </a:p>
          <a:p>
            <a:pPr marL="628650" lvl="1" indent="-171450">
              <a:buFont typeface="Arial" panose="020B0604020202020204" pitchFamily="34" charset="0"/>
              <a:buChar char="•"/>
            </a:pPr>
            <a:r>
              <a:rPr b="0" i="0"/>
              <a:t>Réduire l’exposition à la lumière le soir (particulièrement les écrans). Laisser les appareils hors de la chambre à coucher.</a:t>
            </a:r>
          </a:p>
          <a:p>
            <a:pPr marL="628650" lvl="1" indent="-171450">
              <a:buFont typeface="Arial" panose="020B0604020202020204" pitchFamily="34" charset="0"/>
              <a:buChar char="•"/>
            </a:pPr>
            <a:r>
              <a:rPr b="0" i="0"/>
              <a:t>Porter des lunettes qui filtrent la lumière bleue le soir.</a:t>
            </a:r>
          </a:p>
          <a:p>
            <a:pPr marL="628650" lvl="1" indent="-171450">
              <a:buFont typeface="Arial" panose="020B0604020202020204" pitchFamily="34" charset="0"/>
              <a:buChar char="•"/>
            </a:pPr>
            <a:r>
              <a:rPr b="0" i="0"/>
              <a:t>S’efforcer d’adopter un rythme de sommeil régulier.</a:t>
            </a:r>
            <a:endParaRPr lang="en-US" b="1" i="0" dirty="0"/>
          </a:p>
          <a:p>
            <a:pPr marL="0" indent="0">
              <a:buFont typeface="Arial" panose="020B0604020202020204" pitchFamily="34" charset="0"/>
              <a:buNone/>
            </a:pPr>
            <a:endParaRPr lang="en-US" b="1" i="0"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23</a:t>
            </a:fld>
            <a:endParaRPr lang="en-US" dirty="0"/>
          </a:p>
        </p:txBody>
      </p:sp>
    </p:spTree>
    <p:extLst>
      <p:ext uri="{BB962C8B-B14F-4D97-AF65-F5344CB8AC3E}">
        <p14:creationId xmlns:p14="http://schemas.microsoft.com/office/powerpoint/2010/main" val="3667277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Discut</a:t>
            </a:r>
            <a:r>
              <a:rPr b="1" i="1"/>
              <a:t>ez </a:t>
            </a:r>
            <a:r>
              <a:rPr lang="fr-FR" b="0" i="0"/>
              <a:t>d</a:t>
            </a:r>
            <a:r>
              <a:rPr b="0" i="0"/>
              <a:t>es déclarations qui se trouvent sur la diapositive.</a:t>
            </a:r>
          </a:p>
          <a:p>
            <a:pPr marL="171450" indent="-171450">
              <a:buFont typeface="Arial" panose="020B0604020202020204" pitchFamily="34" charset="0"/>
              <a:buChar char="•"/>
            </a:pPr>
            <a:r>
              <a:rPr b="0" i="0"/>
              <a:t>Cette surcharge d'information a un effet dévastateur sur notre santé mentale.</a:t>
            </a:r>
          </a:p>
          <a:p>
            <a:pPr marL="171450" indent="-171450">
              <a:buFont typeface="Arial" panose="020B0604020202020204" pitchFamily="34" charset="0"/>
              <a:buChar char="•"/>
            </a:pPr>
            <a:r>
              <a:rPr b="0" i="0"/>
              <a:t>Tout comme notre organisme a besoin d’énergie, notre esprit a besoin de calme et de repos. Deux denrées rares pour nombre d’entre nous. Pourtant, l’idée-même de se détendre et de se rafraîchir les idées peut être considéré (par les autres ou par nous-mêmes) comme de la paresse.</a:t>
            </a:r>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24</a:t>
            </a:fld>
            <a:endParaRPr lang="en-US" dirty="0"/>
          </a:p>
        </p:txBody>
      </p:sp>
    </p:spTree>
    <p:extLst>
      <p:ext uri="{BB962C8B-B14F-4D97-AF65-F5344CB8AC3E}">
        <p14:creationId xmlns:p14="http://schemas.microsoft.com/office/powerpoint/2010/main" val="139895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FR" b="1" i="1"/>
              <a:t>Discut</a:t>
            </a:r>
            <a:r>
              <a:rPr b="1" i="1"/>
              <a:t>ez </a:t>
            </a:r>
            <a:r>
              <a:rPr lang="fr-FR" b="0" i="0"/>
              <a:t>d</a:t>
            </a:r>
            <a:r>
              <a:rPr b="0" i="0"/>
              <a:t>es conseils et recommandations suivants :</a:t>
            </a:r>
          </a:p>
          <a:p>
            <a:endParaRPr lang="en-US" b="0" i="0" dirty="0"/>
          </a:p>
          <a:p>
            <a:r>
              <a:rPr b="1" i="1"/>
              <a:t>Ménagez-vous des « moments de déconnexion »</a:t>
            </a:r>
          </a:p>
          <a:p>
            <a:pPr marL="171450" indent="-171450">
              <a:buFont typeface="Arial" panose="020B0604020202020204" pitchFamily="34" charset="0"/>
              <a:buChar char="•"/>
            </a:pPr>
            <a:r>
              <a:rPr b="0" i="0"/>
              <a:t>La surcharge technologique due à nos smartphones fait partie des grands coupables de la surcharge d’information.</a:t>
            </a:r>
          </a:p>
          <a:p>
            <a:pPr marL="171450" indent="-171450">
              <a:buFont typeface="Arial" panose="020B0604020202020204" pitchFamily="34" charset="0"/>
              <a:buChar char="•"/>
            </a:pPr>
            <a:r>
              <a:rPr b="0" i="0"/>
              <a:t>Les smartphones sont des appareils remarquables, mais ils créent une charge anormale de doses de micro-stress en...</a:t>
            </a:r>
          </a:p>
          <a:p>
            <a:pPr marL="628650" lvl="1" indent="-171450">
              <a:buFont typeface="Arial" panose="020B0604020202020204" pitchFamily="34" charset="0"/>
              <a:buChar char="•"/>
            </a:pPr>
            <a:r>
              <a:rPr b="0" i="0"/>
              <a:t>demandant une attention constante</a:t>
            </a:r>
          </a:p>
          <a:p>
            <a:pPr marL="628650" lvl="1" indent="-171450">
              <a:buFont typeface="Arial" panose="020B0604020202020204" pitchFamily="34" charset="0"/>
              <a:buChar char="•"/>
            </a:pPr>
            <a:r>
              <a:rPr b="0" i="0"/>
              <a:t>présentant de nombreuses opportunités de nous comparer à nos « amis » via les médias sociaux et d’éprouver des émotions</a:t>
            </a:r>
            <a:r>
              <a:rPr b="0" i="0" baseline="0"/>
              <a:t> négatives </a:t>
            </a:r>
          </a:p>
          <a:p>
            <a:pPr marL="628650" lvl="1" indent="-171450">
              <a:buFont typeface="Arial" panose="020B0604020202020204" pitchFamily="34" charset="0"/>
              <a:buChar char="•"/>
            </a:pPr>
            <a:r>
              <a:rPr b="0" i="0"/>
              <a:t>nous faisant subir un déluge d’actualités tragiques et anxiogènes</a:t>
            </a:r>
          </a:p>
          <a:p>
            <a:pPr marL="171450" lvl="0" indent="-171450">
              <a:buFont typeface="Arial" panose="020B0604020202020204" pitchFamily="34" charset="0"/>
              <a:buChar char="•"/>
            </a:pPr>
            <a:r>
              <a:rPr b="0" i="0"/>
              <a:t>Nous devons nous ménager volontairement des moments de « déconnexion mentale ». Il existe de nombreuses manières de le faire. Certaines d’entre elles sont notées sur la diapositive. Il est particulièrement important de prendre l’habitude de ne PAS prendre son téléphone en main lors de chaque petite pause de la journée (file d’attente de la machine à café, ou aux toilettes !)</a:t>
            </a:r>
          </a:p>
          <a:p>
            <a:pPr marL="171450" lvl="0" indent="-171450">
              <a:buFont typeface="Arial" panose="020B0604020202020204" pitchFamily="34" charset="0"/>
              <a:buChar char="•"/>
            </a:pPr>
            <a:endParaRPr lang="en-US" b="0" i="1" dirty="0"/>
          </a:p>
          <a:p>
            <a:pPr marL="0" lvl="0" indent="0">
              <a:buFont typeface="Arial" panose="020B0604020202020204" pitchFamily="34" charset="0"/>
              <a:buNone/>
            </a:pPr>
            <a:r>
              <a:rPr b="1" i="1"/>
              <a:t>Passez du temps dans la nature</a:t>
            </a:r>
          </a:p>
          <a:p>
            <a:pPr marL="171450" lvl="0" indent="-171450">
              <a:buFont typeface="Arial" panose="020B0604020202020204" pitchFamily="34" charset="0"/>
              <a:buChar char="•"/>
            </a:pPr>
            <a:r>
              <a:rPr b="0" i="0"/>
              <a:t>Le temps passé dans la nature nous permet de nous déconnecter du stress et de nous épanouir. Même une simple marche de 10 à 15 minutes à l’extérieur durant le déjeuner peut avoir des effets positifs qui durent des heures (a fortiori si vous marchez SANS REGARDER VOTRE TÉLÉPHONE).</a:t>
            </a:r>
          </a:p>
          <a:p>
            <a:pPr marL="0" lvl="0" indent="0">
              <a:buFont typeface="Arial" panose="020B0604020202020204" pitchFamily="34" charset="0"/>
              <a:buNone/>
            </a:pPr>
            <a:endParaRPr lang="en-US" b="1" i="0" dirty="0"/>
          </a:p>
          <a:p>
            <a:pPr marL="0" lvl="0" indent="0">
              <a:buFont typeface="Arial" panose="020B0604020202020204" pitchFamily="34" charset="0"/>
              <a:buNone/>
            </a:pPr>
            <a:r>
              <a:rPr b="1" i="1"/>
              <a:t>Créez une orientation positive</a:t>
            </a:r>
          </a:p>
          <a:p>
            <a:pPr marL="171450" lvl="0" indent="-171450">
              <a:buFont typeface="Arial" panose="020B0604020202020204" pitchFamily="34" charset="0"/>
              <a:buChar char="•"/>
            </a:pPr>
            <a:r>
              <a:rPr sz="1200" kern="1200">
                <a:solidFill>
                  <a:schemeClr val="tx1"/>
                </a:solidFill>
                <a:effectLst/>
                <a:latin typeface="+mn-lt"/>
                <a:ea typeface="+mn-ea"/>
                <a:cs typeface="+mn-cs"/>
              </a:rPr>
              <a:t>Nous autres humains avons tendance à toujours nous concentrer sur le négatif. Par exemple, si vous songez à votre journée quand vient la soirée, ce sont souvent les choses négatives qui vous viendront d’abord à l’esprit. Nous devons nous « former » à adopter une attitude plus positive. Il existe plusieurs manières d’y parvenir.</a:t>
            </a:r>
          </a:p>
          <a:p>
            <a:pPr marL="171450" lvl="0" indent="-171450">
              <a:buFont typeface="Arial" panose="020B0604020202020204" pitchFamily="34" charset="0"/>
              <a:buChar char="•"/>
            </a:pPr>
            <a:r>
              <a:rPr sz="1200" kern="1200">
                <a:solidFill>
                  <a:schemeClr val="tx1"/>
                </a:solidFill>
                <a:effectLst/>
                <a:latin typeface="+mn-lt"/>
                <a:ea typeface="+mn-ea"/>
                <a:cs typeface="+mn-cs"/>
              </a:rPr>
              <a:t>Par exemple, discutez des aspects suivants à la table du dîner :</a:t>
            </a:r>
          </a:p>
          <a:p>
            <a:pPr marL="628650" lvl="1" indent="-171450">
              <a:buFont typeface="Arial" panose="020B0604020202020204" pitchFamily="34" charset="0"/>
              <a:buChar char="•"/>
            </a:pPr>
            <a:r>
              <a:rPr sz="1200" kern="1200">
                <a:solidFill>
                  <a:schemeClr val="tx1"/>
                </a:solidFill>
                <a:effectLst/>
                <a:latin typeface="+mn-lt"/>
                <a:ea typeface="+mn-ea"/>
                <a:cs typeface="+mn-cs"/>
              </a:rPr>
              <a:t>Qu'ai-je fait aujourd'hui pour faire plaisir à quelqu’un ?</a:t>
            </a:r>
          </a:p>
          <a:p>
            <a:pPr marL="628650" lvl="1" indent="-171450">
              <a:buFont typeface="Arial" panose="020B0604020202020204" pitchFamily="34" charset="0"/>
              <a:buChar char="•"/>
            </a:pPr>
            <a:r>
              <a:rPr sz="1200" kern="1200">
                <a:solidFill>
                  <a:schemeClr val="tx1"/>
                </a:solidFill>
                <a:effectLst/>
                <a:latin typeface="+mn-lt"/>
                <a:ea typeface="+mn-ea"/>
                <a:cs typeface="+mn-cs"/>
              </a:rPr>
              <a:t>Qu’a fait quelqu’un aujourd’hui pour me faire plaisir ?</a:t>
            </a:r>
          </a:p>
          <a:p>
            <a:pPr marL="628650" lvl="1" indent="-171450">
              <a:buFont typeface="Arial" panose="020B0604020202020204" pitchFamily="34" charset="0"/>
              <a:buChar char="•"/>
            </a:pPr>
            <a:r>
              <a:rPr sz="1200" kern="1200">
                <a:solidFill>
                  <a:schemeClr val="tx1"/>
                </a:solidFill>
                <a:effectLst/>
                <a:latin typeface="+mn-lt"/>
                <a:ea typeface="+mn-ea"/>
                <a:cs typeface="+mn-cs"/>
              </a:rPr>
              <a:t>​Qu’ai-je appris aujourd’hui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Si vous tentez de recadrer une expérience négative de votre journée, écrivez-la sur papier. Si vous extirpez la petite voix dans votre tête pour la coucher sur le papier, vous serez moins critique envers vous-même, et cela vous aidera à remettre les choses en perspective.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0" kern="1200">
                <a:solidFill>
                  <a:schemeClr val="tx1"/>
                </a:solidFill>
                <a:effectLst/>
                <a:latin typeface="+mn-lt"/>
                <a:ea typeface="+mn-ea"/>
                <a:cs typeface="+mn-cs"/>
              </a:rPr>
              <a:t>Pratiquez quotidiennement la gratitude</a:t>
            </a:r>
            <a:endParaRPr lang="en-US" b="0" i="0" dirty="0"/>
          </a:p>
          <a:p>
            <a:endParaRPr lang="en-US" b="0"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25</a:t>
            </a:fld>
            <a:endParaRPr lang="en-US" dirty="0"/>
          </a:p>
        </p:txBody>
      </p:sp>
    </p:spTree>
    <p:extLst>
      <p:ext uri="{BB962C8B-B14F-4D97-AF65-F5344CB8AC3E}">
        <p14:creationId xmlns:p14="http://schemas.microsoft.com/office/powerpoint/2010/main" val="154094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sz="1200" b="1" i="1" kern="1200">
                <a:solidFill>
                  <a:schemeClr val="tx1"/>
                </a:solidFill>
                <a:effectLst/>
                <a:latin typeface="+mn-lt"/>
                <a:ea typeface="+mn-ea"/>
                <a:cs typeface="+mn-cs"/>
              </a:rPr>
              <a:t>Demandez</a:t>
            </a:r>
            <a:r>
              <a:rPr sz="1200" kern="1200">
                <a:solidFill>
                  <a:schemeClr val="tx1"/>
                </a:solidFill>
                <a:effectLst/>
                <a:latin typeface="+mn-lt"/>
                <a:ea typeface="+mn-ea"/>
                <a:cs typeface="+mn-cs"/>
              </a:rPr>
              <a:t> aux participants de réfléchir au changement qu'ils aimeraient apporter afin de réduire leur charge en MSD et renforcer leur résilience.</a:t>
            </a:r>
          </a:p>
          <a:p>
            <a:pPr marL="228600" indent="-228600">
              <a:buAutoNum type="arabicPeriod"/>
            </a:pPr>
            <a:r>
              <a:rPr sz="1200" kern="1200">
                <a:solidFill>
                  <a:schemeClr val="tx1"/>
                </a:solidFill>
                <a:effectLst/>
                <a:latin typeface="+mn-lt"/>
                <a:ea typeface="+mn-ea"/>
                <a:cs typeface="+mn-cs"/>
              </a:rPr>
              <a:t>Choisissez une chose à essayer cette semaine, que vous vous engagerez à faire 7 jours d’affilée.</a:t>
            </a:r>
          </a:p>
          <a:p>
            <a:pPr marL="685800" lvl="1" indent="-228600">
              <a:buFont typeface="Arial" panose="020B0604020202020204" pitchFamily="34" charset="0"/>
              <a:buChar char="•"/>
            </a:pPr>
            <a:r>
              <a:rPr sz="1200" kern="1200">
                <a:solidFill>
                  <a:schemeClr val="tx1"/>
                </a:solidFill>
                <a:effectLst/>
                <a:latin typeface="+mn-lt"/>
                <a:ea typeface="+mn-ea"/>
                <a:cs typeface="+mn-cs"/>
              </a:rPr>
              <a:t>Il doit s’agir d'un choix réaliste, ce qui signifie qu’il ne doit PAS s’agir d'un changement majeur (p</a:t>
            </a:r>
            <a:r>
              <a:rPr lang="fr-FR" sz="1200" kern="1200">
                <a:solidFill>
                  <a:schemeClr val="tx1"/>
                </a:solidFill>
                <a:effectLst/>
                <a:latin typeface="+mn-lt"/>
                <a:ea typeface="+mn-ea"/>
                <a:cs typeface="+mn-cs"/>
              </a:rPr>
              <a:t>.</a:t>
            </a:r>
            <a:r>
              <a:rPr sz="1200" kern="1200">
                <a:solidFill>
                  <a:schemeClr val="tx1"/>
                </a:solidFill>
                <a:effectLst/>
                <a:latin typeface="+mn-lt"/>
                <a:ea typeface="+mn-ea"/>
                <a:cs typeface="+mn-cs"/>
              </a:rPr>
              <a:t> ex. aller à la salle de sport plusieurs heures par jour).</a:t>
            </a:r>
          </a:p>
          <a:p>
            <a:pPr marL="685800" lvl="1" indent="-228600">
              <a:buFont typeface="Arial" panose="020B0604020202020204" pitchFamily="34" charset="0"/>
              <a:buChar char="•"/>
            </a:pPr>
            <a:r>
              <a:rPr sz="1200" kern="1200" baseline="0">
                <a:solidFill>
                  <a:schemeClr val="tx1"/>
                </a:solidFill>
                <a:effectLst/>
                <a:latin typeface="+mn-lt"/>
                <a:ea typeface="+mn-ea"/>
                <a:cs typeface="+mn-cs"/>
              </a:rPr>
              <a:t>Optez</a:t>
            </a:r>
            <a:r>
              <a:rPr sz="1200" kern="1200">
                <a:solidFill>
                  <a:schemeClr val="tx1"/>
                </a:solidFill>
                <a:effectLst/>
                <a:latin typeface="+mn-lt"/>
                <a:ea typeface="+mn-ea"/>
                <a:cs typeface="+mn-cs"/>
              </a:rPr>
              <a:t> plutôt pour quelque chose comme une marche de 10 à 15 minutes dehors à l’heure du déjeuner, ou de vous engager à ne pas emmener votre téléphone aux repas (ou au lit), ou de vous entraîner à recadrer votre journée ou les événements qui vous ont stressé</a:t>
            </a:r>
            <a:r>
              <a:rPr lang="fr-FR" sz="1200" kern="1200">
                <a:solidFill>
                  <a:schemeClr val="tx1"/>
                </a:solidFill>
                <a:effectLst/>
                <a:latin typeface="+mn-lt"/>
                <a:ea typeface="+mn-ea"/>
                <a:cs typeface="+mn-cs"/>
              </a:rPr>
              <a:t> pendant 10 minutes le soir</a:t>
            </a:r>
            <a:r>
              <a:rPr sz="1200" kern="1200">
                <a:solidFill>
                  <a:schemeClr val="tx1"/>
                </a:solidFill>
                <a:effectLst/>
                <a:latin typeface="+mn-lt"/>
                <a:ea typeface="+mn-ea"/>
                <a:cs typeface="+mn-cs"/>
              </a:rPr>
              <a:t>.</a:t>
            </a:r>
          </a:p>
          <a:p>
            <a:pPr marL="228600" indent="-228600">
              <a:buAutoNum type="arabicPeriod"/>
            </a:pPr>
            <a:r>
              <a:rPr sz="1200" kern="1200">
                <a:solidFill>
                  <a:schemeClr val="tx1"/>
                </a:solidFill>
                <a:effectLst/>
                <a:latin typeface="+mn-lt"/>
                <a:ea typeface="+mn-ea"/>
                <a:cs typeface="+mn-cs"/>
              </a:rPr>
              <a:t>Notez cette chose. Ajoutez-y des détails. Comment et quand la réaliserez-vous ?</a:t>
            </a:r>
          </a:p>
          <a:p>
            <a:pPr marL="228600" indent="-228600">
              <a:buAutoNum type="arabicPeriod"/>
            </a:pPr>
            <a:r>
              <a:rPr sz="1200" kern="1200">
                <a:solidFill>
                  <a:schemeClr val="tx1"/>
                </a:solidFill>
                <a:effectLst/>
                <a:latin typeface="+mn-lt"/>
                <a:ea typeface="+mn-ea"/>
                <a:cs typeface="+mn-cs"/>
              </a:rPr>
              <a:t>Si le temps le permet, demandez à des participants de </a:t>
            </a:r>
            <a:r>
              <a:rPr sz="1200" b="1" i="1" kern="1200">
                <a:solidFill>
                  <a:schemeClr val="tx1"/>
                </a:solidFill>
                <a:effectLst/>
                <a:latin typeface="+mn-lt"/>
                <a:ea typeface="+mn-ea"/>
                <a:cs typeface="+mn-cs"/>
              </a:rPr>
              <a:t>partager </a:t>
            </a:r>
            <a:r>
              <a:rPr sz="1200" kern="1200">
                <a:solidFill>
                  <a:schemeClr val="tx1"/>
                </a:solidFill>
                <a:effectLst/>
                <a:latin typeface="+mn-lt"/>
                <a:ea typeface="+mn-ea"/>
                <a:cs typeface="+mn-cs"/>
              </a:rPr>
              <a:t>leur intention.</a:t>
            </a:r>
          </a:p>
          <a:p>
            <a:pPr marL="228600" indent="-228600">
              <a:buAutoNum type="arabicPeriod"/>
            </a:pPr>
            <a:endParaRPr lang="en-US" sz="1200" kern="1200" dirty="0">
              <a:solidFill>
                <a:schemeClr val="tx1"/>
              </a:solidFill>
              <a:effectLst/>
              <a:latin typeface="+mn-lt"/>
              <a:ea typeface="+mn-ea"/>
              <a:cs typeface="+mn-cs"/>
            </a:endParaRPr>
          </a:p>
          <a:p>
            <a:pPr marL="0" indent="0">
              <a:buNone/>
            </a:pPr>
            <a:r>
              <a:rPr sz="1200" b="1" i="1" kern="1200">
                <a:solidFill>
                  <a:schemeClr val="tx1"/>
                </a:solidFill>
                <a:effectLst/>
                <a:latin typeface="+mn-lt"/>
                <a:ea typeface="+mn-ea"/>
                <a:cs typeface="+mn-cs"/>
              </a:rPr>
              <a:t>Encouragez </a:t>
            </a:r>
            <a:r>
              <a:rPr sz="1200" b="0" i="0" kern="1200">
                <a:solidFill>
                  <a:schemeClr val="tx1"/>
                </a:solidFill>
                <a:effectLst/>
                <a:latin typeface="+mn-lt"/>
                <a:ea typeface="+mn-ea"/>
                <a:cs typeface="+mn-cs"/>
              </a:rPr>
              <a:t>les participants à essayer ce changement pendant sept jours avant de faire un retour sur eux-mêmes et de voir si cela a eu un effet positif sur leur vie. Ils devront ensuite choisir quelque chose d'autre et l’essayer pendant sept jours.</a:t>
            </a:r>
            <a:endParaRPr lang="en-US" sz="1200" b="1" i="1" kern="1200" dirty="0">
              <a:solidFill>
                <a:schemeClr val="tx1"/>
              </a:solidFill>
              <a:effectLst/>
              <a:latin typeface="+mn-lt"/>
              <a:ea typeface="+mn-ea"/>
              <a:cs typeface="+mn-cs"/>
            </a:endParaRPr>
          </a:p>
          <a:p>
            <a:pPr marL="228600" indent="-228600">
              <a:buAutoNum type="arabicPeriod"/>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0FF2E4-95BE-49CA-89E1-C2C428ECDA9A}" type="slidenum">
              <a:rPr lang="en-US" smtClean="0"/>
              <a:pPr/>
              <a:t>26</a:t>
            </a:fld>
            <a:endParaRPr lang="en-US" dirty="0"/>
          </a:p>
        </p:txBody>
      </p:sp>
    </p:spTree>
    <p:extLst>
      <p:ext uri="{BB962C8B-B14F-4D97-AF65-F5344CB8AC3E}">
        <p14:creationId xmlns:p14="http://schemas.microsoft.com/office/powerpoint/2010/main" val="417323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sz="1200" b="1" i="1" kern="1200">
                <a:solidFill>
                  <a:schemeClr val="tx1"/>
                </a:solidFill>
                <a:effectLst/>
                <a:latin typeface="+mn-lt"/>
                <a:ea typeface="+mn-ea"/>
                <a:cs typeface="+mn-cs"/>
              </a:rPr>
              <a:t>​Demandez</a:t>
            </a:r>
            <a:r>
              <a:rPr sz="1200" kern="1200">
                <a:solidFill>
                  <a:schemeClr val="tx1"/>
                </a:solidFill>
                <a:effectLst/>
                <a:latin typeface="+mn-lt"/>
                <a:ea typeface="+mn-ea"/>
                <a:cs typeface="+mn-cs"/>
              </a:rPr>
              <a:t> s'il y a des questions.</a:t>
            </a:r>
          </a:p>
          <a:p>
            <a:pPr lvl="0"/>
            <a:r>
              <a:rPr sz="1200" b="1" i="1" kern="1200">
                <a:solidFill>
                  <a:schemeClr val="tx1"/>
                </a:solidFill>
                <a:effectLst/>
                <a:latin typeface="+mn-lt"/>
                <a:ea typeface="+mn-ea"/>
                <a:cs typeface="+mn-cs"/>
              </a:rPr>
              <a:t>​Remerciez</a:t>
            </a:r>
            <a:r>
              <a:rPr sz="1200" kern="1200">
                <a:solidFill>
                  <a:schemeClr val="tx1"/>
                </a:solidFill>
                <a:effectLst/>
                <a:latin typeface="+mn-lt"/>
                <a:ea typeface="+mn-ea"/>
                <a:cs typeface="+mn-cs"/>
              </a:rPr>
              <a:t> les participants pour leur présence.</a:t>
            </a:r>
          </a:p>
          <a:p>
            <a:pPr lvl="0"/>
            <a:r>
              <a:rPr sz="1200" b="1" i="1" kern="1200">
                <a:solidFill>
                  <a:schemeClr val="tx1"/>
                </a:solidFill>
                <a:effectLst/>
                <a:latin typeface="+mn-lt"/>
                <a:ea typeface="+mn-ea"/>
                <a:cs typeface="+mn-cs"/>
              </a:rPr>
              <a:t>​Clôturez</a:t>
            </a:r>
            <a:r>
              <a:rPr sz="1200" kern="1200">
                <a:solidFill>
                  <a:schemeClr val="tx1"/>
                </a:solidFill>
                <a:effectLst/>
                <a:latin typeface="+mn-lt"/>
                <a:ea typeface="+mn-ea"/>
                <a:cs typeface="+mn-cs"/>
              </a:rPr>
              <a:t> la session.</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27</a:t>
            </a:fld>
            <a:endParaRPr lang="en-US" dirty="0"/>
          </a:p>
        </p:txBody>
      </p:sp>
    </p:spTree>
    <p:extLst>
      <p:ext uri="{BB962C8B-B14F-4D97-AF65-F5344CB8AC3E}">
        <p14:creationId xmlns:p14="http://schemas.microsoft.com/office/powerpoint/2010/main" val="56095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sz="1200" b="1" i="1" kern="1200">
                <a:solidFill>
                  <a:schemeClr val="tx1"/>
                </a:solidFill>
                <a:effectLst/>
                <a:latin typeface="+mn-lt"/>
                <a:ea typeface="+mn-ea"/>
                <a:cs typeface="+mn-cs"/>
              </a:rPr>
              <a:t>​Demandez aux participants : </a:t>
            </a:r>
            <a:r>
              <a:rPr sz="1200" b="0" i="0" kern="1200">
                <a:solidFill>
                  <a:schemeClr val="tx1"/>
                </a:solidFill>
                <a:effectLst/>
                <a:latin typeface="+mn-lt"/>
                <a:ea typeface="+mn-ea"/>
                <a:cs typeface="+mn-cs"/>
              </a:rPr>
              <a:t>Quels mots ou quelles images vous viennent à l'esprit lorsque vous entendez le terme « stress » ?</a:t>
            </a:r>
          </a:p>
          <a:p>
            <a:endParaRPr lang="en-US" sz="1200" b="0" i="0" kern="1200" dirty="0">
              <a:solidFill>
                <a:schemeClr val="tx1"/>
              </a:solidFill>
              <a:effectLst/>
              <a:latin typeface="+mn-lt"/>
              <a:ea typeface="+mn-ea"/>
              <a:cs typeface="+mn-cs"/>
            </a:endParaRPr>
          </a:p>
          <a:p>
            <a:r>
              <a:rPr sz="1200" b="1" i="1" kern="1200">
                <a:solidFill>
                  <a:schemeClr val="tx1"/>
                </a:solidFill>
                <a:effectLst/>
                <a:latin typeface="+mn-lt"/>
                <a:ea typeface="+mn-ea"/>
                <a:cs typeface="+mn-cs"/>
              </a:rPr>
              <a:t>D</a:t>
            </a:r>
            <a:r>
              <a:rPr lang="fr-FR" sz="1200" b="1" i="1" kern="1200">
                <a:solidFill>
                  <a:schemeClr val="tx1"/>
                </a:solidFill>
                <a:effectLst/>
                <a:latin typeface="+mn-lt"/>
                <a:ea typeface="+mn-ea"/>
                <a:cs typeface="+mn-cs"/>
              </a:rPr>
              <a:t>iscut</a:t>
            </a:r>
            <a:r>
              <a:rPr sz="1200" b="1" i="1" kern="1200">
                <a:solidFill>
                  <a:schemeClr val="tx1"/>
                </a:solidFill>
                <a:effectLst/>
                <a:latin typeface="+mn-lt"/>
                <a:ea typeface="+mn-ea"/>
                <a:cs typeface="+mn-cs"/>
              </a:rPr>
              <a:t>ez </a:t>
            </a:r>
            <a:r>
              <a:rPr sz="1200" b="0" i="0" kern="1200">
                <a:solidFill>
                  <a:schemeClr val="tx1"/>
                </a:solidFill>
                <a:effectLst/>
                <a:latin typeface="+mn-lt"/>
                <a:ea typeface="+mn-ea"/>
                <a:cs typeface="+mn-cs"/>
              </a:rPr>
              <a:t>des contributions des participants et notez tous les thèmes (on peut citer, entre autres contributions courantes : pression, changement, travail, responsabilités parentales, surcharge…)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0FF2E4-95BE-49CA-89E1-C2C428ECDA9A}" type="slidenum">
              <a:rPr lang="en-US" smtClean="0"/>
              <a:pPr/>
              <a:t>3</a:t>
            </a:fld>
            <a:endParaRPr lang="en-US" dirty="0"/>
          </a:p>
        </p:txBody>
      </p:sp>
    </p:spTree>
    <p:extLst>
      <p:ext uri="{BB962C8B-B14F-4D97-AF65-F5344CB8AC3E}">
        <p14:creationId xmlns:p14="http://schemas.microsoft.com/office/powerpoint/2010/main" val="40785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Expliquez : </a:t>
            </a:r>
            <a:r>
              <a:rPr b="0" i="0"/>
              <a:t>il peut s’avérer utile d’envisager deux grands « types » de stress.</a:t>
            </a:r>
          </a:p>
          <a:p>
            <a:endParaRPr lang="en-US" b="1" i="1" dirty="0"/>
          </a:p>
          <a:p>
            <a:r>
              <a:rPr b="1" i="1"/>
              <a:t>Passez en revue</a:t>
            </a:r>
            <a:r>
              <a:rPr b="0" i="0"/>
              <a:t> les définitions et les informations qui figurent sur la diapositive.</a:t>
            </a:r>
          </a:p>
          <a:p>
            <a:pPr marL="171450" indent="-171450">
              <a:buFont typeface="Arial" panose="020B0604020202020204" pitchFamily="34" charset="0"/>
              <a:buChar char="•"/>
            </a:pPr>
            <a:r>
              <a:rPr b="0" i="0"/>
              <a:t>Le concept de macro-stress (illustré par le grand visuel en forme d’éclair) est souvent associé à un traumatisme.</a:t>
            </a:r>
          </a:p>
          <a:p>
            <a:pPr marL="171450" indent="-171450">
              <a:buFont typeface="Arial" panose="020B0604020202020204" pitchFamily="34" charset="0"/>
              <a:buChar char="•"/>
            </a:pPr>
            <a:r>
              <a:rPr b="0" i="0"/>
              <a:t>Le micro-stress (illustré par de nombreux petits éclairs) est souvent désigné sous l’appellation « stress cumulatif ».</a:t>
            </a:r>
          </a:p>
          <a:p>
            <a:pPr marL="628650" lvl="1" indent="-171450">
              <a:buFont typeface="Arial" panose="020B0604020202020204" pitchFamily="34" charset="0"/>
              <a:buChar char="•"/>
            </a:pPr>
            <a:r>
              <a:rPr b="0" i="0"/>
              <a:t>Les visuels de cette diapositive montrent que l’impact total de nombreux micro-stress peut être aussi important que celui d'un incident traumatisant majeur.</a:t>
            </a:r>
            <a:endParaRPr lang="en-US" b="1" i="1" dirty="0"/>
          </a:p>
          <a:p>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4</a:t>
            </a:fld>
            <a:endParaRPr lang="en-US" dirty="0"/>
          </a:p>
        </p:txBody>
      </p:sp>
    </p:spTree>
    <p:extLst>
      <p:ext uri="{BB962C8B-B14F-4D97-AF65-F5344CB8AC3E}">
        <p14:creationId xmlns:p14="http://schemas.microsoft.com/office/powerpoint/2010/main" val="99813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i="1"/>
              <a:t>Expliquez :</a:t>
            </a:r>
            <a:r>
              <a:rPr b="1"/>
              <a:t> </a:t>
            </a:r>
            <a:r>
              <a:rPr b="0"/>
              <a:t>nous avons tous un seuil de stress personnel.</a:t>
            </a:r>
          </a:p>
          <a:p>
            <a:pPr marL="171450" indent="-171450">
              <a:buFont typeface="Arial" panose="020B0604020202020204" pitchFamily="34" charset="0"/>
              <a:buChar char="•"/>
            </a:pPr>
            <a:r>
              <a:t>Ce seuil de stress est différent pour chacun d’entre nous.</a:t>
            </a:r>
          </a:p>
          <a:p>
            <a:pPr marL="171450" indent="-171450">
              <a:buFont typeface="Arial" panose="020B0604020202020204" pitchFamily="34" charset="0"/>
              <a:buChar char="•"/>
            </a:pPr>
            <a:r>
              <a:t>Parfois (et certains jours), notre seuil de stress personnel sera plus élevé, en fonction de la qualité de notre sommeil et de plusieurs autres facteurs.</a:t>
            </a:r>
          </a:p>
          <a:p>
            <a:pPr marL="171450" indent="-171450">
              <a:buFont typeface="Arial" panose="020B0604020202020204" pitchFamily="34" charset="0"/>
              <a:buChar char="•"/>
            </a:pPr>
            <a:r>
              <a:rPr b="0"/>
              <a:t>Il est essentiel de comprendre ce concept de seuil personnel, car c’est lorsque nous atteignons notre seuil que les problèmes commencent. </a:t>
            </a:r>
            <a:r>
              <a:t>Par exemple :</a:t>
            </a:r>
          </a:p>
          <a:p>
            <a:pPr marL="628650" lvl="1" indent="-171450">
              <a:buFont typeface="Arial" panose="020B0604020202020204" pitchFamily="34" charset="0"/>
              <a:buChar char="•"/>
            </a:pPr>
            <a:r>
              <a:t>Mal de dos sévère dû, en partie, à une posture assise prolongée ou à une tension musculaire</a:t>
            </a:r>
          </a:p>
          <a:p>
            <a:pPr marL="628650" lvl="1" indent="-171450">
              <a:buFont typeface="Arial" panose="020B0604020202020204" pitchFamily="34" charset="0"/>
              <a:buChar char="•"/>
            </a:pPr>
            <a:r>
              <a:t>Un e-mail ambigu de la part de notre patron nous fait vaciller</a:t>
            </a:r>
          </a:p>
          <a:p>
            <a:pPr marL="628650" lvl="1" indent="-171450">
              <a:buFont typeface="Arial" panose="020B0604020202020204" pitchFamily="34" charset="0"/>
              <a:buChar char="•"/>
            </a:pPr>
            <a:r>
              <a:t>Nous nous disputons avec notre partenaire ou nous crions sur nos enfants</a:t>
            </a:r>
          </a:p>
          <a:p>
            <a:pPr marL="171450" lvl="0" indent="-171450">
              <a:buFont typeface="Arial" panose="020B0604020202020204" pitchFamily="34" charset="0"/>
              <a:buChar char="•"/>
            </a:pPr>
            <a:r>
              <a:t>C’est généralement l’accumulation de doses de micro-stress (MSD) qui nous fait dépasser notre seuil, et non pas les macro-stresseurs.</a:t>
            </a:r>
          </a:p>
          <a:p>
            <a:pPr marL="171450" indent="-171450">
              <a:buFont typeface="Arial" panose="020B0604020202020204" pitchFamily="34" charset="0"/>
              <a:buChar char="•"/>
            </a:pPr>
            <a:r>
              <a:t>Ces doses de micro-stress (MSD) sont en quelque sorte « la goutte d’eau qui fait déborder le vase ».</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b="1" i="1"/>
              <a:t>Enchaînez</a:t>
            </a:r>
            <a:r>
              <a:t> : pour illustrer plus en détail le concept de seuil de stress personnel et ce qui se produit lorsque nous l’atteignons, explorez la courbe du fonctionnement humain sur la diapositive suivante.</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0FF2E4-95BE-49CA-89E1-C2C428ECDA9A}" type="slidenum">
              <a:rPr lang="en-US" smtClean="0"/>
              <a:pPr/>
              <a:t>5</a:t>
            </a:fld>
            <a:endParaRPr lang="en-US" dirty="0"/>
          </a:p>
        </p:txBody>
      </p:sp>
    </p:spTree>
    <p:extLst>
      <p:ext uri="{BB962C8B-B14F-4D97-AF65-F5344CB8AC3E}">
        <p14:creationId xmlns:p14="http://schemas.microsoft.com/office/powerpoint/2010/main" val="356222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Éclairez </a:t>
            </a:r>
            <a:r>
              <a:rPr sz="1200" b="0" i="0" kern="1200">
                <a:solidFill>
                  <a:schemeClr val="tx1"/>
                </a:solidFill>
                <a:effectLst/>
                <a:latin typeface="+mn-lt"/>
                <a:ea typeface="+mn-ea"/>
                <a:cs typeface="+mn-cs"/>
              </a:rPr>
              <a:t>la courbe de performances vis-à-vis du stress (mais pas le point noir).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Expliquez </a:t>
            </a:r>
            <a:r>
              <a:rPr sz="1200" b="0" i="0" kern="1200">
                <a:solidFill>
                  <a:schemeClr val="tx1"/>
                </a:solidFill>
                <a:effectLst/>
                <a:latin typeface="+mn-lt"/>
                <a:ea typeface="+mn-ea"/>
                <a:cs typeface="+mn-cs"/>
              </a:rPr>
              <a:t>la courbe de performances vis-à-vis du stress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Ce graphique offre une représentation des effets du stress sur notre fonctionnement.</a:t>
            </a:r>
          </a:p>
          <a:p>
            <a:pPr marL="171450" indent="-171450">
              <a:buFont typeface="Arial" panose="020B0604020202020204" pitchFamily="34" charset="0"/>
              <a:buChar char="•"/>
            </a:pPr>
            <a:r>
              <a:rPr sz="1200" b="0" kern="1200">
                <a:solidFill>
                  <a:schemeClr val="tx1"/>
                </a:solidFill>
                <a:effectLst/>
                <a:latin typeface="+mn-lt"/>
                <a:ea typeface="+mn-ea"/>
                <a:cs typeface="+mn-cs"/>
              </a:rPr>
              <a:t>Le stress est un élément normal, et même essentiel, de la vie. Le stress en soi n’est pas toujours une mauvaise chose.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Lorsque nous éprouvons un petit peu de stress et que notre taux de cortisol s’élève, cela peut en réalité nous aider à être encore plus efficace... jusqu’à un certain point. Un peu de cortisol peut vous aider à réfléchir plus clairement et à vous rappeler plus rapidement et plus efficacement les choses.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Cependant, au-delà d'un certain point, le cerveau se fatigue et il devient difficile de réfléchir ou de fonctionner correctement. À long terme, un excès de cortisol peut même tuer des cellules nerveuses dans une région du cerveau que l’on appelle l’hippocampe.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kern="1200">
                <a:solidFill>
                  <a:schemeClr val="tx1"/>
                </a:solidFill>
                <a:effectLst/>
                <a:latin typeface="+mn-lt"/>
                <a:ea typeface="+mn-ea"/>
                <a:cs typeface="+mn-cs"/>
              </a:rPr>
              <a:t>C’est </a:t>
            </a:r>
            <a:r>
              <a:rPr sz="1200" kern="1200">
                <a:solidFill>
                  <a:schemeClr val="tx1"/>
                </a:solidFill>
                <a:effectLst/>
                <a:latin typeface="+mn-lt"/>
                <a:ea typeface="+mn-ea"/>
                <a:cs typeface="+mn-cs"/>
              </a:rPr>
              <a:t>comme la plupart des choses. En petites quantités, cela peut être utile. Mais si cela devient trop, trop souvent, nous avons un problème. L’essentiel est de ressentir le bon type de stress, d'une intensité adéquate, au bon moment, lorsque nous sommes en mesure de le surmonter.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Par exemple, si vous aimez votre travail, que vous bénéficiez d'un sommeil adéquat et que vous disposez d’autres ressources de résilience dans votre vie, vous pourriez très bien vous épanouir, même dans un travail à très haute pression.</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b="1" i="1">
                <a:effectLst/>
              </a:rPr>
              <a:t>Demandez aux participants : </a:t>
            </a:r>
          </a:p>
          <a:p>
            <a:pPr marL="171450" lvl="0" indent="-171450">
              <a:buFont typeface="Arial" panose="020B0604020202020204" pitchFamily="34" charset="0"/>
              <a:buChar char="•"/>
            </a:pPr>
            <a:r>
              <a:rPr sz="1200" kern="1200">
                <a:solidFill>
                  <a:schemeClr val="tx1"/>
                </a:solidFill>
                <a:effectLst/>
                <a:latin typeface="+mn-lt"/>
                <a:ea typeface="+mn-ea"/>
                <a:cs typeface="+mn-cs"/>
              </a:rPr>
              <a:t>Avant d’animer le « point noir » sur la diapositive, </a:t>
            </a:r>
            <a:r>
              <a:rPr sz="1200" u="none" kern="1200">
                <a:solidFill>
                  <a:schemeClr val="tx1"/>
                </a:solidFill>
                <a:effectLst/>
                <a:latin typeface="+mn-lt"/>
                <a:ea typeface="+mn-ea"/>
                <a:cs typeface="+mn-cs"/>
              </a:rPr>
              <a:t>demandez aux participants </a:t>
            </a:r>
            <a:r>
              <a:rPr sz="1200" kern="1200">
                <a:solidFill>
                  <a:schemeClr val="tx1"/>
                </a:solidFill>
                <a:effectLst/>
                <a:latin typeface="+mn-lt"/>
                <a:ea typeface="+mn-ea"/>
                <a:cs typeface="+mn-cs"/>
              </a:rPr>
              <a:t>où ils devraient s’efforcer de se situer sur cette courbe la plupart du temps.</a:t>
            </a:r>
          </a:p>
          <a:p>
            <a:pPr marL="171450" lvl="0" indent="-171450">
              <a:buFont typeface="Arial" panose="020B0604020202020204" pitchFamily="34" charset="0"/>
              <a:buChar char="•"/>
            </a:pPr>
            <a:r>
              <a:rPr sz="1200" kern="1200">
                <a:solidFill>
                  <a:schemeClr val="tx1"/>
                </a:solidFill>
                <a:effectLst/>
                <a:latin typeface="+mn-lt"/>
                <a:ea typeface="+mn-ea"/>
                <a:cs typeface="+mn-cs"/>
              </a:rPr>
              <a:t>De nombreux participants diront : « tout en haut de la courbe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sz="1200" b="1" i="1" kern="1200">
                <a:solidFill>
                  <a:schemeClr val="tx1"/>
                </a:solidFill>
                <a:effectLst/>
                <a:latin typeface="+mn-lt"/>
                <a:ea typeface="+mn-ea"/>
                <a:cs typeface="+mn-cs"/>
              </a:rPr>
              <a:t>​Expliquez</a:t>
            </a:r>
            <a:r>
              <a:rPr sz="1200" kern="1200">
                <a:solidFill>
                  <a:schemeClr val="tx1"/>
                </a:solidFill>
                <a:effectLst/>
                <a:latin typeface="+mn-lt"/>
                <a:ea typeface="+mn-ea"/>
                <a:cs typeface="+mn-cs"/>
              </a:rPr>
              <a:t> le point suivant :</a:t>
            </a:r>
          </a:p>
          <a:p>
            <a:pPr marL="171450" lvl="0" indent="-171450">
              <a:buFont typeface="Arial" panose="020B0604020202020204" pitchFamily="34" charset="0"/>
              <a:buChar char="•"/>
            </a:pPr>
            <a:r>
              <a:rPr sz="1200" kern="1200">
                <a:solidFill>
                  <a:schemeClr val="tx1"/>
                </a:solidFill>
                <a:effectLst/>
                <a:latin typeface="+mn-lt"/>
                <a:ea typeface="+mn-ea"/>
                <a:cs typeface="+mn-cs"/>
              </a:rPr>
              <a:t>L’endroit sur la courbe que nous devrions généralement viser, afin de concilier efficacement les pressions de la vie, se trouve un peu EN DESSOUS de notre niveau de performance optimal.</a:t>
            </a:r>
          </a:p>
          <a:p>
            <a:pPr marL="171450" lvl="0" indent="-171450">
              <a:buFont typeface="Arial" panose="020B0604020202020204" pitchFamily="34" charset="0"/>
              <a:buChar char="•"/>
            </a:pPr>
            <a:r>
              <a:rPr sz="1200" kern="1200">
                <a:solidFill>
                  <a:schemeClr val="tx1"/>
                </a:solidFill>
                <a:effectLst/>
                <a:latin typeface="+mn-lt"/>
                <a:ea typeface="+mn-ea"/>
                <a:cs typeface="+mn-cs"/>
              </a:rPr>
              <a:t>Cela nous permet, en cas d’incident imprévu, de garder de l’énergie dans notre « réservoir » afin de pouvoir gérer cette urgence ou d’autres doses de micro-stress.</a:t>
            </a:r>
          </a:p>
          <a:p>
            <a:pPr marL="171450" lvl="0" indent="-171450">
              <a:buFont typeface="Arial" panose="020B0604020202020204" pitchFamily="34" charset="0"/>
              <a:buChar char="•"/>
            </a:pPr>
            <a:r>
              <a:rPr sz="1200" kern="1200">
                <a:solidFill>
                  <a:schemeClr val="tx1"/>
                </a:solidFill>
                <a:effectLst/>
                <a:latin typeface="+mn-lt"/>
                <a:ea typeface="+mn-ea"/>
                <a:cs typeface="+mn-cs"/>
              </a:rPr>
              <a:t>Si nous vivons trop souvent dans cet état « optimal », alors un facteur de stress supplémentaire, même mineur, peut nous pousser du côté de l’épuisement et du burnout, et il est beaucoup plus difficile de remonter la pente que de la descendre.</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6</a:t>
            </a:fld>
            <a:endParaRPr lang="en-US" dirty="0"/>
          </a:p>
        </p:txBody>
      </p:sp>
    </p:spTree>
    <p:extLst>
      <p:ext uri="{BB962C8B-B14F-4D97-AF65-F5344CB8AC3E}">
        <p14:creationId xmlns:p14="http://schemas.microsoft.com/office/powerpoint/2010/main" val="4573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0FF2E4-95BE-49CA-89E1-C2C428ECDA9A}" type="slidenum">
              <a:rPr lang="en-US" smtClean="0"/>
              <a:pPr/>
              <a:t>7</a:t>
            </a:fld>
            <a:endParaRPr lang="en-US" dirty="0"/>
          </a:p>
        </p:txBody>
      </p:sp>
    </p:spTree>
    <p:extLst>
      <p:ext uri="{BB962C8B-B14F-4D97-AF65-F5344CB8AC3E}">
        <p14:creationId xmlns:p14="http://schemas.microsoft.com/office/powerpoint/2010/main" val="423126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sz="1200" b="1" i="1" kern="1200">
                <a:solidFill>
                  <a:schemeClr val="tx1"/>
                </a:solidFill>
                <a:effectLst/>
                <a:latin typeface="+mn-lt"/>
                <a:ea typeface="+mn-ea"/>
                <a:cs typeface="+mn-cs"/>
              </a:rPr>
              <a:t>Passez en revue </a:t>
            </a:r>
            <a:r>
              <a:rPr sz="1200" kern="1200">
                <a:solidFill>
                  <a:schemeClr val="tx1"/>
                </a:solidFill>
                <a:effectLst/>
                <a:latin typeface="+mn-lt"/>
                <a:ea typeface="+mn-ea"/>
                <a:cs typeface="+mn-cs"/>
              </a:rPr>
              <a:t>les informations qui figurent sur la diapositive.</a:t>
            </a:r>
          </a:p>
          <a:p>
            <a:endParaRPr lang="en-US" sz="1200" b="1" i="1" kern="1200" dirty="0">
              <a:solidFill>
                <a:schemeClr val="tx1"/>
              </a:solidFill>
              <a:effectLst/>
              <a:latin typeface="+mn-lt"/>
              <a:ea typeface="+mn-ea"/>
              <a:cs typeface="+mn-cs"/>
            </a:endParaRPr>
          </a:p>
          <a:p>
            <a:r>
              <a:rPr sz="1200" b="1" i="1" kern="1200">
                <a:solidFill>
                  <a:schemeClr val="tx1"/>
                </a:solidFill>
                <a:effectLst/>
                <a:latin typeface="+mn-lt"/>
                <a:ea typeface="+mn-ea"/>
                <a:cs typeface="+mn-cs"/>
              </a:rPr>
              <a:t>Parlez </a:t>
            </a:r>
            <a:r>
              <a:rPr sz="1200" b="0" i="0" kern="1200">
                <a:solidFill>
                  <a:schemeClr val="tx1"/>
                </a:solidFill>
                <a:effectLst/>
                <a:latin typeface="+mn-lt"/>
                <a:ea typeface="+mn-ea"/>
                <a:cs typeface="+mn-cs"/>
              </a:rPr>
              <a:t>plus en détails de ces réactions et du cycle du stress…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sz="1200" kern="1200">
                <a:solidFill>
                  <a:schemeClr val="tx1"/>
                </a:solidFill>
                <a:effectLst/>
                <a:latin typeface="+mn-lt"/>
                <a:ea typeface="+mn-ea"/>
                <a:cs typeface="+mn-cs"/>
              </a:rPr>
              <a:t>Vous avez peut-être entendu l’expression « réactions de combat/fuite/immobilisation ».</a:t>
            </a:r>
          </a:p>
          <a:p>
            <a:pPr marL="171450" lvl="0" indent="-171450">
              <a:buFont typeface="Arial" panose="020B0604020202020204" pitchFamily="34" charset="0"/>
              <a:buChar char="•"/>
            </a:pPr>
            <a:r>
              <a:rPr sz="1200" kern="1200">
                <a:solidFill>
                  <a:schemeClr val="tx1"/>
                </a:solidFill>
                <a:effectLst/>
                <a:latin typeface="+mn-lt"/>
                <a:ea typeface="+mn-ea"/>
                <a:cs typeface="+mn-cs"/>
              </a:rPr>
              <a:t>Ces hormones de stress préparent notre organisme à affronter des menaces en </a:t>
            </a:r>
            <a:r>
              <a:rPr sz="1200" i="1" kern="1200">
                <a:solidFill>
                  <a:schemeClr val="tx1"/>
                </a:solidFill>
                <a:effectLst/>
                <a:latin typeface="+mn-lt"/>
                <a:ea typeface="+mn-ea"/>
                <a:cs typeface="+mn-cs"/>
              </a:rPr>
              <a:t>combattant</a:t>
            </a:r>
            <a:r>
              <a:rPr sz="1200" kern="1200">
                <a:solidFill>
                  <a:schemeClr val="tx1"/>
                </a:solidFill>
                <a:effectLst/>
                <a:latin typeface="+mn-lt"/>
                <a:ea typeface="+mn-ea"/>
                <a:cs typeface="+mn-cs"/>
              </a:rPr>
              <a:t> pour sauver notre vie,</a:t>
            </a:r>
            <a:r>
              <a:rPr sz="1200" kern="1200" baseline="0">
                <a:solidFill>
                  <a:schemeClr val="tx1"/>
                </a:solidFill>
                <a:effectLst/>
                <a:latin typeface="+mn-lt"/>
                <a:ea typeface="+mn-ea"/>
                <a:cs typeface="+mn-cs"/>
              </a:rPr>
              <a:t> en</a:t>
            </a:r>
            <a:r>
              <a:rPr sz="1200" kern="1200">
                <a:solidFill>
                  <a:schemeClr val="tx1"/>
                </a:solidFill>
                <a:effectLst/>
                <a:latin typeface="+mn-lt"/>
                <a:ea typeface="+mn-ea"/>
                <a:cs typeface="+mn-cs"/>
              </a:rPr>
              <a:t> </a:t>
            </a:r>
            <a:r>
              <a:rPr sz="1200" i="1" kern="1200">
                <a:solidFill>
                  <a:schemeClr val="tx1"/>
                </a:solidFill>
                <a:effectLst/>
                <a:latin typeface="+mn-lt"/>
                <a:ea typeface="+mn-ea"/>
                <a:cs typeface="+mn-cs"/>
              </a:rPr>
              <a:t>prenant la fuite ou en nous immobilisant sur place</a:t>
            </a:r>
            <a:r>
              <a:rPr sz="1200" kern="120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Cette </a:t>
            </a:r>
            <a:r>
              <a:rPr lang="fr-FR" sz="1200" kern="1200">
                <a:solidFill>
                  <a:schemeClr val="tx1"/>
                </a:solidFill>
                <a:effectLst/>
                <a:latin typeface="+mn-lt"/>
                <a:ea typeface="+mn-ea"/>
                <a:cs typeface="+mn-cs"/>
              </a:rPr>
              <a:t>réponse au </a:t>
            </a:r>
            <a:r>
              <a:rPr sz="1200" kern="1200">
                <a:solidFill>
                  <a:schemeClr val="tx1"/>
                </a:solidFill>
                <a:effectLst/>
                <a:latin typeface="+mn-lt"/>
                <a:ea typeface="+mn-ea"/>
                <a:cs typeface="+mn-cs"/>
              </a:rPr>
              <a:t>stress a vu le jour il y a très longtemps et a pour fonction fondamentale de nous protéger. C’est là sa raison d’être.</a:t>
            </a:r>
          </a:p>
          <a:p>
            <a:pPr marL="171450" lvl="0" indent="-171450">
              <a:buFont typeface="Arial" panose="020B0604020202020204" pitchFamily="34" charset="0"/>
              <a:buChar char="•"/>
            </a:pPr>
            <a:r>
              <a:rPr sz="1200" kern="1200">
                <a:solidFill>
                  <a:schemeClr val="tx1"/>
                </a:solidFill>
                <a:effectLst/>
                <a:latin typeface="+mn-lt"/>
                <a:ea typeface="+mn-ea"/>
                <a:cs typeface="+mn-cs"/>
              </a:rPr>
              <a:t>Imaginez il y a fort longtemps, lors d'une journée normale au sein de nos communautés et tribus de chasseurs-cueilleurs. Si un prédateur (comme un tigre) se présentait, qu</a:t>
            </a:r>
            <a:r>
              <a:rPr lang="fr-FR" sz="1200" kern="1200">
                <a:solidFill>
                  <a:schemeClr val="tx1"/>
                </a:solidFill>
                <a:effectLst/>
                <a:latin typeface="+mn-lt"/>
                <a:ea typeface="+mn-ea"/>
                <a:cs typeface="+mn-cs"/>
              </a:rPr>
              <a:t>e se passait-il </a:t>
            </a:r>
            <a:r>
              <a:rPr sz="1200" kern="1200">
                <a:solidFill>
                  <a:schemeClr val="tx1"/>
                </a:solidFill>
                <a:effectLst/>
                <a:latin typeface="+mn-lt"/>
                <a:ea typeface="+mn-ea"/>
                <a:cs typeface="+mn-cs"/>
              </a:rPr>
              <a:t>? Nous </a:t>
            </a:r>
            <a:r>
              <a:rPr lang="fr-FR" sz="1200" kern="1200">
                <a:solidFill>
                  <a:schemeClr val="tx1"/>
                </a:solidFill>
                <a:effectLst/>
                <a:latin typeface="+mn-lt"/>
                <a:ea typeface="+mn-ea"/>
                <a:cs typeface="+mn-cs"/>
              </a:rPr>
              <a:t>avions</a:t>
            </a:r>
            <a:r>
              <a:rPr sz="1200" kern="1200">
                <a:solidFill>
                  <a:schemeClr val="tx1"/>
                </a:solidFill>
                <a:effectLst/>
                <a:latin typeface="+mn-lt"/>
                <a:ea typeface="+mn-ea"/>
                <a:cs typeface="+mn-cs"/>
              </a:rPr>
              <a:t> peur, et en un instant notre réponse </a:t>
            </a:r>
            <a:r>
              <a:rPr lang="fr-FR" sz="1200" kern="1200">
                <a:solidFill>
                  <a:schemeClr val="tx1"/>
                </a:solidFill>
                <a:effectLst/>
                <a:latin typeface="+mn-lt"/>
                <a:ea typeface="+mn-ea"/>
                <a:cs typeface="+mn-cs"/>
              </a:rPr>
              <a:t>au</a:t>
            </a:r>
            <a:r>
              <a:rPr sz="1200" kern="1200">
                <a:solidFill>
                  <a:schemeClr val="tx1"/>
                </a:solidFill>
                <a:effectLst/>
                <a:latin typeface="+mn-lt"/>
                <a:ea typeface="+mn-ea"/>
                <a:cs typeface="+mn-cs"/>
              </a:rPr>
              <a:t> stress se déclenchait et avec elle une cascade de changements physiologiques.</a:t>
            </a:r>
          </a:p>
          <a:p>
            <a:pPr marL="171450" lvl="0" indent="-171450">
              <a:buFont typeface="Arial" panose="020B0604020202020204" pitchFamily="34" charset="0"/>
              <a:buChar char="•"/>
            </a:pPr>
            <a:r>
              <a:rPr sz="1200" kern="1200">
                <a:solidFill>
                  <a:schemeClr val="tx1"/>
                </a:solidFill>
                <a:effectLst/>
                <a:latin typeface="+mn-lt"/>
                <a:ea typeface="+mn-ea"/>
                <a:cs typeface="+mn-cs"/>
              </a:rPr>
              <a:t>De quels changements s’agit-il et quelle est leur fonction ? (prochaine diapositive)</a:t>
            </a:r>
          </a:p>
          <a:p>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8</a:t>
            </a:fld>
            <a:endParaRPr lang="en-US" dirty="0"/>
          </a:p>
        </p:txBody>
      </p:sp>
    </p:spTree>
    <p:extLst>
      <p:ext uri="{BB962C8B-B14F-4D97-AF65-F5344CB8AC3E}">
        <p14:creationId xmlns:p14="http://schemas.microsoft.com/office/powerpoint/2010/main" val="244875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sz="1200" b="1" i="1" kern="1200">
                <a:solidFill>
                  <a:schemeClr val="tx1"/>
                </a:solidFill>
                <a:effectLst/>
                <a:latin typeface="+mn-lt"/>
                <a:ea typeface="+mn-ea"/>
                <a:cs typeface="+mn-cs"/>
              </a:rPr>
              <a:t>Expliquez : </a:t>
            </a:r>
            <a:r>
              <a:rPr sz="1200" b="0" i="0" kern="1200">
                <a:solidFill>
                  <a:schemeClr val="tx1"/>
                </a:solidFill>
                <a:effectLst/>
                <a:latin typeface="+mn-lt"/>
                <a:ea typeface="+mn-ea"/>
                <a:cs typeface="+mn-cs"/>
              </a:rPr>
              <a:t>penchons-nous sur certaines des réactions de réponse </a:t>
            </a:r>
            <a:r>
              <a:rPr lang="fr-FR" sz="1200" b="0" i="0" kern="1200">
                <a:solidFill>
                  <a:schemeClr val="tx1"/>
                </a:solidFill>
                <a:effectLst/>
                <a:latin typeface="+mn-lt"/>
                <a:ea typeface="+mn-ea"/>
                <a:cs typeface="+mn-cs"/>
              </a:rPr>
              <a:t>au</a:t>
            </a:r>
            <a:r>
              <a:rPr sz="1200" b="0" i="0" kern="1200">
                <a:solidFill>
                  <a:schemeClr val="tx1"/>
                </a:solidFill>
                <a:effectLst/>
                <a:latin typeface="+mn-lt"/>
                <a:ea typeface="+mn-ea"/>
                <a:cs typeface="+mn-cs"/>
              </a:rPr>
              <a:t> stress de notre organisme, leur fonction et leur raison d’être...</a:t>
            </a:r>
          </a:p>
          <a:p>
            <a:pPr marL="171450" indent="-171450">
              <a:buFont typeface="Arial" panose="020B0604020202020204" pitchFamily="34" charset="0"/>
              <a:buChar char="•"/>
            </a:pPr>
            <a:r>
              <a:rPr sz="1200" kern="1200">
                <a:solidFill>
                  <a:schemeClr val="tx1"/>
                </a:solidFill>
                <a:effectLst/>
                <a:latin typeface="+mn-lt"/>
                <a:ea typeface="+mn-ea"/>
                <a:cs typeface="+mn-cs"/>
              </a:rPr>
              <a:t>Votre glycémie commence à augmenter.</a:t>
            </a:r>
          </a:p>
          <a:p>
            <a:pPr marL="628650" lvl="1" indent="-171450">
              <a:buFont typeface="Arial" panose="020B0604020202020204" pitchFamily="34" charset="0"/>
              <a:buChar char="•"/>
            </a:pPr>
            <a:r>
              <a:rPr sz="1200" kern="1200">
                <a:solidFill>
                  <a:schemeClr val="tx1"/>
                </a:solidFill>
                <a:effectLst/>
                <a:latin typeface="+mn-lt"/>
                <a:ea typeface="+mn-ea"/>
                <a:cs typeface="+mn-cs"/>
              </a:rPr>
              <a:t>​Pourquoi ? Pour que votre cerveau et vos muscles reçoivent davantage de glucose, ce qui s’avère très utile dans une situation d’urgence.</a:t>
            </a:r>
          </a:p>
          <a:p>
            <a:pPr marL="171450" indent="-171450">
              <a:buFont typeface="Arial" panose="020B0604020202020204" pitchFamily="34" charset="0"/>
              <a:buChar char="•"/>
            </a:pPr>
            <a:r>
              <a:rPr sz="1200" kern="1200">
                <a:solidFill>
                  <a:schemeClr val="tx1"/>
                </a:solidFill>
                <a:effectLst/>
                <a:latin typeface="+mn-lt"/>
                <a:ea typeface="+mn-ea"/>
                <a:cs typeface="+mn-cs"/>
              </a:rPr>
              <a:t>Votre </a:t>
            </a:r>
            <a:r>
              <a:rPr lang="fr-FR" sz="1200" kern="1200">
                <a:solidFill>
                  <a:schemeClr val="tx1"/>
                </a:solidFill>
                <a:effectLst/>
                <a:latin typeface="+mn-lt"/>
                <a:ea typeface="+mn-ea"/>
                <a:cs typeface="+mn-cs"/>
              </a:rPr>
              <a:t>tension artérielle </a:t>
            </a:r>
            <a:r>
              <a:rPr sz="1200" kern="1200">
                <a:solidFill>
                  <a:schemeClr val="tx1"/>
                </a:solidFill>
                <a:effectLst/>
                <a:latin typeface="+mn-lt"/>
                <a:ea typeface="+mn-ea"/>
                <a:cs typeface="+mn-cs"/>
              </a:rPr>
              <a:t>commence à grimper.</a:t>
            </a:r>
          </a:p>
          <a:p>
            <a:pPr marL="628650" lvl="1" indent="-171450">
              <a:buFont typeface="Arial" panose="020B0604020202020204" pitchFamily="34" charset="0"/>
              <a:buChar char="•"/>
            </a:pPr>
            <a:r>
              <a:rPr sz="1200" kern="1200">
                <a:solidFill>
                  <a:schemeClr val="tx1"/>
                </a:solidFill>
                <a:effectLst/>
                <a:latin typeface="+mn-lt"/>
                <a:ea typeface="+mn-ea"/>
                <a:cs typeface="+mn-cs"/>
              </a:rPr>
              <a:t>​Pourquoi ? Afin de permettre à davantage d’oxygène d’atteindre votre cerveau et vos muscles. Cela vous aidera à échapper à un lion ou à un autre prédateur.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Votre respiration s’accélère et votre fréquence cardiaque augmente.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​Pourquoi ? Pour prendre davantage d’oxygène et le faire circuler plus rapidement dans votre organisme.</a:t>
            </a:r>
          </a:p>
          <a:p>
            <a:pPr marL="171450" indent="-171450">
              <a:buFont typeface="Arial" panose="020B0604020202020204" pitchFamily="34" charset="0"/>
              <a:buChar char="•"/>
            </a:pPr>
            <a:r>
              <a:rPr sz="1200" kern="1200">
                <a:solidFill>
                  <a:schemeClr val="tx1"/>
                </a:solidFill>
                <a:effectLst/>
                <a:latin typeface="+mn-lt"/>
                <a:ea typeface="+mn-ea"/>
                <a:cs typeface="+mn-cs"/>
              </a:rPr>
              <a:t>Vo</a:t>
            </a:r>
            <a:r>
              <a:rPr lang="fr-FR" sz="1200" kern="1200">
                <a:solidFill>
                  <a:schemeClr val="tx1"/>
                </a:solidFill>
                <a:effectLst/>
                <a:latin typeface="+mn-lt"/>
                <a:ea typeface="+mn-ea"/>
                <a:cs typeface="+mn-cs"/>
              </a:rPr>
              <a:t>tre</a:t>
            </a:r>
            <a:r>
              <a:rPr sz="1200" kern="1200">
                <a:solidFill>
                  <a:schemeClr val="tx1"/>
                </a:solidFill>
                <a:effectLst/>
                <a:latin typeface="+mn-lt"/>
                <a:ea typeface="+mn-ea"/>
                <a:cs typeface="+mn-cs"/>
              </a:rPr>
              <a:t> amygdale, le centre émotionnel (ou la sonnette d’alarme) de votre cerveau passe en mode « alerte rouge ».</a:t>
            </a:r>
          </a:p>
          <a:p>
            <a:pPr marL="628650" lvl="1" indent="-171450">
              <a:buFont typeface="Arial" panose="020B0604020202020204" pitchFamily="34" charset="0"/>
              <a:buChar char="•"/>
            </a:pPr>
            <a:r>
              <a:rPr sz="1200" kern="1200">
                <a:solidFill>
                  <a:schemeClr val="tx1"/>
                </a:solidFill>
                <a:effectLst/>
                <a:latin typeface="+mn-lt"/>
                <a:ea typeface="+mn-ea"/>
                <a:cs typeface="+mn-cs"/>
              </a:rPr>
              <a:t>​Pourquoi ? Cela renforce considérablement votre vigilance aux menaces qui vous entourent et aux possibilités d’évasion.</a:t>
            </a:r>
          </a:p>
          <a:p>
            <a:pPr marL="171450" indent="-171450">
              <a:buFont typeface="Arial" panose="020B0604020202020204" pitchFamily="34" charset="0"/>
              <a:buChar char="•"/>
            </a:pPr>
            <a:r>
              <a:rPr sz="1200" kern="1200">
                <a:solidFill>
                  <a:schemeClr val="tx1"/>
                </a:solidFill>
                <a:effectLst/>
                <a:latin typeface="+mn-lt"/>
                <a:ea typeface="+mn-ea"/>
                <a:cs typeface="+mn-cs"/>
              </a:rPr>
              <a:t>Votre sang coagule plus facilement.</a:t>
            </a:r>
          </a:p>
          <a:p>
            <a:pPr marL="628650" lvl="1" indent="-171450">
              <a:buFont typeface="Arial" panose="020B0604020202020204" pitchFamily="34" charset="0"/>
              <a:buChar char="•"/>
            </a:pPr>
            <a:r>
              <a:rPr sz="1200" kern="1200">
                <a:solidFill>
                  <a:schemeClr val="tx1"/>
                </a:solidFill>
                <a:effectLst/>
                <a:latin typeface="+mn-lt"/>
                <a:ea typeface="+mn-ea"/>
                <a:cs typeface="+mn-cs"/>
              </a:rPr>
              <a:t>​Pourquoi ? Afin de pouvoir coaguler plus facilement si vous êtes blessé, ce qui pourrait vous sauver la vie.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sz="1200" b="1" i="1" kern="1200">
                <a:solidFill>
                  <a:schemeClr val="tx1"/>
                </a:solidFill>
                <a:effectLst/>
                <a:latin typeface="+mn-lt"/>
                <a:ea typeface="+mn-ea"/>
                <a:cs typeface="+mn-cs"/>
              </a:rPr>
              <a:t>​Expliquez : </a:t>
            </a:r>
          </a:p>
          <a:p>
            <a:pPr marL="171450" indent="-171450">
              <a:buFont typeface="Arial" panose="020B0604020202020204" pitchFamily="34" charset="0"/>
              <a:buChar char="•"/>
            </a:pPr>
            <a:r>
              <a:rPr sz="1200" b="0" i="0" kern="1200">
                <a:solidFill>
                  <a:schemeClr val="tx1"/>
                </a:solidFill>
                <a:effectLst/>
                <a:latin typeface="+mn-lt"/>
                <a:ea typeface="+mn-ea"/>
                <a:cs typeface="+mn-cs"/>
              </a:rPr>
              <a:t>Ces réponses de stress sont pertinentes et particulièrement utiles lorsque nous sommes confrontés à un danger physique soudain.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CEPENDANT, le problème auquel nous sommes confrontés aujourd’hui est que nombre de nos réponses </a:t>
            </a:r>
            <a:r>
              <a:rPr lang="fr-FR" sz="1200" kern="1200">
                <a:solidFill>
                  <a:schemeClr val="tx1"/>
                </a:solidFill>
                <a:effectLst/>
                <a:latin typeface="+mn-lt"/>
                <a:ea typeface="+mn-ea"/>
                <a:cs typeface="+mn-cs"/>
              </a:rPr>
              <a:t>au</a:t>
            </a:r>
            <a:r>
              <a:rPr sz="1200" kern="1200">
                <a:solidFill>
                  <a:schemeClr val="tx1"/>
                </a:solidFill>
                <a:effectLst/>
                <a:latin typeface="+mn-lt"/>
                <a:ea typeface="+mn-ea"/>
                <a:cs typeface="+mn-cs"/>
              </a:rPr>
              <a:t> stress sont activées par notre vie quotidienne et non par des prédateurs sauvages.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La réponse </a:t>
            </a:r>
            <a:r>
              <a:rPr lang="fr-FR" sz="1200" kern="1200">
                <a:solidFill>
                  <a:schemeClr val="tx1"/>
                </a:solidFill>
                <a:effectLst/>
                <a:latin typeface="+mn-lt"/>
                <a:ea typeface="+mn-ea"/>
                <a:cs typeface="+mn-cs"/>
              </a:rPr>
              <a:t>au</a:t>
            </a:r>
            <a:r>
              <a:rPr sz="1200" kern="1200">
                <a:solidFill>
                  <a:schemeClr val="tx1"/>
                </a:solidFill>
                <a:effectLst/>
                <a:latin typeface="+mn-lt"/>
                <a:ea typeface="+mn-ea"/>
                <a:cs typeface="+mn-cs"/>
              </a:rPr>
              <a:t> stress est activée par nos boîtes de réception de courrier électronique, nos listes de tâches, les exigences contradictoires auxquelles nous devons répondre, par des calendriers très chargés qui exigent de nous un véritable numéro d’équilibriste.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Pour nombre d’entre nous, notre organisme réagit de la même manière face à ces facteurs de stress qu’il le ferait face à des prédateurs. Cela signifie que ces réponses </a:t>
            </a:r>
            <a:r>
              <a:rPr lang="fr-FR" sz="1200" kern="1200">
                <a:solidFill>
                  <a:schemeClr val="tx1"/>
                </a:solidFill>
                <a:effectLst/>
                <a:latin typeface="+mn-lt"/>
                <a:ea typeface="+mn-ea"/>
                <a:cs typeface="+mn-cs"/>
              </a:rPr>
              <a:t>au</a:t>
            </a:r>
            <a:r>
              <a:rPr sz="1200" kern="1200">
                <a:solidFill>
                  <a:schemeClr val="tx1"/>
                </a:solidFill>
                <a:effectLst/>
                <a:latin typeface="+mn-lt"/>
                <a:ea typeface="+mn-ea"/>
                <a:cs typeface="+mn-cs"/>
              </a:rPr>
              <a:t> stress conçues pour nous aider à court terme sont activées de manière répétée dans notre vie quotidienne. Et à long terme, cela n’est pas sans conséquence.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Pouvez-vous citer des conséquences d’une activation répétée de la réponse </a:t>
            </a:r>
            <a:r>
              <a:rPr lang="fr-FR" sz="1200" kern="1200">
                <a:solidFill>
                  <a:schemeClr val="tx1"/>
                </a:solidFill>
                <a:effectLst/>
                <a:latin typeface="+mn-lt"/>
                <a:ea typeface="+mn-ea"/>
                <a:cs typeface="+mn-cs"/>
              </a:rPr>
              <a:t>au</a:t>
            </a:r>
            <a:r>
              <a:rPr sz="1200" kern="1200">
                <a:solidFill>
                  <a:schemeClr val="tx1"/>
                </a:solidFill>
                <a:effectLst/>
                <a:latin typeface="+mn-lt"/>
                <a:ea typeface="+mn-ea"/>
                <a:cs typeface="+mn-cs"/>
              </a:rPr>
              <a:t> stress, en n’ayant que rarement ou jamais l’occasion de retrouver le niveau de stress initial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9</a:t>
            </a:fld>
            <a:endParaRPr lang="en-US" dirty="0"/>
          </a:p>
        </p:txBody>
      </p:sp>
    </p:spTree>
    <p:extLst>
      <p:ext uri="{BB962C8B-B14F-4D97-AF65-F5344CB8AC3E}">
        <p14:creationId xmlns:p14="http://schemas.microsoft.com/office/powerpoint/2010/main" val="24244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5547"/>
            <a:ext cx="7772400" cy="1694415"/>
          </a:xfrm>
          <a:prstGeom prst="rect">
            <a:avLst/>
          </a:prstGeom>
        </p:spPr>
        <p:txBody>
          <a:bodyPr anchor="b"/>
          <a:lstStyle>
            <a:lvl1pPr algn="ctr">
              <a:defRPr sz="4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983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433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6"/>
                        <a:ext cx="1587" cy="1587"/>
                      </a:xfrm>
                      <a:prstGeom prst="rect">
                        <a:avLst/>
                      </a:prstGeom>
                    </p:spPr>
                  </p:pic>
                </p:oleObj>
              </mc:Fallback>
            </mc:AlternateContent>
          </a:graphicData>
        </a:graphic>
      </p:graphicFrame>
      <p:sp>
        <p:nvSpPr>
          <p:cNvPr id="2" name="Title 1"/>
          <p:cNvSpPr>
            <a:spLocks noGrp="1"/>
          </p:cNvSpPr>
          <p:nvPr>
            <p:ph type="title"/>
          </p:nvPr>
        </p:nvSpPr>
        <p:spPr>
          <a:xfrm>
            <a:off x="171450" y="136526"/>
            <a:ext cx="7886700" cy="611619"/>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xmlns="" id="{F1A0E97C-5F10-6E4F-AB66-305A53036F00}"/>
              </a:ext>
            </a:extLst>
          </p:cNvPr>
          <p:cNvSpPr>
            <a:spLocks noGrp="1"/>
          </p:cNvSpPr>
          <p:nvPr>
            <p:ph type="body" sz="quarter" idx="10"/>
          </p:nvPr>
        </p:nvSpPr>
        <p:spPr>
          <a:xfrm>
            <a:off x="461963" y="1146175"/>
            <a:ext cx="8239125" cy="923925"/>
          </a:xfrm>
          <a:prstGeom prst="rect">
            <a:avLst/>
          </a:prstGeom>
        </p:spPr>
        <p:txBody>
          <a:bodyPr/>
          <a:lstStyle>
            <a:lvl1pPr>
              <a:lnSpc>
                <a:spcPct val="100000"/>
              </a:lnSpc>
              <a:defRPr sz="2600">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8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3"/>
          <p:cNvSpPr>
            <a:spLocks noChangeArrowheads="1"/>
          </p:cNvSpPr>
          <p:nvPr userDrawn="1"/>
        </p:nvSpPr>
        <p:spPr bwMode="auto">
          <a:xfrm>
            <a:off x="123825" y="6166556"/>
            <a:ext cx="8896350" cy="589456"/>
          </a:xfrm>
          <a:prstGeom prst="rect">
            <a:avLst/>
          </a:prstGeom>
          <a:solidFill>
            <a:srgbClr val="FDC82F"/>
          </a:solidFill>
          <a:ln w="9525">
            <a:noFill/>
            <a:miter lim="800000"/>
            <a:headEnd/>
            <a:tailEnd/>
          </a:ln>
        </p:spPr>
        <p:txBody>
          <a:bodyPr wrap="none" anchor="ctr"/>
          <a:lstStyle/>
          <a:p>
            <a:pPr fontAlgn="auto">
              <a:spcBef>
                <a:spcPts val="0"/>
              </a:spcBef>
              <a:spcAft>
                <a:spcPts val="0"/>
              </a:spcAft>
              <a:defRPr/>
            </a:pPr>
            <a:endParaRPr lang="en-US" sz="1800" dirty="0">
              <a:solidFill>
                <a:prstClr val="black"/>
              </a:solidFill>
              <a:latin typeface="Arial"/>
            </a:endParaRPr>
          </a:p>
        </p:txBody>
      </p:sp>
      <p:sp>
        <p:nvSpPr>
          <p:cNvPr id="9" name="Text Box 8"/>
          <p:cNvSpPr txBox="1">
            <a:spLocks noChangeArrowheads="1"/>
          </p:cNvSpPr>
          <p:nvPr userDrawn="1"/>
        </p:nvSpPr>
        <p:spPr bwMode="auto">
          <a:xfrm>
            <a:off x="285750" y="6540114"/>
            <a:ext cx="2971800" cy="138499"/>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50000"/>
              </a:spcBef>
              <a:defRPr/>
            </a:pPr>
            <a:r>
              <a:rPr sz="900" b="1">
                <a:cs typeface="Arial" charset="0"/>
              </a:rPr>
              <a:t>​From Harm To Home </a:t>
            </a:r>
            <a:r>
              <a:rPr sz="900">
                <a:cs typeface="Arial" charset="0"/>
              </a:rPr>
              <a:t>| Rescue.org</a:t>
            </a:r>
            <a:endParaRPr lang="en-US" sz="900" dirty="0">
              <a:cs typeface="Arial" charset="0"/>
            </a:endParaRPr>
          </a:p>
        </p:txBody>
      </p:sp>
      <p:pic>
        <p:nvPicPr>
          <p:cNvPr id="8" name="Picture 6" descr="irc_logo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62975" y="6184900"/>
            <a:ext cx="419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2071" y="616828"/>
            <a:ext cx="9143999" cy="212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5926661"/>
      </p:ext>
    </p:extLst>
  </p:cSld>
  <p:clrMap bg1="lt1" tx1="dk1" bg2="lt2" tx2="dk2" accent1="accent1" accent2="accent2" accent3="accent3" accent4="accent4" accent5="accent5" accent6="accent6" hlink="hlink" folHlink="folHlink"/>
  <p:sldLayoutIdLst>
    <p:sldLayoutId id="2147483661" r:id="rId1"/>
    <p:sldLayoutId id="2147483678" r:id="rId2"/>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XcG_FMh2B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20A22-B766-5244-B2B9-2885DBBD4D00}"/>
              </a:ext>
            </a:extLst>
          </p:cNvPr>
          <p:cNvSpPr>
            <a:spLocks noGrp="1"/>
          </p:cNvSpPr>
          <p:nvPr>
            <p:ph type="ctrTitle"/>
          </p:nvPr>
        </p:nvSpPr>
        <p:spPr>
          <a:xfrm>
            <a:off x="507207" y="1028784"/>
            <a:ext cx="8101012" cy="1694415"/>
          </a:xfrm>
        </p:spPr>
        <p:txBody>
          <a:bodyPr/>
          <a:lstStyle/>
          <a:p>
            <a:r>
              <a:rPr sz="5600" dirty="0"/>
              <a:t>Le stress et </a:t>
            </a:r>
            <a:r>
              <a:rPr sz="5600" dirty="0" err="1"/>
              <a:t>notre</a:t>
            </a:r>
            <a:r>
              <a:rPr sz="5600" dirty="0"/>
              <a:t> santé</a:t>
            </a:r>
          </a:p>
        </p:txBody>
      </p:sp>
      <p:pic>
        <p:nvPicPr>
          <p:cNvPr id="9" name="Picture 8">
            <a:extLst>
              <a:ext uri="{FF2B5EF4-FFF2-40B4-BE49-F238E27FC236}">
                <a16:creationId xmlns:a16="http://schemas.microsoft.com/office/drawing/2014/main" xmlns="" id="{BEC354A2-DCCF-0A4D-A597-6E71F1570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38" y="2938462"/>
            <a:ext cx="2216150" cy="2958674"/>
          </a:xfrm>
          <a:prstGeom prst="rect">
            <a:avLst/>
          </a:prstGeom>
        </p:spPr>
      </p:pic>
    </p:spTree>
    <p:extLst>
      <p:ext uri="{BB962C8B-B14F-4D97-AF65-F5344CB8AC3E}">
        <p14:creationId xmlns:p14="http://schemas.microsoft.com/office/powerpoint/2010/main" val="321247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9856B-B66E-6C4D-B44A-593AE4F0DF17}"/>
              </a:ext>
            </a:extLst>
          </p:cNvPr>
          <p:cNvSpPr>
            <a:spLocks noGrp="1"/>
          </p:cNvSpPr>
          <p:nvPr>
            <p:ph type="title"/>
          </p:nvPr>
        </p:nvSpPr>
        <p:spPr/>
        <p:txBody>
          <a:bodyPr/>
          <a:lstStyle/>
          <a:p>
            <a:r>
              <a:t>La réponse </a:t>
            </a:r>
            <a:r>
              <a:rPr lang="fr-FR"/>
              <a:t>au</a:t>
            </a:r>
            <a:r>
              <a:t> stress à l'œuvre… au fil du temps</a:t>
            </a:r>
          </a:p>
        </p:txBody>
      </p:sp>
      <p:sp>
        <p:nvSpPr>
          <p:cNvPr id="4" name="Text Placeholder 3">
            <a:extLst>
              <a:ext uri="{FF2B5EF4-FFF2-40B4-BE49-F238E27FC236}">
                <a16:creationId xmlns:a16="http://schemas.microsoft.com/office/drawing/2014/main" xmlns="" id="{EA63B279-E714-4B43-8DA3-746A67A9548E}"/>
              </a:ext>
            </a:extLst>
          </p:cNvPr>
          <p:cNvSpPr>
            <a:spLocks noGrp="1"/>
          </p:cNvSpPr>
          <p:nvPr>
            <p:ph type="body" sz="quarter" idx="10"/>
          </p:nvPr>
        </p:nvSpPr>
        <p:spPr>
          <a:xfrm>
            <a:off x="319088" y="946149"/>
            <a:ext cx="8553450" cy="5711825"/>
          </a:xfrm>
        </p:spPr>
        <p:txBody>
          <a:bodyPr/>
          <a:lstStyle/>
          <a:p>
            <a:pPr>
              <a:spcBef>
                <a:spcPts val="400"/>
              </a:spcBef>
              <a:spcAft>
                <a:spcPts val="400"/>
              </a:spcAft>
            </a:pPr>
            <a:r>
              <a:rPr sz="2100" dirty="0" err="1"/>
              <a:t>Hausse</a:t>
            </a:r>
            <a:r>
              <a:rPr sz="2100" dirty="0"/>
              <a:t> </a:t>
            </a:r>
            <a:r>
              <a:rPr sz="2100" dirty="0" err="1"/>
              <a:t>subite</a:t>
            </a:r>
            <a:r>
              <a:rPr sz="2100" dirty="0"/>
              <a:t> de la </a:t>
            </a:r>
            <a:r>
              <a:rPr sz="2100" dirty="0" err="1"/>
              <a:t>glycémie</a:t>
            </a:r>
            <a:endParaRPr sz="2100" dirty="0"/>
          </a:p>
          <a:p>
            <a:pPr lvl="1">
              <a:spcBef>
                <a:spcPts val="400"/>
              </a:spcBef>
              <a:spcAft>
                <a:spcPts val="400"/>
              </a:spcAft>
            </a:pPr>
            <a:r>
              <a:rPr sz="2100" dirty="0">
                <a:solidFill>
                  <a:srgbClr val="FF0000"/>
                </a:solidFill>
              </a:rPr>
              <a:t>Pics de </a:t>
            </a:r>
            <a:r>
              <a:rPr sz="2100" dirty="0" err="1">
                <a:solidFill>
                  <a:srgbClr val="FF0000"/>
                </a:solidFill>
              </a:rPr>
              <a:t>glycémie</a:t>
            </a:r>
            <a:r>
              <a:rPr sz="2100" dirty="0">
                <a:solidFill>
                  <a:srgbClr val="FF0000"/>
                </a:solidFill>
              </a:rPr>
              <a:t>, </a:t>
            </a:r>
            <a:r>
              <a:rPr sz="2100" dirty="0" err="1">
                <a:solidFill>
                  <a:srgbClr val="FF0000"/>
                </a:solidFill>
              </a:rPr>
              <a:t>dérèglement</a:t>
            </a:r>
            <a:r>
              <a:rPr sz="2100" dirty="0">
                <a:solidFill>
                  <a:srgbClr val="FF0000"/>
                </a:solidFill>
              </a:rPr>
              <a:t> du </a:t>
            </a:r>
            <a:r>
              <a:rPr sz="2100" dirty="0" err="1">
                <a:solidFill>
                  <a:srgbClr val="FF0000"/>
                </a:solidFill>
              </a:rPr>
              <a:t>métabolisme</a:t>
            </a:r>
            <a:r>
              <a:rPr sz="2100" dirty="0">
                <a:solidFill>
                  <a:srgbClr val="FF0000"/>
                </a:solidFill>
              </a:rPr>
              <a:t> des </a:t>
            </a:r>
            <a:r>
              <a:rPr sz="2100" dirty="0" err="1">
                <a:solidFill>
                  <a:srgbClr val="FF0000"/>
                </a:solidFill>
              </a:rPr>
              <a:t>glucides</a:t>
            </a:r>
            <a:r>
              <a:rPr sz="2100" dirty="0">
                <a:solidFill>
                  <a:srgbClr val="FF0000"/>
                </a:solidFill>
              </a:rPr>
              <a:t>, </a:t>
            </a:r>
            <a:r>
              <a:rPr sz="2100" dirty="0" err="1">
                <a:solidFill>
                  <a:srgbClr val="FF0000"/>
                </a:solidFill>
              </a:rPr>
              <a:t>diabète</a:t>
            </a:r>
            <a:r>
              <a:rPr sz="2100" dirty="0">
                <a:solidFill>
                  <a:srgbClr val="FF0000"/>
                </a:solidFill>
              </a:rPr>
              <a:t>, </a:t>
            </a:r>
            <a:r>
              <a:rPr sz="2100" dirty="0" err="1">
                <a:solidFill>
                  <a:srgbClr val="FF0000"/>
                </a:solidFill>
              </a:rPr>
              <a:t>obésité</a:t>
            </a:r>
            <a:endParaRPr sz="2100" dirty="0">
              <a:solidFill>
                <a:srgbClr val="FF0000"/>
              </a:solidFill>
            </a:endParaRPr>
          </a:p>
          <a:p>
            <a:pPr>
              <a:spcBef>
                <a:spcPts val="400"/>
              </a:spcBef>
              <a:spcAft>
                <a:spcPts val="400"/>
              </a:spcAft>
            </a:pPr>
            <a:r>
              <a:rPr sz="2100" dirty="0" err="1"/>
              <a:t>Hausse</a:t>
            </a:r>
            <a:r>
              <a:rPr sz="2100" dirty="0"/>
              <a:t> de </a:t>
            </a:r>
            <a:r>
              <a:rPr sz="2100"/>
              <a:t>la </a:t>
            </a:r>
            <a:r>
              <a:rPr lang="fr-FR" sz="2100"/>
              <a:t>tension artérielle</a:t>
            </a:r>
            <a:endParaRPr sz="2100" dirty="0"/>
          </a:p>
          <a:p>
            <a:pPr lvl="1">
              <a:spcBef>
                <a:spcPts val="400"/>
              </a:spcBef>
              <a:spcAft>
                <a:spcPts val="400"/>
              </a:spcAft>
            </a:pPr>
            <a:r>
              <a:rPr lang="fr-FR" sz="2100">
                <a:solidFill>
                  <a:srgbClr val="FF0000"/>
                </a:solidFill>
              </a:rPr>
              <a:t>Tension artérielle </a:t>
            </a:r>
            <a:r>
              <a:rPr sz="2100">
                <a:solidFill>
                  <a:srgbClr val="FF0000"/>
                </a:solidFill>
              </a:rPr>
              <a:t>élevée</a:t>
            </a:r>
            <a:r>
              <a:rPr sz="2100" dirty="0">
                <a:solidFill>
                  <a:srgbClr val="FF0000"/>
                </a:solidFill>
              </a:rPr>
              <a:t>, accidents </a:t>
            </a:r>
            <a:r>
              <a:rPr sz="2100" dirty="0" err="1">
                <a:solidFill>
                  <a:srgbClr val="FF0000"/>
                </a:solidFill>
              </a:rPr>
              <a:t>vasculaires</a:t>
            </a:r>
            <a:r>
              <a:rPr sz="2100" dirty="0">
                <a:solidFill>
                  <a:srgbClr val="FF0000"/>
                </a:solidFill>
              </a:rPr>
              <a:t> </a:t>
            </a:r>
            <a:r>
              <a:rPr sz="2100" dirty="0" err="1">
                <a:solidFill>
                  <a:srgbClr val="FF0000"/>
                </a:solidFill>
              </a:rPr>
              <a:t>cérébraux</a:t>
            </a:r>
            <a:r>
              <a:rPr sz="2100" dirty="0">
                <a:solidFill>
                  <a:srgbClr val="FF0000"/>
                </a:solidFill>
              </a:rPr>
              <a:t>, ruptures </a:t>
            </a:r>
            <a:r>
              <a:rPr sz="2100" dirty="0" err="1">
                <a:solidFill>
                  <a:srgbClr val="FF0000"/>
                </a:solidFill>
              </a:rPr>
              <a:t>d’anévrisme</a:t>
            </a:r>
            <a:endParaRPr sz="2100" dirty="0">
              <a:solidFill>
                <a:srgbClr val="FF0000"/>
              </a:solidFill>
            </a:endParaRPr>
          </a:p>
          <a:p>
            <a:pPr>
              <a:spcBef>
                <a:spcPts val="400"/>
              </a:spcBef>
              <a:spcAft>
                <a:spcPts val="400"/>
              </a:spcAft>
            </a:pPr>
            <a:r>
              <a:rPr sz="2100" dirty="0" err="1"/>
              <a:t>Hausse</a:t>
            </a:r>
            <a:r>
              <a:rPr sz="2100" dirty="0"/>
              <a:t> des </a:t>
            </a:r>
            <a:r>
              <a:rPr sz="2100" dirty="0" err="1"/>
              <a:t>fréquences</a:t>
            </a:r>
            <a:r>
              <a:rPr sz="2100" dirty="0"/>
              <a:t> </a:t>
            </a:r>
            <a:r>
              <a:rPr sz="2100" dirty="0" err="1"/>
              <a:t>cardiaque</a:t>
            </a:r>
            <a:r>
              <a:rPr sz="2100" dirty="0"/>
              <a:t> et </a:t>
            </a:r>
            <a:r>
              <a:rPr sz="2100" dirty="0" err="1"/>
              <a:t>respiratoire</a:t>
            </a:r>
            <a:endParaRPr sz="2100" dirty="0"/>
          </a:p>
          <a:p>
            <a:pPr lvl="1">
              <a:spcBef>
                <a:spcPts val="400"/>
              </a:spcBef>
              <a:spcAft>
                <a:spcPts val="400"/>
              </a:spcAft>
            </a:pPr>
            <a:r>
              <a:rPr sz="2100" dirty="0">
                <a:solidFill>
                  <a:srgbClr val="FF0000"/>
                </a:solidFill>
              </a:rPr>
              <a:t>Surcharge </a:t>
            </a:r>
            <a:r>
              <a:rPr sz="2100" dirty="0" err="1">
                <a:solidFill>
                  <a:srgbClr val="FF0000"/>
                </a:solidFill>
              </a:rPr>
              <a:t>cardiaque</a:t>
            </a:r>
            <a:r>
              <a:rPr sz="2100" dirty="0">
                <a:solidFill>
                  <a:srgbClr val="FF0000"/>
                </a:solidFill>
              </a:rPr>
              <a:t> </a:t>
            </a:r>
            <a:r>
              <a:rPr sz="2100" dirty="0" err="1">
                <a:solidFill>
                  <a:srgbClr val="FF0000"/>
                </a:solidFill>
              </a:rPr>
              <a:t>chronique</a:t>
            </a:r>
            <a:r>
              <a:rPr sz="2100" dirty="0">
                <a:solidFill>
                  <a:srgbClr val="FF0000"/>
                </a:solidFill>
              </a:rPr>
              <a:t>, </a:t>
            </a:r>
            <a:r>
              <a:rPr sz="2100" dirty="0" err="1">
                <a:solidFill>
                  <a:srgbClr val="FF0000"/>
                </a:solidFill>
              </a:rPr>
              <a:t>crise</a:t>
            </a:r>
            <a:r>
              <a:rPr sz="2100" dirty="0">
                <a:solidFill>
                  <a:srgbClr val="FF0000"/>
                </a:solidFill>
              </a:rPr>
              <a:t> </a:t>
            </a:r>
            <a:r>
              <a:rPr sz="2100" dirty="0" err="1">
                <a:solidFill>
                  <a:srgbClr val="FF0000"/>
                </a:solidFill>
              </a:rPr>
              <a:t>cardiaque</a:t>
            </a:r>
            <a:endParaRPr sz="2100" dirty="0">
              <a:solidFill>
                <a:srgbClr val="FF0000"/>
              </a:solidFill>
            </a:endParaRPr>
          </a:p>
          <a:p>
            <a:pPr>
              <a:spcBef>
                <a:spcPts val="400"/>
              </a:spcBef>
              <a:spcAft>
                <a:spcPts val="400"/>
              </a:spcAft>
            </a:pPr>
            <a:r>
              <a:rPr sz="2100" dirty="0" err="1"/>
              <a:t>L’amygdale</a:t>
            </a:r>
            <a:r>
              <a:rPr sz="2100" dirty="0"/>
              <a:t> </a:t>
            </a:r>
            <a:r>
              <a:rPr sz="2100" dirty="0" err="1"/>
              <a:t>passe</a:t>
            </a:r>
            <a:r>
              <a:rPr sz="2100" dirty="0"/>
              <a:t> </a:t>
            </a:r>
            <a:r>
              <a:rPr sz="2100" dirty="0" err="1"/>
              <a:t>en</a:t>
            </a:r>
            <a:r>
              <a:rPr sz="2100" dirty="0"/>
              <a:t> mode « </a:t>
            </a:r>
            <a:r>
              <a:rPr sz="2100" dirty="0" err="1"/>
              <a:t>alerte</a:t>
            </a:r>
            <a:r>
              <a:rPr sz="2100" dirty="0"/>
              <a:t> rouge »</a:t>
            </a:r>
          </a:p>
          <a:p>
            <a:pPr lvl="1">
              <a:spcBef>
                <a:spcPts val="400"/>
              </a:spcBef>
              <a:spcAft>
                <a:spcPts val="400"/>
              </a:spcAft>
            </a:pPr>
            <a:r>
              <a:rPr sz="2100" dirty="0">
                <a:solidFill>
                  <a:srgbClr val="FF0000"/>
                </a:solidFill>
              </a:rPr>
              <a:t>Troubles du </a:t>
            </a:r>
            <a:r>
              <a:rPr sz="2100" dirty="0" err="1">
                <a:solidFill>
                  <a:srgbClr val="FF0000"/>
                </a:solidFill>
              </a:rPr>
              <a:t>sommeil</a:t>
            </a:r>
            <a:r>
              <a:rPr sz="2100" dirty="0">
                <a:solidFill>
                  <a:srgbClr val="FF0000"/>
                </a:solidFill>
              </a:rPr>
              <a:t>, </a:t>
            </a:r>
            <a:r>
              <a:rPr sz="2100" dirty="0" err="1">
                <a:solidFill>
                  <a:srgbClr val="FF0000"/>
                </a:solidFill>
              </a:rPr>
              <a:t>anxiété</a:t>
            </a:r>
            <a:r>
              <a:rPr sz="2100" dirty="0">
                <a:solidFill>
                  <a:srgbClr val="FF0000"/>
                </a:solidFill>
              </a:rPr>
              <a:t> et hypervigilance, </a:t>
            </a:r>
            <a:r>
              <a:rPr sz="2100" dirty="0" err="1">
                <a:solidFill>
                  <a:srgbClr val="FF0000"/>
                </a:solidFill>
              </a:rPr>
              <a:t>démence</a:t>
            </a:r>
            <a:endParaRPr sz="2100" dirty="0">
              <a:solidFill>
                <a:srgbClr val="FF0000"/>
              </a:solidFill>
            </a:endParaRPr>
          </a:p>
          <a:p>
            <a:pPr>
              <a:spcBef>
                <a:spcPts val="400"/>
              </a:spcBef>
              <a:spcAft>
                <a:spcPts val="400"/>
              </a:spcAft>
            </a:pPr>
            <a:r>
              <a:rPr sz="2100" dirty="0"/>
              <a:t>Le sang </a:t>
            </a:r>
            <a:r>
              <a:rPr sz="2100" dirty="0" err="1"/>
              <a:t>coagule</a:t>
            </a:r>
            <a:r>
              <a:rPr sz="2100" dirty="0"/>
              <a:t> plus </a:t>
            </a:r>
            <a:r>
              <a:rPr sz="2100" dirty="0" err="1"/>
              <a:t>facilement</a:t>
            </a:r>
            <a:endParaRPr sz="2100" dirty="0"/>
          </a:p>
          <a:p>
            <a:pPr lvl="1">
              <a:spcBef>
                <a:spcPts val="400"/>
              </a:spcBef>
              <a:spcAft>
                <a:spcPts val="400"/>
              </a:spcAft>
            </a:pPr>
            <a:r>
              <a:rPr sz="2100" dirty="0" err="1">
                <a:solidFill>
                  <a:srgbClr val="FF0000"/>
                </a:solidFill>
              </a:rPr>
              <a:t>Risque</a:t>
            </a:r>
            <a:r>
              <a:rPr sz="2100" dirty="0">
                <a:solidFill>
                  <a:srgbClr val="FF0000"/>
                </a:solidFill>
              </a:rPr>
              <a:t> </a:t>
            </a:r>
            <a:r>
              <a:rPr sz="2100" dirty="0" err="1">
                <a:solidFill>
                  <a:srgbClr val="FF0000"/>
                </a:solidFill>
              </a:rPr>
              <a:t>accru</a:t>
            </a:r>
            <a:r>
              <a:rPr sz="2100" dirty="0">
                <a:solidFill>
                  <a:srgbClr val="FF0000"/>
                </a:solidFill>
              </a:rPr>
              <a:t> de coagulation, </a:t>
            </a:r>
            <a:r>
              <a:rPr sz="2100" dirty="0" err="1">
                <a:solidFill>
                  <a:srgbClr val="FF0000"/>
                </a:solidFill>
              </a:rPr>
              <a:t>d’accident</a:t>
            </a:r>
            <a:r>
              <a:rPr sz="2100" dirty="0">
                <a:solidFill>
                  <a:srgbClr val="FF0000"/>
                </a:solidFill>
              </a:rPr>
              <a:t> </a:t>
            </a:r>
            <a:r>
              <a:rPr sz="2100" dirty="0" err="1">
                <a:solidFill>
                  <a:srgbClr val="FF0000"/>
                </a:solidFill>
              </a:rPr>
              <a:t>vasculaire</a:t>
            </a:r>
            <a:r>
              <a:rPr sz="2100" dirty="0">
                <a:solidFill>
                  <a:srgbClr val="FF0000"/>
                </a:solidFill>
              </a:rPr>
              <a:t> </a:t>
            </a:r>
            <a:r>
              <a:rPr sz="2100" dirty="0" err="1">
                <a:solidFill>
                  <a:srgbClr val="FF0000"/>
                </a:solidFill>
              </a:rPr>
              <a:t>cérébral</a:t>
            </a:r>
            <a:r>
              <a:rPr sz="2100" dirty="0">
                <a:solidFill>
                  <a:srgbClr val="FF0000"/>
                </a:solidFill>
              </a:rPr>
              <a:t> </a:t>
            </a:r>
            <a:r>
              <a:rPr lang="en-US" sz="2100" dirty="0">
                <a:solidFill>
                  <a:srgbClr val="FF0000"/>
                </a:solidFill>
              </a:rPr>
              <a:t/>
            </a:r>
            <a:br>
              <a:rPr lang="en-US" sz="2100" dirty="0">
                <a:solidFill>
                  <a:srgbClr val="FF0000"/>
                </a:solidFill>
              </a:rPr>
            </a:br>
            <a:r>
              <a:rPr sz="2100" dirty="0">
                <a:solidFill>
                  <a:srgbClr val="FF0000"/>
                </a:solidFill>
              </a:rPr>
              <a:t>et de </a:t>
            </a:r>
            <a:r>
              <a:rPr sz="2100" dirty="0" err="1">
                <a:solidFill>
                  <a:srgbClr val="FF0000"/>
                </a:solidFill>
              </a:rPr>
              <a:t>crise</a:t>
            </a:r>
            <a:r>
              <a:rPr sz="2100" dirty="0">
                <a:solidFill>
                  <a:srgbClr val="FF0000"/>
                </a:solidFill>
              </a:rPr>
              <a:t> </a:t>
            </a:r>
            <a:r>
              <a:rPr sz="2100" dirty="0" err="1">
                <a:solidFill>
                  <a:srgbClr val="FF0000"/>
                </a:solidFill>
              </a:rPr>
              <a:t>cardiaque</a:t>
            </a:r>
            <a:endParaRPr sz="2100" dirty="0">
              <a:solidFill>
                <a:srgbClr val="FF0000"/>
              </a:solidFill>
            </a:endParaRPr>
          </a:p>
        </p:txBody>
      </p:sp>
    </p:spTree>
    <p:extLst>
      <p:ext uri="{BB962C8B-B14F-4D97-AF65-F5344CB8AC3E}">
        <p14:creationId xmlns:p14="http://schemas.microsoft.com/office/powerpoint/2010/main" val="14524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36ACE-B0E3-EE4D-AC10-3BAB881A61FD}"/>
              </a:ext>
            </a:extLst>
          </p:cNvPr>
          <p:cNvSpPr>
            <a:spLocks noGrp="1"/>
          </p:cNvSpPr>
          <p:nvPr>
            <p:ph type="ctrTitle"/>
          </p:nvPr>
        </p:nvSpPr>
        <p:spPr>
          <a:xfrm>
            <a:off x="588701" y="2620680"/>
            <a:ext cx="8072218" cy="1694415"/>
          </a:xfrm>
        </p:spPr>
        <p:txBody>
          <a:bodyPr/>
          <a:lstStyle/>
          <a:p>
            <a:r>
              <a:t>Quelles sont vos sources courantes de doses de </a:t>
            </a:r>
            <a:r>
              <a:rPr lang="fr-FR"/>
              <a:t/>
            </a:r>
            <a:br>
              <a:rPr lang="fr-FR"/>
            </a:br>
            <a:r>
              <a:t>micro-stress (MSD) ?</a:t>
            </a:r>
          </a:p>
        </p:txBody>
      </p:sp>
      <p:pic>
        <p:nvPicPr>
          <p:cNvPr id="8" name="Picture 7">
            <a:extLst>
              <a:ext uri="{FF2B5EF4-FFF2-40B4-BE49-F238E27FC236}">
                <a16:creationId xmlns:a16="http://schemas.microsoft.com/office/drawing/2014/main" xmlns="" id="{F33306B9-891E-3B4F-9A82-5AB53C1E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868" y="118460"/>
            <a:ext cx="2042302" cy="1414483"/>
          </a:xfrm>
          <a:prstGeom prst="rect">
            <a:avLst/>
          </a:prstGeom>
        </p:spPr>
      </p:pic>
    </p:spTree>
    <p:extLst>
      <p:ext uri="{BB962C8B-B14F-4D97-AF65-F5344CB8AC3E}">
        <p14:creationId xmlns:p14="http://schemas.microsoft.com/office/powerpoint/2010/main" val="386160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6C55C-2E88-574E-ABE2-E7AA1B40CEF1}"/>
              </a:ext>
            </a:extLst>
          </p:cNvPr>
          <p:cNvSpPr>
            <a:spLocks noGrp="1"/>
          </p:cNvSpPr>
          <p:nvPr>
            <p:ph type="title"/>
          </p:nvPr>
        </p:nvSpPr>
        <p:spPr>
          <a:xfrm>
            <a:off x="171450" y="136526"/>
            <a:ext cx="8769350" cy="611619"/>
          </a:xfrm>
        </p:spPr>
        <p:txBody>
          <a:bodyPr/>
          <a:lstStyle/>
          <a:p>
            <a:r>
              <a:rPr sz="2600" dirty="0"/>
              <a:t>Le travail </a:t>
            </a:r>
            <a:r>
              <a:rPr sz="2600" dirty="0" err="1"/>
              <a:t>humanitaire</a:t>
            </a:r>
            <a:r>
              <a:rPr sz="2600" dirty="0"/>
              <a:t> et les doses de micro-stress (MSD)</a:t>
            </a:r>
          </a:p>
        </p:txBody>
      </p:sp>
      <p:sp>
        <p:nvSpPr>
          <p:cNvPr id="3" name="Text Placeholder 2">
            <a:extLst>
              <a:ext uri="{FF2B5EF4-FFF2-40B4-BE49-F238E27FC236}">
                <a16:creationId xmlns:a16="http://schemas.microsoft.com/office/drawing/2014/main" xmlns="" id="{15108CE5-5242-BF4A-8D64-01DD9E2D81FF}"/>
              </a:ext>
            </a:extLst>
          </p:cNvPr>
          <p:cNvSpPr>
            <a:spLocks noGrp="1"/>
          </p:cNvSpPr>
          <p:nvPr>
            <p:ph type="body" sz="quarter" idx="10"/>
          </p:nvPr>
        </p:nvSpPr>
        <p:spPr>
          <a:xfrm>
            <a:off x="171451" y="930275"/>
            <a:ext cx="8883650" cy="5165725"/>
          </a:xfrm>
        </p:spPr>
        <p:txBody>
          <a:bodyPr/>
          <a:lstStyle/>
          <a:p>
            <a:r>
              <a:rPr sz="1900" dirty="0" err="1"/>
              <a:t>Lourde</a:t>
            </a:r>
            <a:r>
              <a:rPr sz="1900" dirty="0"/>
              <a:t> charge de travail d'un type </a:t>
            </a:r>
            <a:r>
              <a:rPr sz="1900" dirty="0" err="1"/>
              <a:t>spécifique</a:t>
            </a:r>
            <a:endParaRPr sz="1900" dirty="0"/>
          </a:p>
          <a:p>
            <a:pPr lvl="1"/>
            <a:r>
              <a:rPr sz="1900" dirty="0"/>
              <a:t>Trop de </a:t>
            </a:r>
            <a:r>
              <a:rPr sz="1900" dirty="0" err="1"/>
              <a:t>tâches</a:t>
            </a:r>
            <a:endParaRPr sz="1900" dirty="0"/>
          </a:p>
          <a:p>
            <a:pPr lvl="1"/>
            <a:r>
              <a:rPr sz="1900" dirty="0" err="1"/>
              <a:t>Tâches</a:t>
            </a:r>
            <a:r>
              <a:rPr sz="1900" dirty="0"/>
              <a:t> </a:t>
            </a:r>
            <a:r>
              <a:rPr sz="1900" dirty="0" err="1"/>
              <a:t>souvent</a:t>
            </a:r>
            <a:r>
              <a:rPr sz="1900" dirty="0"/>
              <a:t> </a:t>
            </a:r>
            <a:r>
              <a:rPr sz="1900" dirty="0" err="1"/>
              <a:t>urgentes</a:t>
            </a:r>
            <a:r>
              <a:rPr sz="1900" dirty="0"/>
              <a:t> </a:t>
            </a:r>
            <a:r>
              <a:rPr sz="1900" dirty="0" err="1"/>
              <a:t>ou</a:t>
            </a:r>
            <a:r>
              <a:rPr sz="1900" dirty="0"/>
              <a:t> </a:t>
            </a:r>
            <a:r>
              <a:rPr sz="1900" dirty="0" err="1"/>
              <a:t>liées</a:t>
            </a:r>
            <a:r>
              <a:rPr sz="1900" dirty="0"/>
              <a:t> au </a:t>
            </a:r>
            <a:r>
              <a:rPr sz="1900" dirty="0" err="1"/>
              <a:t>dénuement</a:t>
            </a:r>
            <a:r>
              <a:rPr sz="1900" dirty="0"/>
              <a:t>/à la </a:t>
            </a:r>
            <a:r>
              <a:rPr sz="1900" dirty="0" err="1"/>
              <a:t>souffrance</a:t>
            </a:r>
            <a:r>
              <a:rPr sz="1900" dirty="0"/>
              <a:t> </a:t>
            </a:r>
            <a:r>
              <a:rPr sz="1900" dirty="0" err="1"/>
              <a:t>humaine</a:t>
            </a:r>
            <a:endParaRPr sz="1900" dirty="0"/>
          </a:p>
          <a:p>
            <a:pPr lvl="1"/>
            <a:r>
              <a:rPr sz="1900" dirty="0" err="1"/>
              <a:t>Ressources</a:t>
            </a:r>
            <a:r>
              <a:rPr sz="1900" dirty="0"/>
              <a:t> et/</a:t>
            </a:r>
            <a:r>
              <a:rPr sz="1900" dirty="0" err="1"/>
              <a:t>ou</a:t>
            </a:r>
            <a:r>
              <a:rPr sz="1900" dirty="0"/>
              <a:t> </a:t>
            </a:r>
            <a:r>
              <a:rPr sz="1900"/>
              <a:t>temps insuffisant</a:t>
            </a:r>
            <a:r>
              <a:rPr lang="fr-FR" sz="1900"/>
              <a:t>s</a:t>
            </a:r>
            <a:r>
              <a:rPr sz="1900"/>
              <a:t> </a:t>
            </a:r>
            <a:r>
              <a:rPr sz="1900" dirty="0"/>
              <a:t>pour tout </a:t>
            </a:r>
            <a:r>
              <a:rPr sz="1900" dirty="0" err="1"/>
              <a:t>accomplir</a:t>
            </a:r>
            <a:endParaRPr sz="1900" dirty="0"/>
          </a:p>
          <a:p>
            <a:pPr lvl="1"/>
            <a:r>
              <a:rPr sz="1900" dirty="0" err="1"/>
              <a:t>L’étendue</a:t>
            </a:r>
            <a:r>
              <a:rPr sz="1900" dirty="0"/>
              <a:t> du travail à </a:t>
            </a:r>
            <a:r>
              <a:rPr sz="1900" dirty="0" err="1"/>
              <a:t>accomplir</a:t>
            </a:r>
            <a:r>
              <a:rPr sz="1900" dirty="0"/>
              <a:t> </a:t>
            </a:r>
            <a:r>
              <a:rPr sz="1900" dirty="0" err="1"/>
              <a:t>excède</a:t>
            </a:r>
            <a:r>
              <a:rPr sz="1900" dirty="0"/>
              <a:t> </a:t>
            </a:r>
            <a:r>
              <a:rPr sz="1900" dirty="0" err="1"/>
              <a:t>généralement</a:t>
            </a:r>
            <a:r>
              <a:rPr sz="1900" dirty="0"/>
              <a:t> le temps et les </a:t>
            </a:r>
            <a:r>
              <a:rPr sz="1900" dirty="0" err="1"/>
              <a:t>ressources</a:t>
            </a:r>
            <a:r>
              <a:rPr sz="1900" dirty="0"/>
              <a:t> </a:t>
            </a:r>
            <a:r>
              <a:rPr sz="1900" dirty="0" err="1"/>
              <a:t>disponibles</a:t>
            </a:r>
            <a:r>
              <a:rPr sz="1900" dirty="0"/>
              <a:t>.</a:t>
            </a:r>
          </a:p>
          <a:p>
            <a:r>
              <a:rPr sz="1900" dirty="0"/>
              <a:t>Les dates </a:t>
            </a:r>
            <a:r>
              <a:rPr sz="1900" dirty="0" err="1"/>
              <a:t>butoir</a:t>
            </a:r>
            <a:r>
              <a:rPr sz="1900" dirty="0"/>
              <a:t> </a:t>
            </a:r>
            <a:r>
              <a:rPr sz="1900" dirty="0" err="1"/>
              <a:t>externes</a:t>
            </a:r>
            <a:r>
              <a:rPr sz="1900" dirty="0"/>
              <a:t>, les </a:t>
            </a:r>
            <a:r>
              <a:rPr sz="1900" dirty="0" err="1"/>
              <a:t>pressions</a:t>
            </a:r>
            <a:r>
              <a:rPr sz="1900" dirty="0"/>
              <a:t> </a:t>
            </a:r>
            <a:r>
              <a:rPr sz="1900" dirty="0" err="1"/>
              <a:t>liées</a:t>
            </a:r>
            <a:r>
              <a:rPr sz="1900" dirty="0"/>
              <a:t> au reporting sur les </a:t>
            </a:r>
            <a:r>
              <a:rPr sz="1900" dirty="0" err="1"/>
              <a:t>livrables</a:t>
            </a:r>
            <a:r>
              <a:rPr sz="1900" dirty="0"/>
              <a:t> </a:t>
            </a:r>
            <a:r>
              <a:rPr lang="en-US" sz="1900" dirty="0"/>
              <a:t/>
            </a:r>
            <a:br>
              <a:rPr lang="en-US" sz="1900" dirty="0"/>
            </a:br>
            <a:r>
              <a:rPr sz="1900" dirty="0"/>
              <a:t>et aux </a:t>
            </a:r>
            <a:r>
              <a:rPr sz="1900" dirty="0" err="1"/>
              <a:t>exigences</a:t>
            </a:r>
            <a:r>
              <a:rPr sz="1900" dirty="0"/>
              <a:t> de </a:t>
            </a:r>
            <a:r>
              <a:rPr sz="1900" dirty="0" err="1"/>
              <a:t>l’organisation</a:t>
            </a:r>
            <a:r>
              <a:rPr sz="1900" dirty="0"/>
              <a:t>.</a:t>
            </a:r>
          </a:p>
          <a:p>
            <a:r>
              <a:rPr sz="1900" dirty="0" err="1"/>
              <a:t>Priorités</a:t>
            </a:r>
            <a:r>
              <a:rPr sz="1900" dirty="0"/>
              <a:t> et </a:t>
            </a:r>
            <a:r>
              <a:rPr sz="1900" dirty="0" err="1"/>
              <a:t>contraintes</a:t>
            </a:r>
            <a:r>
              <a:rPr sz="1900" dirty="0"/>
              <a:t> </a:t>
            </a:r>
            <a:r>
              <a:rPr sz="1900" dirty="0" err="1"/>
              <a:t>constamment</a:t>
            </a:r>
            <a:r>
              <a:rPr sz="1900" dirty="0"/>
              <a:t> </a:t>
            </a:r>
            <a:r>
              <a:rPr sz="1900" dirty="0" err="1"/>
              <a:t>changeantes</a:t>
            </a:r>
            <a:r>
              <a:rPr sz="1900" dirty="0"/>
              <a:t>.</a:t>
            </a:r>
          </a:p>
          <a:p>
            <a:r>
              <a:rPr sz="1900" dirty="0"/>
              <a:t>Interactions avec le manager (sentiment d’être (</a:t>
            </a:r>
            <a:r>
              <a:rPr sz="1900" dirty="0" err="1"/>
              <a:t>ou</a:t>
            </a:r>
            <a:r>
              <a:rPr sz="1900" dirty="0"/>
              <a:t> ne pas </a:t>
            </a:r>
            <a:r>
              <a:rPr sz="1900" dirty="0" err="1"/>
              <a:t>être</a:t>
            </a:r>
            <a:r>
              <a:rPr sz="1900" dirty="0"/>
              <a:t>) </a:t>
            </a:r>
            <a:r>
              <a:rPr sz="1900" dirty="0" err="1"/>
              <a:t>valorisé</a:t>
            </a:r>
            <a:r>
              <a:rPr sz="1900" dirty="0"/>
              <a:t>, </a:t>
            </a:r>
            <a:r>
              <a:rPr sz="1900" dirty="0" err="1"/>
              <a:t>respecté</a:t>
            </a:r>
            <a:r>
              <a:rPr sz="1900" dirty="0"/>
              <a:t>, </a:t>
            </a:r>
            <a:r>
              <a:rPr sz="1900" dirty="0" err="1"/>
              <a:t>soutenu</a:t>
            </a:r>
            <a:r>
              <a:rPr sz="1900" dirty="0"/>
              <a:t>).</a:t>
            </a:r>
          </a:p>
          <a:p>
            <a:r>
              <a:rPr sz="1900" dirty="0"/>
              <a:t>Interactions </a:t>
            </a:r>
            <a:r>
              <a:rPr sz="1900" dirty="0" err="1"/>
              <a:t>multidimensionnelles</a:t>
            </a:r>
            <a:r>
              <a:rPr sz="1900" dirty="0"/>
              <a:t> et </a:t>
            </a:r>
            <a:r>
              <a:rPr sz="1900" dirty="0" err="1"/>
              <a:t>compliquées</a:t>
            </a:r>
            <a:r>
              <a:rPr sz="1900" dirty="0"/>
              <a:t> avec les </a:t>
            </a:r>
            <a:r>
              <a:rPr sz="1900" dirty="0" err="1"/>
              <a:t>collègues</a:t>
            </a:r>
            <a:r>
              <a:rPr sz="1900" dirty="0"/>
              <a:t>, </a:t>
            </a:r>
            <a:r>
              <a:rPr lang="en-US" sz="1900" dirty="0"/>
              <a:t/>
            </a:r>
            <a:br>
              <a:rPr lang="en-US" sz="1900" dirty="0"/>
            </a:br>
            <a:r>
              <a:rPr sz="1900" dirty="0"/>
              <a:t>les parties </a:t>
            </a:r>
            <a:r>
              <a:rPr sz="1900" dirty="0" err="1"/>
              <a:t>prenantes</a:t>
            </a:r>
            <a:r>
              <a:rPr sz="1900" dirty="0"/>
              <a:t> et les </a:t>
            </a:r>
            <a:r>
              <a:rPr sz="1900" dirty="0" err="1"/>
              <a:t>membres</a:t>
            </a:r>
            <a:r>
              <a:rPr sz="1900" dirty="0"/>
              <a:t> de la </a:t>
            </a:r>
            <a:r>
              <a:rPr sz="1900" dirty="0" err="1"/>
              <a:t>communauté</a:t>
            </a:r>
            <a:r>
              <a:rPr sz="1900" dirty="0"/>
              <a:t>.</a:t>
            </a:r>
          </a:p>
          <a:p>
            <a:r>
              <a:rPr sz="1900" dirty="0" err="1"/>
              <a:t>Problèmes</a:t>
            </a:r>
            <a:r>
              <a:rPr sz="1900" dirty="0"/>
              <a:t> de </a:t>
            </a:r>
            <a:r>
              <a:rPr sz="1900" dirty="0" err="1"/>
              <a:t>télécommunication</a:t>
            </a:r>
            <a:r>
              <a:rPr sz="1900" dirty="0"/>
              <a:t> </a:t>
            </a:r>
            <a:r>
              <a:rPr sz="1900" dirty="0" err="1"/>
              <a:t>ou</a:t>
            </a:r>
            <a:r>
              <a:rPr sz="1900" dirty="0"/>
              <a:t> </a:t>
            </a:r>
            <a:r>
              <a:rPr sz="1900" dirty="0" err="1"/>
              <a:t>d’ordinateur</a:t>
            </a:r>
            <a:r>
              <a:rPr sz="1900" dirty="0"/>
              <a:t>.</a:t>
            </a:r>
          </a:p>
        </p:txBody>
      </p:sp>
    </p:spTree>
    <p:extLst>
      <p:ext uri="{BB962C8B-B14F-4D97-AF65-F5344CB8AC3E}">
        <p14:creationId xmlns:p14="http://schemas.microsoft.com/office/powerpoint/2010/main" val="373560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6C55C-2E88-574E-ABE2-E7AA1B40CEF1}"/>
              </a:ext>
            </a:extLst>
          </p:cNvPr>
          <p:cNvSpPr>
            <a:spLocks noGrp="1"/>
          </p:cNvSpPr>
          <p:nvPr>
            <p:ph type="title"/>
          </p:nvPr>
        </p:nvSpPr>
        <p:spPr>
          <a:xfrm>
            <a:off x="171450" y="136526"/>
            <a:ext cx="7886700" cy="611619"/>
          </a:xfrm>
        </p:spPr>
        <p:txBody>
          <a:bodyPr/>
          <a:lstStyle/>
          <a:p>
            <a:r>
              <a:t>Nos vies et les doses de micro-stress (MSD)</a:t>
            </a:r>
          </a:p>
        </p:txBody>
      </p:sp>
      <p:sp>
        <p:nvSpPr>
          <p:cNvPr id="3" name="Text Placeholder 2">
            <a:extLst>
              <a:ext uri="{FF2B5EF4-FFF2-40B4-BE49-F238E27FC236}">
                <a16:creationId xmlns:a16="http://schemas.microsoft.com/office/drawing/2014/main" xmlns="" id="{15108CE5-5242-BF4A-8D64-01DD9E2D81FF}"/>
              </a:ext>
            </a:extLst>
          </p:cNvPr>
          <p:cNvSpPr>
            <a:spLocks noGrp="1"/>
          </p:cNvSpPr>
          <p:nvPr>
            <p:ph type="body" sz="quarter" idx="10"/>
          </p:nvPr>
        </p:nvSpPr>
        <p:spPr>
          <a:xfrm>
            <a:off x="565150" y="1559909"/>
            <a:ext cx="5302250" cy="4216777"/>
          </a:xfrm>
        </p:spPr>
        <p:txBody>
          <a:bodyPr/>
          <a:lstStyle/>
          <a:p>
            <a:pPr marL="0" indent="0" algn="ctr">
              <a:buNone/>
            </a:pPr>
            <a:r>
              <a:rPr sz="2300" dirty="0"/>
              <a:t>« Nous </a:t>
            </a:r>
            <a:r>
              <a:rPr sz="2300" dirty="0" err="1"/>
              <a:t>vivons</a:t>
            </a:r>
            <a:r>
              <a:rPr sz="2300" dirty="0"/>
              <a:t> à </a:t>
            </a:r>
            <a:r>
              <a:rPr sz="2300" dirty="0" err="1"/>
              <a:t>une</a:t>
            </a:r>
            <a:r>
              <a:rPr sz="2300" dirty="0"/>
              <a:t> époque </a:t>
            </a:r>
            <a:r>
              <a:rPr sz="2300" dirty="0" err="1"/>
              <a:t>caractérisée</a:t>
            </a:r>
            <a:r>
              <a:rPr sz="2300" dirty="0"/>
              <a:t> par la surcharge </a:t>
            </a:r>
            <a:r>
              <a:rPr sz="2300" dirty="0" err="1"/>
              <a:t>d’information</a:t>
            </a:r>
            <a:r>
              <a:rPr sz="2300" dirty="0"/>
              <a:t> et la surcharge de travail, </a:t>
            </a:r>
            <a:r>
              <a:rPr sz="2300" dirty="0" err="1"/>
              <a:t>l’abus</a:t>
            </a:r>
            <a:r>
              <a:rPr sz="2300" dirty="0"/>
              <a:t> </a:t>
            </a:r>
            <a:r>
              <a:rPr sz="2300" dirty="0" err="1"/>
              <a:t>d’alcool</a:t>
            </a:r>
            <a:r>
              <a:rPr sz="2300" dirty="0"/>
              <a:t> et de </a:t>
            </a:r>
            <a:r>
              <a:rPr sz="2300" dirty="0" err="1"/>
              <a:t>sucre</a:t>
            </a:r>
            <a:r>
              <a:rPr sz="2300" dirty="0"/>
              <a:t>, nous </a:t>
            </a:r>
            <a:r>
              <a:rPr sz="2300" dirty="0" err="1"/>
              <a:t>passons</a:t>
            </a:r>
            <a:r>
              <a:rPr sz="2300" dirty="0"/>
              <a:t> </a:t>
            </a:r>
            <a:r>
              <a:rPr sz="2300" dirty="0" err="1"/>
              <a:t>l’essentiel</a:t>
            </a:r>
            <a:r>
              <a:rPr sz="2300" dirty="0"/>
              <a:t> de </a:t>
            </a:r>
            <a:r>
              <a:rPr sz="2300" dirty="0" err="1"/>
              <a:t>notre</a:t>
            </a:r>
            <a:r>
              <a:rPr sz="2300" dirty="0"/>
              <a:t> temps </a:t>
            </a:r>
            <a:r>
              <a:rPr sz="2300" dirty="0" err="1"/>
              <a:t>assis</a:t>
            </a:r>
            <a:r>
              <a:rPr sz="2300" dirty="0"/>
              <a:t>... Nous </a:t>
            </a:r>
            <a:r>
              <a:rPr sz="2300" dirty="0" err="1"/>
              <a:t>nous</a:t>
            </a:r>
            <a:r>
              <a:rPr sz="2300" dirty="0"/>
              <a:t> </a:t>
            </a:r>
            <a:r>
              <a:rPr sz="2300" dirty="0" err="1"/>
              <a:t>imaginons</a:t>
            </a:r>
            <a:r>
              <a:rPr sz="2300" dirty="0"/>
              <a:t> que nous </a:t>
            </a:r>
            <a:r>
              <a:rPr sz="2300" dirty="0" err="1"/>
              <a:t>pourrons</a:t>
            </a:r>
            <a:r>
              <a:rPr sz="2300" dirty="0"/>
              <a:t> </a:t>
            </a:r>
            <a:r>
              <a:rPr sz="2300" dirty="0" err="1"/>
              <a:t>brûler</a:t>
            </a:r>
            <a:r>
              <a:rPr sz="2300" dirty="0"/>
              <a:t> la chandelle par les </a:t>
            </a:r>
            <a:r>
              <a:rPr sz="2300" dirty="0" err="1"/>
              <a:t>deux</a:t>
            </a:r>
            <a:r>
              <a:rPr sz="2300" dirty="0"/>
              <a:t> bouts sans </a:t>
            </a:r>
            <a:r>
              <a:rPr sz="2300" dirty="0" err="1"/>
              <a:t>conséquences</a:t>
            </a:r>
            <a:r>
              <a:rPr sz="2300" dirty="0"/>
              <a:t>, </a:t>
            </a:r>
            <a:r>
              <a:rPr lang="en-US" sz="2300" dirty="0"/>
              <a:t/>
            </a:r>
            <a:br>
              <a:rPr lang="en-US" sz="2300" dirty="0"/>
            </a:br>
            <a:r>
              <a:rPr sz="2300" dirty="0" err="1"/>
              <a:t>mais</a:t>
            </a:r>
            <a:r>
              <a:rPr sz="2300" dirty="0"/>
              <a:t> la </a:t>
            </a:r>
            <a:r>
              <a:rPr sz="2300" dirty="0" err="1"/>
              <a:t>réalité</a:t>
            </a:r>
            <a:r>
              <a:rPr sz="2300" dirty="0"/>
              <a:t> </a:t>
            </a:r>
            <a:r>
              <a:rPr sz="2300" dirty="0" err="1"/>
              <a:t>est</a:t>
            </a:r>
            <a:r>
              <a:rPr sz="2300" dirty="0"/>
              <a:t> </a:t>
            </a:r>
            <a:r>
              <a:rPr sz="2300" dirty="0" err="1"/>
              <a:t>très</a:t>
            </a:r>
            <a:r>
              <a:rPr sz="2300" dirty="0"/>
              <a:t> </a:t>
            </a:r>
            <a:r>
              <a:rPr sz="2300" dirty="0" err="1"/>
              <a:t>différente</a:t>
            </a:r>
            <a:r>
              <a:rPr sz="2300" dirty="0"/>
              <a:t>. »</a:t>
            </a:r>
          </a:p>
          <a:p>
            <a:pPr marL="0" indent="0" algn="ctr">
              <a:buNone/>
            </a:pPr>
            <a:r>
              <a:rPr sz="2300" dirty="0"/>
              <a:t>(Dr. Ragan Chatterjee)</a:t>
            </a:r>
          </a:p>
        </p:txBody>
      </p:sp>
      <p:pic>
        <p:nvPicPr>
          <p:cNvPr id="4" name="Picture 7">
            <a:extLst>
              <a:ext uri="{FF2B5EF4-FFF2-40B4-BE49-F238E27FC236}">
                <a16:creationId xmlns:a16="http://schemas.microsoft.com/office/drawing/2014/main" xmlns="" id="{665190A4-EAA8-AA4F-B8A5-6673898F5F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8270" y="1211645"/>
            <a:ext cx="2503695" cy="432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9E39B-5EBD-0244-B65B-48A4B9DDA89E}"/>
              </a:ext>
            </a:extLst>
          </p:cNvPr>
          <p:cNvSpPr>
            <a:spLocks noGrp="1"/>
          </p:cNvSpPr>
          <p:nvPr>
            <p:ph type="ctrTitle"/>
          </p:nvPr>
        </p:nvSpPr>
        <p:spPr>
          <a:xfrm>
            <a:off x="700088" y="2672797"/>
            <a:ext cx="7772400" cy="1694415"/>
          </a:xfrm>
        </p:spPr>
        <p:txBody>
          <a:bodyPr/>
          <a:lstStyle/>
          <a:p>
            <a:r>
              <a:rPr dirty="0"/>
              <a:t>3. Que </a:t>
            </a:r>
            <a:r>
              <a:rPr dirty="0" err="1"/>
              <a:t>pouvons</a:t>
            </a:r>
            <a:r>
              <a:rPr dirty="0"/>
              <a:t>-nous faire pour </a:t>
            </a:r>
            <a:r>
              <a:rPr dirty="0" err="1"/>
              <a:t>rester</a:t>
            </a:r>
            <a:r>
              <a:rPr dirty="0"/>
              <a:t> </a:t>
            </a:r>
            <a:r>
              <a:rPr dirty="0" err="1"/>
              <a:t>en</a:t>
            </a:r>
            <a:r>
              <a:rPr dirty="0"/>
              <a:t> bonne santé </a:t>
            </a:r>
            <a:r>
              <a:rPr lang="en-US" dirty="0"/>
              <a:t/>
            </a:r>
            <a:br>
              <a:rPr lang="en-US" dirty="0"/>
            </a:br>
            <a:r>
              <a:rPr dirty="0"/>
              <a:t>et </a:t>
            </a:r>
            <a:r>
              <a:rPr dirty="0" err="1"/>
              <a:t>renforcer</a:t>
            </a:r>
            <a:r>
              <a:rPr dirty="0"/>
              <a:t> </a:t>
            </a:r>
            <a:r>
              <a:rPr dirty="0" err="1"/>
              <a:t>notre</a:t>
            </a:r>
            <a:r>
              <a:rPr dirty="0"/>
              <a:t> </a:t>
            </a:r>
            <a:r>
              <a:rPr dirty="0" err="1"/>
              <a:t>résilience</a:t>
            </a:r>
            <a:r>
              <a:rPr dirty="0"/>
              <a:t> ?</a:t>
            </a:r>
          </a:p>
        </p:txBody>
      </p:sp>
      <p:pic>
        <p:nvPicPr>
          <p:cNvPr id="5" name="Picture 4">
            <a:extLst>
              <a:ext uri="{FF2B5EF4-FFF2-40B4-BE49-F238E27FC236}">
                <a16:creationId xmlns:a16="http://schemas.microsoft.com/office/drawing/2014/main" xmlns=""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Tree>
    <p:extLst>
      <p:ext uri="{BB962C8B-B14F-4D97-AF65-F5344CB8AC3E}">
        <p14:creationId xmlns:p14="http://schemas.microsoft.com/office/powerpoint/2010/main" val="369014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D0F60-F411-9D47-BC28-7B0ABE262701}"/>
              </a:ext>
            </a:extLst>
          </p:cNvPr>
          <p:cNvSpPr>
            <a:spLocks noGrp="1"/>
          </p:cNvSpPr>
          <p:nvPr>
            <p:ph type="title"/>
          </p:nvPr>
        </p:nvSpPr>
        <p:spPr/>
        <p:txBody>
          <a:bodyPr/>
          <a:lstStyle/>
          <a:p>
            <a:r>
              <a:t>​Stress et soutien</a:t>
            </a:r>
          </a:p>
        </p:txBody>
      </p:sp>
      <p:pic>
        <p:nvPicPr>
          <p:cNvPr id="4" name="Picture 3">
            <a:extLst>
              <a:ext uri="{FF2B5EF4-FFF2-40B4-BE49-F238E27FC236}">
                <a16:creationId xmlns:a16="http://schemas.microsoft.com/office/drawing/2014/main" xmlns="" id="{6433A97B-E0CB-7547-B8E3-F30042301E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0188" y="705614"/>
            <a:ext cx="5800725" cy="5782445"/>
          </a:xfrm>
          <a:prstGeom prst="rect">
            <a:avLst/>
          </a:prstGeom>
        </p:spPr>
      </p:pic>
    </p:spTree>
    <p:extLst>
      <p:ext uri="{BB962C8B-B14F-4D97-AF65-F5344CB8AC3E}">
        <p14:creationId xmlns:p14="http://schemas.microsoft.com/office/powerpoint/2010/main" val="185523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36ACE-B0E3-EE4D-AC10-3BAB881A61FD}"/>
              </a:ext>
            </a:extLst>
          </p:cNvPr>
          <p:cNvSpPr>
            <a:spLocks noGrp="1"/>
          </p:cNvSpPr>
          <p:nvPr>
            <p:ph type="ctrTitle"/>
          </p:nvPr>
        </p:nvSpPr>
        <p:spPr>
          <a:xfrm>
            <a:off x="588701" y="2620680"/>
            <a:ext cx="8072218" cy="2120653"/>
          </a:xfrm>
        </p:spPr>
        <p:txBody>
          <a:bodyPr/>
          <a:lstStyle/>
          <a:p>
            <a:r>
              <a:rPr dirty="0"/>
              <a:t>Que </a:t>
            </a:r>
            <a:r>
              <a:rPr dirty="0" err="1"/>
              <a:t>pouvons</a:t>
            </a:r>
            <a:r>
              <a:rPr dirty="0"/>
              <a:t>-nous faire pour </a:t>
            </a:r>
            <a:r>
              <a:rPr dirty="0" err="1"/>
              <a:t>réduire</a:t>
            </a:r>
            <a:r>
              <a:rPr dirty="0"/>
              <a:t> </a:t>
            </a:r>
            <a:r>
              <a:rPr dirty="0" err="1"/>
              <a:t>notre</a:t>
            </a:r>
            <a:r>
              <a:rPr dirty="0"/>
              <a:t> charge de MSD </a:t>
            </a:r>
            <a:r>
              <a:rPr lang="en-US" dirty="0"/>
              <a:t/>
            </a:r>
            <a:br>
              <a:rPr lang="en-US" dirty="0"/>
            </a:br>
            <a:r>
              <a:rPr dirty="0"/>
              <a:t>et </a:t>
            </a:r>
            <a:r>
              <a:rPr dirty="0" err="1"/>
              <a:t>renforcer</a:t>
            </a:r>
            <a:r>
              <a:rPr dirty="0"/>
              <a:t> </a:t>
            </a:r>
            <a:r>
              <a:rPr dirty="0" err="1"/>
              <a:t>notre</a:t>
            </a:r>
            <a:r>
              <a:rPr dirty="0"/>
              <a:t> </a:t>
            </a:r>
            <a:r>
              <a:rPr dirty="0" err="1"/>
              <a:t>résilience</a:t>
            </a:r>
            <a:r>
              <a:rPr dirty="0"/>
              <a:t> ?</a:t>
            </a:r>
          </a:p>
        </p:txBody>
      </p:sp>
      <p:pic>
        <p:nvPicPr>
          <p:cNvPr id="8" name="Picture 7">
            <a:extLst>
              <a:ext uri="{FF2B5EF4-FFF2-40B4-BE49-F238E27FC236}">
                <a16:creationId xmlns:a16="http://schemas.microsoft.com/office/drawing/2014/main" xmlns="" id="{F33306B9-891E-3B4F-9A82-5AB53C1E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868" y="118460"/>
            <a:ext cx="2042302" cy="1414483"/>
          </a:xfrm>
          <a:prstGeom prst="rect">
            <a:avLst/>
          </a:prstGeom>
        </p:spPr>
      </p:pic>
    </p:spTree>
    <p:extLst>
      <p:ext uri="{BB962C8B-B14F-4D97-AF65-F5344CB8AC3E}">
        <p14:creationId xmlns:p14="http://schemas.microsoft.com/office/powerpoint/2010/main" val="33688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D06BE-7ABF-434A-9CC6-DFA91A3F7125}"/>
              </a:ext>
            </a:extLst>
          </p:cNvPr>
          <p:cNvSpPr>
            <a:spLocks noGrp="1"/>
          </p:cNvSpPr>
          <p:nvPr>
            <p:ph type="title"/>
          </p:nvPr>
        </p:nvSpPr>
        <p:spPr/>
        <p:txBody>
          <a:bodyPr/>
          <a:lstStyle/>
          <a:p>
            <a:r>
              <a:t>​Par où commencer ?</a:t>
            </a:r>
          </a:p>
        </p:txBody>
      </p:sp>
      <p:pic>
        <p:nvPicPr>
          <p:cNvPr id="9" name="Picture 8">
            <a:extLst>
              <a:ext uri="{FF2B5EF4-FFF2-40B4-BE49-F238E27FC236}">
                <a16:creationId xmlns:a16="http://schemas.microsoft.com/office/drawing/2014/main" xmlns="" id="{676EF63B-8EDE-AE4B-82E3-1B62E09BF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566" y="2528475"/>
            <a:ext cx="2170259" cy="2170259"/>
          </a:xfrm>
          <a:prstGeom prst="rect">
            <a:avLst/>
          </a:prstGeom>
        </p:spPr>
      </p:pic>
      <p:sp>
        <p:nvSpPr>
          <p:cNvPr id="10" name="TextBox 9">
            <a:extLst>
              <a:ext uri="{FF2B5EF4-FFF2-40B4-BE49-F238E27FC236}">
                <a16:creationId xmlns:a16="http://schemas.microsoft.com/office/drawing/2014/main" xmlns="" id="{772804E7-73DB-BE49-BC1D-EE0449B0793E}"/>
              </a:ext>
            </a:extLst>
          </p:cNvPr>
          <p:cNvSpPr txBox="1"/>
          <p:nvPr/>
        </p:nvSpPr>
        <p:spPr>
          <a:xfrm>
            <a:off x="6239669" y="4938189"/>
            <a:ext cx="2578100" cy="769441"/>
          </a:xfrm>
          <a:prstGeom prst="rect">
            <a:avLst/>
          </a:prstGeom>
          <a:noFill/>
        </p:spPr>
        <p:txBody>
          <a:bodyPr wrap="square" rtlCol="0">
            <a:spAutoFit/>
          </a:bodyPr>
          <a:lstStyle/>
          <a:p>
            <a:r>
              <a:rPr sz="4400"/>
              <a:t>Corps</a:t>
            </a:r>
          </a:p>
        </p:txBody>
      </p:sp>
      <p:sp>
        <p:nvSpPr>
          <p:cNvPr id="11" name="TextBox 10">
            <a:extLst>
              <a:ext uri="{FF2B5EF4-FFF2-40B4-BE49-F238E27FC236}">
                <a16:creationId xmlns:a16="http://schemas.microsoft.com/office/drawing/2014/main" xmlns="" id="{8B7FE6AB-8BD9-3B4E-967D-542170B1C925}"/>
              </a:ext>
            </a:extLst>
          </p:cNvPr>
          <p:cNvSpPr txBox="1"/>
          <p:nvPr/>
        </p:nvSpPr>
        <p:spPr>
          <a:xfrm>
            <a:off x="5372100" y="1522394"/>
            <a:ext cx="3445669" cy="769441"/>
          </a:xfrm>
          <a:prstGeom prst="rect">
            <a:avLst/>
          </a:prstGeom>
          <a:noFill/>
        </p:spPr>
        <p:txBody>
          <a:bodyPr wrap="square" rtlCol="0">
            <a:spAutoFit/>
          </a:bodyPr>
          <a:lstStyle/>
          <a:p>
            <a:r>
              <a:rPr sz="4400"/>
              <a:t>Relations</a:t>
            </a:r>
          </a:p>
        </p:txBody>
      </p:sp>
      <p:sp>
        <p:nvSpPr>
          <p:cNvPr id="12" name="TextBox 11">
            <a:extLst>
              <a:ext uri="{FF2B5EF4-FFF2-40B4-BE49-F238E27FC236}">
                <a16:creationId xmlns:a16="http://schemas.microsoft.com/office/drawing/2014/main" xmlns="" id="{A3C0ED37-713F-E447-8444-00CC9DEAAD5B}"/>
              </a:ext>
            </a:extLst>
          </p:cNvPr>
          <p:cNvSpPr txBox="1"/>
          <p:nvPr/>
        </p:nvSpPr>
        <p:spPr>
          <a:xfrm>
            <a:off x="1238251" y="4938189"/>
            <a:ext cx="2578100" cy="769441"/>
          </a:xfrm>
          <a:prstGeom prst="rect">
            <a:avLst/>
          </a:prstGeom>
          <a:noFill/>
        </p:spPr>
        <p:txBody>
          <a:bodyPr wrap="square" rtlCol="0">
            <a:spAutoFit/>
          </a:bodyPr>
          <a:lstStyle/>
          <a:p>
            <a:r>
              <a:rPr sz="4400"/>
              <a:t>Esprit</a:t>
            </a:r>
          </a:p>
        </p:txBody>
      </p:sp>
      <p:sp>
        <p:nvSpPr>
          <p:cNvPr id="13" name="Striped Right Arrow 12">
            <a:extLst>
              <a:ext uri="{FF2B5EF4-FFF2-40B4-BE49-F238E27FC236}">
                <a16:creationId xmlns:a16="http://schemas.microsoft.com/office/drawing/2014/main" xmlns="" id="{0D9AA284-6294-794A-91FD-9D176221721C}"/>
              </a:ext>
            </a:extLst>
          </p:cNvPr>
          <p:cNvSpPr/>
          <p:nvPr/>
        </p:nvSpPr>
        <p:spPr>
          <a:xfrm>
            <a:off x="2794000" y="1652538"/>
            <a:ext cx="25781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a:extLst>
              <a:ext uri="{FF2B5EF4-FFF2-40B4-BE49-F238E27FC236}">
                <a16:creationId xmlns:a16="http://schemas.microsoft.com/office/drawing/2014/main" xmlns="" id="{7D3B86BA-3927-4D49-972C-E0B54066D901}"/>
              </a:ext>
            </a:extLst>
          </p:cNvPr>
          <p:cNvSpPr/>
          <p:nvPr/>
        </p:nvSpPr>
        <p:spPr>
          <a:xfrm rot="5400000">
            <a:off x="5541169" y="3358059"/>
            <a:ext cx="26416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a:extLst>
              <a:ext uri="{FF2B5EF4-FFF2-40B4-BE49-F238E27FC236}">
                <a16:creationId xmlns:a16="http://schemas.microsoft.com/office/drawing/2014/main" xmlns="" id="{F3FAD6D2-972D-414E-91BB-25B515EDB982}"/>
              </a:ext>
            </a:extLst>
          </p:cNvPr>
          <p:cNvSpPr/>
          <p:nvPr/>
        </p:nvSpPr>
        <p:spPr>
          <a:xfrm rot="10800000">
            <a:off x="2667000" y="5071148"/>
            <a:ext cx="33401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0104A4E-666F-4542-8EA9-1D6EF0B76CDC}"/>
              </a:ext>
            </a:extLst>
          </p:cNvPr>
          <p:cNvSpPr txBox="1"/>
          <p:nvPr/>
        </p:nvSpPr>
        <p:spPr>
          <a:xfrm>
            <a:off x="700466" y="1477136"/>
            <a:ext cx="2578100" cy="769441"/>
          </a:xfrm>
          <a:prstGeom prst="rect">
            <a:avLst/>
          </a:prstGeom>
          <a:noFill/>
        </p:spPr>
        <p:txBody>
          <a:bodyPr wrap="square" rtlCol="0">
            <a:spAutoFit/>
          </a:bodyPr>
          <a:lstStyle/>
          <a:p>
            <a:r>
              <a:rPr sz="4400"/>
              <a:t>Objectif</a:t>
            </a:r>
          </a:p>
        </p:txBody>
      </p:sp>
      <p:sp>
        <p:nvSpPr>
          <p:cNvPr id="17" name="Striped Right Arrow 16">
            <a:extLst>
              <a:ext uri="{FF2B5EF4-FFF2-40B4-BE49-F238E27FC236}">
                <a16:creationId xmlns:a16="http://schemas.microsoft.com/office/drawing/2014/main" xmlns="" id="{583837EB-5C25-6942-ABEB-F325C818D50B}"/>
              </a:ext>
            </a:extLst>
          </p:cNvPr>
          <p:cNvSpPr/>
          <p:nvPr/>
        </p:nvSpPr>
        <p:spPr>
          <a:xfrm rot="16200000">
            <a:off x="544621" y="3332452"/>
            <a:ext cx="26416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37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D4DA6-1B92-D24C-B40F-069929385620}"/>
              </a:ext>
            </a:extLst>
          </p:cNvPr>
          <p:cNvSpPr>
            <a:spLocks noGrp="1"/>
          </p:cNvSpPr>
          <p:nvPr>
            <p:ph type="title"/>
          </p:nvPr>
        </p:nvSpPr>
        <p:spPr/>
        <p:txBody>
          <a:bodyPr/>
          <a:lstStyle/>
          <a:p>
            <a:r>
              <a:t>Sens/Raison d’être</a:t>
            </a:r>
          </a:p>
        </p:txBody>
      </p:sp>
      <p:sp>
        <p:nvSpPr>
          <p:cNvPr id="3" name="Text Placeholder 2">
            <a:extLst>
              <a:ext uri="{FF2B5EF4-FFF2-40B4-BE49-F238E27FC236}">
                <a16:creationId xmlns:a16="http://schemas.microsoft.com/office/drawing/2014/main" xmlns="" id="{56159AB1-31D5-2A40-AEE7-3A17FEAD1477}"/>
              </a:ext>
            </a:extLst>
          </p:cNvPr>
          <p:cNvSpPr>
            <a:spLocks noGrp="1"/>
          </p:cNvSpPr>
          <p:nvPr>
            <p:ph type="body" sz="quarter" idx="10"/>
          </p:nvPr>
        </p:nvSpPr>
        <p:spPr>
          <a:xfrm>
            <a:off x="461963" y="1146175"/>
            <a:ext cx="5214937" cy="4733925"/>
          </a:xfrm>
        </p:spPr>
        <p:txBody>
          <a:bodyPr/>
          <a:lstStyle/>
          <a:p>
            <a:r>
              <a:t>Le fait de disposer d'une raison d’être est important pour la santé physique et mentale.</a:t>
            </a:r>
          </a:p>
          <a:p>
            <a:r>
              <a:t>Nous avons tendance à nous focaliser sur notre objectif professionnel et à négliger d’autres éléments importants.</a:t>
            </a:r>
          </a:p>
          <a:p>
            <a:r>
              <a:t>Une raison d’être implique également :</a:t>
            </a:r>
          </a:p>
          <a:p>
            <a:pPr lvl="1"/>
            <a:r>
              <a:t>Plaisir/Passion</a:t>
            </a:r>
          </a:p>
          <a:p>
            <a:pPr lvl="1"/>
            <a:r>
              <a:t>Aide/Service/Générosité</a:t>
            </a:r>
          </a:p>
          <a:p>
            <a:pPr lvl="1"/>
            <a:endParaRPr lang="en-US" dirty="0"/>
          </a:p>
        </p:txBody>
      </p:sp>
      <p:pic>
        <p:nvPicPr>
          <p:cNvPr id="5" name="Picture 4">
            <a:extLst>
              <a:ext uri="{FF2B5EF4-FFF2-40B4-BE49-F238E27FC236}">
                <a16:creationId xmlns:a16="http://schemas.microsoft.com/office/drawing/2014/main" xmlns="" id="{C4C024B8-C942-CA4F-98CD-659D55533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455" y="1620043"/>
            <a:ext cx="3815557" cy="3815557"/>
          </a:xfrm>
          <a:prstGeom prst="rect">
            <a:avLst/>
          </a:prstGeom>
        </p:spPr>
      </p:pic>
    </p:spTree>
    <p:extLst>
      <p:ext uri="{BB962C8B-B14F-4D97-AF65-F5344CB8AC3E}">
        <p14:creationId xmlns:p14="http://schemas.microsoft.com/office/powerpoint/2010/main" val="11889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F331A-C5E0-F149-AE6F-B45ACF310D80}"/>
              </a:ext>
            </a:extLst>
          </p:cNvPr>
          <p:cNvSpPr>
            <a:spLocks noGrp="1"/>
          </p:cNvSpPr>
          <p:nvPr>
            <p:ph type="title"/>
          </p:nvPr>
        </p:nvSpPr>
        <p:spPr/>
        <p:txBody>
          <a:bodyPr/>
          <a:lstStyle/>
          <a:p>
            <a:r>
              <a:t>Essayez les choses suivantes...</a:t>
            </a:r>
          </a:p>
        </p:txBody>
      </p:sp>
      <p:sp>
        <p:nvSpPr>
          <p:cNvPr id="3" name="Text Placeholder 2">
            <a:extLst>
              <a:ext uri="{FF2B5EF4-FFF2-40B4-BE49-F238E27FC236}">
                <a16:creationId xmlns:a16="http://schemas.microsoft.com/office/drawing/2014/main" xmlns="" id="{564BBF2A-E222-BB42-9043-C9C474C6811A}"/>
              </a:ext>
            </a:extLst>
          </p:cNvPr>
          <p:cNvSpPr>
            <a:spLocks noGrp="1"/>
          </p:cNvSpPr>
          <p:nvPr>
            <p:ph type="body" sz="quarter" idx="10"/>
          </p:nvPr>
        </p:nvSpPr>
        <p:spPr>
          <a:xfrm>
            <a:off x="461963" y="1146175"/>
            <a:ext cx="8239125" cy="4911725"/>
          </a:xfrm>
        </p:spPr>
        <p:txBody>
          <a:bodyPr/>
          <a:lstStyle/>
          <a:p>
            <a:pPr marL="514350" indent="-514350">
              <a:buFont typeface="+mj-lt"/>
              <a:buAutoNum type="arabicPeriod"/>
            </a:pPr>
            <a:r>
              <a:rPr sz="2100" b="1" dirty="0" err="1"/>
              <a:t>Offrez-vous</a:t>
            </a:r>
            <a:r>
              <a:rPr sz="2100" b="1" dirty="0"/>
              <a:t> </a:t>
            </a:r>
            <a:r>
              <a:rPr sz="2100" b="1" dirty="0" err="1"/>
              <a:t>une</a:t>
            </a:r>
            <a:r>
              <a:rPr sz="2100" b="1" dirty="0"/>
              <a:t> dose de </a:t>
            </a:r>
            <a:r>
              <a:rPr sz="2100" b="1" dirty="0" err="1"/>
              <a:t>plaisir</a:t>
            </a:r>
            <a:r>
              <a:rPr sz="2100" b="1" dirty="0"/>
              <a:t> </a:t>
            </a:r>
            <a:r>
              <a:rPr sz="2100" dirty="0" err="1"/>
              <a:t>chaque</a:t>
            </a:r>
            <a:r>
              <a:rPr sz="2100" dirty="0"/>
              <a:t> jour</a:t>
            </a:r>
          </a:p>
          <a:p>
            <a:pPr marL="514350" indent="-514350">
              <a:buFont typeface="+mj-lt"/>
              <a:buAutoNum type="arabicPeriod"/>
            </a:pPr>
            <a:r>
              <a:rPr sz="2100" b="1" dirty="0" err="1"/>
              <a:t>Entraînez-vous</a:t>
            </a:r>
            <a:r>
              <a:rPr sz="2100" b="1" dirty="0"/>
              <a:t> au </a:t>
            </a:r>
            <a:r>
              <a:rPr sz="2100" b="1" dirty="0" err="1"/>
              <a:t>recadrage</a:t>
            </a:r>
            <a:endParaRPr lang="en-US" sz="2100" dirty="0"/>
          </a:p>
          <a:p>
            <a:pPr lvl="1"/>
            <a:r>
              <a:rPr sz="2100" dirty="0" err="1"/>
              <a:t>Focalisez</a:t>
            </a:r>
            <a:r>
              <a:rPr sz="2100" dirty="0"/>
              <a:t> </a:t>
            </a:r>
            <a:r>
              <a:rPr sz="2100" dirty="0" err="1"/>
              <a:t>votre</a:t>
            </a:r>
            <a:r>
              <a:rPr sz="2100" dirty="0"/>
              <a:t> attention non pas sur </a:t>
            </a:r>
            <a:r>
              <a:rPr sz="2100" dirty="0" err="1"/>
              <a:t>l’intérieur</a:t>
            </a:r>
            <a:r>
              <a:rPr sz="2100" dirty="0"/>
              <a:t> (</a:t>
            </a:r>
            <a:r>
              <a:rPr sz="2100" dirty="0" err="1"/>
              <a:t>votre</a:t>
            </a:r>
            <a:r>
              <a:rPr sz="2100" dirty="0"/>
              <a:t> </a:t>
            </a:r>
            <a:r>
              <a:rPr sz="2100" dirty="0" err="1"/>
              <a:t>ressenti</a:t>
            </a:r>
            <a:r>
              <a:rPr sz="2100" dirty="0"/>
              <a:t>) </a:t>
            </a:r>
            <a:r>
              <a:rPr sz="2100" dirty="0" err="1"/>
              <a:t>mais</a:t>
            </a:r>
            <a:r>
              <a:rPr sz="2100" dirty="0"/>
              <a:t> sur </a:t>
            </a:r>
            <a:r>
              <a:rPr sz="2100" dirty="0" err="1"/>
              <a:t>l’extérieur</a:t>
            </a:r>
            <a:r>
              <a:rPr sz="2100" dirty="0"/>
              <a:t> (le monde </a:t>
            </a:r>
            <a:r>
              <a:rPr sz="2100" dirty="0" err="1"/>
              <a:t>en</a:t>
            </a:r>
            <a:r>
              <a:rPr sz="2100" dirty="0"/>
              <a:t> </a:t>
            </a:r>
            <a:r>
              <a:rPr sz="2100" dirty="0" err="1"/>
              <a:t>général</a:t>
            </a:r>
            <a:r>
              <a:rPr sz="2100" dirty="0"/>
              <a:t>) et sur la </a:t>
            </a:r>
            <a:r>
              <a:rPr sz="2100" dirty="0" err="1"/>
              <a:t>vue</a:t>
            </a:r>
            <a:r>
              <a:rPr sz="2100" dirty="0"/>
              <a:t> </a:t>
            </a:r>
            <a:r>
              <a:rPr sz="2100" dirty="0" err="1"/>
              <a:t>d’ensemble</a:t>
            </a:r>
            <a:r>
              <a:rPr sz="2100" dirty="0"/>
              <a:t>.</a:t>
            </a:r>
          </a:p>
          <a:p>
            <a:pPr lvl="1"/>
            <a:r>
              <a:rPr sz="2100" dirty="0" err="1"/>
              <a:t>Concentrez-vous</a:t>
            </a:r>
            <a:r>
              <a:rPr sz="2100" dirty="0"/>
              <a:t> sur le « </a:t>
            </a:r>
            <a:r>
              <a:rPr sz="2100" dirty="0" err="1"/>
              <a:t>pourquoi</a:t>
            </a:r>
            <a:r>
              <a:rPr sz="2100" dirty="0"/>
              <a:t> » de </a:t>
            </a:r>
            <a:r>
              <a:rPr sz="2100" dirty="0" err="1"/>
              <a:t>votre</a:t>
            </a:r>
            <a:r>
              <a:rPr sz="2100" dirty="0"/>
              <a:t> travail et </a:t>
            </a:r>
            <a:r>
              <a:rPr sz="2100" dirty="0" err="1"/>
              <a:t>remémorez-vous</a:t>
            </a:r>
            <a:r>
              <a:rPr sz="2100" dirty="0"/>
              <a:t> les raisons pour </a:t>
            </a:r>
            <a:r>
              <a:rPr sz="2100" dirty="0" err="1"/>
              <a:t>lesquelles</a:t>
            </a:r>
            <a:r>
              <a:rPr sz="2100" dirty="0"/>
              <a:t> </a:t>
            </a:r>
            <a:r>
              <a:rPr sz="2100" dirty="0" err="1"/>
              <a:t>vous</a:t>
            </a:r>
            <a:r>
              <a:rPr sz="2100" dirty="0"/>
              <a:t> le </a:t>
            </a:r>
            <a:r>
              <a:rPr sz="2100" dirty="0" err="1"/>
              <a:t>faites</a:t>
            </a:r>
            <a:r>
              <a:rPr sz="2100" dirty="0"/>
              <a:t>, </a:t>
            </a:r>
            <a:r>
              <a:rPr lang="en-US" sz="2100" dirty="0"/>
              <a:t/>
            </a:r>
            <a:br>
              <a:rPr lang="en-US" sz="2100" dirty="0"/>
            </a:br>
            <a:r>
              <a:rPr sz="2100" dirty="0"/>
              <a:t>au lieu de </a:t>
            </a:r>
            <a:r>
              <a:rPr sz="2100" dirty="0" err="1"/>
              <a:t>vous</a:t>
            </a:r>
            <a:r>
              <a:rPr sz="2100" dirty="0"/>
              <a:t> </a:t>
            </a:r>
            <a:r>
              <a:rPr sz="2100" dirty="0" err="1"/>
              <a:t>focaliser</a:t>
            </a:r>
            <a:r>
              <a:rPr sz="2100" dirty="0"/>
              <a:t> sur les frustrations.</a:t>
            </a:r>
          </a:p>
          <a:p>
            <a:pPr lvl="1"/>
            <a:r>
              <a:rPr sz="2100" dirty="0" err="1"/>
              <a:t>Portez</a:t>
            </a:r>
            <a:r>
              <a:rPr sz="2100" dirty="0"/>
              <a:t> </a:t>
            </a:r>
            <a:r>
              <a:rPr sz="2100" dirty="0" err="1"/>
              <a:t>votre</a:t>
            </a:r>
            <a:r>
              <a:rPr sz="2100" dirty="0"/>
              <a:t> attention sur la </a:t>
            </a:r>
            <a:r>
              <a:rPr sz="2100" dirty="0" err="1"/>
              <a:t>ou</a:t>
            </a:r>
            <a:r>
              <a:rPr sz="2100" dirty="0"/>
              <a:t> les </a:t>
            </a:r>
            <a:r>
              <a:rPr sz="2100" dirty="0" err="1"/>
              <a:t>autres</a:t>
            </a:r>
            <a:r>
              <a:rPr sz="2100" dirty="0"/>
              <a:t> </a:t>
            </a:r>
            <a:r>
              <a:rPr sz="2100" dirty="0" err="1"/>
              <a:t>personnes</a:t>
            </a:r>
            <a:r>
              <a:rPr sz="2100" dirty="0"/>
              <a:t> </a:t>
            </a:r>
            <a:r>
              <a:rPr sz="2100" dirty="0" err="1"/>
              <a:t>impliquées</a:t>
            </a:r>
            <a:r>
              <a:rPr sz="2100" dirty="0"/>
              <a:t>, et sur </a:t>
            </a:r>
            <a:r>
              <a:rPr sz="2100" dirty="0" err="1"/>
              <a:t>ce</a:t>
            </a:r>
            <a:r>
              <a:rPr sz="2100" dirty="0"/>
              <a:t> qui se </a:t>
            </a:r>
            <a:r>
              <a:rPr sz="2100" dirty="0" err="1"/>
              <a:t>passe</a:t>
            </a:r>
            <a:r>
              <a:rPr sz="2100" dirty="0"/>
              <a:t> </a:t>
            </a:r>
            <a:r>
              <a:rPr sz="2100" dirty="0" err="1"/>
              <a:t>dans</a:t>
            </a:r>
            <a:r>
              <a:rPr sz="2100" dirty="0"/>
              <a:t> </a:t>
            </a:r>
            <a:r>
              <a:rPr sz="2100" dirty="0" err="1"/>
              <a:t>leur</a:t>
            </a:r>
            <a:r>
              <a:rPr sz="2100" dirty="0"/>
              <a:t> vie.</a:t>
            </a:r>
          </a:p>
          <a:p>
            <a:pPr marL="514350" indent="-514350">
              <a:buFont typeface="+mj-lt"/>
              <a:buAutoNum type="arabicPeriod"/>
            </a:pPr>
            <a:r>
              <a:rPr sz="2100" b="1" dirty="0" err="1"/>
              <a:t>Pratiquez</a:t>
            </a:r>
            <a:r>
              <a:rPr sz="2100" b="1" dirty="0"/>
              <a:t> la gratitude / </a:t>
            </a:r>
            <a:r>
              <a:rPr sz="2100" b="1" dirty="0" err="1"/>
              <a:t>l'esprit</a:t>
            </a:r>
            <a:r>
              <a:rPr sz="2100" b="1" dirty="0"/>
              <a:t> </a:t>
            </a:r>
            <a:r>
              <a:rPr sz="2100" b="1" dirty="0" err="1"/>
              <a:t>présent</a:t>
            </a:r>
            <a:endParaRPr sz="2100" b="1" dirty="0"/>
          </a:p>
          <a:p>
            <a:pPr lvl="1"/>
            <a:r>
              <a:rPr sz="2100" dirty="0"/>
              <a:t>Le </a:t>
            </a:r>
            <a:r>
              <a:rPr sz="2100" dirty="0" err="1"/>
              <a:t>matin</a:t>
            </a:r>
            <a:r>
              <a:rPr sz="2100" dirty="0"/>
              <a:t> : </a:t>
            </a:r>
            <a:r>
              <a:rPr sz="2100" dirty="0" err="1"/>
              <a:t>intégrez</a:t>
            </a:r>
            <a:r>
              <a:rPr sz="2100" dirty="0"/>
              <a:t>-les à </a:t>
            </a:r>
            <a:r>
              <a:rPr sz="2100" dirty="0" err="1"/>
              <a:t>votre</a:t>
            </a:r>
            <a:r>
              <a:rPr sz="2100" dirty="0"/>
              <a:t> routine </a:t>
            </a:r>
            <a:r>
              <a:rPr sz="2100" dirty="0" err="1"/>
              <a:t>matinale</a:t>
            </a:r>
            <a:endParaRPr sz="2100" dirty="0"/>
          </a:p>
          <a:p>
            <a:pPr lvl="1"/>
            <a:r>
              <a:rPr sz="2100" dirty="0"/>
              <a:t>Le </a:t>
            </a:r>
            <a:r>
              <a:rPr sz="2100" dirty="0" err="1"/>
              <a:t>soir</a:t>
            </a:r>
            <a:r>
              <a:rPr sz="2100" dirty="0"/>
              <a:t> : les </a:t>
            </a:r>
            <a:r>
              <a:rPr sz="2100" dirty="0" err="1"/>
              <a:t>trois</a:t>
            </a:r>
            <a:r>
              <a:rPr sz="2100" dirty="0"/>
              <a:t> P (</a:t>
            </a:r>
            <a:r>
              <a:rPr sz="2100" dirty="0" err="1"/>
              <a:t>Personne</a:t>
            </a:r>
            <a:r>
              <a:rPr sz="2100" dirty="0"/>
              <a:t>, Plaisir, </a:t>
            </a:r>
            <a:r>
              <a:rPr sz="2100" dirty="0" err="1"/>
              <a:t>Promesse</a:t>
            </a:r>
            <a:r>
              <a:rPr sz="2100" dirty="0"/>
              <a:t>)</a:t>
            </a:r>
          </a:p>
          <a:p>
            <a:endParaRPr lang="en-US" sz="2100" dirty="0"/>
          </a:p>
        </p:txBody>
      </p:sp>
      <p:pic>
        <p:nvPicPr>
          <p:cNvPr id="4" name="Picture 3">
            <a:extLst>
              <a:ext uri="{FF2B5EF4-FFF2-40B4-BE49-F238E27FC236}">
                <a16:creationId xmlns:a16="http://schemas.microsoft.com/office/drawing/2014/main" xmlns="" id="{194EBF66-A16D-9C41-9D3E-9118B3399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119495"/>
            <a:ext cx="1257300" cy="1257300"/>
          </a:xfrm>
          <a:prstGeom prst="rect">
            <a:avLst/>
          </a:prstGeom>
        </p:spPr>
      </p:pic>
    </p:spTree>
    <p:extLst>
      <p:ext uri="{BB962C8B-B14F-4D97-AF65-F5344CB8AC3E}">
        <p14:creationId xmlns:p14="http://schemas.microsoft.com/office/powerpoint/2010/main" val="317274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060F8-F7AA-454E-8B4C-ADB2610EB424}"/>
              </a:ext>
            </a:extLst>
          </p:cNvPr>
          <p:cNvSpPr>
            <a:spLocks noGrp="1"/>
          </p:cNvSpPr>
          <p:nvPr>
            <p:ph type="title"/>
          </p:nvPr>
        </p:nvSpPr>
        <p:spPr/>
        <p:txBody>
          <a:bodyPr/>
          <a:lstStyle/>
          <a:p>
            <a:r>
              <a:t>​Questions importantes</a:t>
            </a:r>
          </a:p>
        </p:txBody>
      </p:sp>
      <p:sp>
        <p:nvSpPr>
          <p:cNvPr id="4" name="Text Placeholder 3">
            <a:extLst>
              <a:ext uri="{FF2B5EF4-FFF2-40B4-BE49-F238E27FC236}">
                <a16:creationId xmlns:a16="http://schemas.microsoft.com/office/drawing/2014/main" xmlns="" id="{78BA598B-3E58-EF40-9BCA-0A4B810308F0}"/>
              </a:ext>
            </a:extLst>
          </p:cNvPr>
          <p:cNvSpPr>
            <a:spLocks noGrp="1"/>
          </p:cNvSpPr>
          <p:nvPr>
            <p:ph type="body" sz="quarter" idx="10"/>
          </p:nvPr>
        </p:nvSpPr>
        <p:spPr>
          <a:xfrm>
            <a:off x="340044" y="1115693"/>
            <a:ext cx="5517832" cy="5539107"/>
          </a:xfrm>
        </p:spPr>
        <p:txBody>
          <a:bodyPr/>
          <a:lstStyle/>
          <a:p>
            <a:pPr marL="514350" indent="-514350">
              <a:lnSpc>
                <a:spcPct val="100000"/>
              </a:lnSpc>
              <a:spcBef>
                <a:spcPts val="600"/>
              </a:spcBef>
              <a:spcAft>
                <a:spcPts val="600"/>
              </a:spcAft>
              <a:buFont typeface="+mj-lt"/>
              <a:buAutoNum type="arabicPeriod"/>
            </a:pPr>
            <a:r>
              <a:rPr sz="2100" b="1" dirty="0" err="1"/>
              <a:t>Qu'est-ce</a:t>
            </a:r>
            <a:r>
              <a:rPr sz="2100" b="1" dirty="0"/>
              <a:t> que </a:t>
            </a:r>
            <a:r>
              <a:rPr sz="2100" b="1"/>
              <a:t>le stress</a:t>
            </a:r>
            <a:r>
              <a:rPr lang="fr-FR" sz="2100" b="1"/>
              <a:t> </a:t>
            </a:r>
            <a:r>
              <a:rPr sz="2100" b="1"/>
              <a:t>?</a:t>
            </a:r>
            <a:endParaRPr sz="2100" b="1" dirty="0"/>
          </a:p>
          <a:p>
            <a:pPr lvl="1">
              <a:lnSpc>
                <a:spcPct val="100000"/>
              </a:lnSpc>
              <a:spcBef>
                <a:spcPts val="600"/>
              </a:spcBef>
              <a:spcAft>
                <a:spcPts val="600"/>
              </a:spcAft>
              <a:buFont typeface="Wingdings" pitchFamily="2" charset="2"/>
              <a:buChar char="Ø"/>
            </a:pPr>
            <a:r>
              <a:rPr sz="2100" dirty="0"/>
              <a:t> </a:t>
            </a:r>
            <a:r>
              <a:rPr sz="2100" dirty="0" err="1"/>
              <a:t>Quelle</a:t>
            </a:r>
            <a:r>
              <a:rPr sz="2100" dirty="0"/>
              <a:t> </a:t>
            </a:r>
            <a:r>
              <a:rPr sz="2100" dirty="0" err="1"/>
              <a:t>différence</a:t>
            </a:r>
            <a:r>
              <a:rPr sz="2100" dirty="0"/>
              <a:t> entre le macro-stress et le micro-stress ?</a:t>
            </a:r>
          </a:p>
          <a:p>
            <a:pPr marL="514350" indent="-514350">
              <a:lnSpc>
                <a:spcPct val="100000"/>
              </a:lnSpc>
              <a:spcBef>
                <a:spcPts val="600"/>
              </a:spcBef>
              <a:spcAft>
                <a:spcPts val="600"/>
              </a:spcAft>
              <a:buFont typeface="+mj-lt"/>
              <a:buAutoNum type="arabicPeriod"/>
            </a:pPr>
            <a:r>
              <a:rPr sz="2100" b="1" dirty="0"/>
              <a:t>Comment le stress nous </a:t>
            </a:r>
            <a:r>
              <a:rPr sz="2100" b="1" dirty="0" err="1"/>
              <a:t>affecte</a:t>
            </a:r>
            <a:r>
              <a:rPr sz="2100" b="1" dirty="0"/>
              <a:t>-t-</a:t>
            </a:r>
            <a:r>
              <a:rPr sz="2100" b="1" dirty="0" err="1"/>
              <a:t>il</a:t>
            </a:r>
            <a:r>
              <a:rPr sz="2100" b="1" dirty="0"/>
              <a:t> ?</a:t>
            </a:r>
          </a:p>
          <a:p>
            <a:pPr lvl="1">
              <a:lnSpc>
                <a:spcPct val="100000"/>
              </a:lnSpc>
              <a:spcBef>
                <a:spcPts val="600"/>
              </a:spcBef>
              <a:spcAft>
                <a:spcPts val="600"/>
              </a:spcAft>
              <a:buFont typeface="Wingdings" pitchFamily="2" charset="2"/>
              <a:buChar char="Ø"/>
            </a:pPr>
            <a:r>
              <a:rPr sz="2100" dirty="0"/>
              <a:t> Comment le stress </a:t>
            </a:r>
            <a:r>
              <a:rPr sz="2100" dirty="0" err="1"/>
              <a:t>chronique</a:t>
            </a:r>
            <a:r>
              <a:rPr sz="2100" dirty="0"/>
              <a:t> </a:t>
            </a:r>
            <a:r>
              <a:rPr sz="2100" dirty="0" err="1"/>
              <a:t>affecte</a:t>
            </a:r>
            <a:r>
              <a:rPr sz="2100" dirty="0"/>
              <a:t>-t-</a:t>
            </a:r>
            <a:r>
              <a:rPr sz="2100" dirty="0" err="1"/>
              <a:t>il</a:t>
            </a:r>
            <a:r>
              <a:rPr sz="2100" dirty="0"/>
              <a:t> </a:t>
            </a:r>
            <a:r>
              <a:rPr sz="2100" dirty="0" err="1"/>
              <a:t>notre</a:t>
            </a:r>
            <a:r>
              <a:rPr sz="2100" dirty="0"/>
              <a:t> santé physique et </a:t>
            </a:r>
            <a:r>
              <a:rPr sz="2100" dirty="0" err="1"/>
              <a:t>mentale</a:t>
            </a:r>
            <a:r>
              <a:rPr sz="2100" dirty="0"/>
              <a:t> ?</a:t>
            </a:r>
          </a:p>
          <a:p>
            <a:pPr marL="514350" indent="-514350">
              <a:lnSpc>
                <a:spcPct val="100000"/>
              </a:lnSpc>
              <a:spcBef>
                <a:spcPts val="600"/>
              </a:spcBef>
              <a:spcAft>
                <a:spcPts val="600"/>
              </a:spcAft>
              <a:buFont typeface="+mj-lt"/>
              <a:buAutoNum type="arabicPeriod"/>
            </a:pPr>
            <a:r>
              <a:rPr sz="2100" b="1" dirty="0"/>
              <a:t>Que </a:t>
            </a:r>
            <a:r>
              <a:rPr sz="2100" b="1" dirty="0" err="1"/>
              <a:t>pouvons</a:t>
            </a:r>
            <a:r>
              <a:rPr sz="2100" b="1" dirty="0"/>
              <a:t>-nous faire pour </a:t>
            </a:r>
            <a:r>
              <a:rPr sz="2100" b="1" dirty="0" err="1"/>
              <a:t>rester</a:t>
            </a:r>
            <a:r>
              <a:rPr sz="2100" b="1" dirty="0"/>
              <a:t> </a:t>
            </a:r>
            <a:r>
              <a:rPr sz="2100" b="1" dirty="0" err="1"/>
              <a:t>en</a:t>
            </a:r>
            <a:r>
              <a:rPr sz="2100" b="1" dirty="0"/>
              <a:t> bonne santé et </a:t>
            </a:r>
            <a:r>
              <a:rPr sz="2100" b="1" dirty="0" err="1"/>
              <a:t>renforcer</a:t>
            </a:r>
            <a:r>
              <a:rPr sz="2100" b="1" dirty="0"/>
              <a:t> </a:t>
            </a:r>
            <a:r>
              <a:rPr sz="2100" b="1" dirty="0" err="1"/>
              <a:t>notre</a:t>
            </a:r>
            <a:r>
              <a:rPr sz="2100" b="1" dirty="0"/>
              <a:t> </a:t>
            </a:r>
            <a:r>
              <a:rPr sz="2100" b="1" dirty="0" err="1"/>
              <a:t>résilience</a:t>
            </a:r>
            <a:r>
              <a:rPr sz="2100" b="1" dirty="0"/>
              <a:t> ?</a:t>
            </a:r>
          </a:p>
          <a:p>
            <a:pPr lvl="1">
              <a:lnSpc>
                <a:spcPct val="100000"/>
              </a:lnSpc>
              <a:spcBef>
                <a:spcPts val="600"/>
              </a:spcBef>
              <a:spcAft>
                <a:spcPts val="600"/>
              </a:spcAft>
              <a:buFont typeface="Wingdings" pitchFamily="2" charset="2"/>
              <a:buChar char="Ø"/>
            </a:pPr>
            <a:r>
              <a:rPr sz="2100" dirty="0"/>
              <a:t> Comment </a:t>
            </a:r>
            <a:r>
              <a:rPr sz="2100" dirty="0" err="1"/>
              <a:t>pouvons</a:t>
            </a:r>
            <a:r>
              <a:rPr sz="2100" dirty="0"/>
              <a:t>-nous </a:t>
            </a:r>
            <a:r>
              <a:rPr sz="2100" dirty="0" err="1"/>
              <a:t>réduire</a:t>
            </a:r>
            <a:r>
              <a:rPr sz="2100" dirty="0"/>
              <a:t> </a:t>
            </a:r>
            <a:r>
              <a:rPr sz="2100" dirty="0" err="1"/>
              <a:t>nos</a:t>
            </a:r>
            <a:r>
              <a:rPr sz="2100" dirty="0"/>
              <a:t> doses de micro-stress et </a:t>
            </a:r>
            <a:r>
              <a:rPr sz="2100" dirty="0" err="1"/>
              <a:t>renforcer</a:t>
            </a:r>
            <a:r>
              <a:rPr sz="2100" dirty="0"/>
              <a:t> les </a:t>
            </a:r>
            <a:r>
              <a:rPr sz="2100" dirty="0" err="1"/>
              <a:t>soutiens</a:t>
            </a:r>
            <a:r>
              <a:rPr sz="2100" dirty="0"/>
              <a:t> </a:t>
            </a:r>
            <a:r>
              <a:rPr sz="2100" dirty="0" err="1"/>
              <a:t>dont</a:t>
            </a:r>
            <a:r>
              <a:rPr sz="2100" dirty="0"/>
              <a:t> nous </a:t>
            </a:r>
            <a:r>
              <a:rPr sz="2100" dirty="0" err="1"/>
              <a:t>disposons</a:t>
            </a:r>
            <a:r>
              <a:rPr sz="2100" dirty="0"/>
              <a:t> ?</a:t>
            </a:r>
          </a:p>
        </p:txBody>
      </p:sp>
      <p:pic>
        <p:nvPicPr>
          <p:cNvPr id="6" name="Picture 5">
            <a:extLst>
              <a:ext uri="{FF2B5EF4-FFF2-40B4-BE49-F238E27FC236}">
                <a16:creationId xmlns:a16="http://schemas.microsoft.com/office/drawing/2014/main" xmlns="" id="{B418DC27-8892-EC4F-BCAE-F75E1A90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175" y="1676857"/>
            <a:ext cx="3425825" cy="3425825"/>
          </a:xfrm>
          <a:prstGeom prst="rect">
            <a:avLst/>
          </a:prstGeom>
        </p:spPr>
      </p:pic>
    </p:spTree>
    <p:extLst>
      <p:ext uri="{BB962C8B-B14F-4D97-AF65-F5344CB8AC3E}">
        <p14:creationId xmlns:p14="http://schemas.microsoft.com/office/powerpoint/2010/main" val="9415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AC3C3-121A-1C44-A52B-4A2BDA0ADE61}"/>
              </a:ext>
            </a:extLst>
          </p:cNvPr>
          <p:cNvSpPr>
            <a:spLocks noGrp="1"/>
          </p:cNvSpPr>
          <p:nvPr>
            <p:ph type="title"/>
          </p:nvPr>
        </p:nvSpPr>
        <p:spPr/>
        <p:txBody>
          <a:bodyPr/>
          <a:lstStyle/>
          <a:p>
            <a:r>
              <a:t>Relations</a:t>
            </a:r>
            <a:r>
              <a:rPr lang="en-US" dirty="0"/>
              <a:t/>
            </a:r>
            <a:br>
              <a:rPr lang="en-US" dirty="0"/>
            </a:br>
            <a:endParaRPr lang="en-US" dirty="0"/>
          </a:p>
        </p:txBody>
      </p:sp>
      <p:sp>
        <p:nvSpPr>
          <p:cNvPr id="3" name="Text Placeholder 2">
            <a:extLst>
              <a:ext uri="{FF2B5EF4-FFF2-40B4-BE49-F238E27FC236}">
                <a16:creationId xmlns:a16="http://schemas.microsoft.com/office/drawing/2014/main" xmlns="" id="{886FB552-ED34-BF45-8043-4240F312ACD3}"/>
              </a:ext>
            </a:extLst>
          </p:cNvPr>
          <p:cNvSpPr>
            <a:spLocks noGrp="1"/>
          </p:cNvSpPr>
          <p:nvPr>
            <p:ph type="body" sz="quarter" idx="10"/>
          </p:nvPr>
        </p:nvSpPr>
        <p:spPr>
          <a:xfrm>
            <a:off x="461963" y="1146175"/>
            <a:ext cx="7596187" cy="923925"/>
          </a:xfrm>
        </p:spPr>
        <p:txBody>
          <a:bodyPr/>
          <a:lstStyle/>
          <a:p>
            <a:r>
              <a:rPr sz="2400"/>
              <a:t>Les êt</a:t>
            </a:r>
            <a:r>
              <a:rPr lang="fr-FR" sz="2400"/>
              <a:t>r</a:t>
            </a:r>
            <a:r>
              <a:rPr sz="2400"/>
              <a:t>es </a:t>
            </a:r>
            <a:r>
              <a:rPr sz="2400" dirty="0" err="1"/>
              <a:t>humains</a:t>
            </a:r>
            <a:r>
              <a:rPr sz="2400" dirty="0"/>
              <a:t> </a:t>
            </a:r>
            <a:r>
              <a:rPr sz="2400" dirty="0" err="1"/>
              <a:t>sont</a:t>
            </a:r>
            <a:r>
              <a:rPr sz="2400" dirty="0"/>
              <a:t> des </a:t>
            </a:r>
            <a:r>
              <a:rPr sz="2400" dirty="0" err="1"/>
              <a:t>créatures</a:t>
            </a:r>
            <a:r>
              <a:rPr sz="2400" dirty="0"/>
              <a:t> </a:t>
            </a:r>
            <a:r>
              <a:rPr sz="2400" dirty="0" err="1"/>
              <a:t>sociales</a:t>
            </a:r>
            <a:r>
              <a:rPr sz="2400" dirty="0"/>
              <a:t>. Nous </a:t>
            </a:r>
            <a:r>
              <a:rPr sz="2400" dirty="0" err="1"/>
              <a:t>sommes</a:t>
            </a:r>
            <a:r>
              <a:rPr sz="2400" dirty="0"/>
              <a:t> </a:t>
            </a:r>
            <a:r>
              <a:rPr sz="2400" dirty="0" err="1"/>
              <a:t>faits</a:t>
            </a:r>
            <a:r>
              <a:rPr sz="2400" dirty="0"/>
              <a:t> pour vivre </a:t>
            </a:r>
            <a:r>
              <a:rPr sz="2400" dirty="0" err="1"/>
              <a:t>en</a:t>
            </a:r>
            <a:r>
              <a:rPr sz="2400" dirty="0"/>
              <a:t> </a:t>
            </a:r>
            <a:r>
              <a:rPr sz="2400" dirty="0" err="1"/>
              <a:t>communauté</a:t>
            </a:r>
            <a:r>
              <a:rPr sz="2400" dirty="0"/>
              <a:t>, les </a:t>
            </a:r>
            <a:r>
              <a:rPr sz="2400" dirty="0" err="1"/>
              <a:t>uns</a:t>
            </a:r>
            <a:r>
              <a:rPr sz="2400" dirty="0"/>
              <a:t> avec les </a:t>
            </a:r>
            <a:r>
              <a:rPr sz="2400" dirty="0" err="1"/>
              <a:t>autres</a:t>
            </a:r>
            <a:r>
              <a:rPr sz="2400" dirty="0"/>
              <a:t>.</a:t>
            </a:r>
          </a:p>
          <a:p>
            <a:r>
              <a:rPr sz="2400" dirty="0"/>
              <a:t>La </a:t>
            </a:r>
            <a:r>
              <a:rPr sz="2400" dirty="0" err="1"/>
              <a:t>qualité</a:t>
            </a:r>
            <a:r>
              <a:rPr sz="2400" dirty="0"/>
              <a:t> de </a:t>
            </a:r>
            <a:r>
              <a:rPr sz="2400" dirty="0" err="1"/>
              <a:t>nos</a:t>
            </a:r>
            <a:r>
              <a:rPr sz="2400" dirty="0"/>
              <a:t> relations </a:t>
            </a:r>
            <a:r>
              <a:rPr sz="2400" dirty="0" err="1"/>
              <a:t>joue</a:t>
            </a:r>
            <a:r>
              <a:rPr sz="2400" dirty="0"/>
              <a:t> un </a:t>
            </a:r>
            <a:r>
              <a:rPr sz="2400" dirty="0" err="1"/>
              <a:t>rôle</a:t>
            </a:r>
            <a:r>
              <a:rPr sz="2400" dirty="0"/>
              <a:t> </a:t>
            </a:r>
            <a:r>
              <a:rPr sz="2400" dirty="0" err="1"/>
              <a:t>essentiel</a:t>
            </a:r>
            <a:r>
              <a:rPr sz="2400" dirty="0"/>
              <a:t> </a:t>
            </a:r>
            <a:r>
              <a:rPr sz="2400" dirty="0" err="1"/>
              <a:t>dans</a:t>
            </a:r>
            <a:r>
              <a:rPr sz="2400" dirty="0"/>
              <a:t> </a:t>
            </a:r>
            <a:r>
              <a:rPr sz="2400" dirty="0" err="1"/>
              <a:t>notre</a:t>
            </a:r>
            <a:r>
              <a:rPr sz="2400" dirty="0"/>
              <a:t> </a:t>
            </a:r>
            <a:r>
              <a:rPr sz="2400" dirty="0" err="1"/>
              <a:t>bien-être</a:t>
            </a:r>
            <a:r>
              <a:rPr sz="2400" dirty="0"/>
              <a:t>.</a:t>
            </a:r>
          </a:p>
        </p:txBody>
      </p:sp>
      <p:pic>
        <p:nvPicPr>
          <p:cNvPr id="4" name="Picture 3">
            <a:extLst>
              <a:ext uri="{FF2B5EF4-FFF2-40B4-BE49-F238E27FC236}">
                <a16:creationId xmlns:a16="http://schemas.microsoft.com/office/drawing/2014/main" xmlns="" id="{C9087C11-1EEF-2F49-B2C6-3DAB6D778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503" y="3060700"/>
            <a:ext cx="4130798" cy="3098099"/>
          </a:xfrm>
          <a:prstGeom prst="rect">
            <a:avLst/>
          </a:prstGeom>
        </p:spPr>
      </p:pic>
    </p:spTree>
    <p:extLst>
      <p:ext uri="{BB962C8B-B14F-4D97-AF65-F5344CB8AC3E}">
        <p14:creationId xmlns:p14="http://schemas.microsoft.com/office/powerpoint/2010/main" val="27551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27BA2-1D4E-334D-947B-8E31E1412BDF}"/>
              </a:ext>
            </a:extLst>
          </p:cNvPr>
          <p:cNvSpPr>
            <a:spLocks noGrp="1"/>
          </p:cNvSpPr>
          <p:nvPr>
            <p:ph type="title"/>
          </p:nvPr>
        </p:nvSpPr>
        <p:spPr/>
        <p:txBody>
          <a:bodyPr/>
          <a:lstStyle/>
          <a:p>
            <a:r>
              <a:t>Essayez les choses suivantes :</a:t>
            </a:r>
          </a:p>
        </p:txBody>
      </p:sp>
      <p:sp>
        <p:nvSpPr>
          <p:cNvPr id="3" name="Text Placeholder 2">
            <a:extLst>
              <a:ext uri="{FF2B5EF4-FFF2-40B4-BE49-F238E27FC236}">
                <a16:creationId xmlns:a16="http://schemas.microsoft.com/office/drawing/2014/main" xmlns="" id="{788DF493-4171-DF4A-B2ED-954BF6564307}"/>
              </a:ext>
            </a:extLst>
          </p:cNvPr>
          <p:cNvSpPr>
            <a:spLocks noGrp="1"/>
          </p:cNvSpPr>
          <p:nvPr>
            <p:ph type="body" sz="quarter" idx="10"/>
          </p:nvPr>
        </p:nvSpPr>
        <p:spPr>
          <a:xfrm>
            <a:off x="461963" y="1146175"/>
            <a:ext cx="8239125" cy="4899025"/>
          </a:xfrm>
        </p:spPr>
        <p:txBody>
          <a:bodyPr/>
          <a:lstStyle/>
          <a:p>
            <a:pPr marL="514350" indent="-514350">
              <a:buFont typeface="+mj-lt"/>
              <a:buAutoNum type="arabicPeriod"/>
            </a:pPr>
            <a:r>
              <a:rPr sz="1800" b="1" dirty="0" err="1"/>
              <a:t>Planifiez</a:t>
            </a:r>
            <a:r>
              <a:rPr sz="1800" dirty="0"/>
              <a:t> </a:t>
            </a:r>
          </a:p>
          <a:p>
            <a:pPr lvl="1"/>
            <a:r>
              <a:rPr sz="1800" dirty="0" err="1"/>
              <a:t>Planifiez</a:t>
            </a:r>
            <a:r>
              <a:rPr sz="1800" dirty="0"/>
              <a:t> du temps pour </a:t>
            </a:r>
            <a:r>
              <a:rPr sz="1800" dirty="0" err="1"/>
              <a:t>entretenir</a:t>
            </a:r>
            <a:r>
              <a:rPr sz="1800" dirty="0"/>
              <a:t> </a:t>
            </a:r>
            <a:r>
              <a:rPr sz="1800" dirty="0" err="1"/>
              <a:t>votre</a:t>
            </a:r>
            <a:r>
              <a:rPr sz="1800" dirty="0"/>
              <a:t> relation avec </a:t>
            </a:r>
            <a:r>
              <a:rPr sz="1800" dirty="0" err="1"/>
              <a:t>ceux</a:t>
            </a:r>
            <a:r>
              <a:rPr sz="1800" dirty="0"/>
              <a:t> que </a:t>
            </a:r>
            <a:r>
              <a:rPr sz="1800" dirty="0" err="1"/>
              <a:t>vous</a:t>
            </a:r>
            <a:r>
              <a:rPr sz="1800" dirty="0"/>
              <a:t> </a:t>
            </a:r>
            <a:r>
              <a:rPr sz="1800" dirty="0" err="1"/>
              <a:t>aimez</a:t>
            </a:r>
            <a:endParaRPr sz="1800" dirty="0"/>
          </a:p>
          <a:p>
            <a:pPr lvl="1"/>
            <a:r>
              <a:rPr sz="1800" dirty="0" err="1"/>
              <a:t>Faites</a:t>
            </a:r>
            <a:r>
              <a:rPr sz="1800" dirty="0"/>
              <a:t>-le </a:t>
            </a:r>
            <a:r>
              <a:rPr sz="1800" dirty="0" err="1"/>
              <a:t>régulièrement</a:t>
            </a:r>
            <a:endParaRPr sz="1800" dirty="0"/>
          </a:p>
          <a:p>
            <a:pPr marL="514350" indent="-514350">
              <a:buFont typeface="+mj-lt"/>
              <a:buAutoNum type="arabicPeriod"/>
            </a:pPr>
            <a:r>
              <a:rPr sz="1800" b="1" dirty="0" err="1"/>
              <a:t>Gestes</a:t>
            </a:r>
            <a:r>
              <a:rPr sz="1800" b="1" dirty="0"/>
              <a:t> </a:t>
            </a:r>
            <a:r>
              <a:rPr sz="1800" b="1" dirty="0" err="1"/>
              <a:t>d’affection</a:t>
            </a:r>
            <a:r>
              <a:rPr sz="1800" b="1" dirty="0"/>
              <a:t> : </a:t>
            </a:r>
            <a:r>
              <a:rPr sz="1800" dirty="0" err="1"/>
              <a:t>donnez</a:t>
            </a:r>
            <a:r>
              <a:rPr sz="1800" dirty="0"/>
              <a:t> et </a:t>
            </a:r>
            <a:r>
              <a:rPr sz="1800" dirty="0" err="1"/>
              <a:t>recevez</a:t>
            </a:r>
            <a:r>
              <a:rPr sz="1800" dirty="0"/>
              <a:t> </a:t>
            </a:r>
            <a:r>
              <a:rPr sz="1800" dirty="0" err="1"/>
              <a:t>davantage</a:t>
            </a:r>
            <a:r>
              <a:rPr sz="1800" dirty="0"/>
              <a:t> de </a:t>
            </a:r>
            <a:r>
              <a:rPr sz="1800" dirty="0" err="1"/>
              <a:t>gestes</a:t>
            </a:r>
            <a:r>
              <a:rPr sz="1800" dirty="0"/>
              <a:t> </a:t>
            </a:r>
            <a:r>
              <a:rPr sz="1800" dirty="0" err="1"/>
              <a:t>d’affection</a:t>
            </a:r>
            <a:r>
              <a:rPr sz="1800" dirty="0"/>
              <a:t> (</a:t>
            </a:r>
            <a:r>
              <a:rPr sz="1800" dirty="0" err="1"/>
              <a:t>prudents</a:t>
            </a:r>
            <a:r>
              <a:rPr sz="1800" dirty="0"/>
              <a:t> et </a:t>
            </a:r>
            <a:r>
              <a:rPr sz="1800" dirty="0" err="1"/>
              <a:t>désirés</a:t>
            </a:r>
            <a:r>
              <a:rPr sz="1800" dirty="0"/>
              <a:t>)</a:t>
            </a:r>
          </a:p>
          <a:p>
            <a:pPr lvl="1"/>
            <a:r>
              <a:rPr sz="1800" dirty="0" err="1"/>
              <a:t>Prenez</a:t>
            </a:r>
            <a:r>
              <a:rPr sz="1800" dirty="0"/>
              <a:t> </a:t>
            </a:r>
            <a:r>
              <a:rPr sz="1800" dirty="0" err="1"/>
              <a:t>chaque</a:t>
            </a:r>
            <a:r>
              <a:rPr sz="1800" dirty="0"/>
              <a:t> jour un </a:t>
            </a:r>
            <a:r>
              <a:rPr sz="1800" dirty="0" err="1"/>
              <a:t>proche</a:t>
            </a:r>
            <a:r>
              <a:rPr sz="1800" dirty="0"/>
              <a:t> </a:t>
            </a:r>
            <a:r>
              <a:rPr sz="1800" dirty="0" err="1"/>
              <a:t>dans</a:t>
            </a:r>
            <a:r>
              <a:rPr sz="1800" dirty="0"/>
              <a:t> </a:t>
            </a:r>
            <a:r>
              <a:rPr sz="1800" dirty="0" err="1"/>
              <a:t>vos</a:t>
            </a:r>
            <a:r>
              <a:rPr sz="1800" dirty="0"/>
              <a:t> bras</a:t>
            </a:r>
            <a:endParaRPr lang="en-US" sz="1800" b="1" dirty="0"/>
          </a:p>
          <a:p>
            <a:pPr lvl="1"/>
            <a:r>
              <a:rPr sz="1800" dirty="0" err="1"/>
              <a:t>Recevez</a:t>
            </a:r>
            <a:r>
              <a:rPr sz="1800" dirty="0"/>
              <a:t> un massage</a:t>
            </a:r>
          </a:p>
          <a:p>
            <a:pPr lvl="1"/>
            <a:r>
              <a:rPr sz="1800" dirty="0" err="1"/>
              <a:t>Tapotez</a:t>
            </a:r>
            <a:r>
              <a:rPr sz="1800" dirty="0"/>
              <a:t> </a:t>
            </a:r>
            <a:r>
              <a:rPr sz="1800" dirty="0" err="1"/>
              <a:t>une</a:t>
            </a:r>
            <a:r>
              <a:rPr sz="1800" dirty="0"/>
              <a:t> </a:t>
            </a:r>
            <a:r>
              <a:rPr sz="1800" dirty="0" err="1"/>
              <a:t>personne</a:t>
            </a:r>
            <a:r>
              <a:rPr sz="1800" dirty="0"/>
              <a:t> sur </a:t>
            </a:r>
            <a:r>
              <a:rPr sz="1800" dirty="0" err="1"/>
              <a:t>l’épaule</a:t>
            </a:r>
            <a:r>
              <a:rPr sz="1800" dirty="0"/>
              <a:t> / </a:t>
            </a:r>
            <a:r>
              <a:rPr sz="1800" dirty="0" err="1"/>
              <a:t>dans</a:t>
            </a:r>
            <a:r>
              <a:rPr sz="1800" dirty="0"/>
              <a:t> le dos </a:t>
            </a:r>
            <a:r>
              <a:rPr sz="1800" dirty="0" err="1"/>
              <a:t>lorsque</a:t>
            </a:r>
            <a:r>
              <a:rPr sz="1800" dirty="0"/>
              <a:t> </a:t>
            </a:r>
            <a:r>
              <a:rPr sz="1800" dirty="0" err="1"/>
              <a:t>vous</a:t>
            </a:r>
            <a:r>
              <a:rPr sz="1800" dirty="0"/>
              <a:t> la </a:t>
            </a:r>
            <a:r>
              <a:rPr sz="1800" dirty="0" err="1"/>
              <a:t>félicitez</a:t>
            </a:r>
            <a:endParaRPr sz="1800" dirty="0"/>
          </a:p>
          <a:p>
            <a:pPr marL="514350" indent="-514350">
              <a:buFont typeface="+mj-lt"/>
              <a:buAutoNum type="arabicPeriod"/>
            </a:pPr>
            <a:r>
              <a:rPr sz="1800" b="1" dirty="0" err="1"/>
              <a:t>Posez</a:t>
            </a:r>
            <a:r>
              <a:rPr sz="1800" b="1" dirty="0"/>
              <a:t> </a:t>
            </a:r>
            <a:r>
              <a:rPr sz="1800" b="1" dirty="0" err="1"/>
              <a:t>votre</a:t>
            </a:r>
            <a:r>
              <a:rPr sz="1800" b="1" dirty="0"/>
              <a:t> </a:t>
            </a:r>
            <a:r>
              <a:rPr sz="1800" b="1" dirty="0" err="1"/>
              <a:t>téléphone</a:t>
            </a:r>
            <a:endParaRPr sz="1800" b="1" dirty="0"/>
          </a:p>
          <a:p>
            <a:pPr lvl="1"/>
            <a:r>
              <a:rPr sz="1800" dirty="0" err="1"/>
              <a:t>Veillez</a:t>
            </a:r>
            <a:r>
              <a:rPr sz="1800" dirty="0"/>
              <a:t> à </a:t>
            </a:r>
            <a:r>
              <a:rPr sz="1800" dirty="0" err="1"/>
              <a:t>ce</a:t>
            </a:r>
            <a:r>
              <a:rPr sz="1800" dirty="0"/>
              <a:t> que les contacts </a:t>
            </a:r>
            <a:r>
              <a:rPr sz="1800" dirty="0" err="1"/>
              <a:t>réalisés</a:t>
            </a:r>
            <a:r>
              <a:rPr sz="1800" dirty="0"/>
              <a:t> par </a:t>
            </a:r>
            <a:r>
              <a:rPr sz="1800" dirty="0" err="1"/>
              <a:t>l’entremise</a:t>
            </a:r>
            <a:r>
              <a:rPr sz="1800" dirty="0"/>
              <a:t> de </a:t>
            </a:r>
            <a:r>
              <a:rPr sz="1800" dirty="0" err="1"/>
              <a:t>votre</a:t>
            </a:r>
            <a:r>
              <a:rPr sz="1800" dirty="0"/>
              <a:t> </a:t>
            </a:r>
            <a:r>
              <a:rPr sz="1800" dirty="0" err="1"/>
              <a:t>téléphone</a:t>
            </a:r>
            <a:r>
              <a:rPr sz="1800" dirty="0"/>
              <a:t> ne </a:t>
            </a:r>
            <a:r>
              <a:rPr sz="1800" dirty="0" err="1"/>
              <a:t>remplacent</a:t>
            </a:r>
            <a:r>
              <a:rPr sz="1800" dirty="0"/>
              <a:t> pas </a:t>
            </a:r>
            <a:r>
              <a:rPr sz="1800" dirty="0" err="1"/>
              <a:t>vos</a:t>
            </a:r>
            <a:r>
              <a:rPr sz="1800" dirty="0"/>
              <a:t> contacts avec </a:t>
            </a:r>
            <a:r>
              <a:rPr sz="1800" dirty="0" err="1"/>
              <a:t>votre</a:t>
            </a:r>
            <a:r>
              <a:rPr sz="1800" dirty="0"/>
              <a:t> conjoint / </a:t>
            </a:r>
            <a:r>
              <a:rPr sz="1800" dirty="0" err="1"/>
              <a:t>vos</a:t>
            </a:r>
            <a:r>
              <a:rPr sz="1800" dirty="0"/>
              <a:t> </a:t>
            </a:r>
            <a:r>
              <a:rPr sz="1800" dirty="0" err="1"/>
              <a:t>enfants</a:t>
            </a:r>
            <a:endParaRPr sz="1800" dirty="0"/>
          </a:p>
          <a:p>
            <a:pPr lvl="1"/>
            <a:r>
              <a:rPr sz="1800" dirty="0" err="1"/>
              <a:t>Gardez</a:t>
            </a:r>
            <a:r>
              <a:rPr sz="1800" dirty="0"/>
              <a:t> les </a:t>
            </a:r>
            <a:r>
              <a:rPr sz="1800" dirty="0" err="1"/>
              <a:t>téléphones</a:t>
            </a:r>
            <a:r>
              <a:rPr sz="1800" dirty="0"/>
              <a:t> hors de la </a:t>
            </a:r>
            <a:r>
              <a:rPr sz="1800" dirty="0" err="1"/>
              <a:t>chambre</a:t>
            </a:r>
            <a:r>
              <a:rPr sz="1800" dirty="0"/>
              <a:t> à </a:t>
            </a:r>
            <a:r>
              <a:rPr sz="1800" dirty="0" err="1"/>
              <a:t>coucher</a:t>
            </a:r>
            <a:r>
              <a:rPr sz="1800" dirty="0"/>
              <a:t> et de la table </a:t>
            </a:r>
            <a:r>
              <a:rPr lang="en-US" sz="1800" dirty="0"/>
              <a:t/>
            </a:r>
            <a:br>
              <a:rPr lang="en-US" sz="1800" dirty="0"/>
            </a:br>
            <a:r>
              <a:rPr sz="1800" dirty="0"/>
              <a:t>à manger</a:t>
            </a:r>
          </a:p>
          <a:p>
            <a:endParaRPr lang="en-US" sz="1800" dirty="0"/>
          </a:p>
        </p:txBody>
      </p:sp>
      <p:pic>
        <p:nvPicPr>
          <p:cNvPr id="4" name="Picture 3">
            <a:extLst>
              <a:ext uri="{FF2B5EF4-FFF2-40B4-BE49-F238E27FC236}">
                <a16:creationId xmlns:a16="http://schemas.microsoft.com/office/drawing/2014/main" xmlns="" id="{DA3F3EA4-09A8-6D4E-9E32-968A3ABBC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0" y="137535"/>
            <a:ext cx="1079500" cy="809625"/>
          </a:xfrm>
          <a:prstGeom prst="rect">
            <a:avLst/>
          </a:prstGeom>
        </p:spPr>
      </p:pic>
    </p:spTree>
    <p:extLst>
      <p:ext uri="{BB962C8B-B14F-4D97-AF65-F5344CB8AC3E}">
        <p14:creationId xmlns:p14="http://schemas.microsoft.com/office/powerpoint/2010/main" val="28692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E8F-39A1-D04A-A33F-6551C43092B3}"/>
              </a:ext>
            </a:extLst>
          </p:cNvPr>
          <p:cNvSpPr>
            <a:spLocks noGrp="1"/>
          </p:cNvSpPr>
          <p:nvPr>
            <p:ph type="title"/>
          </p:nvPr>
        </p:nvSpPr>
        <p:spPr/>
        <p:txBody>
          <a:bodyPr/>
          <a:lstStyle/>
          <a:p>
            <a:r>
              <a:t>Corps</a:t>
            </a:r>
          </a:p>
        </p:txBody>
      </p:sp>
      <p:sp>
        <p:nvSpPr>
          <p:cNvPr id="3" name="Text Placeholder 2">
            <a:extLst>
              <a:ext uri="{FF2B5EF4-FFF2-40B4-BE49-F238E27FC236}">
                <a16:creationId xmlns:a16="http://schemas.microsoft.com/office/drawing/2014/main" xmlns="" id="{4724EB35-6D5B-7749-8F92-AB87950EFDB1}"/>
              </a:ext>
            </a:extLst>
          </p:cNvPr>
          <p:cNvSpPr>
            <a:spLocks noGrp="1"/>
          </p:cNvSpPr>
          <p:nvPr>
            <p:ph type="body" sz="quarter" idx="10"/>
          </p:nvPr>
        </p:nvSpPr>
        <p:spPr>
          <a:xfrm>
            <a:off x="461964" y="1146175"/>
            <a:ext cx="5772582" cy="4848225"/>
          </a:xfrm>
        </p:spPr>
        <p:txBody>
          <a:bodyPr/>
          <a:lstStyle/>
          <a:p>
            <a:r>
              <a:rPr dirty="0"/>
              <a:t>Nous </a:t>
            </a:r>
            <a:r>
              <a:rPr dirty="0" err="1"/>
              <a:t>avons</a:t>
            </a:r>
            <a:r>
              <a:rPr dirty="0"/>
              <a:t> </a:t>
            </a:r>
            <a:r>
              <a:rPr dirty="0" err="1"/>
              <a:t>tendance</a:t>
            </a:r>
            <a:r>
              <a:rPr dirty="0"/>
              <a:t> à </a:t>
            </a:r>
            <a:r>
              <a:rPr dirty="0" err="1"/>
              <a:t>penser</a:t>
            </a:r>
            <a:r>
              <a:rPr dirty="0"/>
              <a:t> que le stress </a:t>
            </a:r>
            <a:r>
              <a:rPr dirty="0" err="1"/>
              <a:t>affecte</a:t>
            </a:r>
            <a:r>
              <a:rPr dirty="0"/>
              <a:t> </a:t>
            </a:r>
            <a:r>
              <a:rPr dirty="0" err="1"/>
              <a:t>principalement</a:t>
            </a:r>
            <a:r>
              <a:rPr dirty="0"/>
              <a:t> </a:t>
            </a:r>
            <a:r>
              <a:rPr lang="en-US" dirty="0"/>
              <a:t/>
            </a:r>
            <a:br>
              <a:rPr lang="en-US" dirty="0"/>
            </a:br>
            <a:r>
              <a:rPr dirty="0"/>
              <a:t>(et </a:t>
            </a:r>
            <a:r>
              <a:rPr dirty="0" err="1"/>
              <a:t>est</a:t>
            </a:r>
            <a:r>
              <a:rPr dirty="0"/>
              <a:t> </a:t>
            </a:r>
            <a:r>
              <a:rPr dirty="0" err="1"/>
              <a:t>causé</a:t>
            </a:r>
            <a:r>
              <a:rPr dirty="0"/>
              <a:t> par) </a:t>
            </a:r>
            <a:r>
              <a:rPr dirty="0" err="1"/>
              <a:t>notre</a:t>
            </a:r>
            <a:r>
              <a:rPr dirty="0"/>
              <a:t> esprit et </a:t>
            </a:r>
            <a:r>
              <a:rPr dirty="0" err="1"/>
              <a:t>nos</a:t>
            </a:r>
            <a:r>
              <a:rPr dirty="0"/>
              <a:t> </a:t>
            </a:r>
            <a:r>
              <a:rPr dirty="0" err="1"/>
              <a:t>émotions</a:t>
            </a:r>
            <a:r>
              <a:rPr dirty="0"/>
              <a:t>.</a:t>
            </a:r>
          </a:p>
          <a:p>
            <a:r>
              <a:rPr dirty="0"/>
              <a:t>Nous sous-</a:t>
            </a:r>
            <a:r>
              <a:rPr dirty="0" err="1"/>
              <a:t>estimons</a:t>
            </a:r>
            <a:r>
              <a:rPr dirty="0"/>
              <a:t> le </a:t>
            </a:r>
            <a:r>
              <a:rPr dirty="0" err="1"/>
              <a:t>pouvoir</a:t>
            </a:r>
            <a:r>
              <a:rPr dirty="0"/>
              <a:t> du corps </a:t>
            </a:r>
            <a:r>
              <a:rPr dirty="0" err="1"/>
              <a:t>en</a:t>
            </a:r>
            <a:r>
              <a:rPr dirty="0"/>
              <a:t> </a:t>
            </a:r>
            <a:r>
              <a:rPr dirty="0" err="1"/>
              <a:t>tant</a:t>
            </a:r>
            <a:r>
              <a:rPr dirty="0"/>
              <a:t> que </a:t>
            </a:r>
            <a:r>
              <a:rPr i="1" dirty="0"/>
              <a:t>cause</a:t>
            </a:r>
            <a:r>
              <a:rPr dirty="0"/>
              <a:t> de stress </a:t>
            </a:r>
            <a:r>
              <a:rPr lang="en-US" dirty="0"/>
              <a:t/>
            </a:r>
            <a:br>
              <a:rPr lang="en-US" dirty="0"/>
            </a:br>
            <a:r>
              <a:rPr dirty="0"/>
              <a:t>et de </a:t>
            </a:r>
            <a:r>
              <a:rPr dirty="0" err="1"/>
              <a:t>moyen</a:t>
            </a:r>
            <a:r>
              <a:rPr dirty="0"/>
              <a:t> </a:t>
            </a:r>
            <a:r>
              <a:rPr i="1" dirty="0" err="1"/>
              <a:t>régulateur</a:t>
            </a:r>
            <a:r>
              <a:rPr dirty="0"/>
              <a:t> de stress.</a:t>
            </a:r>
          </a:p>
        </p:txBody>
      </p:sp>
      <p:pic>
        <p:nvPicPr>
          <p:cNvPr id="6" name="Picture 5">
            <a:extLst>
              <a:ext uri="{FF2B5EF4-FFF2-40B4-BE49-F238E27FC236}">
                <a16:creationId xmlns:a16="http://schemas.microsoft.com/office/drawing/2014/main" xmlns="" id="{A66A2A7E-3A5D-AD41-8205-A4EA2053C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457" y="1146176"/>
            <a:ext cx="4754562" cy="4754562"/>
          </a:xfrm>
          <a:prstGeom prst="rect">
            <a:avLst/>
          </a:prstGeom>
        </p:spPr>
      </p:pic>
    </p:spTree>
    <p:extLst>
      <p:ext uri="{BB962C8B-B14F-4D97-AF65-F5344CB8AC3E}">
        <p14:creationId xmlns:p14="http://schemas.microsoft.com/office/powerpoint/2010/main" val="10215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4EDEC-0195-FA43-AD9A-6DAC4AA00C0F}"/>
              </a:ext>
            </a:extLst>
          </p:cNvPr>
          <p:cNvSpPr>
            <a:spLocks noGrp="1"/>
          </p:cNvSpPr>
          <p:nvPr>
            <p:ph type="title"/>
          </p:nvPr>
        </p:nvSpPr>
        <p:spPr/>
        <p:txBody>
          <a:bodyPr/>
          <a:lstStyle/>
          <a:p>
            <a:r>
              <a:t>Essayez les choses suivantes...</a:t>
            </a:r>
          </a:p>
        </p:txBody>
      </p:sp>
      <p:sp>
        <p:nvSpPr>
          <p:cNvPr id="3" name="Text Placeholder 2">
            <a:extLst>
              <a:ext uri="{FF2B5EF4-FFF2-40B4-BE49-F238E27FC236}">
                <a16:creationId xmlns:a16="http://schemas.microsoft.com/office/drawing/2014/main" xmlns="" id="{7430044E-ACEC-324C-AB06-6B8B1E8EF922}"/>
              </a:ext>
            </a:extLst>
          </p:cNvPr>
          <p:cNvSpPr>
            <a:spLocks noGrp="1"/>
          </p:cNvSpPr>
          <p:nvPr>
            <p:ph type="body" sz="quarter" idx="10"/>
          </p:nvPr>
        </p:nvSpPr>
        <p:spPr>
          <a:xfrm>
            <a:off x="361950" y="1020051"/>
            <a:ext cx="8239125" cy="4963680"/>
          </a:xfrm>
        </p:spPr>
        <p:txBody>
          <a:bodyPr/>
          <a:lstStyle/>
          <a:p>
            <a:pPr marL="514350" indent="-514350">
              <a:buFont typeface="+mj-lt"/>
              <a:buAutoNum type="arabicPeriod"/>
            </a:pPr>
            <a:r>
              <a:rPr sz="2100" b="1" dirty="0"/>
              <a:t>​</a:t>
            </a:r>
            <a:r>
              <a:rPr sz="2100" b="1" dirty="0" err="1"/>
              <a:t>Activité</a:t>
            </a:r>
            <a:r>
              <a:rPr sz="2100" b="1" dirty="0"/>
              <a:t> physique</a:t>
            </a:r>
          </a:p>
          <a:p>
            <a:pPr lvl="1"/>
            <a:r>
              <a:rPr sz="2100" dirty="0" err="1"/>
              <a:t>L’activité</a:t>
            </a:r>
            <a:r>
              <a:rPr sz="2100" dirty="0"/>
              <a:t> physique </a:t>
            </a:r>
            <a:r>
              <a:rPr sz="2100" dirty="0" err="1"/>
              <a:t>est</a:t>
            </a:r>
            <a:r>
              <a:rPr sz="2100" dirty="0"/>
              <a:t> </a:t>
            </a:r>
            <a:r>
              <a:rPr sz="2100" dirty="0" err="1"/>
              <a:t>extrêmement</a:t>
            </a:r>
            <a:r>
              <a:rPr sz="2100" dirty="0"/>
              <a:t> </a:t>
            </a:r>
            <a:r>
              <a:rPr sz="2100" dirty="0" err="1"/>
              <a:t>bénéfique</a:t>
            </a:r>
            <a:r>
              <a:rPr sz="2100" dirty="0"/>
              <a:t>. </a:t>
            </a:r>
            <a:r>
              <a:rPr sz="2100" dirty="0" err="1"/>
              <a:t>Pratiquée</a:t>
            </a:r>
            <a:r>
              <a:rPr sz="2100" dirty="0"/>
              <a:t> </a:t>
            </a:r>
            <a:r>
              <a:rPr lang="en-US" sz="2100" dirty="0"/>
              <a:t/>
            </a:r>
            <a:br>
              <a:rPr lang="en-US" sz="2100" dirty="0"/>
            </a:br>
            <a:r>
              <a:rPr sz="2100" dirty="0"/>
              <a:t>à </a:t>
            </a:r>
            <a:r>
              <a:rPr sz="2100" dirty="0" err="1"/>
              <a:t>l’excès</a:t>
            </a:r>
            <a:r>
              <a:rPr sz="2100" dirty="0"/>
              <a:t> </a:t>
            </a:r>
            <a:r>
              <a:rPr sz="2100" dirty="0" err="1"/>
              <a:t>cependant</a:t>
            </a:r>
            <a:r>
              <a:rPr sz="2100" dirty="0"/>
              <a:t>, </a:t>
            </a:r>
            <a:r>
              <a:rPr sz="2100" dirty="0" err="1"/>
              <a:t>elle</a:t>
            </a:r>
            <a:r>
              <a:rPr sz="2100" dirty="0"/>
              <a:t> </a:t>
            </a:r>
            <a:r>
              <a:rPr sz="2100" dirty="0" err="1"/>
              <a:t>peut</a:t>
            </a:r>
            <a:r>
              <a:rPr sz="2100" dirty="0"/>
              <a:t> </a:t>
            </a:r>
            <a:r>
              <a:rPr sz="2100" dirty="0" err="1"/>
              <a:t>être</a:t>
            </a:r>
            <a:r>
              <a:rPr sz="2100" dirty="0"/>
              <a:t> un </a:t>
            </a:r>
            <a:r>
              <a:rPr sz="2100" dirty="0" err="1"/>
              <a:t>facteur</a:t>
            </a:r>
            <a:r>
              <a:rPr sz="2100" dirty="0"/>
              <a:t> de stress.</a:t>
            </a:r>
          </a:p>
          <a:p>
            <a:pPr lvl="1"/>
            <a:r>
              <a:rPr sz="2100" dirty="0" err="1"/>
              <a:t>Dosez</a:t>
            </a:r>
            <a:r>
              <a:rPr sz="2100" dirty="0"/>
              <a:t> </a:t>
            </a:r>
            <a:r>
              <a:rPr sz="2100" dirty="0" err="1"/>
              <a:t>votre</a:t>
            </a:r>
            <a:r>
              <a:rPr sz="2100" dirty="0"/>
              <a:t> </a:t>
            </a:r>
            <a:r>
              <a:rPr sz="2100" dirty="0" err="1"/>
              <a:t>activité</a:t>
            </a:r>
            <a:r>
              <a:rPr sz="2100" dirty="0"/>
              <a:t> physique </a:t>
            </a:r>
            <a:r>
              <a:rPr sz="2100" dirty="0" err="1"/>
              <a:t>en</a:t>
            </a:r>
            <a:r>
              <a:rPr sz="2100" dirty="0"/>
              <a:t> </a:t>
            </a:r>
            <a:r>
              <a:rPr sz="2100" dirty="0" err="1"/>
              <a:t>fonction</a:t>
            </a:r>
            <a:r>
              <a:rPr sz="2100" dirty="0"/>
              <a:t> de </a:t>
            </a:r>
            <a:r>
              <a:rPr sz="2100" dirty="0" err="1"/>
              <a:t>vos</a:t>
            </a:r>
            <a:r>
              <a:rPr sz="2100" dirty="0"/>
              <a:t> </a:t>
            </a:r>
            <a:r>
              <a:rPr sz="2100" dirty="0" err="1"/>
              <a:t>niveaux</a:t>
            </a:r>
            <a:r>
              <a:rPr sz="2100" dirty="0"/>
              <a:t> </a:t>
            </a:r>
            <a:r>
              <a:rPr lang="en-US" sz="2100" dirty="0"/>
              <a:t/>
            </a:r>
            <a:br>
              <a:rPr lang="en-US" sz="2100" dirty="0"/>
            </a:br>
            <a:r>
              <a:rPr sz="2100" dirty="0"/>
              <a:t>de stress et de </a:t>
            </a:r>
            <a:r>
              <a:rPr sz="2100" dirty="0" err="1"/>
              <a:t>votre</a:t>
            </a:r>
            <a:r>
              <a:rPr sz="2100" dirty="0"/>
              <a:t> </a:t>
            </a:r>
            <a:r>
              <a:rPr sz="2100"/>
              <a:t>condition physique</a:t>
            </a:r>
            <a:r>
              <a:rPr lang="fr-FR" sz="2100"/>
              <a:t>.</a:t>
            </a:r>
            <a:endParaRPr lang="en-US" sz="2100" dirty="0"/>
          </a:p>
          <a:p>
            <a:pPr marL="514350" indent="-514350">
              <a:buFont typeface="+mj-lt"/>
              <a:buAutoNum type="arabicPeriod"/>
            </a:pPr>
            <a:r>
              <a:rPr sz="2100" b="1" dirty="0"/>
              <a:t>​Nutrition</a:t>
            </a:r>
          </a:p>
          <a:p>
            <a:pPr lvl="1"/>
            <a:r>
              <a:rPr sz="2100" dirty="0" err="1"/>
              <a:t>Mangez</a:t>
            </a:r>
            <a:r>
              <a:rPr sz="2100" dirty="0"/>
              <a:t> </a:t>
            </a:r>
            <a:r>
              <a:rPr sz="2100" dirty="0" err="1"/>
              <a:t>durant</a:t>
            </a:r>
            <a:r>
              <a:rPr sz="2100" dirty="0"/>
              <a:t> </a:t>
            </a:r>
            <a:r>
              <a:rPr sz="2100" dirty="0" err="1"/>
              <a:t>une</a:t>
            </a:r>
            <a:r>
              <a:rPr sz="2100" dirty="0"/>
              <a:t> </a:t>
            </a:r>
            <a:r>
              <a:rPr sz="2100" dirty="0" err="1"/>
              <a:t>fourchette</a:t>
            </a:r>
            <a:r>
              <a:rPr sz="2100" dirty="0"/>
              <a:t> de temps de 12 </a:t>
            </a:r>
            <a:r>
              <a:rPr sz="2100" dirty="0" err="1"/>
              <a:t>heures</a:t>
            </a:r>
            <a:r>
              <a:rPr sz="2100" dirty="0"/>
              <a:t>.</a:t>
            </a:r>
          </a:p>
          <a:p>
            <a:pPr lvl="1"/>
            <a:r>
              <a:rPr sz="2100" dirty="0" err="1"/>
              <a:t>Dînez</a:t>
            </a:r>
            <a:r>
              <a:rPr sz="2100" dirty="0"/>
              <a:t> plus </a:t>
            </a:r>
            <a:r>
              <a:rPr sz="2100" dirty="0" err="1"/>
              <a:t>tôt</a:t>
            </a:r>
            <a:r>
              <a:rPr sz="2100" dirty="0"/>
              <a:t> (</a:t>
            </a:r>
            <a:r>
              <a:rPr sz="2100" dirty="0" err="1"/>
              <a:t>terminez</a:t>
            </a:r>
            <a:r>
              <a:rPr sz="2100" dirty="0"/>
              <a:t> 3 </a:t>
            </a:r>
            <a:r>
              <a:rPr sz="2100" dirty="0" err="1"/>
              <a:t>heures</a:t>
            </a:r>
            <a:r>
              <a:rPr sz="2100" dirty="0"/>
              <a:t> </a:t>
            </a:r>
            <a:r>
              <a:rPr sz="2100" dirty="0" err="1"/>
              <a:t>avant</a:t>
            </a:r>
            <a:r>
              <a:rPr sz="2100" dirty="0"/>
              <a:t> le </a:t>
            </a:r>
            <a:r>
              <a:rPr sz="2100" err="1"/>
              <a:t>coucher</a:t>
            </a:r>
            <a:r>
              <a:rPr sz="2100"/>
              <a:t>)</a:t>
            </a:r>
            <a:r>
              <a:rPr lang="fr-FR" sz="2100"/>
              <a:t>.</a:t>
            </a:r>
            <a:endParaRPr sz="2100" dirty="0"/>
          </a:p>
          <a:p>
            <a:pPr lvl="1"/>
            <a:r>
              <a:rPr sz="2100" dirty="0" err="1"/>
              <a:t>Réduisez</a:t>
            </a:r>
            <a:r>
              <a:rPr sz="2100" dirty="0"/>
              <a:t> les </a:t>
            </a:r>
            <a:r>
              <a:rPr sz="2100" dirty="0" err="1"/>
              <a:t>apports</a:t>
            </a:r>
            <a:r>
              <a:rPr sz="2100" dirty="0"/>
              <a:t> </a:t>
            </a:r>
            <a:r>
              <a:rPr sz="2100" dirty="0" err="1"/>
              <a:t>en</a:t>
            </a:r>
            <a:r>
              <a:rPr sz="2100" dirty="0"/>
              <a:t> excitants (</a:t>
            </a:r>
            <a:r>
              <a:rPr sz="2100" dirty="0" err="1"/>
              <a:t>caféine</a:t>
            </a:r>
            <a:r>
              <a:rPr sz="2100" dirty="0"/>
              <a:t> et </a:t>
            </a:r>
            <a:r>
              <a:rPr sz="2100" err="1"/>
              <a:t>alcool</a:t>
            </a:r>
            <a:r>
              <a:rPr sz="2100"/>
              <a:t>)</a:t>
            </a:r>
            <a:r>
              <a:rPr lang="fr-FR" sz="2100"/>
              <a:t>.</a:t>
            </a:r>
            <a:endParaRPr sz="2100" dirty="0"/>
          </a:p>
          <a:p>
            <a:pPr marL="514350" indent="-514350">
              <a:buFont typeface="+mj-lt"/>
              <a:buAutoNum type="arabicPeriod"/>
            </a:pPr>
            <a:r>
              <a:rPr sz="2100" b="1" dirty="0" err="1"/>
              <a:t>Sommeil</a:t>
            </a:r>
            <a:r>
              <a:rPr sz="2100" dirty="0"/>
              <a:t> </a:t>
            </a:r>
          </a:p>
          <a:p>
            <a:pPr lvl="1"/>
            <a:r>
              <a:rPr sz="2100" dirty="0" err="1"/>
              <a:t>Faites-en</a:t>
            </a:r>
            <a:r>
              <a:rPr sz="2100" dirty="0"/>
              <a:t> </a:t>
            </a:r>
            <a:r>
              <a:rPr sz="2100" dirty="0" err="1"/>
              <a:t>une</a:t>
            </a:r>
            <a:r>
              <a:rPr sz="2100" dirty="0"/>
              <a:t> </a:t>
            </a:r>
            <a:r>
              <a:rPr sz="2100" dirty="0" err="1"/>
              <a:t>priorité</a:t>
            </a:r>
            <a:r>
              <a:rPr sz="2100" dirty="0"/>
              <a:t>, car </a:t>
            </a:r>
            <a:r>
              <a:rPr sz="2100" dirty="0" err="1"/>
              <a:t>cela</a:t>
            </a:r>
            <a:r>
              <a:rPr sz="2100" dirty="0"/>
              <a:t> </a:t>
            </a:r>
            <a:r>
              <a:rPr sz="2100" dirty="0" err="1"/>
              <a:t>permettra</a:t>
            </a:r>
            <a:r>
              <a:rPr sz="2100" dirty="0"/>
              <a:t> à </a:t>
            </a:r>
            <a:r>
              <a:rPr sz="2100" dirty="0" err="1"/>
              <a:t>votre</a:t>
            </a:r>
            <a:r>
              <a:rPr sz="2100" dirty="0"/>
              <a:t> </a:t>
            </a:r>
            <a:r>
              <a:rPr sz="2100" dirty="0" err="1"/>
              <a:t>rythme</a:t>
            </a:r>
            <a:r>
              <a:rPr sz="2100" dirty="0"/>
              <a:t> </a:t>
            </a:r>
            <a:r>
              <a:rPr sz="2100" dirty="0" err="1"/>
              <a:t>circadien</a:t>
            </a:r>
            <a:r>
              <a:rPr sz="2100" dirty="0"/>
              <a:t> naturel de </a:t>
            </a:r>
            <a:r>
              <a:rPr sz="2100" dirty="0" err="1"/>
              <a:t>mieux</a:t>
            </a:r>
            <a:r>
              <a:rPr sz="2100" dirty="0"/>
              <a:t> </a:t>
            </a:r>
            <a:r>
              <a:rPr sz="2100" dirty="0" err="1"/>
              <a:t>fonctionner</a:t>
            </a:r>
            <a:r>
              <a:rPr sz="2100" dirty="0"/>
              <a:t> </a:t>
            </a:r>
            <a:r>
              <a:rPr sz="2100"/>
              <a:t>(p</a:t>
            </a:r>
            <a:r>
              <a:rPr lang="fr-FR" sz="2100"/>
              <a:t>.</a:t>
            </a:r>
            <a:r>
              <a:rPr sz="2100"/>
              <a:t> </a:t>
            </a:r>
            <a:r>
              <a:rPr sz="2100" dirty="0"/>
              <a:t>ex</a:t>
            </a:r>
            <a:r>
              <a:rPr sz="2100"/>
              <a:t>. exposition</a:t>
            </a:r>
            <a:r>
              <a:rPr lang="fr-FR" sz="2100"/>
              <a:t> à la lumière</a:t>
            </a:r>
            <a:r>
              <a:rPr sz="2100"/>
              <a:t> </a:t>
            </a:r>
            <a:r>
              <a:rPr sz="2100" dirty="0"/>
              <a:t>plus </a:t>
            </a:r>
            <a:r>
              <a:rPr sz="2100" dirty="0" err="1"/>
              <a:t>réduite</a:t>
            </a:r>
            <a:r>
              <a:rPr sz="2100" dirty="0"/>
              <a:t> le </a:t>
            </a:r>
            <a:r>
              <a:rPr sz="2100" dirty="0" err="1"/>
              <a:t>soir</a:t>
            </a:r>
            <a:r>
              <a:rPr sz="2100" dirty="0"/>
              <a:t>).</a:t>
            </a:r>
          </a:p>
          <a:p>
            <a:endParaRPr lang="en-US" sz="2100" dirty="0"/>
          </a:p>
        </p:txBody>
      </p:sp>
      <p:pic>
        <p:nvPicPr>
          <p:cNvPr id="4" name="Picture 3">
            <a:extLst>
              <a:ext uri="{FF2B5EF4-FFF2-40B4-BE49-F238E27FC236}">
                <a16:creationId xmlns:a16="http://schemas.microsoft.com/office/drawing/2014/main" xmlns="" id="{7D895E8F-4ABA-434D-8896-4669716A6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0801"/>
            <a:ext cx="1085850" cy="1085850"/>
          </a:xfrm>
          <a:prstGeom prst="rect">
            <a:avLst/>
          </a:prstGeom>
        </p:spPr>
      </p:pic>
    </p:spTree>
    <p:extLst>
      <p:ext uri="{BB962C8B-B14F-4D97-AF65-F5344CB8AC3E}">
        <p14:creationId xmlns:p14="http://schemas.microsoft.com/office/powerpoint/2010/main" val="16284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B0B27-17E4-BE41-8CEC-3FB2C5F7AE48}"/>
              </a:ext>
            </a:extLst>
          </p:cNvPr>
          <p:cNvSpPr>
            <a:spLocks noGrp="1"/>
          </p:cNvSpPr>
          <p:nvPr>
            <p:ph type="title"/>
          </p:nvPr>
        </p:nvSpPr>
        <p:spPr/>
        <p:txBody>
          <a:bodyPr/>
          <a:lstStyle/>
          <a:p>
            <a:r>
              <a:t>Esprit</a:t>
            </a:r>
          </a:p>
        </p:txBody>
      </p:sp>
      <p:sp>
        <p:nvSpPr>
          <p:cNvPr id="3" name="Text Placeholder 2">
            <a:extLst>
              <a:ext uri="{FF2B5EF4-FFF2-40B4-BE49-F238E27FC236}">
                <a16:creationId xmlns:a16="http://schemas.microsoft.com/office/drawing/2014/main" xmlns="" id="{CD0AD08E-5786-3F4A-BBCD-E61DEDEA5856}"/>
              </a:ext>
            </a:extLst>
          </p:cNvPr>
          <p:cNvSpPr>
            <a:spLocks noGrp="1"/>
          </p:cNvSpPr>
          <p:nvPr>
            <p:ph type="body" sz="quarter" idx="10"/>
          </p:nvPr>
        </p:nvSpPr>
        <p:spPr>
          <a:xfrm>
            <a:off x="461963" y="1146175"/>
            <a:ext cx="5024437" cy="4602162"/>
          </a:xfrm>
        </p:spPr>
        <p:txBody>
          <a:bodyPr/>
          <a:lstStyle/>
          <a:p>
            <a:r>
              <a:rPr sz="2400" dirty="0"/>
              <a:t>Nous </a:t>
            </a:r>
            <a:r>
              <a:rPr sz="2400" dirty="0" err="1"/>
              <a:t>vivons</a:t>
            </a:r>
            <a:r>
              <a:rPr sz="2400" dirty="0"/>
              <a:t> à </a:t>
            </a:r>
            <a:r>
              <a:rPr sz="2400" dirty="0" err="1"/>
              <a:t>une</a:t>
            </a:r>
            <a:r>
              <a:rPr sz="2400" dirty="0"/>
              <a:t> époque </a:t>
            </a:r>
            <a:r>
              <a:rPr sz="2400" dirty="0" err="1"/>
              <a:t>caractérisée</a:t>
            </a:r>
            <a:r>
              <a:rPr sz="2400" dirty="0"/>
              <a:t> par la surcharge </a:t>
            </a:r>
            <a:r>
              <a:rPr sz="2400" dirty="0" err="1"/>
              <a:t>d’information</a:t>
            </a:r>
            <a:r>
              <a:rPr sz="2400" dirty="0"/>
              <a:t>. Nos </a:t>
            </a:r>
            <a:r>
              <a:rPr sz="2400" dirty="0" err="1"/>
              <a:t>pensées</a:t>
            </a:r>
            <a:r>
              <a:rPr sz="2400" dirty="0"/>
              <a:t> </a:t>
            </a:r>
            <a:r>
              <a:rPr sz="2400" dirty="0" err="1"/>
              <a:t>sont</a:t>
            </a:r>
            <a:r>
              <a:rPr sz="2400" dirty="0"/>
              <a:t> </a:t>
            </a:r>
            <a:r>
              <a:rPr sz="2400" dirty="0" err="1"/>
              <a:t>inondées</a:t>
            </a:r>
            <a:r>
              <a:rPr sz="2400" dirty="0"/>
              <a:t> </a:t>
            </a:r>
            <a:r>
              <a:rPr sz="2400" dirty="0" err="1"/>
              <a:t>d’articles</a:t>
            </a:r>
            <a:r>
              <a:rPr sz="2400" dirty="0"/>
              <a:t> de </a:t>
            </a:r>
            <a:r>
              <a:rPr sz="2400" dirty="0" err="1"/>
              <a:t>presse</a:t>
            </a:r>
            <a:r>
              <a:rPr sz="2400" dirty="0"/>
              <a:t>, </a:t>
            </a:r>
            <a:r>
              <a:rPr lang="en-US" sz="2400" dirty="0"/>
              <a:t/>
            </a:r>
            <a:br>
              <a:rPr lang="en-US" sz="2400" dirty="0"/>
            </a:br>
            <a:r>
              <a:rPr sz="2400" dirty="0"/>
              <a:t>de </a:t>
            </a:r>
            <a:r>
              <a:rPr sz="2400" dirty="0" err="1"/>
              <a:t>mises</a:t>
            </a:r>
            <a:r>
              <a:rPr sz="2400" dirty="0"/>
              <a:t> à jour de </a:t>
            </a:r>
            <a:r>
              <a:rPr sz="2400" dirty="0" err="1"/>
              <a:t>statut</a:t>
            </a:r>
            <a:r>
              <a:rPr sz="2400" dirty="0"/>
              <a:t>, </a:t>
            </a:r>
            <a:r>
              <a:rPr lang="en-US" sz="2400" dirty="0"/>
              <a:t/>
            </a:r>
            <a:br>
              <a:rPr lang="en-US" sz="2400" dirty="0"/>
            </a:br>
            <a:r>
              <a:rPr sz="2400" dirty="0"/>
              <a:t>de messages </a:t>
            </a:r>
            <a:r>
              <a:rPr sz="2400" dirty="0" err="1"/>
              <a:t>textuels</a:t>
            </a:r>
            <a:r>
              <a:rPr sz="2400" dirty="0"/>
              <a:t>, </a:t>
            </a:r>
            <a:r>
              <a:rPr lang="en-US" sz="2400" dirty="0"/>
              <a:t/>
            </a:r>
            <a:br>
              <a:rPr lang="en-US" sz="2400" dirty="0"/>
            </a:br>
            <a:r>
              <a:rPr sz="2400" dirty="0"/>
              <a:t>de notifications et </a:t>
            </a:r>
            <a:r>
              <a:rPr sz="2400" dirty="0" err="1"/>
              <a:t>d’e</a:t>
            </a:r>
            <a:r>
              <a:rPr sz="2400" dirty="0"/>
              <a:t>-mails.</a:t>
            </a:r>
          </a:p>
          <a:p>
            <a:r>
              <a:rPr sz="2400" dirty="0"/>
              <a:t>Nous </a:t>
            </a:r>
            <a:r>
              <a:rPr sz="2400" dirty="0" err="1"/>
              <a:t>savons</a:t>
            </a:r>
            <a:r>
              <a:rPr sz="2400" dirty="0"/>
              <a:t> </a:t>
            </a:r>
            <a:r>
              <a:rPr sz="2400" dirty="0" err="1"/>
              <a:t>qu’il</a:t>
            </a:r>
            <a:r>
              <a:rPr sz="2400" dirty="0"/>
              <a:t> </a:t>
            </a:r>
            <a:r>
              <a:rPr sz="2400" dirty="0" err="1"/>
              <a:t>est</a:t>
            </a:r>
            <a:r>
              <a:rPr sz="2400" dirty="0"/>
              <a:t> </a:t>
            </a:r>
            <a:r>
              <a:rPr sz="2400" dirty="0" err="1"/>
              <a:t>essentiel</a:t>
            </a:r>
            <a:r>
              <a:rPr sz="2400" dirty="0"/>
              <a:t> </a:t>
            </a:r>
            <a:r>
              <a:rPr sz="2400" dirty="0" err="1"/>
              <a:t>d’offrir</a:t>
            </a:r>
            <a:r>
              <a:rPr sz="2400" dirty="0"/>
              <a:t> à </a:t>
            </a:r>
            <a:r>
              <a:rPr sz="2400" dirty="0" err="1"/>
              <a:t>notre</a:t>
            </a:r>
            <a:r>
              <a:rPr sz="2400" dirty="0"/>
              <a:t> </a:t>
            </a:r>
            <a:r>
              <a:rPr sz="2400" dirty="0" err="1"/>
              <a:t>organisme</a:t>
            </a:r>
            <a:r>
              <a:rPr sz="2400" dirty="0"/>
              <a:t> </a:t>
            </a:r>
            <a:r>
              <a:rPr sz="2400" dirty="0" err="1"/>
              <a:t>une</a:t>
            </a:r>
            <a:r>
              <a:rPr sz="2400" dirty="0"/>
              <a:t> </a:t>
            </a:r>
            <a:r>
              <a:rPr sz="2400" dirty="0" err="1"/>
              <a:t>nourriture</a:t>
            </a:r>
            <a:r>
              <a:rPr sz="2400" dirty="0"/>
              <a:t> et un </a:t>
            </a:r>
            <a:r>
              <a:rPr sz="2400" dirty="0" err="1"/>
              <a:t>sommeil</a:t>
            </a:r>
            <a:r>
              <a:rPr sz="2400" dirty="0"/>
              <a:t> </a:t>
            </a:r>
            <a:r>
              <a:rPr sz="2400" dirty="0" err="1"/>
              <a:t>adéquats</a:t>
            </a:r>
            <a:r>
              <a:rPr sz="2400" dirty="0"/>
              <a:t>, </a:t>
            </a:r>
            <a:r>
              <a:rPr sz="2400" dirty="0" err="1"/>
              <a:t>mais</a:t>
            </a:r>
            <a:r>
              <a:rPr sz="2400" dirty="0"/>
              <a:t> nous </a:t>
            </a:r>
            <a:r>
              <a:rPr sz="2400" dirty="0" err="1"/>
              <a:t>n’accordons</a:t>
            </a:r>
            <a:r>
              <a:rPr sz="2400" dirty="0"/>
              <a:t> pas la </a:t>
            </a:r>
            <a:r>
              <a:rPr sz="2400" dirty="0" err="1"/>
              <a:t>même</a:t>
            </a:r>
            <a:r>
              <a:rPr sz="2400" dirty="0"/>
              <a:t> attention à </a:t>
            </a:r>
            <a:r>
              <a:rPr sz="2400" dirty="0" err="1"/>
              <a:t>notre</a:t>
            </a:r>
            <a:r>
              <a:rPr sz="2400" dirty="0"/>
              <a:t> esprit.</a:t>
            </a:r>
          </a:p>
        </p:txBody>
      </p:sp>
      <p:pic>
        <p:nvPicPr>
          <p:cNvPr id="5" name="Picture 4">
            <a:extLst>
              <a:ext uri="{FF2B5EF4-FFF2-40B4-BE49-F238E27FC236}">
                <a16:creationId xmlns:a16="http://schemas.microsoft.com/office/drawing/2014/main" xmlns="" id="{56CD0ACF-EE36-6C47-B4CE-1CC630038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74801"/>
            <a:ext cx="3543300" cy="3543300"/>
          </a:xfrm>
          <a:prstGeom prst="rect">
            <a:avLst/>
          </a:prstGeom>
        </p:spPr>
      </p:pic>
    </p:spTree>
    <p:extLst>
      <p:ext uri="{BB962C8B-B14F-4D97-AF65-F5344CB8AC3E}">
        <p14:creationId xmlns:p14="http://schemas.microsoft.com/office/powerpoint/2010/main" val="30012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BD43B-B138-AD45-B38F-6156393BBC17}"/>
              </a:ext>
            </a:extLst>
          </p:cNvPr>
          <p:cNvSpPr>
            <a:spLocks noGrp="1"/>
          </p:cNvSpPr>
          <p:nvPr>
            <p:ph type="title"/>
          </p:nvPr>
        </p:nvSpPr>
        <p:spPr/>
        <p:txBody>
          <a:bodyPr/>
          <a:lstStyle/>
          <a:p>
            <a:r>
              <a:t>Essayez les choses suivantes...</a:t>
            </a:r>
          </a:p>
        </p:txBody>
      </p:sp>
      <p:sp>
        <p:nvSpPr>
          <p:cNvPr id="3" name="Text Placeholder 2">
            <a:extLst>
              <a:ext uri="{FF2B5EF4-FFF2-40B4-BE49-F238E27FC236}">
                <a16:creationId xmlns:a16="http://schemas.microsoft.com/office/drawing/2014/main" xmlns="" id="{546B4C0A-CE1B-1D43-93B2-CE7DE99EA42E}"/>
              </a:ext>
            </a:extLst>
          </p:cNvPr>
          <p:cNvSpPr>
            <a:spLocks noGrp="1"/>
          </p:cNvSpPr>
          <p:nvPr>
            <p:ph type="body" sz="quarter" idx="10"/>
          </p:nvPr>
        </p:nvSpPr>
        <p:spPr>
          <a:xfrm>
            <a:off x="461963" y="1020051"/>
            <a:ext cx="8239125" cy="4931044"/>
          </a:xfrm>
        </p:spPr>
        <p:txBody>
          <a:bodyPr/>
          <a:lstStyle/>
          <a:p>
            <a:pPr marL="514350" indent="-514350">
              <a:buFont typeface="+mj-lt"/>
              <a:buAutoNum type="arabicPeriod"/>
            </a:pPr>
            <a:r>
              <a:rPr sz="1900" b="1" dirty="0" err="1"/>
              <a:t>Ménagez-vous</a:t>
            </a:r>
            <a:r>
              <a:rPr sz="1900" b="1" dirty="0"/>
              <a:t> des « moments de </a:t>
            </a:r>
            <a:r>
              <a:rPr sz="1900" b="1" dirty="0" err="1"/>
              <a:t>déconnexion</a:t>
            </a:r>
            <a:r>
              <a:rPr sz="1900" b="1" dirty="0"/>
              <a:t> » </a:t>
            </a:r>
          </a:p>
          <a:p>
            <a:pPr lvl="1"/>
            <a:r>
              <a:rPr sz="1900" dirty="0" err="1"/>
              <a:t>Désactivez</a:t>
            </a:r>
            <a:r>
              <a:rPr sz="1900" dirty="0"/>
              <a:t> </a:t>
            </a:r>
            <a:r>
              <a:rPr sz="1900" dirty="0" err="1"/>
              <a:t>toutes</a:t>
            </a:r>
            <a:r>
              <a:rPr sz="1900" dirty="0"/>
              <a:t> les notifications non </a:t>
            </a:r>
            <a:r>
              <a:rPr sz="1900" dirty="0" err="1"/>
              <a:t>essentielles</a:t>
            </a:r>
            <a:r>
              <a:rPr sz="1900" dirty="0"/>
              <a:t> sur </a:t>
            </a:r>
            <a:r>
              <a:rPr sz="1900" dirty="0" err="1"/>
              <a:t>votre</a:t>
            </a:r>
            <a:r>
              <a:rPr sz="1900" dirty="0"/>
              <a:t> </a:t>
            </a:r>
            <a:r>
              <a:rPr sz="1900" dirty="0" err="1"/>
              <a:t>téléphone</a:t>
            </a:r>
            <a:r>
              <a:rPr sz="1900" dirty="0"/>
              <a:t> </a:t>
            </a:r>
          </a:p>
          <a:p>
            <a:pPr lvl="1"/>
            <a:r>
              <a:rPr sz="1900" dirty="0" err="1"/>
              <a:t>Prenez</a:t>
            </a:r>
            <a:r>
              <a:rPr sz="1900" dirty="0"/>
              <a:t> des « </a:t>
            </a:r>
            <a:r>
              <a:rPr sz="1900" dirty="0" err="1"/>
              <a:t>vacances</a:t>
            </a:r>
            <a:r>
              <a:rPr sz="1900" dirty="0"/>
              <a:t> </a:t>
            </a:r>
            <a:r>
              <a:rPr sz="1900" dirty="0" err="1"/>
              <a:t>numériques</a:t>
            </a:r>
            <a:r>
              <a:rPr sz="1900" dirty="0"/>
              <a:t> » : </a:t>
            </a:r>
            <a:r>
              <a:rPr sz="1900" dirty="0" err="1"/>
              <a:t>chaque</a:t>
            </a:r>
            <a:r>
              <a:rPr sz="1900" dirty="0"/>
              <a:t> </a:t>
            </a:r>
            <a:r>
              <a:rPr sz="1900" dirty="0" err="1"/>
              <a:t>semaine</a:t>
            </a:r>
            <a:r>
              <a:rPr sz="1900" dirty="0"/>
              <a:t>, </a:t>
            </a:r>
            <a:r>
              <a:rPr sz="1900" dirty="0" err="1"/>
              <a:t>si</a:t>
            </a:r>
            <a:r>
              <a:rPr sz="1900" dirty="0"/>
              <a:t> possible</a:t>
            </a:r>
          </a:p>
          <a:p>
            <a:pPr lvl="1"/>
            <a:r>
              <a:rPr sz="1900" dirty="0"/>
              <a:t>Ne </a:t>
            </a:r>
            <a:r>
              <a:rPr sz="1900" dirty="0" err="1"/>
              <a:t>consultez</a:t>
            </a:r>
            <a:r>
              <a:rPr sz="1900" dirty="0"/>
              <a:t> </a:t>
            </a:r>
            <a:r>
              <a:rPr sz="1900" dirty="0" err="1"/>
              <a:t>vos</a:t>
            </a:r>
            <a:r>
              <a:rPr sz="1900" dirty="0"/>
              <a:t> e-mails, etc. </a:t>
            </a:r>
            <a:r>
              <a:rPr sz="1900" dirty="0" err="1"/>
              <a:t>qu’à</a:t>
            </a:r>
            <a:r>
              <a:rPr sz="1900" dirty="0"/>
              <a:t> </a:t>
            </a:r>
            <a:r>
              <a:rPr sz="1900" dirty="0" err="1"/>
              <a:t>certains</a:t>
            </a:r>
            <a:r>
              <a:rPr sz="1900" dirty="0"/>
              <a:t> moments de la </a:t>
            </a:r>
            <a:r>
              <a:rPr sz="1900" dirty="0" err="1"/>
              <a:t>journée</a:t>
            </a:r>
            <a:endParaRPr sz="1900" dirty="0"/>
          </a:p>
          <a:p>
            <a:pPr lvl="1"/>
            <a:r>
              <a:rPr sz="1900" dirty="0" err="1"/>
              <a:t>Gardez</a:t>
            </a:r>
            <a:r>
              <a:rPr sz="1900" dirty="0"/>
              <a:t> </a:t>
            </a:r>
            <a:r>
              <a:rPr sz="1900" dirty="0" err="1"/>
              <a:t>votre</a:t>
            </a:r>
            <a:r>
              <a:rPr sz="1900" dirty="0"/>
              <a:t> </a:t>
            </a:r>
            <a:r>
              <a:rPr sz="1900" dirty="0" err="1"/>
              <a:t>téléphone</a:t>
            </a:r>
            <a:r>
              <a:rPr sz="1900" dirty="0"/>
              <a:t> hors de </a:t>
            </a:r>
            <a:r>
              <a:rPr sz="1900" dirty="0" err="1"/>
              <a:t>vue</a:t>
            </a:r>
            <a:r>
              <a:rPr sz="1900" dirty="0"/>
              <a:t> </a:t>
            </a:r>
            <a:r>
              <a:rPr sz="1900" dirty="0" err="1"/>
              <a:t>lorsque</a:t>
            </a:r>
            <a:r>
              <a:rPr sz="1900" dirty="0"/>
              <a:t> </a:t>
            </a:r>
            <a:r>
              <a:rPr sz="1900" dirty="0" err="1"/>
              <a:t>vous</a:t>
            </a:r>
            <a:r>
              <a:rPr sz="1900" dirty="0"/>
              <a:t> </a:t>
            </a:r>
            <a:r>
              <a:rPr sz="1900" dirty="0" err="1"/>
              <a:t>êtes</a:t>
            </a:r>
            <a:r>
              <a:rPr sz="1900" dirty="0"/>
              <a:t> </a:t>
            </a:r>
            <a:r>
              <a:rPr sz="1900" dirty="0" err="1"/>
              <a:t>en</a:t>
            </a:r>
            <a:r>
              <a:rPr sz="1900" dirty="0"/>
              <a:t> </a:t>
            </a:r>
            <a:r>
              <a:rPr sz="1900" dirty="0" err="1"/>
              <a:t>compagnie</a:t>
            </a:r>
            <a:r>
              <a:rPr sz="1900" dirty="0"/>
              <a:t> </a:t>
            </a:r>
            <a:r>
              <a:rPr sz="1900" dirty="0" err="1"/>
              <a:t>d’autres</a:t>
            </a:r>
            <a:r>
              <a:rPr sz="1900" dirty="0"/>
              <a:t> </a:t>
            </a:r>
            <a:r>
              <a:rPr sz="1900" dirty="0" err="1"/>
              <a:t>personnes</a:t>
            </a:r>
            <a:endParaRPr sz="1900" dirty="0"/>
          </a:p>
          <a:p>
            <a:pPr lvl="1"/>
            <a:r>
              <a:rPr sz="1900" dirty="0"/>
              <a:t>Laissez </a:t>
            </a:r>
            <a:r>
              <a:rPr sz="1900" dirty="0" err="1"/>
              <a:t>votre</a:t>
            </a:r>
            <a:r>
              <a:rPr sz="1900" dirty="0"/>
              <a:t> </a:t>
            </a:r>
            <a:r>
              <a:rPr sz="1900" dirty="0" err="1"/>
              <a:t>téléphone</a:t>
            </a:r>
            <a:r>
              <a:rPr sz="1900" dirty="0"/>
              <a:t> de </a:t>
            </a:r>
            <a:r>
              <a:rPr sz="1900" dirty="0" err="1"/>
              <a:t>côté</a:t>
            </a:r>
            <a:r>
              <a:rPr sz="1900" dirty="0"/>
              <a:t> le </a:t>
            </a:r>
            <a:r>
              <a:rPr sz="1900" dirty="0" err="1"/>
              <a:t>soir</a:t>
            </a:r>
            <a:endParaRPr sz="1900" dirty="0"/>
          </a:p>
          <a:p>
            <a:pPr lvl="1"/>
            <a:r>
              <a:rPr sz="1900" dirty="0" err="1"/>
              <a:t>Habituez-vous</a:t>
            </a:r>
            <a:r>
              <a:rPr sz="1900" dirty="0"/>
              <a:t> à ne PAS </a:t>
            </a:r>
            <a:r>
              <a:rPr sz="1900" dirty="0" err="1"/>
              <a:t>saisir</a:t>
            </a:r>
            <a:r>
              <a:rPr sz="1900" dirty="0"/>
              <a:t> </a:t>
            </a:r>
            <a:r>
              <a:rPr sz="1900" dirty="0" err="1"/>
              <a:t>votre</a:t>
            </a:r>
            <a:r>
              <a:rPr sz="1900" dirty="0"/>
              <a:t> </a:t>
            </a:r>
            <a:r>
              <a:rPr sz="1900" dirty="0" err="1"/>
              <a:t>téléphone</a:t>
            </a:r>
            <a:r>
              <a:rPr sz="1900" dirty="0"/>
              <a:t> à </a:t>
            </a:r>
            <a:r>
              <a:rPr sz="1900" dirty="0" err="1"/>
              <a:t>chaque</a:t>
            </a:r>
            <a:r>
              <a:rPr sz="1900" dirty="0"/>
              <a:t> « moment </a:t>
            </a:r>
            <a:r>
              <a:rPr sz="1900" dirty="0" err="1"/>
              <a:t>creux</a:t>
            </a:r>
            <a:r>
              <a:rPr sz="1900" dirty="0"/>
              <a:t> » de la </a:t>
            </a:r>
            <a:r>
              <a:rPr sz="1900" dirty="0" err="1"/>
              <a:t>journée</a:t>
            </a:r>
            <a:endParaRPr sz="1900" dirty="0"/>
          </a:p>
          <a:p>
            <a:pPr marL="514350" indent="-514350">
              <a:buFont typeface="+mj-lt"/>
              <a:buAutoNum type="arabicPeriod"/>
            </a:pPr>
            <a:r>
              <a:rPr sz="1900" b="1" dirty="0" err="1"/>
              <a:t>Sortez</a:t>
            </a:r>
            <a:r>
              <a:rPr sz="1900" b="1" dirty="0"/>
              <a:t> </a:t>
            </a:r>
            <a:r>
              <a:rPr sz="1900" b="1" dirty="0" err="1"/>
              <a:t>dehors</a:t>
            </a:r>
            <a:r>
              <a:rPr sz="1900" b="1" dirty="0"/>
              <a:t> et </a:t>
            </a:r>
            <a:r>
              <a:rPr sz="1900" b="1" dirty="0" err="1"/>
              <a:t>passez</a:t>
            </a:r>
            <a:r>
              <a:rPr sz="1900" b="1" dirty="0"/>
              <a:t> du temps </a:t>
            </a:r>
            <a:r>
              <a:rPr sz="1900" b="1" dirty="0" err="1"/>
              <a:t>dans</a:t>
            </a:r>
            <a:r>
              <a:rPr sz="1900" b="1" dirty="0"/>
              <a:t> la nature</a:t>
            </a:r>
          </a:p>
          <a:p>
            <a:pPr marL="514350" indent="-514350">
              <a:buFont typeface="+mj-lt"/>
              <a:buAutoNum type="arabicPeriod"/>
            </a:pPr>
            <a:r>
              <a:rPr sz="1900" b="1" dirty="0" err="1"/>
              <a:t>Entraînez-vous</a:t>
            </a:r>
            <a:r>
              <a:rPr sz="1900" b="1" dirty="0"/>
              <a:t> à faire </a:t>
            </a:r>
            <a:r>
              <a:rPr sz="1900" b="1" dirty="0" err="1"/>
              <a:t>preuve</a:t>
            </a:r>
            <a:r>
              <a:rPr sz="1900" b="1" dirty="0"/>
              <a:t> </a:t>
            </a:r>
            <a:r>
              <a:rPr sz="1900" b="1" dirty="0" err="1"/>
              <a:t>d’optimisme</a:t>
            </a:r>
            <a:endParaRPr sz="1900" b="1" dirty="0"/>
          </a:p>
          <a:p>
            <a:pPr lvl="1"/>
            <a:r>
              <a:rPr sz="1900" dirty="0" err="1"/>
              <a:t>Évaluation</a:t>
            </a:r>
            <a:r>
              <a:rPr sz="1900" dirty="0"/>
              <a:t> de la </a:t>
            </a:r>
            <a:r>
              <a:rPr sz="1900" dirty="0" err="1"/>
              <a:t>journée</a:t>
            </a:r>
            <a:r>
              <a:rPr sz="1900" dirty="0"/>
              <a:t> </a:t>
            </a:r>
            <a:r>
              <a:rPr sz="1900" dirty="0" err="1"/>
              <a:t>en</a:t>
            </a:r>
            <a:r>
              <a:rPr sz="1900" dirty="0"/>
              <a:t> 3 questions</a:t>
            </a:r>
          </a:p>
          <a:p>
            <a:pPr lvl="1"/>
            <a:r>
              <a:rPr sz="1900" dirty="0" err="1"/>
              <a:t>Exercices</a:t>
            </a:r>
            <a:r>
              <a:rPr sz="1900" dirty="0"/>
              <a:t> de gratitude</a:t>
            </a:r>
          </a:p>
        </p:txBody>
      </p:sp>
      <p:pic>
        <p:nvPicPr>
          <p:cNvPr id="4" name="Picture 3">
            <a:extLst>
              <a:ext uri="{FF2B5EF4-FFF2-40B4-BE49-F238E27FC236}">
                <a16:creationId xmlns:a16="http://schemas.microsoft.com/office/drawing/2014/main" xmlns="" id="{D6D53722-7989-BD42-954B-123A5C5B8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0" y="0"/>
            <a:ext cx="1320800" cy="1320800"/>
          </a:xfrm>
          <a:prstGeom prst="rect">
            <a:avLst/>
          </a:prstGeom>
        </p:spPr>
      </p:pic>
    </p:spTree>
    <p:extLst>
      <p:ext uri="{BB962C8B-B14F-4D97-AF65-F5344CB8AC3E}">
        <p14:creationId xmlns:p14="http://schemas.microsoft.com/office/powerpoint/2010/main" val="23559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5BBD7-ED43-494D-A53E-6588C86206F5}"/>
              </a:ext>
            </a:extLst>
          </p:cNvPr>
          <p:cNvSpPr>
            <a:spLocks noGrp="1"/>
          </p:cNvSpPr>
          <p:nvPr>
            <p:ph type="title"/>
          </p:nvPr>
        </p:nvSpPr>
        <p:spPr/>
        <p:txBody>
          <a:bodyPr/>
          <a:lstStyle/>
          <a:p>
            <a:r>
              <a:rPr sz="2400" dirty="0" err="1"/>
              <a:t>Choisissez</a:t>
            </a:r>
            <a:r>
              <a:rPr sz="2400" dirty="0"/>
              <a:t> </a:t>
            </a:r>
            <a:r>
              <a:rPr sz="2400" dirty="0" err="1"/>
              <a:t>une</a:t>
            </a:r>
            <a:r>
              <a:rPr sz="2400" dirty="0"/>
              <a:t> chose à essayer </a:t>
            </a:r>
            <a:r>
              <a:rPr sz="2400" dirty="0" err="1"/>
              <a:t>cette</a:t>
            </a:r>
            <a:r>
              <a:rPr sz="2400" dirty="0"/>
              <a:t> </a:t>
            </a:r>
            <a:r>
              <a:rPr sz="2400" dirty="0" err="1"/>
              <a:t>semaine</a:t>
            </a:r>
            <a:endParaRPr sz="2400" dirty="0"/>
          </a:p>
        </p:txBody>
      </p:sp>
      <p:sp>
        <p:nvSpPr>
          <p:cNvPr id="3" name="Text Placeholder 2">
            <a:extLst>
              <a:ext uri="{FF2B5EF4-FFF2-40B4-BE49-F238E27FC236}">
                <a16:creationId xmlns:a16="http://schemas.microsoft.com/office/drawing/2014/main" xmlns="" id="{851BFB2D-385B-224B-866D-7575D90A2DA6}"/>
              </a:ext>
            </a:extLst>
          </p:cNvPr>
          <p:cNvSpPr>
            <a:spLocks noGrp="1"/>
          </p:cNvSpPr>
          <p:nvPr>
            <p:ph type="body" sz="quarter" idx="10"/>
          </p:nvPr>
        </p:nvSpPr>
        <p:spPr>
          <a:xfrm>
            <a:off x="461963" y="1666875"/>
            <a:ext cx="8239125" cy="4238625"/>
          </a:xfrm>
        </p:spPr>
        <p:txBody>
          <a:bodyPr/>
          <a:lstStyle/>
          <a:p>
            <a:pPr marL="514350" indent="-514350">
              <a:buFont typeface="+mj-lt"/>
              <a:buAutoNum type="arabicPeriod"/>
            </a:pPr>
            <a:r>
              <a:rPr sz="2400" dirty="0" err="1"/>
              <a:t>Parmi</a:t>
            </a:r>
            <a:r>
              <a:rPr sz="2400" dirty="0"/>
              <a:t> </a:t>
            </a:r>
            <a:r>
              <a:rPr sz="2400" dirty="0" err="1"/>
              <a:t>ces</a:t>
            </a:r>
            <a:r>
              <a:rPr sz="2400" dirty="0"/>
              <a:t> 12 choses, </a:t>
            </a:r>
            <a:r>
              <a:rPr sz="2400" dirty="0" err="1"/>
              <a:t>choisissez-en</a:t>
            </a:r>
            <a:r>
              <a:rPr sz="2400" dirty="0"/>
              <a:t> UNE que </a:t>
            </a:r>
            <a:r>
              <a:rPr sz="2400" dirty="0" err="1"/>
              <a:t>vous</a:t>
            </a:r>
            <a:r>
              <a:rPr sz="2400" dirty="0"/>
              <a:t> </a:t>
            </a:r>
            <a:r>
              <a:rPr sz="2400" dirty="0" err="1"/>
              <a:t>aimeriez</a:t>
            </a:r>
            <a:r>
              <a:rPr sz="2400" dirty="0"/>
              <a:t> faire </a:t>
            </a:r>
            <a:r>
              <a:rPr sz="2400" dirty="0" err="1"/>
              <a:t>cette</a:t>
            </a:r>
            <a:r>
              <a:rPr sz="2400" dirty="0"/>
              <a:t> </a:t>
            </a:r>
            <a:r>
              <a:rPr sz="2400" dirty="0" err="1"/>
              <a:t>semaine</a:t>
            </a:r>
            <a:r>
              <a:rPr sz="2400" dirty="0"/>
              <a:t>.</a:t>
            </a:r>
          </a:p>
          <a:p>
            <a:pPr marL="514350" indent="-514350">
              <a:buFont typeface="+mj-lt"/>
              <a:buAutoNum type="arabicPeriod"/>
            </a:pPr>
            <a:r>
              <a:rPr sz="2400" dirty="0" err="1"/>
              <a:t>Notez</a:t>
            </a:r>
            <a:r>
              <a:rPr sz="2400" dirty="0"/>
              <a:t> </a:t>
            </a:r>
            <a:r>
              <a:rPr sz="2400" dirty="0" err="1"/>
              <a:t>cette</a:t>
            </a:r>
            <a:r>
              <a:rPr sz="2400" dirty="0"/>
              <a:t> chose. Comment et </a:t>
            </a:r>
            <a:r>
              <a:rPr sz="2400" dirty="0" err="1"/>
              <a:t>quand</a:t>
            </a:r>
            <a:r>
              <a:rPr sz="2400" dirty="0"/>
              <a:t> </a:t>
            </a:r>
            <a:r>
              <a:rPr sz="2400" dirty="0" err="1"/>
              <a:t>pouvez-vous</a:t>
            </a:r>
            <a:r>
              <a:rPr sz="2400" dirty="0"/>
              <a:t> </a:t>
            </a:r>
            <a:r>
              <a:rPr lang="en-US" sz="2400" dirty="0"/>
              <a:t/>
            </a:r>
            <a:br>
              <a:rPr lang="en-US" sz="2400" dirty="0"/>
            </a:br>
            <a:r>
              <a:rPr sz="2400" dirty="0"/>
              <a:t>la </a:t>
            </a:r>
            <a:r>
              <a:rPr sz="2400" dirty="0" err="1"/>
              <a:t>concrétiser</a:t>
            </a:r>
            <a:r>
              <a:rPr sz="2400" dirty="0"/>
              <a:t> ?</a:t>
            </a:r>
          </a:p>
          <a:p>
            <a:pPr marL="514350" indent="-514350">
              <a:buFont typeface="+mj-lt"/>
              <a:buAutoNum type="arabicPeriod"/>
            </a:pPr>
            <a:r>
              <a:rPr sz="2400" dirty="0" err="1"/>
              <a:t>Partagez</a:t>
            </a:r>
            <a:r>
              <a:rPr sz="2400" dirty="0"/>
              <a:t>.</a:t>
            </a:r>
          </a:p>
          <a:p>
            <a:pPr marL="0" indent="0">
              <a:buNone/>
            </a:pPr>
            <a:r>
              <a:rPr sz="2400" dirty="0"/>
              <a:t> </a:t>
            </a:r>
          </a:p>
        </p:txBody>
      </p:sp>
      <p:pic>
        <p:nvPicPr>
          <p:cNvPr id="4" name="Picture 3">
            <a:extLst>
              <a:ext uri="{FF2B5EF4-FFF2-40B4-BE49-F238E27FC236}">
                <a16:creationId xmlns:a16="http://schemas.microsoft.com/office/drawing/2014/main" xmlns="" id="{B3BC285F-B9B4-2949-83C6-432D9A1C7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868" y="118460"/>
            <a:ext cx="2042302" cy="1414483"/>
          </a:xfrm>
          <a:prstGeom prst="rect">
            <a:avLst/>
          </a:prstGeom>
        </p:spPr>
      </p:pic>
      <p:pic>
        <p:nvPicPr>
          <p:cNvPr id="6" name="Picture 5">
            <a:extLst>
              <a:ext uri="{FF2B5EF4-FFF2-40B4-BE49-F238E27FC236}">
                <a16:creationId xmlns:a16="http://schemas.microsoft.com/office/drawing/2014/main" xmlns="" id="{38AC7F09-A8EC-944B-BEF7-006CFC43F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900" y="2921000"/>
            <a:ext cx="3479800" cy="3479800"/>
          </a:xfrm>
          <a:prstGeom prst="rect">
            <a:avLst/>
          </a:prstGeom>
        </p:spPr>
      </p:pic>
    </p:spTree>
    <p:extLst>
      <p:ext uri="{BB962C8B-B14F-4D97-AF65-F5344CB8AC3E}">
        <p14:creationId xmlns:p14="http://schemas.microsoft.com/office/powerpoint/2010/main" val="930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87ACF-7F2E-E548-B89E-251F8F30003B}"/>
              </a:ext>
            </a:extLst>
          </p:cNvPr>
          <p:cNvSpPr>
            <a:spLocks noGrp="1"/>
          </p:cNvSpPr>
          <p:nvPr>
            <p:ph type="title"/>
          </p:nvPr>
        </p:nvSpPr>
        <p:spPr/>
        <p:txBody>
          <a:bodyPr/>
          <a:lstStyle/>
          <a:p>
            <a:r>
              <a:rPr sz="2700" dirty="0"/>
              <a:t>​</a:t>
            </a:r>
            <a:r>
              <a:rPr sz="2700" dirty="0" err="1"/>
              <a:t>Ressources</a:t>
            </a:r>
            <a:r>
              <a:rPr sz="2700" dirty="0"/>
              <a:t> IRC </a:t>
            </a:r>
            <a:r>
              <a:rPr sz="2700" dirty="0" err="1"/>
              <a:t>dédiées</a:t>
            </a:r>
            <a:r>
              <a:rPr sz="2700" dirty="0"/>
              <a:t> à </a:t>
            </a:r>
            <a:r>
              <a:rPr sz="2700" dirty="0" err="1"/>
              <a:t>l’auto-prise</a:t>
            </a:r>
            <a:r>
              <a:rPr sz="2700" dirty="0"/>
              <a:t> </a:t>
            </a:r>
            <a:r>
              <a:rPr sz="2700" dirty="0" err="1"/>
              <a:t>en</a:t>
            </a:r>
            <a:r>
              <a:rPr sz="2700" dirty="0"/>
              <a:t> charge</a:t>
            </a:r>
          </a:p>
        </p:txBody>
      </p:sp>
      <p:sp>
        <p:nvSpPr>
          <p:cNvPr id="4" name="Text Placeholder 3">
            <a:extLst>
              <a:ext uri="{FF2B5EF4-FFF2-40B4-BE49-F238E27FC236}">
                <a16:creationId xmlns:a16="http://schemas.microsoft.com/office/drawing/2014/main" xmlns="" id="{4FD3EB6C-E10F-B24F-A539-94B531A98C42}"/>
              </a:ext>
            </a:extLst>
          </p:cNvPr>
          <p:cNvSpPr>
            <a:spLocks noGrp="1"/>
          </p:cNvSpPr>
          <p:nvPr>
            <p:ph type="body" sz="quarter" idx="10"/>
          </p:nvPr>
        </p:nvSpPr>
        <p:spPr>
          <a:xfrm>
            <a:off x="461963" y="1146175"/>
            <a:ext cx="8239125" cy="4674054"/>
          </a:xfrm>
        </p:spPr>
        <p:txBody>
          <a:bodyPr/>
          <a:lstStyle/>
          <a:p>
            <a:pPr marL="514350" indent="-514350">
              <a:buFont typeface="+mj-lt"/>
              <a:buAutoNum type="arabicPeriod"/>
            </a:pPr>
            <a:r>
              <a:rPr dirty="0" err="1"/>
              <a:t>Programme</a:t>
            </a:r>
            <a:r>
              <a:rPr dirty="0"/>
              <a:t> </a:t>
            </a:r>
            <a:r>
              <a:rPr dirty="0" err="1"/>
              <a:t>d'aide</a:t>
            </a:r>
            <a:r>
              <a:rPr dirty="0"/>
              <a:t> aux </a:t>
            </a:r>
            <a:r>
              <a:rPr dirty="0" err="1"/>
              <a:t>employés</a:t>
            </a:r>
            <a:r>
              <a:rPr dirty="0"/>
              <a:t> et de </a:t>
            </a:r>
            <a:r>
              <a:rPr dirty="0" err="1"/>
              <a:t>résilience</a:t>
            </a:r>
            <a:r>
              <a:rPr dirty="0"/>
              <a:t> (EARP)​</a:t>
            </a:r>
          </a:p>
          <a:p>
            <a:pPr lvl="1">
              <a:buFontTx/>
              <a:buChar char="-"/>
            </a:pPr>
            <a:r>
              <a:rPr dirty="0"/>
              <a:t>Consultations du manager</a:t>
            </a:r>
          </a:p>
          <a:p>
            <a:pPr lvl="1">
              <a:buFontTx/>
              <a:buChar char="-"/>
            </a:pPr>
            <a:r>
              <a:rPr dirty="0" err="1"/>
              <a:t>Planification</a:t>
            </a:r>
            <a:r>
              <a:rPr dirty="0"/>
              <a:t> </a:t>
            </a:r>
            <a:r>
              <a:rPr dirty="0" err="1"/>
              <a:t>personnalisée</a:t>
            </a:r>
            <a:r>
              <a:rPr dirty="0"/>
              <a:t> de la </a:t>
            </a:r>
            <a:r>
              <a:rPr dirty="0" err="1"/>
              <a:t>résilience</a:t>
            </a:r>
            <a:endParaRPr dirty="0"/>
          </a:p>
          <a:p>
            <a:pPr lvl="1">
              <a:buFontTx/>
              <a:buChar char="-"/>
            </a:pPr>
            <a:r>
              <a:rPr dirty="0" err="1"/>
              <a:t>Suivi</a:t>
            </a:r>
            <a:r>
              <a:rPr dirty="0"/>
              <a:t> </a:t>
            </a:r>
            <a:r>
              <a:rPr dirty="0" err="1"/>
              <a:t>psychologique</a:t>
            </a:r>
            <a:endParaRPr dirty="0"/>
          </a:p>
          <a:p>
            <a:pPr marL="514350" indent="-514350">
              <a:buFont typeface="+mj-lt"/>
              <a:buAutoNum type="arabicPeriod"/>
            </a:pPr>
            <a:r>
              <a:rPr dirty="0" err="1"/>
              <a:t>Ressources</a:t>
            </a:r>
            <a:r>
              <a:rPr dirty="0"/>
              <a:t> </a:t>
            </a:r>
            <a:r>
              <a:rPr dirty="0" err="1"/>
              <a:t>pédagogiques</a:t>
            </a:r>
            <a:endParaRPr dirty="0"/>
          </a:p>
          <a:p>
            <a:pPr lvl="1">
              <a:buFontTx/>
              <a:buChar char="-"/>
            </a:pPr>
            <a:r>
              <a:rPr dirty="0"/>
              <a:t>Page internet du Devoir de protection</a:t>
            </a:r>
          </a:p>
          <a:p>
            <a:pPr lvl="1">
              <a:buFontTx/>
              <a:buChar char="-"/>
            </a:pPr>
            <a:r>
              <a:rPr dirty="0"/>
              <a:t>Formations IRC </a:t>
            </a:r>
            <a:r>
              <a:rPr dirty="0" err="1"/>
              <a:t>en</a:t>
            </a:r>
            <a:r>
              <a:rPr dirty="0"/>
              <a:t> </a:t>
            </a:r>
            <a:r>
              <a:rPr dirty="0" err="1"/>
              <a:t>ligne</a:t>
            </a:r>
            <a:r>
              <a:rPr dirty="0"/>
              <a:t> sur Kaya Connect</a:t>
            </a:r>
          </a:p>
          <a:p>
            <a:pPr marL="457200" lvl="1" indent="0">
              <a:buNone/>
            </a:pPr>
            <a:endParaRPr lang="en-US" dirty="0"/>
          </a:p>
          <a:p>
            <a:pPr lvl="1">
              <a:buFontTx/>
              <a:buChar char="-"/>
            </a:pP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423236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9E39B-5EBD-0244-B65B-48A4B9DDA89E}"/>
              </a:ext>
            </a:extLst>
          </p:cNvPr>
          <p:cNvSpPr>
            <a:spLocks noGrp="1"/>
          </p:cNvSpPr>
          <p:nvPr>
            <p:ph type="ctrTitle"/>
          </p:nvPr>
        </p:nvSpPr>
        <p:spPr/>
        <p:txBody>
          <a:bodyPr/>
          <a:lstStyle/>
          <a:p>
            <a:r>
              <a:t>1. Qu’est-ce que le stress ?</a:t>
            </a:r>
          </a:p>
        </p:txBody>
      </p:sp>
      <p:sp>
        <p:nvSpPr>
          <p:cNvPr id="3" name="Subtitle 2">
            <a:extLst>
              <a:ext uri="{FF2B5EF4-FFF2-40B4-BE49-F238E27FC236}">
                <a16:creationId xmlns:a16="http://schemas.microsoft.com/office/drawing/2014/main" xmlns="" id="{BED8DC83-2C10-DD4F-BB36-CEC815436DF2}"/>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xmlns=""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Tree>
    <p:extLst>
      <p:ext uri="{BB962C8B-B14F-4D97-AF65-F5344CB8AC3E}">
        <p14:creationId xmlns:p14="http://schemas.microsoft.com/office/powerpoint/2010/main" val="7289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B450B-3644-4F4D-AAEF-D640CDDEB9E1}"/>
              </a:ext>
            </a:extLst>
          </p:cNvPr>
          <p:cNvSpPr>
            <a:spLocks noGrp="1"/>
          </p:cNvSpPr>
          <p:nvPr>
            <p:ph type="title"/>
          </p:nvPr>
        </p:nvSpPr>
        <p:spPr/>
        <p:txBody>
          <a:bodyPr/>
          <a:lstStyle/>
          <a:p>
            <a:r>
              <a:t>Macro-stress et micro-stress</a:t>
            </a:r>
          </a:p>
        </p:txBody>
      </p:sp>
      <p:sp>
        <p:nvSpPr>
          <p:cNvPr id="3" name="Text Placeholder 2">
            <a:extLst>
              <a:ext uri="{FF2B5EF4-FFF2-40B4-BE49-F238E27FC236}">
                <a16:creationId xmlns:a16="http://schemas.microsoft.com/office/drawing/2014/main" xmlns="" id="{65547815-A9A1-8141-85F8-172EDACDBDE5}"/>
              </a:ext>
            </a:extLst>
          </p:cNvPr>
          <p:cNvSpPr>
            <a:spLocks noGrp="1"/>
          </p:cNvSpPr>
          <p:nvPr>
            <p:ph type="body" sz="quarter" idx="10"/>
          </p:nvPr>
        </p:nvSpPr>
        <p:spPr>
          <a:xfrm>
            <a:off x="461963" y="1146175"/>
            <a:ext cx="6271346" cy="4768850"/>
          </a:xfrm>
        </p:spPr>
        <p:txBody>
          <a:bodyPr/>
          <a:lstStyle/>
          <a:p>
            <a:pPr>
              <a:spcBef>
                <a:spcPts val="600"/>
              </a:spcBef>
              <a:spcAft>
                <a:spcPts val="600"/>
              </a:spcAft>
            </a:pPr>
            <a:r>
              <a:rPr sz="2400" b="1"/>
              <a:t>Macro</a:t>
            </a:r>
            <a:r>
              <a:rPr lang="fr-FR" sz="2400" b="1"/>
              <a:t>-s</a:t>
            </a:r>
            <a:r>
              <a:rPr sz="2400" b="1"/>
              <a:t>tress </a:t>
            </a:r>
            <a:r>
              <a:rPr sz="2400" dirty="0"/>
              <a:t>= grosses « doses » </a:t>
            </a:r>
            <a:r>
              <a:rPr lang="en-US" sz="2400" dirty="0"/>
              <a:t/>
            </a:r>
            <a:br>
              <a:rPr lang="en-US" sz="2400" dirty="0"/>
            </a:br>
            <a:r>
              <a:rPr sz="2400" dirty="0"/>
              <a:t>de stress de nature </a:t>
            </a:r>
            <a:r>
              <a:rPr sz="2400" dirty="0" err="1"/>
              <a:t>intermittente</a:t>
            </a:r>
            <a:r>
              <a:rPr sz="2400" dirty="0"/>
              <a:t>. </a:t>
            </a:r>
          </a:p>
          <a:p>
            <a:pPr lvl="1">
              <a:spcBef>
                <a:spcPts val="600"/>
              </a:spcBef>
              <a:spcAft>
                <a:spcPts val="600"/>
              </a:spcAft>
            </a:pPr>
            <a:r>
              <a:t>P</a:t>
            </a:r>
            <a:r>
              <a:rPr lang="fr-FR"/>
              <a:t>.</a:t>
            </a:r>
            <a:r>
              <a:t> </a:t>
            </a:r>
            <a:r>
              <a:rPr dirty="0"/>
              <a:t>ex. accidents, </a:t>
            </a:r>
            <a:r>
              <a:rPr dirty="0" err="1"/>
              <a:t>agressions</a:t>
            </a:r>
            <a:r>
              <a:rPr dirty="0"/>
              <a:t>, </a:t>
            </a:r>
            <a:r>
              <a:rPr dirty="0" err="1"/>
              <a:t>deuil</a:t>
            </a:r>
            <a:r>
              <a:rPr dirty="0"/>
              <a:t>, rupture de relation, etc.</a:t>
            </a:r>
          </a:p>
          <a:p>
            <a:pPr marL="457200" lvl="1" indent="0">
              <a:spcBef>
                <a:spcPts val="600"/>
              </a:spcBef>
              <a:spcAft>
                <a:spcPts val="600"/>
              </a:spcAft>
              <a:buNone/>
            </a:pPr>
            <a:endParaRPr lang="en-US" dirty="0"/>
          </a:p>
          <a:p>
            <a:pPr>
              <a:spcBef>
                <a:spcPts val="600"/>
              </a:spcBef>
              <a:spcAft>
                <a:spcPts val="600"/>
              </a:spcAft>
            </a:pPr>
            <a:r>
              <a:rPr sz="2400" b="1" dirty="0"/>
              <a:t>Micro-stress </a:t>
            </a:r>
            <a:r>
              <a:rPr sz="2400" dirty="0"/>
              <a:t>= petites doses de stress que nous </a:t>
            </a:r>
            <a:r>
              <a:rPr sz="2400" dirty="0" err="1"/>
              <a:t>pouvons</a:t>
            </a:r>
            <a:r>
              <a:rPr sz="2400" dirty="0"/>
              <a:t> </a:t>
            </a:r>
            <a:r>
              <a:rPr sz="2400" dirty="0" err="1"/>
              <a:t>gérer</a:t>
            </a:r>
            <a:r>
              <a:rPr sz="2400" dirty="0"/>
              <a:t> </a:t>
            </a:r>
            <a:r>
              <a:rPr sz="2400" dirty="0" err="1"/>
              <a:t>efficacement</a:t>
            </a:r>
            <a:r>
              <a:rPr sz="2400" dirty="0"/>
              <a:t> </a:t>
            </a:r>
            <a:r>
              <a:rPr sz="2400" dirty="0" err="1"/>
              <a:t>lorsqu’elles</a:t>
            </a:r>
            <a:r>
              <a:rPr sz="2400" dirty="0"/>
              <a:t> </a:t>
            </a:r>
            <a:r>
              <a:rPr sz="2400" dirty="0" err="1"/>
              <a:t>sont</a:t>
            </a:r>
            <a:r>
              <a:rPr sz="2400" dirty="0"/>
              <a:t> </a:t>
            </a:r>
            <a:r>
              <a:rPr sz="2400" dirty="0" err="1"/>
              <a:t>prises</a:t>
            </a:r>
            <a:r>
              <a:rPr sz="2400" dirty="0"/>
              <a:t> </a:t>
            </a:r>
            <a:r>
              <a:rPr sz="2400" dirty="0" err="1"/>
              <a:t>individuellement</a:t>
            </a:r>
            <a:r>
              <a:rPr sz="2400" dirty="0"/>
              <a:t>.</a:t>
            </a:r>
          </a:p>
          <a:p>
            <a:pPr lvl="1">
              <a:spcBef>
                <a:spcPts val="600"/>
              </a:spcBef>
              <a:spcAft>
                <a:spcPts val="600"/>
              </a:spcAft>
            </a:pPr>
            <a:r>
              <a:t>P</a:t>
            </a:r>
            <a:r>
              <a:rPr lang="fr-FR"/>
              <a:t>.</a:t>
            </a:r>
            <a:r>
              <a:t> </a:t>
            </a:r>
            <a:r>
              <a:rPr dirty="0"/>
              <a:t>ex. dates </a:t>
            </a:r>
            <a:r>
              <a:rPr dirty="0" err="1"/>
              <a:t>butoir</a:t>
            </a:r>
            <a:r>
              <a:rPr dirty="0"/>
              <a:t>, </a:t>
            </a:r>
            <a:r>
              <a:rPr dirty="0" err="1"/>
              <a:t>conflits</a:t>
            </a:r>
            <a:r>
              <a:rPr dirty="0"/>
              <a:t> de </a:t>
            </a:r>
            <a:r>
              <a:rPr dirty="0" err="1"/>
              <a:t>priorités</a:t>
            </a:r>
            <a:r>
              <a:rPr dirty="0"/>
              <a:t>, </a:t>
            </a:r>
            <a:r>
              <a:rPr dirty="0" err="1"/>
              <a:t>désaccords</a:t>
            </a:r>
            <a:r>
              <a:rPr dirty="0"/>
              <a:t>, </a:t>
            </a:r>
            <a:r>
              <a:rPr dirty="0" err="1"/>
              <a:t>déceptions</a:t>
            </a:r>
            <a:r>
              <a:rPr dirty="0"/>
              <a:t>, </a:t>
            </a:r>
            <a:r>
              <a:rPr dirty="0" err="1"/>
              <a:t>excès</a:t>
            </a:r>
            <a:r>
              <a:rPr dirty="0"/>
              <a:t> de café, etc.</a:t>
            </a:r>
          </a:p>
        </p:txBody>
      </p:sp>
      <p:pic>
        <p:nvPicPr>
          <p:cNvPr id="6" name="Picture 1">
            <a:hlinkClick r:id="rId3"/>
            <a:extLst>
              <a:ext uri="{FF2B5EF4-FFF2-40B4-BE49-F238E27FC236}">
                <a16:creationId xmlns:a16="http://schemas.microsoft.com/office/drawing/2014/main" xmlns="" id="{62FEC44C-9503-A740-8053-58FDDA5CF1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2453" y="1146175"/>
            <a:ext cx="1413624" cy="21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xmlns="" id="{588739FC-519A-8047-816D-A088A37F20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453" y="3530600"/>
            <a:ext cx="1348455" cy="23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5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178D7-D608-A043-806A-1919DFDDFAF0}"/>
              </a:ext>
            </a:extLst>
          </p:cNvPr>
          <p:cNvSpPr>
            <a:spLocks noGrp="1"/>
          </p:cNvSpPr>
          <p:nvPr>
            <p:ph type="title"/>
          </p:nvPr>
        </p:nvSpPr>
        <p:spPr/>
        <p:txBody>
          <a:bodyPr/>
          <a:lstStyle/>
          <a:p>
            <a:r>
              <a:t>Notre seuil de stress personnel	</a:t>
            </a:r>
          </a:p>
        </p:txBody>
      </p:sp>
      <p:sp>
        <p:nvSpPr>
          <p:cNvPr id="3" name="Text Placeholder 2">
            <a:extLst>
              <a:ext uri="{FF2B5EF4-FFF2-40B4-BE49-F238E27FC236}">
                <a16:creationId xmlns:a16="http://schemas.microsoft.com/office/drawing/2014/main" xmlns="" id="{FB40C0C1-0801-4B4E-A9D5-71412A24F9EA}"/>
              </a:ext>
            </a:extLst>
          </p:cNvPr>
          <p:cNvSpPr>
            <a:spLocks noGrp="1"/>
          </p:cNvSpPr>
          <p:nvPr>
            <p:ph type="body" sz="quarter" idx="10"/>
          </p:nvPr>
        </p:nvSpPr>
        <p:spPr>
          <a:xfrm>
            <a:off x="461963" y="1146175"/>
            <a:ext cx="8404945" cy="4697413"/>
          </a:xfrm>
        </p:spPr>
        <p:txBody>
          <a:bodyPr/>
          <a:lstStyle/>
          <a:p>
            <a:r>
              <a:rPr sz="2400"/>
              <a:t>Nous avons tous un seuil de stress personnel, et ce seuil varie au fil du temps.</a:t>
            </a:r>
          </a:p>
          <a:p>
            <a:r>
              <a:rPr sz="2400"/>
              <a:t>C’est lorsque nous atteignons notre seuil que les choses commencent à empirer.</a:t>
            </a:r>
          </a:p>
          <a:p>
            <a:r>
              <a:rPr sz="2400"/>
              <a:t>C’est généralement l’accumulation de doses de micro-stress qui nous fait dépasser notre seuil.</a:t>
            </a:r>
          </a:p>
        </p:txBody>
      </p:sp>
      <p:pic>
        <p:nvPicPr>
          <p:cNvPr id="5" name="Picture 4">
            <a:extLst>
              <a:ext uri="{FF2B5EF4-FFF2-40B4-BE49-F238E27FC236}">
                <a16:creationId xmlns:a16="http://schemas.microsoft.com/office/drawing/2014/main" xmlns="" id="{C41F12E4-01A2-9543-AA59-02AA7FFB7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310" y="3392204"/>
            <a:ext cx="3114884" cy="3114884"/>
          </a:xfrm>
          <a:prstGeom prst="rect">
            <a:avLst/>
          </a:prstGeom>
        </p:spPr>
      </p:pic>
    </p:spTree>
    <p:extLst>
      <p:ext uri="{BB962C8B-B14F-4D97-AF65-F5344CB8AC3E}">
        <p14:creationId xmlns:p14="http://schemas.microsoft.com/office/powerpoint/2010/main" val="39150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CB1B7-BB61-6440-AFCA-B2CF51F20B75}"/>
              </a:ext>
            </a:extLst>
          </p:cNvPr>
          <p:cNvSpPr>
            <a:spLocks noGrp="1"/>
          </p:cNvSpPr>
          <p:nvPr>
            <p:ph type="title"/>
          </p:nvPr>
        </p:nvSpPr>
        <p:spPr/>
        <p:txBody>
          <a:bodyPr/>
          <a:lstStyle/>
          <a:p>
            <a:r>
              <a:t>La courbe de performances vis-à-vis du stress</a:t>
            </a:r>
          </a:p>
        </p:txBody>
      </p:sp>
      <p:pic>
        <p:nvPicPr>
          <p:cNvPr id="15" name="Picture 14">
            <a:extLst>
              <a:ext uri="{FF2B5EF4-FFF2-40B4-BE49-F238E27FC236}">
                <a16:creationId xmlns:a16="http://schemas.microsoft.com/office/drawing/2014/main" xmlns="" id="{73107E6F-610C-9945-ADED-A860C7F3F64F}"/>
              </a:ext>
            </a:extLst>
          </p:cNvPr>
          <p:cNvPicPr>
            <a:picLocks noChangeAspect="1"/>
          </p:cNvPicPr>
          <p:nvPr/>
        </p:nvPicPr>
        <p:blipFill rotWithShape="1">
          <a:blip r:embed="rId3"/>
          <a:srcRect l="45971"/>
          <a:stretch/>
        </p:blipFill>
        <p:spPr>
          <a:xfrm>
            <a:off x="4371357" y="2284392"/>
            <a:ext cx="3533775" cy="3162300"/>
          </a:xfrm>
          <a:prstGeom prst="rect">
            <a:avLst/>
          </a:prstGeom>
        </p:spPr>
      </p:pic>
      <p:pic>
        <p:nvPicPr>
          <p:cNvPr id="16" name="Picture 15">
            <a:extLst>
              <a:ext uri="{FF2B5EF4-FFF2-40B4-BE49-F238E27FC236}">
                <a16:creationId xmlns:a16="http://schemas.microsoft.com/office/drawing/2014/main" xmlns="" id="{30AAAE64-788A-454D-AF0A-F70E874EE149}"/>
              </a:ext>
            </a:extLst>
          </p:cNvPr>
          <p:cNvPicPr>
            <a:picLocks noChangeAspect="1"/>
          </p:cNvPicPr>
          <p:nvPr/>
        </p:nvPicPr>
        <p:blipFill rotWithShape="1">
          <a:blip r:embed="rId4"/>
          <a:srcRect r="51525"/>
          <a:stretch/>
        </p:blipFill>
        <p:spPr>
          <a:xfrm>
            <a:off x="1364633" y="2284392"/>
            <a:ext cx="3170464" cy="3162300"/>
          </a:xfrm>
          <a:prstGeom prst="rect">
            <a:avLst/>
          </a:prstGeom>
        </p:spPr>
      </p:pic>
      <p:sp>
        <p:nvSpPr>
          <p:cNvPr id="17" name="TextBox 16">
            <a:extLst>
              <a:ext uri="{FF2B5EF4-FFF2-40B4-BE49-F238E27FC236}">
                <a16:creationId xmlns:a16="http://schemas.microsoft.com/office/drawing/2014/main" xmlns="" id="{08D6E5AA-66D8-414A-9859-5F31857BFA88}"/>
              </a:ext>
            </a:extLst>
          </p:cNvPr>
          <p:cNvSpPr txBox="1"/>
          <p:nvPr/>
        </p:nvSpPr>
        <p:spPr>
          <a:xfrm>
            <a:off x="4854124" y="2896390"/>
            <a:ext cx="1614906" cy="369332"/>
          </a:xfrm>
          <a:prstGeom prst="rect">
            <a:avLst/>
          </a:prstGeom>
          <a:noFill/>
        </p:spPr>
        <p:txBody>
          <a:bodyPr wrap="square" rtlCol="0">
            <a:spAutoFit/>
          </a:bodyPr>
          <a:lstStyle/>
          <a:p>
            <a:pPr algn="r"/>
            <a:r>
              <a:rPr>
                <a:solidFill>
                  <a:schemeClr val="bg1">
                    <a:lumMod val="95000"/>
                  </a:schemeClr>
                </a:solidFill>
              </a:rPr>
              <a:t>Déséquilibre</a:t>
            </a:r>
          </a:p>
        </p:txBody>
      </p:sp>
      <p:sp>
        <p:nvSpPr>
          <p:cNvPr id="18" name="TextBox 17">
            <a:extLst>
              <a:ext uri="{FF2B5EF4-FFF2-40B4-BE49-F238E27FC236}">
                <a16:creationId xmlns:a16="http://schemas.microsoft.com/office/drawing/2014/main" xmlns="" id="{F97880D4-1FCA-5C49-844F-1A23EEC71E5A}"/>
              </a:ext>
            </a:extLst>
          </p:cNvPr>
          <p:cNvSpPr txBox="1"/>
          <p:nvPr/>
        </p:nvSpPr>
        <p:spPr>
          <a:xfrm>
            <a:off x="5701396" y="4092971"/>
            <a:ext cx="1614906" cy="369332"/>
          </a:xfrm>
          <a:prstGeom prst="rect">
            <a:avLst/>
          </a:prstGeom>
          <a:noFill/>
        </p:spPr>
        <p:txBody>
          <a:bodyPr wrap="square" rtlCol="0">
            <a:spAutoFit/>
          </a:bodyPr>
          <a:lstStyle/>
          <a:p>
            <a:pPr algn="r"/>
            <a:r>
              <a:rPr>
                <a:solidFill>
                  <a:schemeClr val="bg1">
                    <a:lumMod val="95000"/>
                  </a:schemeClr>
                </a:solidFill>
              </a:rPr>
              <a:t>Épuisement</a:t>
            </a:r>
          </a:p>
        </p:txBody>
      </p:sp>
      <p:sp>
        <p:nvSpPr>
          <p:cNvPr id="19" name="TextBox 18">
            <a:extLst>
              <a:ext uri="{FF2B5EF4-FFF2-40B4-BE49-F238E27FC236}">
                <a16:creationId xmlns:a16="http://schemas.microsoft.com/office/drawing/2014/main" xmlns="" id="{2A2C32E5-485D-8F4C-A9F5-4CD00591D0D0}"/>
              </a:ext>
            </a:extLst>
          </p:cNvPr>
          <p:cNvSpPr txBox="1"/>
          <p:nvPr/>
        </p:nvSpPr>
        <p:spPr>
          <a:xfrm>
            <a:off x="5944650" y="4713854"/>
            <a:ext cx="1614906" cy="369332"/>
          </a:xfrm>
          <a:prstGeom prst="rect">
            <a:avLst/>
          </a:prstGeom>
          <a:noFill/>
        </p:spPr>
        <p:txBody>
          <a:bodyPr wrap="square" rtlCol="0">
            <a:spAutoFit/>
          </a:bodyPr>
          <a:lstStyle/>
          <a:p>
            <a:pPr algn="r"/>
            <a:r>
              <a:rPr>
                <a:solidFill>
                  <a:schemeClr val="bg1">
                    <a:lumMod val="95000"/>
                  </a:schemeClr>
                </a:solidFill>
              </a:rPr>
              <a:t>Épuisement professionnel</a:t>
            </a:r>
          </a:p>
        </p:txBody>
      </p:sp>
      <p:sp>
        <p:nvSpPr>
          <p:cNvPr id="21" name="TextBox 20">
            <a:extLst>
              <a:ext uri="{FF2B5EF4-FFF2-40B4-BE49-F238E27FC236}">
                <a16:creationId xmlns:a16="http://schemas.microsoft.com/office/drawing/2014/main" xmlns="" id="{DA154812-5F6A-1A4A-8934-F6341D0D6549}"/>
              </a:ext>
            </a:extLst>
          </p:cNvPr>
          <p:cNvSpPr txBox="1"/>
          <p:nvPr/>
        </p:nvSpPr>
        <p:spPr>
          <a:xfrm>
            <a:off x="1857657" y="3898806"/>
            <a:ext cx="1104147" cy="646331"/>
          </a:xfrm>
          <a:prstGeom prst="rect">
            <a:avLst/>
          </a:prstGeom>
          <a:noFill/>
        </p:spPr>
        <p:txBody>
          <a:bodyPr wrap="square" rtlCol="0">
            <a:spAutoFit/>
          </a:bodyPr>
          <a:lstStyle/>
          <a:p>
            <a:pPr algn="ctr"/>
            <a:r>
              <a:rPr>
                <a:solidFill>
                  <a:schemeClr val="bg1">
                    <a:lumMod val="95000"/>
                  </a:schemeClr>
                </a:solidFill>
              </a:rPr>
              <a:t>Tension saine</a:t>
            </a:r>
          </a:p>
        </p:txBody>
      </p:sp>
      <p:sp>
        <p:nvSpPr>
          <p:cNvPr id="22" name="TextBox 21">
            <a:extLst>
              <a:ext uri="{FF2B5EF4-FFF2-40B4-BE49-F238E27FC236}">
                <a16:creationId xmlns:a16="http://schemas.microsoft.com/office/drawing/2014/main" xmlns="" id="{097CA9DE-0E55-0743-89BA-5D81F8279006}"/>
              </a:ext>
            </a:extLst>
          </p:cNvPr>
          <p:cNvSpPr txBox="1"/>
          <p:nvPr/>
        </p:nvSpPr>
        <p:spPr>
          <a:xfrm>
            <a:off x="3114067" y="2600232"/>
            <a:ext cx="1580544" cy="646331"/>
          </a:xfrm>
          <a:prstGeom prst="rect">
            <a:avLst/>
          </a:prstGeom>
          <a:noFill/>
        </p:spPr>
        <p:txBody>
          <a:bodyPr wrap="square" rtlCol="0">
            <a:spAutoFit/>
          </a:bodyPr>
          <a:lstStyle/>
          <a:p>
            <a:r>
              <a:rPr dirty="0">
                <a:solidFill>
                  <a:schemeClr val="bg1">
                    <a:lumMod val="95000"/>
                  </a:schemeClr>
                </a:solidFill>
              </a:rPr>
              <a:t>Performances de pointe</a:t>
            </a:r>
          </a:p>
        </p:txBody>
      </p:sp>
      <p:sp>
        <p:nvSpPr>
          <p:cNvPr id="24" name="Oval 23">
            <a:extLst>
              <a:ext uri="{FF2B5EF4-FFF2-40B4-BE49-F238E27FC236}">
                <a16:creationId xmlns:a16="http://schemas.microsoft.com/office/drawing/2014/main" xmlns="" id="{BFD78667-8BF8-DB43-8B9A-CC1E9324EFCE}"/>
              </a:ext>
            </a:extLst>
          </p:cNvPr>
          <p:cNvSpPr/>
          <p:nvPr/>
        </p:nvSpPr>
        <p:spPr>
          <a:xfrm>
            <a:off x="3569125" y="2347960"/>
            <a:ext cx="196850" cy="1968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9841CAE3-E669-9146-9219-699B336F115A}"/>
              </a:ext>
            </a:extLst>
          </p:cNvPr>
          <p:cNvGrpSpPr/>
          <p:nvPr/>
        </p:nvGrpSpPr>
        <p:grpSpPr>
          <a:xfrm>
            <a:off x="842428" y="925637"/>
            <a:ext cx="7215722" cy="4989885"/>
            <a:chOff x="798140" y="1464553"/>
            <a:chExt cx="7215722" cy="4989885"/>
          </a:xfrm>
        </p:grpSpPr>
        <p:grpSp>
          <p:nvGrpSpPr>
            <p:cNvPr id="27" name="Group 26">
              <a:extLst>
                <a:ext uri="{FF2B5EF4-FFF2-40B4-BE49-F238E27FC236}">
                  <a16:creationId xmlns:a16="http://schemas.microsoft.com/office/drawing/2014/main" xmlns="" id="{E966F859-5C43-1E4C-A04B-03BA33D3020A}"/>
                </a:ext>
              </a:extLst>
            </p:cNvPr>
            <p:cNvGrpSpPr/>
            <p:nvPr/>
          </p:nvGrpSpPr>
          <p:grpSpPr>
            <a:xfrm>
              <a:off x="1266936" y="2061985"/>
              <a:ext cx="6597188" cy="3921125"/>
              <a:chOff x="1266936" y="2061985"/>
              <a:chExt cx="6597188" cy="3921125"/>
            </a:xfrm>
          </p:grpSpPr>
          <p:cxnSp>
            <p:nvCxnSpPr>
              <p:cNvPr id="33" name="Straight Connector 32">
                <a:extLst>
                  <a:ext uri="{FF2B5EF4-FFF2-40B4-BE49-F238E27FC236}">
                    <a16:creationId xmlns:a16="http://schemas.microsoft.com/office/drawing/2014/main" xmlns="" id="{D8FFAFC8-91C0-0045-B589-DEA33C5851F4}"/>
                  </a:ext>
                </a:extLst>
              </p:cNvPr>
              <p:cNvCxnSpPr/>
              <p:nvPr/>
            </p:nvCxnSpPr>
            <p:spPr>
              <a:xfrm>
                <a:off x="1266936" y="5979891"/>
                <a:ext cx="6597188" cy="32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xmlns="" id="{AC04EBA8-2766-F14A-94F1-51F3E72E26CD}"/>
                  </a:ext>
                </a:extLst>
              </p:cNvPr>
              <p:cNvCxnSpPr/>
              <p:nvPr/>
            </p:nvCxnSpPr>
            <p:spPr>
              <a:xfrm>
                <a:off x="1305036" y="2061985"/>
                <a:ext cx="0" cy="39211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xmlns="" id="{E793D664-0AE3-DB4E-8C75-0CA7A48ABAF0}"/>
                </a:ext>
              </a:extLst>
            </p:cNvPr>
            <p:cNvGrpSpPr/>
            <p:nvPr/>
          </p:nvGrpSpPr>
          <p:grpSpPr>
            <a:xfrm>
              <a:off x="1409862" y="5992773"/>
              <a:ext cx="6604000" cy="461665"/>
              <a:chOff x="1530174" y="6166557"/>
              <a:chExt cx="6604000" cy="461665"/>
            </a:xfrm>
          </p:grpSpPr>
          <p:sp>
            <p:nvSpPr>
              <p:cNvPr id="30" name="TextBox 29">
                <a:extLst>
                  <a:ext uri="{FF2B5EF4-FFF2-40B4-BE49-F238E27FC236}">
                    <a16:creationId xmlns:a16="http://schemas.microsoft.com/office/drawing/2014/main" xmlns="" id="{B01EAB9C-6B43-A145-A2B6-4D3A440F7E62}"/>
                  </a:ext>
                </a:extLst>
              </p:cNvPr>
              <p:cNvSpPr txBox="1"/>
              <p:nvPr/>
            </p:nvSpPr>
            <p:spPr>
              <a:xfrm>
                <a:off x="1530174" y="6212723"/>
                <a:ext cx="846667" cy="369332"/>
              </a:xfrm>
              <a:prstGeom prst="rect">
                <a:avLst/>
              </a:prstGeom>
              <a:noFill/>
            </p:spPr>
            <p:txBody>
              <a:bodyPr wrap="square" rtlCol="0">
                <a:spAutoFit/>
              </a:bodyPr>
              <a:lstStyle/>
              <a:p>
                <a:pPr algn="ctr"/>
                <a:r>
                  <a:t>Faible</a:t>
                </a:r>
              </a:p>
            </p:txBody>
          </p:sp>
          <p:sp>
            <p:nvSpPr>
              <p:cNvPr id="31" name="TextBox 30">
                <a:extLst>
                  <a:ext uri="{FF2B5EF4-FFF2-40B4-BE49-F238E27FC236}">
                    <a16:creationId xmlns:a16="http://schemas.microsoft.com/office/drawing/2014/main" xmlns="" id="{8B6452C2-7C22-5740-83CD-71D9677AE780}"/>
                  </a:ext>
                </a:extLst>
              </p:cNvPr>
              <p:cNvSpPr txBox="1"/>
              <p:nvPr/>
            </p:nvSpPr>
            <p:spPr>
              <a:xfrm>
                <a:off x="7287507" y="6212723"/>
                <a:ext cx="846667" cy="369332"/>
              </a:xfrm>
              <a:prstGeom prst="rect">
                <a:avLst/>
              </a:prstGeom>
              <a:noFill/>
            </p:spPr>
            <p:txBody>
              <a:bodyPr wrap="square" rtlCol="0">
                <a:spAutoFit/>
              </a:bodyPr>
              <a:lstStyle/>
              <a:p>
                <a:pPr algn="ctr"/>
                <a:r>
                  <a:t>Élevé</a:t>
                </a:r>
              </a:p>
            </p:txBody>
          </p:sp>
          <p:sp>
            <p:nvSpPr>
              <p:cNvPr id="32" name="TextBox 31">
                <a:extLst>
                  <a:ext uri="{FF2B5EF4-FFF2-40B4-BE49-F238E27FC236}">
                    <a16:creationId xmlns:a16="http://schemas.microsoft.com/office/drawing/2014/main" xmlns="" id="{DFC580BA-BAA7-EF4B-AA23-1B4F1A6EA74C}"/>
                  </a:ext>
                </a:extLst>
              </p:cNvPr>
              <p:cNvSpPr txBox="1"/>
              <p:nvPr/>
            </p:nvSpPr>
            <p:spPr>
              <a:xfrm>
                <a:off x="3410302" y="6166557"/>
                <a:ext cx="2336096" cy="461665"/>
              </a:xfrm>
              <a:prstGeom prst="rect">
                <a:avLst/>
              </a:prstGeom>
              <a:noFill/>
            </p:spPr>
            <p:txBody>
              <a:bodyPr wrap="square" rtlCol="0">
                <a:spAutoFit/>
              </a:bodyPr>
              <a:lstStyle/>
              <a:p>
                <a:pPr algn="ctr"/>
                <a:r>
                  <a:rPr sz="2400"/>
                  <a:t>Niveau de stress</a:t>
                </a:r>
              </a:p>
            </p:txBody>
          </p:sp>
        </p:grpSp>
        <p:sp>
          <p:nvSpPr>
            <p:cNvPr id="29" name="TextBox 28">
              <a:extLst>
                <a:ext uri="{FF2B5EF4-FFF2-40B4-BE49-F238E27FC236}">
                  <a16:creationId xmlns:a16="http://schemas.microsoft.com/office/drawing/2014/main" xmlns="" id="{4D799382-CE42-124B-95F7-D369D8D6A38E}"/>
                </a:ext>
              </a:extLst>
            </p:cNvPr>
            <p:cNvSpPr txBox="1"/>
            <p:nvPr/>
          </p:nvSpPr>
          <p:spPr>
            <a:xfrm rot="16200000">
              <a:off x="-1169475" y="3432168"/>
              <a:ext cx="4396896" cy="461665"/>
            </a:xfrm>
            <a:prstGeom prst="rect">
              <a:avLst/>
            </a:prstGeom>
            <a:noFill/>
          </p:spPr>
          <p:txBody>
            <a:bodyPr wrap="square" rtlCol="0">
              <a:spAutoFit/>
            </a:bodyPr>
            <a:lstStyle/>
            <a:p>
              <a:r>
                <a:rPr sz="2400"/>
                <a:t>Performances</a:t>
              </a:r>
              <a:r>
                <a:t> (physiques et mentales)  </a:t>
              </a:r>
            </a:p>
          </p:txBody>
        </p:sp>
      </p:grpSp>
      <p:sp>
        <p:nvSpPr>
          <p:cNvPr id="23" name="TextBox 22">
            <a:extLst>
              <a:ext uri="{FF2B5EF4-FFF2-40B4-BE49-F238E27FC236}">
                <a16:creationId xmlns:a16="http://schemas.microsoft.com/office/drawing/2014/main" xmlns="" id="{E6F9C9DE-D046-5540-8400-6F2845AAA6A1}"/>
              </a:ext>
            </a:extLst>
          </p:cNvPr>
          <p:cNvSpPr txBox="1"/>
          <p:nvPr/>
        </p:nvSpPr>
        <p:spPr>
          <a:xfrm>
            <a:off x="5330791" y="3497116"/>
            <a:ext cx="1614906" cy="369332"/>
          </a:xfrm>
          <a:prstGeom prst="rect">
            <a:avLst/>
          </a:prstGeom>
          <a:noFill/>
        </p:spPr>
        <p:txBody>
          <a:bodyPr wrap="square" rtlCol="0">
            <a:spAutoFit/>
          </a:bodyPr>
          <a:lstStyle/>
          <a:p>
            <a:pPr algn="r"/>
            <a:r>
              <a:rPr>
                <a:solidFill>
                  <a:schemeClr val="bg1">
                    <a:lumMod val="95000"/>
                  </a:schemeClr>
                </a:solidFill>
              </a:rPr>
              <a:t>Irritabilité</a:t>
            </a:r>
          </a:p>
        </p:txBody>
      </p:sp>
    </p:spTree>
    <p:extLst>
      <p:ext uri="{BB962C8B-B14F-4D97-AF65-F5344CB8AC3E}">
        <p14:creationId xmlns:p14="http://schemas.microsoft.com/office/powerpoint/2010/main" val="166933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0"/>
                                        <p:tgtEl>
                                          <p:spTgt spid="16"/>
                                        </p:tgtEl>
                                      </p:cBhvr>
                                    </p:animEffect>
                                  </p:childTnLst>
                                </p:cTn>
                              </p:par>
                            </p:childTnLst>
                          </p:cTn>
                        </p:par>
                        <p:par>
                          <p:cTn id="8" fill="hold">
                            <p:stCondLst>
                              <p:cond delay="5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anim calcmode="lin" valueType="num">
                                      <p:cBhvr>
                                        <p:cTn id="17" dur="2000" fill="hold"/>
                                        <p:tgtEl>
                                          <p:spTgt spid="24"/>
                                        </p:tgtEl>
                                        <p:attrNameLst>
                                          <p:attrName>ppt_w</p:attrName>
                                        </p:attrNameLst>
                                      </p:cBhvr>
                                      <p:tavLst>
                                        <p:tav tm="0" fmla="#ppt_w*sin(2.5*pi*$)">
                                          <p:val>
                                            <p:fltVal val="0"/>
                                          </p:val>
                                        </p:tav>
                                        <p:tav tm="100000">
                                          <p:val>
                                            <p:fltVal val="1"/>
                                          </p:val>
                                        </p:tav>
                                      </p:tavLst>
                                    </p:anim>
                                    <p:anim calcmode="lin" valueType="num">
                                      <p:cBhvr>
                                        <p:cTn id="18"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9E39B-5EBD-0244-B65B-48A4B9DDA89E}"/>
              </a:ext>
            </a:extLst>
          </p:cNvPr>
          <p:cNvSpPr>
            <a:spLocks noGrp="1"/>
          </p:cNvSpPr>
          <p:nvPr>
            <p:ph type="ctrTitle"/>
          </p:nvPr>
        </p:nvSpPr>
        <p:spPr/>
        <p:txBody>
          <a:bodyPr/>
          <a:lstStyle/>
          <a:p>
            <a:r>
              <a:t>2. Comment le stress nous affecte-t-il ?</a:t>
            </a:r>
          </a:p>
        </p:txBody>
      </p:sp>
      <p:sp>
        <p:nvSpPr>
          <p:cNvPr id="3" name="Subtitle 2">
            <a:extLst>
              <a:ext uri="{FF2B5EF4-FFF2-40B4-BE49-F238E27FC236}">
                <a16:creationId xmlns:a16="http://schemas.microsoft.com/office/drawing/2014/main" xmlns="" id="{BED8DC83-2C10-DD4F-BB36-CEC815436DF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Tree>
    <p:extLst>
      <p:ext uri="{BB962C8B-B14F-4D97-AF65-F5344CB8AC3E}">
        <p14:creationId xmlns:p14="http://schemas.microsoft.com/office/powerpoint/2010/main" val="118511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9856B-B66E-6C4D-B44A-593AE4F0DF17}"/>
              </a:ext>
            </a:extLst>
          </p:cNvPr>
          <p:cNvSpPr>
            <a:spLocks noGrp="1"/>
          </p:cNvSpPr>
          <p:nvPr>
            <p:ph type="title"/>
          </p:nvPr>
        </p:nvSpPr>
        <p:spPr/>
        <p:txBody>
          <a:bodyPr/>
          <a:lstStyle/>
          <a:p>
            <a:r>
              <a:t>La réponse </a:t>
            </a:r>
            <a:r>
              <a:rPr lang="fr-FR"/>
              <a:t>au</a:t>
            </a:r>
            <a:r>
              <a:t> stress</a:t>
            </a:r>
          </a:p>
        </p:txBody>
      </p:sp>
      <p:sp>
        <p:nvSpPr>
          <p:cNvPr id="4" name="Text Placeholder 3">
            <a:extLst>
              <a:ext uri="{FF2B5EF4-FFF2-40B4-BE49-F238E27FC236}">
                <a16:creationId xmlns:a16="http://schemas.microsoft.com/office/drawing/2014/main" xmlns="" id="{EA63B279-E714-4B43-8DA3-746A67A9548E}"/>
              </a:ext>
            </a:extLst>
          </p:cNvPr>
          <p:cNvSpPr>
            <a:spLocks noGrp="1"/>
          </p:cNvSpPr>
          <p:nvPr>
            <p:ph type="body" sz="quarter" idx="10"/>
          </p:nvPr>
        </p:nvSpPr>
        <p:spPr>
          <a:xfrm>
            <a:off x="461964" y="1146174"/>
            <a:ext cx="5467350" cy="5711825"/>
          </a:xfrm>
        </p:spPr>
        <p:txBody>
          <a:bodyPr/>
          <a:lstStyle/>
          <a:p>
            <a:pPr>
              <a:spcAft>
                <a:spcPts val="1000"/>
              </a:spcAft>
            </a:pPr>
            <a:r>
              <a:t>Lorsque nous passons en mode d'alerte rouge, notre organisme libère des substances chimiques et des hormones conçues pour nous aider à faire face aux menaces.</a:t>
            </a:r>
          </a:p>
          <a:p>
            <a:pPr>
              <a:spcAft>
                <a:spcPts val="1000"/>
              </a:spcAft>
            </a:pPr>
            <a:r>
              <a:t>Ces substances chimiques liées au stress déclenchent des réactions qui sont très efficaces pour nous aider à affronter un danger.</a:t>
            </a:r>
          </a:p>
        </p:txBody>
      </p:sp>
      <p:pic>
        <p:nvPicPr>
          <p:cNvPr id="7" name="Picture 6">
            <a:extLst>
              <a:ext uri="{FF2B5EF4-FFF2-40B4-BE49-F238E27FC236}">
                <a16:creationId xmlns:a16="http://schemas.microsoft.com/office/drawing/2014/main" xmlns="" id="{4332FEAD-ED11-C144-9416-CCE321521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303" y="1000209"/>
            <a:ext cx="2401379" cy="5055534"/>
          </a:xfrm>
          <a:prstGeom prst="rect">
            <a:avLst/>
          </a:prstGeom>
        </p:spPr>
      </p:pic>
    </p:spTree>
    <p:extLst>
      <p:ext uri="{BB962C8B-B14F-4D97-AF65-F5344CB8AC3E}">
        <p14:creationId xmlns:p14="http://schemas.microsoft.com/office/powerpoint/2010/main" val="9596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9856B-B66E-6C4D-B44A-593AE4F0DF17}"/>
              </a:ext>
            </a:extLst>
          </p:cNvPr>
          <p:cNvSpPr>
            <a:spLocks noGrp="1"/>
          </p:cNvSpPr>
          <p:nvPr>
            <p:ph type="title"/>
          </p:nvPr>
        </p:nvSpPr>
        <p:spPr/>
        <p:txBody>
          <a:bodyPr/>
          <a:lstStyle/>
          <a:p>
            <a:r>
              <a:t>La réponse </a:t>
            </a:r>
            <a:r>
              <a:rPr lang="fr-FR"/>
              <a:t>au</a:t>
            </a:r>
            <a:r>
              <a:t> stress à l'œuvre</a:t>
            </a:r>
          </a:p>
        </p:txBody>
      </p:sp>
      <p:sp>
        <p:nvSpPr>
          <p:cNvPr id="4" name="Text Placeholder 3">
            <a:extLst>
              <a:ext uri="{FF2B5EF4-FFF2-40B4-BE49-F238E27FC236}">
                <a16:creationId xmlns:a16="http://schemas.microsoft.com/office/drawing/2014/main" xmlns="" id="{EA63B279-E714-4B43-8DA3-746A67A9548E}"/>
              </a:ext>
            </a:extLst>
          </p:cNvPr>
          <p:cNvSpPr>
            <a:spLocks noGrp="1"/>
          </p:cNvSpPr>
          <p:nvPr>
            <p:ph type="body" sz="quarter" idx="10"/>
          </p:nvPr>
        </p:nvSpPr>
        <p:spPr>
          <a:xfrm>
            <a:off x="319088" y="946149"/>
            <a:ext cx="8553450" cy="5711825"/>
          </a:xfrm>
        </p:spPr>
        <p:txBody>
          <a:bodyPr/>
          <a:lstStyle/>
          <a:p>
            <a:pPr>
              <a:spcBef>
                <a:spcPts val="400"/>
              </a:spcBef>
              <a:spcAft>
                <a:spcPts val="400"/>
              </a:spcAft>
            </a:pPr>
            <a:r>
              <a:rPr sz="2000" dirty="0" err="1"/>
              <a:t>Hausse</a:t>
            </a:r>
            <a:r>
              <a:rPr sz="2000" dirty="0"/>
              <a:t> </a:t>
            </a:r>
            <a:r>
              <a:rPr sz="2000" dirty="0" err="1"/>
              <a:t>subite</a:t>
            </a:r>
            <a:r>
              <a:rPr sz="2000" dirty="0"/>
              <a:t> de la </a:t>
            </a:r>
            <a:r>
              <a:rPr sz="2000" dirty="0" err="1"/>
              <a:t>glycémie</a:t>
            </a:r>
            <a:endParaRPr sz="2000" dirty="0"/>
          </a:p>
          <a:p>
            <a:pPr lvl="1">
              <a:spcBef>
                <a:spcPts val="400"/>
              </a:spcBef>
              <a:spcAft>
                <a:spcPts val="400"/>
              </a:spcAft>
            </a:pPr>
            <a:r>
              <a:rPr sz="2000" dirty="0" err="1">
                <a:solidFill>
                  <a:schemeClr val="accent6">
                    <a:lumMod val="75000"/>
                  </a:schemeClr>
                </a:solidFill>
              </a:rPr>
              <a:t>afin</a:t>
            </a:r>
            <a:r>
              <a:rPr sz="2000" dirty="0">
                <a:solidFill>
                  <a:schemeClr val="accent6">
                    <a:lumMod val="75000"/>
                  </a:schemeClr>
                </a:solidFill>
              </a:rPr>
              <a:t> de </a:t>
            </a:r>
            <a:r>
              <a:rPr sz="2000" dirty="0" err="1">
                <a:solidFill>
                  <a:schemeClr val="accent6">
                    <a:lumMod val="75000"/>
                  </a:schemeClr>
                </a:solidFill>
              </a:rPr>
              <a:t>permettre</a:t>
            </a:r>
            <a:r>
              <a:rPr sz="2000" dirty="0">
                <a:solidFill>
                  <a:schemeClr val="accent6">
                    <a:lumMod val="75000"/>
                  </a:schemeClr>
                </a:solidFill>
              </a:rPr>
              <a:t> </a:t>
            </a:r>
            <a:r>
              <a:rPr sz="2000" dirty="0" err="1">
                <a:solidFill>
                  <a:schemeClr val="accent6">
                    <a:lumMod val="75000"/>
                  </a:schemeClr>
                </a:solidFill>
              </a:rPr>
              <a:t>l’approvisionnement</a:t>
            </a:r>
            <a:r>
              <a:rPr sz="2000" dirty="0">
                <a:solidFill>
                  <a:schemeClr val="accent6">
                    <a:lumMod val="75000"/>
                  </a:schemeClr>
                </a:solidFill>
              </a:rPr>
              <a:t> </a:t>
            </a:r>
            <a:r>
              <a:rPr sz="2000" dirty="0" err="1">
                <a:solidFill>
                  <a:schemeClr val="accent6">
                    <a:lumMod val="75000"/>
                  </a:schemeClr>
                </a:solidFill>
              </a:rPr>
              <a:t>en</a:t>
            </a:r>
            <a:r>
              <a:rPr sz="2000" dirty="0">
                <a:solidFill>
                  <a:schemeClr val="accent6">
                    <a:lumMod val="75000"/>
                  </a:schemeClr>
                </a:solidFill>
              </a:rPr>
              <a:t> glucose du </a:t>
            </a:r>
            <a:r>
              <a:rPr sz="2000" dirty="0" err="1">
                <a:solidFill>
                  <a:schemeClr val="accent6">
                    <a:lumMod val="75000"/>
                  </a:schemeClr>
                </a:solidFill>
              </a:rPr>
              <a:t>cerveau</a:t>
            </a:r>
            <a:r>
              <a:rPr sz="2000" dirty="0">
                <a:solidFill>
                  <a:schemeClr val="accent6">
                    <a:lumMod val="75000"/>
                  </a:schemeClr>
                </a:solidFill>
              </a:rPr>
              <a:t> </a:t>
            </a:r>
            <a:r>
              <a:rPr lang="en-US" sz="2000" dirty="0">
                <a:solidFill>
                  <a:schemeClr val="accent6">
                    <a:lumMod val="75000"/>
                  </a:schemeClr>
                </a:solidFill>
              </a:rPr>
              <a:t/>
            </a:r>
            <a:br>
              <a:rPr lang="en-US" sz="2000" dirty="0">
                <a:solidFill>
                  <a:schemeClr val="accent6">
                    <a:lumMod val="75000"/>
                  </a:schemeClr>
                </a:solidFill>
              </a:rPr>
            </a:br>
            <a:r>
              <a:rPr sz="2000" dirty="0">
                <a:solidFill>
                  <a:schemeClr val="accent6">
                    <a:lumMod val="75000"/>
                  </a:schemeClr>
                </a:solidFill>
              </a:rPr>
              <a:t>et des muscles</a:t>
            </a:r>
          </a:p>
          <a:p>
            <a:pPr>
              <a:spcBef>
                <a:spcPts val="400"/>
              </a:spcBef>
              <a:spcAft>
                <a:spcPts val="400"/>
              </a:spcAft>
            </a:pPr>
            <a:r>
              <a:rPr sz="2000" dirty="0" err="1"/>
              <a:t>Hausse</a:t>
            </a:r>
            <a:r>
              <a:rPr sz="2000" dirty="0"/>
              <a:t> de </a:t>
            </a:r>
            <a:r>
              <a:rPr sz="2000"/>
              <a:t>la </a:t>
            </a:r>
            <a:r>
              <a:rPr lang="fr-FR" sz="2000"/>
              <a:t>tension artérielle</a:t>
            </a:r>
            <a:endParaRPr sz="2000" dirty="0"/>
          </a:p>
          <a:p>
            <a:pPr lvl="1">
              <a:spcBef>
                <a:spcPts val="400"/>
              </a:spcBef>
              <a:spcAft>
                <a:spcPts val="400"/>
              </a:spcAft>
            </a:pPr>
            <a:r>
              <a:rPr sz="2000" dirty="0" err="1">
                <a:solidFill>
                  <a:schemeClr val="accent6">
                    <a:lumMod val="75000"/>
                  </a:schemeClr>
                </a:solidFill>
              </a:rPr>
              <a:t>afin</a:t>
            </a:r>
            <a:r>
              <a:rPr sz="2000" dirty="0">
                <a:solidFill>
                  <a:schemeClr val="accent6">
                    <a:lumMod val="75000"/>
                  </a:schemeClr>
                </a:solidFill>
              </a:rPr>
              <a:t> de transporter </a:t>
            </a:r>
            <a:r>
              <a:rPr sz="2000" dirty="0" err="1">
                <a:solidFill>
                  <a:schemeClr val="accent6">
                    <a:lumMod val="75000"/>
                  </a:schemeClr>
                </a:solidFill>
              </a:rPr>
              <a:t>davantage</a:t>
            </a:r>
            <a:r>
              <a:rPr sz="2000" dirty="0">
                <a:solidFill>
                  <a:schemeClr val="accent6">
                    <a:lumMod val="75000"/>
                  </a:schemeClr>
                </a:solidFill>
              </a:rPr>
              <a:t> </a:t>
            </a:r>
            <a:r>
              <a:rPr sz="2000" dirty="0" err="1">
                <a:solidFill>
                  <a:schemeClr val="accent6">
                    <a:lumMod val="75000"/>
                  </a:schemeClr>
                </a:solidFill>
              </a:rPr>
              <a:t>d’oxygène</a:t>
            </a:r>
            <a:r>
              <a:rPr sz="2000" dirty="0">
                <a:solidFill>
                  <a:schemeClr val="accent6">
                    <a:lumMod val="75000"/>
                  </a:schemeClr>
                </a:solidFill>
              </a:rPr>
              <a:t> </a:t>
            </a:r>
            <a:r>
              <a:rPr sz="2000" dirty="0" err="1">
                <a:solidFill>
                  <a:schemeClr val="accent6">
                    <a:lumMod val="75000"/>
                  </a:schemeClr>
                </a:solidFill>
              </a:rPr>
              <a:t>jusqu’au</a:t>
            </a:r>
            <a:r>
              <a:rPr sz="2000" dirty="0">
                <a:solidFill>
                  <a:schemeClr val="accent6">
                    <a:lumMod val="75000"/>
                  </a:schemeClr>
                </a:solidFill>
              </a:rPr>
              <a:t> </a:t>
            </a:r>
            <a:r>
              <a:rPr sz="2000" dirty="0" err="1">
                <a:solidFill>
                  <a:schemeClr val="accent6">
                    <a:lumMod val="75000"/>
                  </a:schemeClr>
                </a:solidFill>
              </a:rPr>
              <a:t>cerveau</a:t>
            </a:r>
            <a:r>
              <a:rPr sz="2000" dirty="0">
                <a:solidFill>
                  <a:schemeClr val="accent6">
                    <a:lumMod val="75000"/>
                  </a:schemeClr>
                </a:solidFill>
              </a:rPr>
              <a:t> </a:t>
            </a:r>
            <a:r>
              <a:rPr lang="en-US" sz="2000" dirty="0">
                <a:solidFill>
                  <a:schemeClr val="accent6">
                    <a:lumMod val="75000"/>
                  </a:schemeClr>
                </a:solidFill>
              </a:rPr>
              <a:t/>
            </a:r>
            <a:br>
              <a:rPr lang="en-US" sz="2000" dirty="0">
                <a:solidFill>
                  <a:schemeClr val="accent6">
                    <a:lumMod val="75000"/>
                  </a:schemeClr>
                </a:solidFill>
              </a:rPr>
            </a:br>
            <a:r>
              <a:rPr sz="2000" dirty="0">
                <a:solidFill>
                  <a:schemeClr val="accent6">
                    <a:lumMod val="75000"/>
                  </a:schemeClr>
                </a:solidFill>
              </a:rPr>
              <a:t>et aux muscles</a:t>
            </a:r>
          </a:p>
          <a:p>
            <a:pPr>
              <a:spcBef>
                <a:spcPts val="400"/>
              </a:spcBef>
              <a:spcAft>
                <a:spcPts val="400"/>
              </a:spcAft>
            </a:pPr>
            <a:r>
              <a:rPr sz="2000" dirty="0" err="1"/>
              <a:t>Hausse</a:t>
            </a:r>
            <a:r>
              <a:rPr sz="2000" dirty="0"/>
              <a:t> des </a:t>
            </a:r>
            <a:r>
              <a:rPr sz="2000" dirty="0" err="1"/>
              <a:t>fréquences</a:t>
            </a:r>
            <a:r>
              <a:rPr sz="2000" dirty="0"/>
              <a:t> </a:t>
            </a:r>
            <a:r>
              <a:rPr sz="2000" dirty="0" err="1"/>
              <a:t>cardiaque</a:t>
            </a:r>
            <a:r>
              <a:rPr sz="2000" dirty="0"/>
              <a:t> et </a:t>
            </a:r>
            <a:r>
              <a:rPr sz="2000" dirty="0" err="1"/>
              <a:t>respiratoire</a:t>
            </a:r>
            <a:endParaRPr sz="2000" dirty="0"/>
          </a:p>
          <a:p>
            <a:pPr lvl="1">
              <a:spcBef>
                <a:spcPts val="400"/>
              </a:spcBef>
              <a:spcAft>
                <a:spcPts val="400"/>
              </a:spcAft>
            </a:pPr>
            <a:r>
              <a:rPr sz="2000" dirty="0" err="1">
                <a:solidFill>
                  <a:schemeClr val="accent6">
                    <a:lumMod val="75000"/>
                  </a:schemeClr>
                </a:solidFill>
              </a:rPr>
              <a:t>Afin</a:t>
            </a:r>
            <a:r>
              <a:rPr sz="2000" dirty="0">
                <a:solidFill>
                  <a:schemeClr val="accent6">
                    <a:lumMod val="75000"/>
                  </a:schemeClr>
                </a:solidFill>
              </a:rPr>
              <a:t> </a:t>
            </a:r>
            <a:r>
              <a:rPr sz="2000" dirty="0" err="1">
                <a:solidFill>
                  <a:schemeClr val="accent6">
                    <a:lumMod val="75000"/>
                  </a:schemeClr>
                </a:solidFill>
              </a:rPr>
              <a:t>d’augmenter</a:t>
            </a:r>
            <a:r>
              <a:rPr sz="2000" dirty="0">
                <a:solidFill>
                  <a:schemeClr val="accent6">
                    <a:lumMod val="75000"/>
                  </a:schemeClr>
                </a:solidFill>
              </a:rPr>
              <a:t> </a:t>
            </a:r>
            <a:r>
              <a:rPr sz="2000" dirty="0" err="1">
                <a:solidFill>
                  <a:schemeClr val="accent6">
                    <a:lumMod val="75000"/>
                  </a:schemeClr>
                </a:solidFill>
              </a:rPr>
              <a:t>l’approvisionnement</a:t>
            </a:r>
            <a:r>
              <a:rPr sz="2000" dirty="0">
                <a:solidFill>
                  <a:schemeClr val="accent6">
                    <a:lumMod val="75000"/>
                  </a:schemeClr>
                </a:solidFill>
              </a:rPr>
              <a:t> de </a:t>
            </a:r>
            <a:r>
              <a:rPr sz="2000" dirty="0" err="1">
                <a:solidFill>
                  <a:schemeClr val="accent6">
                    <a:lumMod val="75000"/>
                  </a:schemeClr>
                </a:solidFill>
              </a:rPr>
              <a:t>l’organisme</a:t>
            </a:r>
            <a:r>
              <a:rPr sz="2000" dirty="0">
                <a:solidFill>
                  <a:schemeClr val="accent6">
                    <a:lumMod val="75000"/>
                  </a:schemeClr>
                </a:solidFill>
              </a:rPr>
              <a:t> </a:t>
            </a:r>
            <a:r>
              <a:rPr sz="2000" dirty="0" err="1">
                <a:solidFill>
                  <a:schemeClr val="accent6">
                    <a:lumMod val="75000"/>
                  </a:schemeClr>
                </a:solidFill>
              </a:rPr>
              <a:t>en</a:t>
            </a:r>
            <a:r>
              <a:rPr sz="2000" dirty="0">
                <a:solidFill>
                  <a:schemeClr val="accent6">
                    <a:lumMod val="75000"/>
                  </a:schemeClr>
                </a:solidFill>
              </a:rPr>
              <a:t> </a:t>
            </a:r>
            <a:r>
              <a:rPr sz="2000" dirty="0" err="1">
                <a:solidFill>
                  <a:schemeClr val="accent6">
                    <a:lumMod val="75000"/>
                  </a:schemeClr>
                </a:solidFill>
              </a:rPr>
              <a:t>oxygène</a:t>
            </a:r>
            <a:endParaRPr sz="2000" dirty="0">
              <a:solidFill>
                <a:schemeClr val="accent6">
                  <a:lumMod val="75000"/>
                </a:schemeClr>
              </a:solidFill>
            </a:endParaRPr>
          </a:p>
          <a:p>
            <a:pPr>
              <a:spcBef>
                <a:spcPts val="400"/>
              </a:spcBef>
              <a:spcAft>
                <a:spcPts val="400"/>
              </a:spcAft>
            </a:pPr>
            <a:r>
              <a:rPr sz="2000" dirty="0" err="1"/>
              <a:t>L’amygdale</a:t>
            </a:r>
            <a:r>
              <a:rPr sz="2000" dirty="0"/>
              <a:t> </a:t>
            </a:r>
            <a:r>
              <a:rPr sz="2000" dirty="0" err="1"/>
              <a:t>passe</a:t>
            </a:r>
            <a:r>
              <a:rPr sz="2000" dirty="0"/>
              <a:t> </a:t>
            </a:r>
            <a:r>
              <a:rPr sz="2000" dirty="0" err="1"/>
              <a:t>en</a:t>
            </a:r>
            <a:r>
              <a:rPr sz="2000" dirty="0"/>
              <a:t> mode « </a:t>
            </a:r>
            <a:r>
              <a:rPr sz="2000" dirty="0" err="1"/>
              <a:t>alerte</a:t>
            </a:r>
            <a:r>
              <a:rPr sz="2000" dirty="0"/>
              <a:t> rouge »</a:t>
            </a:r>
          </a:p>
          <a:p>
            <a:pPr lvl="1">
              <a:spcBef>
                <a:spcPts val="400"/>
              </a:spcBef>
              <a:spcAft>
                <a:spcPts val="400"/>
              </a:spcAft>
            </a:pPr>
            <a:r>
              <a:rPr sz="2000" dirty="0" err="1">
                <a:solidFill>
                  <a:schemeClr val="accent6">
                    <a:lumMod val="75000"/>
                  </a:schemeClr>
                </a:solidFill>
              </a:rPr>
              <a:t>afin</a:t>
            </a:r>
            <a:r>
              <a:rPr sz="2000" dirty="0">
                <a:solidFill>
                  <a:schemeClr val="accent6">
                    <a:lumMod val="75000"/>
                  </a:schemeClr>
                </a:solidFill>
              </a:rPr>
              <a:t> de </a:t>
            </a:r>
            <a:r>
              <a:rPr sz="2000" dirty="0" err="1">
                <a:solidFill>
                  <a:schemeClr val="accent6">
                    <a:lumMod val="75000"/>
                  </a:schemeClr>
                </a:solidFill>
              </a:rPr>
              <a:t>vous</a:t>
            </a:r>
            <a:r>
              <a:rPr sz="2000" dirty="0">
                <a:solidFill>
                  <a:schemeClr val="accent6">
                    <a:lumMod val="75000"/>
                  </a:schemeClr>
                </a:solidFill>
              </a:rPr>
              <a:t> aider à </a:t>
            </a:r>
            <a:r>
              <a:rPr sz="2000" dirty="0" err="1">
                <a:solidFill>
                  <a:schemeClr val="accent6">
                    <a:lumMod val="75000"/>
                  </a:schemeClr>
                </a:solidFill>
              </a:rPr>
              <a:t>détecter</a:t>
            </a:r>
            <a:r>
              <a:rPr sz="2000" dirty="0">
                <a:solidFill>
                  <a:schemeClr val="accent6">
                    <a:lumMod val="75000"/>
                  </a:schemeClr>
                </a:solidFill>
              </a:rPr>
              <a:t> </a:t>
            </a:r>
            <a:r>
              <a:rPr sz="2000" dirty="0" err="1">
                <a:solidFill>
                  <a:schemeClr val="accent6">
                    <a:lumMod val="75000"/>
                  </a:schemeClr>
                </a:solidFill>
              </a:rPr>
              <a:t>d’éventuels</a:t>
            </a:r>
            <a:r>
              <a:rPr sz="2000" dirty="0">
                <a:solidFill>
                  <a:schemeClr val="accent6">
                    <a:lumMod val="75000"/>
                  </a:schemeClr>
                </a:solidFill>
              </a:rPr>
              <a:t> dangers </a:t>
            </a:r>
            <a:r>
              <a:rPr sz="2000" dirty="0" err="1">
                <a:solidFill>
                  <a:schemeClr val="accent6">
                    <a:lumMod val="75000"/>
                  </a:schemeClr>
                </a:solidFill>
              </a:rPr>
              <a:t>supplémentaires</a:t>
            </a:r>
            <a:r>
              <a:rPr sz="2000" dirty="0">
                <a:solidFill>
                  <a:schemeClr val="accent6">
                    <a:lumMod val="75000"/>
                  </a:schemeClr>
                </a:solidFill>
              </a:rPr>
              <a:t> et </a:t>
            </a:r>
            <a:r>
              <a:rPr sz="2000" dirty="0" err="1">
                <a:solidFill>
                  <a:schemeClr val="accent6">
                    <a:lumMod val="75000"/>
                  </a:schemeClr>
                </a:solidFill>
              </a:rPr>
              <a:t>chemins</a:t>
            </a:r>
            <a:r>
              <a:rPr sz="2000" dirty="0">
                <a:solidFill>
                  <a:schemeClr val="accent6">
                    <a:lumMod val="75000"/>
                  </a:schemeClr>
                </a:solidFill>
              </a:rPr>
              <a:t> de </a:t>
            </a:r>
            <a:r>
              <a:rPr sz="2000" dirty="0" err="1">
                <a:solidFill>
                  <a:schemeClr val="accent6">
                    <a:lumMod val="75000"/>
                  </a:schemeClr>
                </a:solidFill>
              </a:rPr>
              <a:t>fuite</a:t>
            </a:r>
            <a:endParaRPr sz="2000" dirty="0">
              <a:solidFill>
                <a:schemeClr val="accent6">
                  <a:lumMod val="75000"/>
                </a:schemeClr>
              </a:solidFill>
            </a:endParaRPr>
          </a:p>
          <a:p>
            <a:pPr>
              <a:spcBef>
                <a:spcPts val="400"/>
              </a:spcBef>
              <a:spcAft>
                <a:spcPts val="400"/>
              </a:spcAft>
            </a:pPr>
            <a:r>
              <a:rPr sz="2000" dirty="0"/>
              <a:t>Le sang </a:t>
            </a:r>
            <a:r>
              <a:rPr sz="2000" dirty="0" err="1"/>
              <a:t>coagule</a:t>
            </a:r>
            <a:r>
              <a:rPr sz="2000" dirty="0"/>
              <a:t> plus </a:t>
            </a:r>
            <a:r>
              <a:rPr sz="2000" dirty="0" err="1"/>
              <a:t>facilement</a:t>
            </a:r>
            <a:endParaRPr sz="2000" dirty="0"/>
          </a:p>
          <a:p>
            <a:pPr lvl="1">
              <a:spcBef>
                <a:spcPts val="400"/>
              </a:spcBef>
              <a:spcAft>
                <a:spcPts val="400"/>
              </a:spcAft>
            </a:pPr>
            <a:r>
              <a:rPr sz="2000" dirty="0" err="1">
                <a:solidFill>
                  <a:schemeClr val="accent6">
                    <a:lumMod val="75000"/>
                  </a:schemeClr>
                </a:solidFill>
              </a:rPr>
              <a:t>afin</a:t>
            </a:r>
            <a:r>
              <a:rPr sz="2000" dirty="0">
                <a:solidFill>
                  <a:schemeClr val="accent6">
                    <a:lumMod val="75000"/>
                  </a:schemeClr>
                </a:solidFill>
              </a:rPr>
              <a:t> </a:t>
            </a:r>
            <a:r>
              <a:rPr sz="2000" dirty="0" err="1">
                <a:solidFill>
                  <a:schemeClr val="accent6">
                    <a:lumMod val="75000"/>
                  </a:schemeClr>
                </a:solidFill>
              </a:rPr>
              <a:t>d’éviter</a:t>
            </a:r>
            <a:r>
              <a:rPr sz="2000" dirty="0">
                <a:solidFill>
                  <a:schemeClr val="accent6">
                    <a:lumMod val="75000"/>
                  </a:schemeClr>
                </a:solidFill>
              </a:rPr>
              <a:t> </a:t>
            </a:r>
            <a:r>
              <a:rPr sz="2000" dirty="0" err="1">
                <a:solidFill>
                  <a:schemeClr val="accent6">
                    <a:lumMod val="75000"/>
                  </a:schemeClr>
                </a:solidFill>
              </a:rPr>
              <a:t>une</a:t>
            </a:r>
            <a:r>
              <a:rPr sz="2000" dirty="0">
                <a:solidFill>
                  <a:schemeClr val="accent6">
                    <a:lumMod val="75000"/>
                  </a:schemeClr>
                </a:solidFill>
              </a:rPr>
              <a:t> </a:t>
            </a:r>
            <a:r>
              <a:rPr sz="2000" dirty="0" err="1">
                <a:solidFill>
                  <a:schemeClr val="accent6">
                    <a:lumMod val="75000"/>
                  </a:schemeClr>
                </a:solidFill>
              </a:rPr>
              <a:t>hémorragie</a:t>
            </a:r>
            <a:r>
              <a:rPr sz="2000" dirty="0">
                <a:solidFill>
                  <a:schemeClr val="accent6">
                    <a:lumMod val="75000"/>
                  </a:schemeClr>
                </a:solidFill>
              </a:rPr>
              <a:t> </a:t>
            </a:r>
            <a:r>
              <a:rPr sz="2000" dirty="0" err="1">
                <a:solidFill>
                  <a:schemeClr val="accent6">
                    <a:lumMod val="75000"/>
                  </a:schemeClr>
                </a:solidFill>
              </a:rPr>
              <a:t>mortelle</a:t>
            </a:r>
            <a:r>
              <a:rPr sz="2000" dirty="0">
                <a:solidFill>
                  <a:schemeClr val="accent6">
                    <a:lumMod val="75000"/>
                  </a:schemeClr>
                </a:solidFill>
              </a:rPr>
              <a:t> </a:t>
            </a:r>
            <a:r>
              <a:rPr sz="2000" dirty="0" err="1">
                <a:solidFill>
                  <a:schemeClr val="accent6">
                    <a:lumMod val="75000"/>
                  </a:schemeClr>
                </a:solidFill>
              </a:rPr>
              <a:t>en</a:t>
            </a:r>
            <a:r>
              <a:rPr sz="2000" dirty="0">
                <a:solidFill>
                  <a:schemeClr val="accent6">
                    <a:lumMod val="75000"/>
                  </a:schemeClr>
                </a:solidFill>
              </a:rPr>
              <a:t> </a:t>
            </a:r>
            <a:r>
              <a:rPr sz="2000" dirty="0" err="1">
                <a:solidFill>
                  <a:schemeClr val="accent6">
                    <a:lumMod val="75000"/>
                  </a:schemeClr>
                </a:solidFill>
              </a:rPr>
              <a:t>cas</a:t>
            </a:r>
            <a:r>
              <a:rPr sz="2000" dirty="0">
                <a:solidFill>
                  <a:schemeClr val="accent6">
                    <a:lumMod val="75000"/>
                  </a:schemeClr>
                </a:solidFill>
              </a:rPr>
              <a:t> de </a:t>
            </a:r>
            <a:r>
              <a:rPr sz="2000" dirty="0" err="1">
                <a:solidFill>
                  <a:schemeClr val="accent6">
                    <a:lumMod val="75000"/>
                  </a:schemeClr>
                </a:solidFill>
              </a:rPr>
              <a:t>blessure</a:t>
            </a:r>
            <a:r>
              <a:rPr sz="2000" dirty="0">
                <a:solidFill>
                  <a:schemeClr val="accent6">
                    <a:lumMod val="75000"/>
                  </a:schemeClr>
                </a:solidFill>
              </a:rPr>
              <a:t> </a:t>
            </a:r>
          </a:p>
        </p:txBody>
      </p:sp>
    </p:spTree>
    <p:extLst>
      <p:ext uri="{BB962C8B-B14F-4D97-AF65-F5344CB8AC3E}">
        <p14:creationId xmlns:p14="http://schemas.microsoft.com/office/powerpoint/2010/main" val="32347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nderstanding Burnout" id="{9F9F561A-3832-4B44-A019-50EB6AB0E3B5}" vid="{FE375CF1-A32D-6A47-9B5C-96D78946E5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2794</TotalTime>
  <Words>3030</Words>
  <Application>Microsoft Office PowerPoint</Application>
  <PresentationFormat>On-screen Show (4:3)</PresentationFormat>
  <Paragraphs>432</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think-cell Slide</vt:lpstr>
      <vt:lpstr>Le stress et notre santé</vt:lpstr>
      <vt:lpstr>​Questions importantes</vt:lpstr>
      <vt:lpstr>1. Qu’est-ce que le stress ?</vt:lpstr>
      <vt:lpstr>Macro-stress et micro-stress</vt:lpstr>
      <vt:lpstr>Notre seuil de stress personnel </vt:lpstr>
      <vt:lpstr>La courbe de performances vis-à-vis du stress</vt:lpstr>
      <vt:lpstr>2. Comment le stress nous affecte-t-il ?</vt:lpstr>
      <vt:lpstr>La réponse au stress</vt:lpstr>
      <vt:lpstr>La réponse au stress à l'œuvre</vt:lpstr>
      <vt:lpstr>La réponse au stress à l'œuvre… au fil du temps</vt:lpstr>
      <vt:lpstr>Quelles sont vos sources courantes de doses de  micro-stress (MSD) ?</vt:lpstr>
      <vt:lpstr>Le travail humanitaire et les doses de micro-stress (MSD)</vt:lpstr>
      <vt:lpstr>Nos vies et les doses de micro-stress (MSD)</vt:lpstr>
      <vt:lpstr>3. Que pouvons-nous faire pour rester en bonne santé  et renforcer notre résilience ?</vt:lpstr>
      <vt:lpstr>​Stress et soutien</vt:lpstr>
      <vt:lpstr>Que pouvons-nous faire pour réduire notre charge de MSD  et renforcer notre résilience ?</vt:lpstr>
      <vt:lpstr>​Par où commencer ?</vt:lpstr>
      <vt:lpstr>Sens/Raison d’être</vt:lpstr>
      <vt:lpstr>Essayez les choses suivantes...</vt:lpstr>
      <vt:lpstr>Relations </vt:lpstr>
      <vt:lpstr>Essayez les choses suivantes :</vt:lpstr>
      <vt:lpstr>Corps</vt:lpstr>
      <vt:lpstr>Essayez les choses suivantes...</vt:lpstr>
      <vt:lpstr>Esprit</vt:lpstr>
      <vt:lpstr>Essayez les choses suivantes...</vt:lpstr>
      <vt:lpstr>Choisissez une chose à essayer cette semaine</vt:lpstr>
      <vt:lpstr>​Ressources IRC dédiées à l’auto-prise en charge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Tackling Burnout</dc:title>
  <dc:creator>Lisa McKay</dc:creator>
  <cp:lastModifiedBy>Kulhe, Shrikant (IT Professional Services)</cp:lastModifiedBy>
  <cp:revision>116</cp:revision>
  <cp:lastPrinted>2018-03-21T12:36:13Z</cp:lastPrinted>
  <dcterms:created xsi:type="dcterms:W3CDTF">2019-12-13T02:50:12Z</dcterms:created>
  <dcterms:modified xsi:type="dcterms:W3CDTF">2020-02-20T15:16:30Z</dcterms:modified>
</cp:coreProperties>
</file>