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1.xml" ContentType="application/vnd.openxmlformats-officedocument.presentationml.tags+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9" r:id="rId2"/>
  </p:sldMasterIdLst>
  <p:notesMasterIdLst>
    <p:notesMasterId r:id="rId27"/>
  </p:notesMasterIdLst>
  <p:handoutMasterIdLst>
    <p:handoutMasterId r:id="rId28"/>
  </p:handoutMasterIdLst>
  <p:sldIdLst>
    <p:sldId id="470" r:id="rId3"/>
    <p:sldId id="471" r:id="rId4"/>
    <p:sldId id="472" r:id="rId5"/>
    <p:sldId id="495" r:id="rId6"/>
    <p:sldId id="556" r:id="rId7"/>
    <p:sldId id="542" r:id="rId8"/>
    <p:sldId id="544" r:id="rId9"/>
    <p:sldId id="545" r:id="rId10"/>
    <p:sldId id="546" r:id="rId11"/>
    <p:sldId id="540" r:id="rId12"/>
    <p:sldId id="496" r:id="rId13"/>
    <p:sldId id="558" r:id="rId14"/>
    <p:sldId id="551" r:id="rId15"/>
    <p:sldId id="557" r:id="rId16"/>
    <p:sldId id="559" r:id="rId17"/>
    <p:sldId id="560" r:id="rId18"/>
    <p:sldId id="554" r:id="rId19"/>
    <p:sldId id="555" r:id="rId20"/>
    <p:sldId id="547" r:id="rId21"/>
    <p:sldId id="528" r:id="rId22"/>
    <p:sldId id="515" r:id="rId23"/>
    <p:sldId id="529" r:id="rId24"/>
    <p:sldId id="538" r:id="rId25"/>
    <p:sldId id="539" r:id="rId26"/>
  </p:sldIdLst>
  <p:sldSz cx="9144000" cy="6858000" type="screen4x3"/>
  <p:notesSz cx="7010400" cy="92964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2" userDrawn="1">
          <p15:clr>
            <a:srgbClr val="A4A3A4"/>
          </p15:clr>
        </p15:guide>
        <p15:guide id="2" pos="504" userDrawn="1">
          <p15:clr>
            <a:srgbClr val="A4A3A4"/>
          </p15:clr>
        </p15:guide>
        <p15:guide id="3" orient="horz" pos="103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gan O'Malley" initials="MO" lastIdx="1" clrIdx="0">
    <p:extLst>
      <p:ext uri="{19B8F6BF-5375-455C-9EA6-DF929625EA0E}">
        <p15:presenceInfo xmlns:p15="http://schemas.microsoft.com/office/powerpoint/2012/main" userId="S-1-5-21-1294360644-1464272073-1233803906-132840" providerId="AD"/>
      </p:ext>
    </p:extLst>
  </p:cmAuthor>
  <p:cmAuthor id="2" name="Joanna Alexander" initials="JA" lastIdx="15" clrIdx="1">
    <p:extLst>
      <p:ext uri="{19B8F6BF-5375-455C-9EA6-DF929625EA0E}">
        <p15:presenceInfo xmlns:p15="http://schemas.microsoft.com/office/powerpoint/2012/main" userId="S-1-5-21-1294360644-1464272073-1233803906-142033" providerId="AD"/>
      </p:ext>
    </p:extLst>
  </p:cmAuthor>
  <p:cmAuthor id="3" name="Laura Yu" initials="LY" lastIdx="30" clrIdx="2">
    <p:extLst>
      <p:ext uri="{19B8F6BF-5375-455C-9EA6-DF929625EA0E}">
        <p15:presenceInfo xmlns:p15="http://schemas.microsoft.com/office/powerpoint/2012/main" userId="S-1-5-21-1294360644-1464272073-1233803906-123738" providerId="AD"/>
      </p:ext>
    </p:extLst>
  </p:cmAuthor>
  <p:cmAuthor id="4" name="Samira Mirza" initials="SM" lastIdx="7" clrIdx="3">
    <p:extLst>
      <p:ext uri="{19B8F6BF-5375-455C-9EA6-DF929625EA0E}">
        <p15:presenceInfo xmlns:p15="http://schemas.microsoft.com/office/powerpoint/2012/main" userId="S-1-5-21-1294360644-1464272073-1233803906-14105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81E8"/>
    <a:srgbClr val="5482E8"/>
    <a:srgbClr val="327EEB"/>
    <a:srgbClr val="FFFFFF"/>
    <a:srgbClr val="FFF4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66373" autoAdjust="0"/>
  </p:normalViewPr>
  <p:slideViewPr>
    <p:cSldViewPr snapToGrid="0">
      <p:cViewPr varScale="1">
        <p:scale>
          <a:sx n="66" d="100"/>
          <a:sy n="66" d="100"/>
        </p:scale>
        <p:origin x="558" y="60"/>
      </p:cViewPr>
      <p:guideLst>
        <p:guide orient="horz" pos="552"/>
        <p:guide pos="504"/>
        <p:guide orient="horz" pos="1032"/>
      </p:guideLst>
    </p:cSldViewPr>
  </p:slideViewPr>
  <p:outlineViewPr>
    <p:cViewPr>
      <p:scale>
        <a:sx n="33" d="100"/>
        <a:sy n="33" d="100"/>
      </p:scale>
      <p:origin x="0" y="-88"/>
    </p:cViewPr>
  </p:outlin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103" d="100"/>
          <a:sy n="103" d="100"/>
        </p:scale>
        <p:origin x="2176" y="19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r">
              <a:defRPr sz="1200"/>
            </a:lvl1pPr>
          </a:lstStyle>
          <a:p>
            <a:endParaRPr lang="en-US" dirty="0"/>
          </a:p>
        </p:txBody>
      </p:sp>
      <p:sp>
        <p:nvSpPr>
          <p:cNvPr id="3" name="Date Placeholder 2"/>
          <p:cNvSpPr>
            <a:spLocks noGrp="1"/>
          </p:cNvSpPr>
          <p:nvPr>
            <p:ph type="dt" sz="quarter" idx="1"/>
          </p:nvPr>
        </p:nvSpPr>
        <p:spPr>
          <a:xfrm>
            <a:off x="3970340" y="0"/>
            <a:ext cx="3038475" cy="465138"/>
          </a:xfrm>
          <a:prstGeom prst="rect">
            <a:avLst/>
          </a:prstGeom>
        </p:spPr>
        <p:txBody>
          <a:bodyPr vert="horz" lIns="91440" tIns="45720" rIns="91440" bIns="45720" rtlCol="0"/>
          <a:lstStyle>
            <a:lvl1pPr algn="r">
              <a:defRPr sz="1200"/>
            </a:lvl1pPr>
          </a:lstStyle>
          <a:p>
            <a:fld id="{ED9AAB96-AC59-C64B-9E55-ABEA796467DE}" type="datetimeFigureOut">
              <a:rPr lang="en-US" smtClean="0"/>
              <a:pPr/>
              <a:t>6/2/2021</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40" tIns="45720" rIns="91440" bIns="45720" rtlCol="0" anchor="b"/>
          <a:lstStyle>
            <a:lvl1pPr algn="r">
              <a:defRPr sz="1200"/>
            </a:lvl1pPr>
          </a:lstStyle>
          <a:p>
            <a:endParaRPr lang="en-US" dirty="0"/>
          </a:p>
        </p:txBody>
      </p:sp>
      <p:sp>
        <p:nvSpPr>
          <p:cNvPr id="5" name="Slide Number Placeholder 4"/>
          <p:cNvSpPr>
            <a:spLocks noGrp="1"/>
          </p:cNvSpPr>
          <p:nvPr>
            <p:ph type="sldNum" sz="quarter" idx="3"/>
          </p:nvPr>
        </p:nvSpPr>
        <p:spPr>
          <a:xfrm>
            <a:off x="3970340" y="8829675"/>
            <a:ext cx="3038475" cy="465138"/>
          </a:xfrm>
          <a:prstGeom prst="rect">
            <a:avLst/>
          </a:prstGeom>
        </p:spPr>
        <p:txBody>
          <a:bodyPr vert="horz" lIns="91440" tIns="45720" rIns="91440" bIns="45720" rtlCol="0" anchor="b"/>
          <a:lstStyle>
            <a:lvl1pPr algn="r">
              <a:defRPr sz="1200"/>
            </a:lvl1pPr>
          </a:lstStyle>
          <a:p>
            <a:fld id="{D2AB2A55-7D1A-AD44-A118-77A701CE92C0}" type="slidenum">
              <a:rPr lang="en-US" smtClean="0"/>
              <a:pPr/>
              <a:t>‹#›</a:t>
            </a:fld>
            <a:endParaRPr lang="en-US" dirty="0"/>
          </a:p>
        </p:txBody>
      </p:sp>
    </p:spTree>
    <p:extLst>
      <p:ext uri="{BB962C8B-B14F-4D97-AF65-F5344CB8AC3E}">
        <p14:creationId xmlns:p14="http://schemas.microsoft.com/office/powerpoint/2010/main" val="36807587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r">
              <a:defRPr sz="1200"/>
            </a:lvl1pPr>
          </a:lstStyle>
          <a:p>
            <a:endParaRPr lang="en-US" dirty="0"/>
          </a:p>
        </p:txBody>
      </p:sp>
      <p:sp>
        <p:nvSpPr>
          <p:cNvPr id="3" name="Date Placeholder 2"/>
          <p:cNvSpPr>
            <a:spLocks noGrp="1"/>
          </p:cNvSpPr>
          <p:nvPr>
            <p:ph type="dt" idx="1"/>
          </p:nvPr>
        </p:nvSpPr>
        <p:spPr>
          <a:xfrm>
            <a:off x="3970340" y="0"/>
            <a:ext cx="3038475" cy="465138"/>
          </a:xfrm>
          <a:prstGeom prst="rect">
            <a:avLst/>
          </a:prstGeom>
        </p:spPr>
        <p:txBody>
          <a:bodyPr vert="horz" lIns="91440" tIns="45720" rIns="91440" bIns="45720" rtlCol="0"/>
          <a:lstStyle>
            <a:lvl1pPr algn="r">
              <a:defRPr sz="1200"/>
            </a:lvl1pPr>
          </a:lstStyle>
          <a:p>
            <a:fld id="{4214E3E2-D3B7-4F7D-A4F7-C80E99429A66}" type="datetimeFigureOut">
              <a:rPr lang="en-US" smtClean="0"/>
              <a:pPr/>
              <a:t>6/2/2021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6"/>
            <a:ext cx="560705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9675"/>
            <a:ext cx="3038475" cy="465138"/>
          </a:xfrm>
          <a:prstGeom prst="rect">
            <a:avLst/>
          </a:prstGeom>
        </p:spPr>
        <p:txBody>
          <a:bodyPr vert="horz" lIns="91440" tIns="45720" rIns="91440" bIns="45720" rtlCol="0" anchor="b"/>
          <a:lstStyle>
            <a:lvl1pPr algn="r">
              <a:defRPr sz="1200"/>
            </a:lvl1pPr>
          </a:lstStyle>
          <a:p>
            <a:endParaRPr lang="en-US" dirty="0"/>
          </a:p>
        </p:txBody>
      </p:sp>
      <p:sp>
        <p:nvSpPr>
          <p:cNvPr id="7" name="Slide Number Placeholder 6"/>
          <p:cNvSpPr>
            <a:spLocks noGrp="1"/>
          </p:cNvSpPr>
          <p:nvPr>
            <p:ph type="sldNum" sz="quarter" idx="5"/>
          </p:nvPr>
        </p:nvSpPr>
        <p:spPr>
          <a:xfrm>
            <a:off x="3970340" y="8829675"/>
            <a:ext cx="3038475" cy="465138"/>
          </a:xfrm>
          <a:prstGeom prst="rect">
            <a:avLst/>
          </a:prstGeom>
        </p:spPr>
        <p:txBody>
          <a:bodyPr vert="horz" lIns="91440" tIns="45720" rIns="91440" bIns="45720" rtlCol="0" anchor="b"/>
          <a:lstStyle>
            <a:lvl1pPr algn="r">
              <a:defRPr sz="1200"/>
            </a:lvl1pPr>
          </a:lstStyle>
          <a:p>
            <a:fld id="{D70FF2E4-95BE-49CA-89E1-C2C428ECDA9A}" type="slidenum">
              <a:rPr lang="en-US" smtClean="0"/>
              <a:pPr/>
              <a:t>‹#›</a:t>
            </a:fld>
            <a:endParaRPr lang="en-US" dirty="0"/>
          </a:p>
        </p:txBody>
      </p:sp>
    </p:spTree>
    <p:extLst>
      <p:ext uri="{BB962C8B-B14F-4D97-AF65-F5344CB8AC3E}">
        <p14:creationId xmlns:p14="http://schemas.microsoft.com/office/powerpoint/2010/main" val="2745657794"/>
      </p:ext>
    </p:extLst>
  </p:cSld>
  <p:clrMap bg1="lt1" tx1="dk1" bg2="lt2" tx2="dk2" accent1="accent1" accent2="accent2" accent3="accent3" accent4="accent4" accent5="accent5" accent6="accent6" hlink="hlink" folHlink="folHlink"/>
  <p:hf hdr="0" ftr="0" dt="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ar-SA" b="1" i="1"/>
              <a:t>قدّم</a:t>
            </a:r>
            <a:r>
              <a:rPr lang="ar-SA"/>
              <a:t>:</a:t>
            </a:r>
            <a:r>
              <a:rPr lang="en-US"/>
              <a:t> </a:t>
            </a:r>
            <a:r>
              <a:rPr lang="ar-SA"/>
              <a:t>اسرد مقدمة موجزة عن عن المُيسّر والجلسة.</a:t>
            </a:r>
            <a:r>
              <a:rPr lang="en-US"/>
              <a:t> </a:t>
            </a:r>
            <a:r>
              <a:rPr lang="ar-SA"/>
              <a:t>نقاط مهمة يتعين عليك أخذها في الاعتبار:</a:t>
            </a:r>
          </a:p>
          <a:p>
            <a:endParaRPr lang="en-US" b="1" dirty="0"/>
          </a:p>
          <a:p>
            <a:r>
              <a:rPr lang="ar-SA" b="1"/>
              <a:t>نبذة عن هذه الجلسة:</a:t>
            </a:r>
            <a:r>
              <a:rPr lang="en-US" b="1"/>
              <a:t> </a:t>
            </a:r>
          </a:p>
          <a:p>
            <a:pPr marL="171450" indent="-171450">
              <a:buFont typeface="Arial" panose="020B0604020202020204" pitchFamily="34" charset="0"/>
              <a:buChar char="•"/>
            </a:pPr>
            <a:r>
              <a:rPr lang="ar-SA"/>
              <a:t>ستقدم هذه الجلسة بعض المعلومات الأساسية حول الاكتئاب والقلق، وطرق التعامل معهما والطرق التي يمكن للجنة الإنقاذ الدولية من خلالها دعم الموظفين الذين يتعرضون للاكتئاب والقلق.</a:t>
            </a:r>
          </a:p>
          <a:p>
            <a:pPr marL="171450" indent="-171450">
              <a:buFont typeface="Arial" panose="020B0604020202020204" pitchFamily="34" charset="0"/>
              <a:buChar char="•"/>
            </a:pPr>
            <a:r>
              <a:rPr lang="ar-SA"/>
              <a:t>إذا لم يكن المُيسّر أخصائي صحة نفسية مدربًا، فمن الضروري الإشارة إلى ذلك أثناء المقدمة وأن يتم تقديم إبراءات ذمة ملائمة وكذلك تحذيرات مسبقة بشأن المحتويات المسببة للإزعاج.</a:t>
            </a:r>
          </a:p>
          <a:p>
            <a:pPr marL="0" indent="0">
              <a:buFont typeface="Arial" panose="020B0604020202020204" pitchFamily="34" charset="0"/>
              <a:buNone/>
            </a:pPr>
            <a:endParaRPr lang="en-US" dirty="0"/>
          </a:p>
          <a:p>
            <a:pPr marL="0" indent="0">
              <a:buFont typeface="Arial" panose="020B0604020202020204" pitchFamily="34" charset="0"/>
              <a:buNone/>
            </a:pPr>
            <a:r>
              <a:rPr lang="ar-SA" b="1"/>
              <a:t>فيما يتعلق بالمحتويات المزعجة، تحذيرات مسبقة بشأن المحتويات المسببة للإزعاج، وحدود خبرات المُيسّر:</a:t>
            </a:r>
          </a:p>
          <a:p>
            <a:pPr marL="171450" lvl="0" indent="-171450">
              <a:buFont typeface="Arial" panose="020B0604020202020204" pitchFamily="34" charset="0"/>
              <a:buChar char="•"/>
            </a:pPr>
            <a:r>
              <a:rPr lang="ar-SA"/>
              <a:t>يجب أن يكون المُيسّرين على علم بأنه من المحتمل بصورة كبيرة أن يتعرض عدد من الحضور في الجلسة حاليًا لصعوبات متعلقة بالصحة النفسية (أو يكونوا قد تعرضوا لها من قبل).</a:t>
            </a:r>
            <a:r>
              <a:rPr lang="en-US"/>
              <a:t> </a:t>
            </a:r>
            <a:r>
              <a:rPr lang="ar-SA"/>
              <a:t>قد يكون لديهم أيضًا أصدقاء وأحباب تعرضوا لصعوبات شديدة تتعلق بالاكتئاب و/أو القلق (بما في ذلك التفكير في الانتحار/محاولات الانتحار، والانتحار).</a:t>
            </a:r>
            <a:r>
              <a:rPr lang="en-US"/>
              <a:t> </a:t>
            </a:r>
            <a:r>
              <a:rPr lang="ar-SA"/>
              <a:t>كذلك، فإن المحتوى في هذا العرض التقديمي قد يكون "محتوىً مسببًا للإزعاج".</a:t>
            </a:r>
            <a:r>
              <a:rPr lang="en-US"/>
              <a:t> </a:t>
            </a:r>
          </a:p>
          <a:p>
            <a:pPr marL="171450" lvl="0" indent="-171450">
              <a:buFont typeface="Arial" panose="020B0604020202020204" pitchFamily="34" charset="0"/>
              <a:buChar char="•"/>
            </a:pPr>
            <a:r>
              <a:rPr lang="ar-SA"/>
              <a:t>على الأقل، المُيسّرون يجب عليهم أن يجعلوا المشاركين يعلمون أنهم أذا بدأوا في الشعور بالإرهاق أو النشاط أو الانزعاج أثناء الجلسة، يمكنهم الخروج ونثل قسط من الراحة.</a:t>
            </a:r>
          </a:p>
          <a:p>
            <a:pPr marL="171450" lvl="0" indent="-171450">
              <a:buFont typeface="Arial" panose="020B0604020202020204" pitchFamily="34" charset="0"/>
              <a:buChar char="•"/>
            </a:pPr>
            <a:r>
              <a:rPr lang="ar-SA"/>
              <a:t>يجب على المُيسّرين أو المدير أن يتابع لاحقًا مع أي شخص يعتذر أثناء الجلسة، تحقق من الأمر معه، وزوده بنسخة من بمحتوى الشريحة (والذي يحتوي على تعليمات تقوده حتى النهاية حول كيفية وصول الموظفين إلى الاستشارات).  </a:t>
            </a:r>
          </a:p>
          <a:p>
            <a:pPr marL="171450" lvl="0" indent="-171450">
              <a:buFont typeface="Arial" panose="020B0604020202020204" pitchFamily="34" charset="0"/>
              <a:buChar char="•"/>
            </a:pPr>
            <a:r>
              <a:rPr lang="ar-SA"/>
              <a:t>يجب على المُيسّرين ممن ليسوا أخصائيي صحة نفسية أن يعلموا كيفية الاتصال للحصول على الدعم أو للإجابة عن أسئلتهم حول هذا المحتوى إذا اقتضى الأمر.</a:t>
            </a:r>
            <a:r>
              <a:rPr lang="en-US"/>
              <a:t> </a:t>
            </a:r>
          </a:p>
        </p:txBody>
      </p:sp>
      <p:sp>
        <p:nvSpPr>
          <p:cNvPr id="4" name="Slide Number Placeholder 3"/>
          <p:cNvSpPr>
            <a:spLocks noGrp="1"/>
          </p:cNvSpPr>
          <p:nvPr>
            <p:ph type="sldNum" sz="quarter" idx="5"/>
          </p:nvPr>
        </p:nvSpPr>
        <p:spPr/>
        <p:txBody>
          <a:bodyPr/>
          <a:lstStyle/>
          <a:p>
            <a:fld id="{D70FF2E4-95BE-49CA-89E1-C2C428ECDA9A}" type="slidenum">
              <a:rPr lang="en-US" smtClean="0"/>
              <a:pPr/>
              <a:t>1</a:t>
            </a:fld>
            <a:endParaRPr lang="en-US"/>
          </a:p>
        </p:txBody>
      </p:sp>
    </p:spTree>
    <p:extLst>
      <p:ext uri="{BB962C8B-B14F-4D97-AF65-F5344CB8AC3E}">
        <p14:creationId xmlns:p14="http://schemas.microsoft.com/office/powerpoint/2010/main" val="35626807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SA" sz="1200" b="1" i="1">
                <a:solidFill>
                  <a:schemeClr val="tx1"/>
                </a:solidFill>
                <a:latin typeface="+mn-lt"/>
                <a:ea typeface="+mn-ea"/>
                <a:cs typeface="Arial"/>
              </a:rPr>
              <a:t>وضِّح:</a:t>
            </a:r>
            <a:r>
              <a:rPr lang="en-US" sz="1200" b="1" i="1">
                <a:solidFill>
                  <a:schemeClr val="tx1"/>
                </a:solidFill>
                <a:latin typeface="+mn-lt"/>
                <a:ea typeface="+mn-ea"/>
                <a:cs typeface="Arial"/>
              </a:rPr>
              <a:t> </a:t>
            </a:r>
            <a:r>
              <a:rPr lang="ar-SA" sz="1200" b="0" i="0">
                <a:solidFill>
                  <a:schemeClr val="tx1"/>
                </a:solidFill>
                <a:latin typeface="+mn-lt"/>
                <a:ea typeface="+mn-ea"/>
                <a:cs typeface="Arial"/>
              </a:rPr>
              <a:t>نحن الآن نحول تركيزنا من الاكتئاب إلى القلق.</a:t>
            </a:r>
            <a:r>
              <a:rPr lang="en-US" sz="1200" b="0" i="0">
                <a:solidFill>
                  <a:schemeClr val="tx1"/>
                </a:solidFill>
                <a:latin typeface="+mn-lt"/>
                <a:ea typeface="+mn-ea"/>
                <a:cs typeface="Arial"/>
              </a:rPr>
              <a:t> </a:t>
            </a:r>
            <a:r>
              <a:rPr lang="ar-SA" sz="1200" b="0" i="0">
                <a:solidFill>
                  <a:schemeClr val="tx1"/>
                </a:solidFill>
                <a:latin typeface="+mn-lt"/>
                <a:ea typeface="+mn-ea"/>
                <a:cs typeface="Arial"/>
              </a:rPr>
              <a:t>هذه الشريحة تعرض بعض الكلمات والعبارات الإنجليزية التي غالبًا ما تتبادر إلى الذهن عندما تفكر في القلق - الهم، التوتر، الرعب.</a:t>
            </a:r>
            <a:r>
              <a:rPr lang="en-US" sz="1200" b="0" i="0">
                <a:solidFill>
                  <a:schemeClr val="tx1"/>
                </a:solidFill>
                <a:latin typeface="+mn-lt"/>
                <a:ea typeface="+mn-ea"/>
                <a:cs typeface="Arial"/>
              </a:rPr>
              <a:t> </a:t>
            </a:r>
          </a:p>
          <a:p>
            <a:endParaRPr lang="en-US" sz="1200" b="0" i="0" kern="1200" dirty="0">
              <a:solidFill>
                <a:schemeClr val="tx1"/>
              </a:solidFill>
              <a:effectLst/>
              <a:latin typeface="+mn-lt"/>
              <a:ea typeface="+mn-ea"/>
              <a:cs typeface="+mn-cs"/>
            </a:endParaRPr>
          </a:p>
          <a:p>
            <a:r>
              <a:rPr lang="ar-SA" sz="1200" b="1" i="1">
                <a:solidFill>
                  <a:schemeClr val="tx1"/>
                </a:solidFill>
                <a:latin typeface="+mn-lt"/>
                <a:ea typeface="+mn-ea"/>
                <a:cs typeface="Arial"/>
              </a:rPr>
              <a:t>[السماح بالوقت] اسأل المشاركين:</a:t>
            </a:r>
            <a:r>
              <a:rPr lang="en-US" sz="1200" b="1" i="1">
                <a:solidFill>
                  <a:schemeClr val="tx1"/>
                </a:solidFill>
                <a:latin typeface="+mn-lt"/>
                <a:ea typeface="+mn-ea"/>
                <a:cs typeface="Arial"/>
              </a:rPr>
              <a:t> </a:t>
            </a:r>
            <a:r>
              <a:rPr lang="ar-SA" sz="1200" b="0" i="0">
                <a:solidFill>
                  <a:schemeClr val="tx1"/>
                </a:solidFill>
                <a:latin typeface="+mn-lt"/>
                <a:ea typeface="+mn-ea"/>
                <a:cs typeface="Arial"/>
              </a:rPr>
              <a:t>"ما هي الكلمات أوالعبارات أو المجازات التي تعرفها من اللغات أو الثقافات الأخرى التي إلى حد ما تتعلق بالكلمة الإنجليزية "القلق"؟"</a:t>
            </a: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10</a:t>
            </a:fld>
            <a:endParaRPr lang="en-US"/>
          </a:p>
        </p:txBody>
      </p:sp>
    </p:spTree>
    <p:extLst>
      <p:ext uri="{BB962C8B-B14F-4D97-AF65-F5344CB8AC3E}">
        <p14:creationId xmlns:p14="http://schemas.microsoft.com/office/powerpoint/2010/main" val="18762282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i="1"/>
              <a:t>وضِّح:</a:t>
            </a:r>
            <a:r>
              <a:rPr lang="en-US" b="1" i="1"/>
              <a:t> </a:t>
            </a:r>
            <a:r>
              <a:rPr lang="ar-SA"/>
              <a:t>القلق أكثر من مجرد الشعور بالإجهاد أو القلق.</a:t>
            </a:r>
            <a:r>
              <a:rPr lang="en-US"/>
              <a:t>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a:solidFill>
                  <a:schemeClr val="tx1"/>
                </a:solidFill>
                <a:latin typeface="+mn-lt"/>
                <a:ea typeface="+mn-ea"/>
                <a:cs typeface="Arial"/>
              </a:rPr>
              <a:t>يشعر كل شخص ببعض القلق في أوقات مختلفة من الحياة.</a:t>
            </a:r>
            <a:r>
              <a:rPr lang="en-US" sz="1200">
                <a:solidFill>
                  <a:schemeClr val="tx1"/>
                </a:solidFill>
                <a:latin typeface="+mn-lt"/>
                <a:ea typeface="+mn-ea"/>
                <a:cs typeface="Arial"/>
              </a:rPr>
              <a:t> </a:t>
            </a:r>
            <a:r>
              <a:rPr lang="ar-SA" sz="1200">
                <a:solidFill>
                  <a:schemeClr val="tx1"/>
                </a:solidFill>
                <a:latin typeface="+mn-lt"/>
                <a:ea typeface="+mn-ea"/>
                <a:cs typeface="Arial"/>
              </a:rPr>
              <a:t>الشعور بالإجهاد أو القلق يعد استجابة طبيعية لشيء خطير أو مجهد.</a:t>
            </a:r>
            <a:r>
              <a:rPr lang="en-US" sz="1200">
                <a:solidFill>
                  <a:schemeClr val="tx1"/>
                </a:solidFill>
                <a:latin typeface="+mn-lt"/>
                <a:ea typeface="+mn-ea"/>
                <a:cs typeface="Arial"/>
              </a:rPr>
              <a:t> </a:t>
            </a:r>
            <a:r>
              <a:rPr lang="ar-SA" sz="1200">
                <a:solidFill>
                  <a:schemeClr val="tx1"/>
                </a:solidFill>
                <a:latin typeface="+mn-lt"/>
                <a:ea typeface="+mn-ea"/>
                <a:cs typeface="Arial"/>
              </a:rPr>
              <a:t>إنه يمثل محاولة أجسادنا إبعادنا عن المواقف الخطيرة وتحفيزنا على حل المشاكل.</a:t>
            </a:r>
            <a:r>
              <a:rPr lang="en-US" sz="1200">
                <a:solidFill>
                  <a:schemeClr val="tx1"/>
                </a:solidFill>
                <a:latin typeface="+mn-lt"/>
                <a:ea typeface="+mn-ea"/>
                <a:cs typeface="Arial"/>
              </a:rPr>
              <a:t>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a:solidFill>
                  <a:schemeClr val="tx1"/>
                </a:solidFill>
                <a:latin typeface="+mn-lt"/>
                <a:ea typeface="+mn-ea"/>
                <a:cs typeface="Arial"/>
              </a:rPr>
              <a:t>وفي حين أن مشاعر الإجهاد والقلق تعد استجابة شائعة للموقف الذي نشعر فيه بالضغط، فإن هذه المشاعر عادةً ما تزول بمجرد انتهاء الموقف المجهد أو زوال "الموقف المسبب للضغط".</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a:solidFill>
                  <a:schemeClr val="tx1"/>
                </a:solidFill>
                <a:latin typeface="+mn-lt"/>
                <a:ea typeface="+mn-ea"/>
                <a:cs typeface="Arial"/>
              </a:rPr>
              <a:t>يشعر كل شخص بالقلق من وقت لآخر، ولكن بالنسبة لشخص يعاني من القلق المستعصي، فليس من السهل التحكم في هذه المشاعر، ويصبح القلق مشكلة عندما لا تزول أفكار ومشاعر القلق هذه - عندما تصبح مستمرة، أو تحدث بدون أي سبب محدد، وتحدث كل يوم في حياة الإنسان.</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dirty="0"/>
          </a:p>
          <a:p>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11</a:t>
            </a:fld>
            <a:endParaRPr lang="en-US"/>
          </a:p>
        </p:txBody>
      </p:sp>
    </p:spTree>
    <p:extLst>
      <p:ext uri="{BB962C8B-B14F-4D97-AF65-F5344CB8AC3E}">
        <p14:creationId xmlns:p14="http://schemas.microsoft.com/office/powerpoint/2010/main" val="10600600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fontAlgn="base"/>
            <a:r>
              <a:rPr lang="ar-SA" sz="1200" b="1" i="1">
                <a:solidFill>
                  <a:schemeClr val="tx1"/>
                </a:solidFill>
                <a:latin typeface="+mn-lt"/>
                <a:ea typeface="+mn-ea"/>
                <a:cs typeface="Arial"/>
              </a:rPr>
              <a:t>وضِّح:</a:t>
            </a:r>
            <a:r>
              <a:rPr lang="en-US" sz="1200" b="1" i="1">
                <a:solidFill>
                  <a:schemeClr val="tx1"/>
                </a:solidFill>
                <a:latin typeface="+mn-lt"/>
                <a:ea typeface="+mn-ea"/>
                <a:cs typeface="Arial"/>
              </a:rPr>
              <a:t> </a:t>
            </a:r>
          </a:p>
          <a:p>
            <a:pPr marL="171450" indent="-171450" fontAlgn="base">
              <a:buFont typeface="Arial" panose="020B0604020202020204" pitchFamily="34" charset="0"/>
              <a:buChar char="•"/>
            </a:pPr>
            <a:r>
              <a:rPr lang="ar-SA" sz="1200" b="0" i="0">
                <a:solidFill>
                  <a:schemeClr val="tx1"/>
                </a:solidFill>
                <a:latin typeface="+mn-lt"/>
                <a:ea typeface="+mn-ea"/>
                <a:cs typeface="Arial"/>
              </a:rPr>
              <a:t>يعاني العديد من الأشخاص المصابين بالقلق من أعراض أكثر من نوع واحد من حالات القلق، وقد يعانون من الاكتئاب أيضًا.</a:t>
            </a:r>
            <a:r>
              <a:rPr lang="en-US" sz="1200" b="0" i="0">
                <a:solidFill>
                  <a:schemeClr val="tx1"/>
                </a:solidFill>
                <a:latin typeface="+mn-lt"/>
                <a:ea typeface="+mn-ea"/>
                <a:cs typeface="Arial"/>
              </a:rPr>
              <a:t> </a:t>
            </a:r>
          </a:p>
          <a:p>
            <a:pPr marL="171450" indent="-171450" fontAlgn="base">
              <a:buFont typeface="Arial" panose="020B0604020202020204" pitchFamily="34" charset="0"/>
              <a:buChar char="•"/>
            </a:pPr>
            <a:r>
              <a:rPr lang="ar-SA" sz="1200" b="0" i="0">
                <a:solidFill>
                  <a:schemeClr val="tx1"/>
                </a:solidFill>
                <a:latin typeface="+mn-lt"/>
                <a:ea typeface="+mn-ea"/>
                <a:cs typeface="Arial"/>
              </a:rPr>
              <a:t>من الضروري طلب الدعم مبكرًا إذا كنت تعاني من القلق.</a:t>
            </a:r>
            <a:r>
              <a:rPr lang="en-US" sz="1200" b="0" i="0">
                <a:solidFill>
                  <a:schemeClr val="tx1"/>
                </a:solidFill>
                <a:latin typeface="+mn-lt"/>
                <a:ea typeface="+mn-ea"/>
                <a:cs typeface="Arial"/>
              </a:rPr>
              <a:t> </a:t>
            </a:r>
            <a:r>
              <a:rPr lang="ar-SA" sz="1200" b="0" i="0">
                <a:solidFill>
                  <a:schemeClr val="tx1"/>
                </a:solidFill>
                <a:latin typeface="+mn-lt"/>
                <a:ea typeface="+mn-ea"/>
                <a:cs typeface="Arial"/>
              </a:rPr>
              <a:t>قد لا تزول الأعراض لديك من تلقاء نفسها وإذا لم تعالجها فقد تبدأ في التأثير على حياتك.</a:t>
            </a:r>
          </a:p>
          <a:p>
            <a:pPr marL="171450" indent="-171450" fontAlgn="base">
              <a:buFont typeface="Arial" panose="020B0604020202020204" pitchFamily="34" charset="0"/>
              <a:buChar char="•"/>
            </a:pPr>
            <a:r>
              <a:rPr lang="ar-SA" sz="1200" b="0" i="0">
                <a:solidFill>
                  <a:schemeClr val="tx1"/>
                </a:solidFill>
                <a:latin typeface="+mn-lt"/>
                <a:ea typeface="+mn-ea"/>
                <a:cs typeface="Arial"/>
              </a:rPr>
              <a:t>هناك أنواع مختلفة من القلق. أكثرها شيوعاً...</a:t>
            </a:r>
          </a:p>
          <a:p>
            <a:pPr marL="171450" indent="-171450" fontAlgn="base">
              <a:buFont typeface="Arial" panose="020B0604020202020204" pitchFamily="34" charset="0"/>
              <a:buChar char="•"/>
            </a:pPr>
            <a:endParaRPr lang="en-US" sz="1200" b="0" i="0" kern="1200" dirty="0">
              <a:solidFill>
                <a:schemeClr val="tx1"/>
              </a:solidFill>
              <a:effectLst/>
              <a:latin typeface="+mn-lt"/>
              <a:ea typeface="+mn-ea"/>
              <a:cs typeface="+mn-cs"/>
            </a:endParaRPr>
          </a:p>
          <a:p>
            <a:pPr marL="0" indent="0" fontAlgn="base">
              <a:buFont typeface="Arial" panose="020B0604020202020204" pitchFamily="34" charset="0"/>
              <a:buNone/>
            </a:pPr>
            <a:r>
              <a:rPr lang="ar-SA" sz="1200" b="1" i="0">
                <a:solidFill>
                  <a:schemeClr val="tx1"/>
                </a:solidFill>
                <a:latin typeface="+mn-lt"/>
                <a:ea typeface="+mn-ea"/>
                <a:cs typeface="Arial"/>
              </a:rPr>
              <a:t>اضطراب القلق العام:</a:t>
            </a:r>
            <a:r>
              <a:rPr lang="en-US" sz="1200" b="1" i="0">
                <a:solidFill>
                  <a:schemeClr val="tx1"/>
                </a:solidFill>
                <a:latin typeface="+mn-lt"/>
                <a:ea typeface="+mn-ea"/>
                <a:cs typeface="Arial"/>
              </a:rPr>
              <a:t> </a:t>
            </a:r>
            <a:r>
              <a:rPr lang="ar-SA" sz="1200" b="0" i="0">
                <a:solidFill>
                  <a:schemeClr val="tx1"/>
                </a:solidFill>
                <a:latin typeface="+mn-lt"/>
                <a:ea typeface="+mn-ea"/>
                <a:cs typeface="Arial"/>
              </a:rPr>
              <a:t>شخص يشعر بالقلق والتوتر في معظم الأيام، ويقلق بشأن أشياء كثيرة مختلفة، لفترة تصل إلى ستة شهور أو أكثر.</a:t>
            </a:r>
            <a:r>
              <a:rPr lang="en-US" sz="1200" b="0" i="0">
                <a:solidFill>
                  <a:schemeClr val="tx1"/>
                </a:solidFill>
                <a:latin typeface="+mn-lt"/>
                <a:ea typeface="+mn-ea"/>
                <a:cs typeface="Arial"/>
              </a:rPr>
              <a:t> </a:t>
            </a:r>
            <a:r>
              <a:rPr lang="ar-SA" sz="1200" b="0" i="0">
                <a:solidFill>
                  <a:schemeClr val="tx1"/>
                </a:solidFill>
                <a:latin typeface="+mn-lt"/>
                <a:ea typeface="+mn-ea"/>
                <a:cs typeface="Arial"/>
              </a:rPr>
              <a:t>هؤلاء المصابون باضطراب القلق العام:</a:t>
            </a:r>
          </a:p>
          <a:p>
            <a:pPr marL="171450" indent="-171450" fontAlgn="base">
              <a:buFont typeface="Arial" panose="020B0604020202020204" pitchFamily="34" charset="0"/>
              <a:buChar char="•"/>
            </a:pPr>
            <a:r>
              <a:rPr lang="ar-SA" sz="1200" b="0" i="0">
                <a:solidFill>
                  <a:schemeClr val="tx1"/>
                </a:solidFill>
                <a:latin typeface="+mn-lt"/>
                <a:ea typeface="+mn-ea"/>
                <a:cs typeface="Arial"/>
              </a:rPr>
              <a:t>يشعرون بالقلق في معظم الوقت، وليس فقط في مواقف محددة مليئة بالضغوط النفسية.</a:t>
            </a:r>
          </a:p>
          <a:p>
            <a:pPr marL="171450" indent="-171450" fontAlgn="base">
              <a:buFont typeface="Arial" panose="020B0604020202020204" pitchFamily="34" charset="0"/>
              <a:buChar char="•"/>
            </a:pPr>
            <a:r>
              <a:rPr lang="ar-SA" sz="1200" b="0" i="0">
                <a:solidFill>
                  <a:schemeClr val="tx1"/>
                </a:solidFill>
                <a:latin typeface="+mn-lt"/>
                <a:ea typeface="+mn-ea"/>
                <a:cs typeface="Arial"/>
              </a:rPr>
              <a:t>هذا القلق يكون شديدًا ومستمرًا ويعوق حياتهم الطبيعية.</a:t>
            </a:r>
            <a:r>
              <a:rPr lang="en-US" sz="1200" b="0" i="0">
                <a:solidFill>
                  <a:schemeClr val="tx1"/>
                </a:solidFill>
                <a:latin typeface="+mn-lt"/>
                <a:ea typeface="+mn-ea"/>
                <a:cs typeface="Arial"/>
              </a:rPr>
              <a:t> </a:t>
            </a:r>
          </a:p>
          <a:p>
            <a:pPr marL="171450" indent="-171450" fontAlgn="base">
              <a:buFont typeface="Arial" panose="020B0604020202020204" pitchFamily="34" charset="0"/>
              <a:buChar char="•"/>
            </a:pPr>
            <a:r>
              <a:rPr lang="ar-SA" sz="1200" b="0" i="0">
                <a:solidFill>
                  <a:schemeClr val="tx1"/>
                </a:solidFill>
                <a:latin typeface="+mn-lt"/>
                <a:ea typeface="+mn-ea"/>
                <a:cs typeface="Arial"/>
              </a:rPr>
              <a:t>يرتبط القلق لديهم بأوجه كثيرة من الحياة اليومية، بما في ذلك العمل والصحة والأسرة و/أو المشاكل المالية، وليس مشكلة واحدة فقط.</a:t>
            </a:r>
            <a:r>
              <a:rPr lang="en-US" sz="1200" b="0" i="0">
                <a:solidFill>
                  <a:schemeClr val="tx1"/>
                </a:solidFill>
                <a:latin typeface="+mn-lt"/>
                <a:ea typeface="+mn-ea"/>
                <a:cs typeface="Arial"/>
              </a:rPr>
              <a:t> </a:t>
            </a:r>
            <a:r>
              <a:rPr lang="ar-SA" sz="1200" b="0" i="0">
                <a:solidFill>
                  <a:schemeClr val="tx1"/>
                </a:solidFill>
                <a:latin typeface="+mn-lt"/>
                <a:ea typeface="+mn-ea"/>
                <a:cs typeface="Arial"/>
              </a:rPr>
              <a:t>حتى الأشياء الصغيرة مثل الواجبات المنزلية أو التأخر عن موعد ما يمكن أن تصبح مركز القلق، والذي يؤدي إلى قلق لا يمكن التحكم فيه والشعور بأن شيء فظيع سيحدث.</a:t>
            </a:r>
          </a:p>
          <a:p>
            <a:pPr marL="0" indent="0" fontAlgn="base">
              <a:buFont typeface="Arial" panose="020B0604020202020204" pitchFamily="34" charset="0"/>
              <a:buNone/>
            </a:pPr>
            <a:endParaRPr lang="en-US" sz="1200" b="1" i="0" kern="1200" dirty="0">
              <a:solidFill>
                <a:schemeClr val="tx1"/>
              </a:solidFill>
              <a:effectLst/>
              <a:latin typeface="+mn-lt"/>
              <a:ea typeface="+mn-ea"/>
              <a:cs typeface="+mn-cs"/>
            </a:endParaRPr>
          </a:p>
          <a:p>
            <a:pPr marL="0" indent="0" fontAlgn="base">
              <a:buFont typeface="Arial" panose="020B0604020202020204" pitchFamily="34" charset="0"/>
              <a:buNone/>
            </a:pPr>
            <a:r>
              <a:rPr lang="ar-SA" sz="1200" b="1" i="0">
                <a:solidFill>
                  <a:schemeClr val="tx1"/>
                </a:solidFill>
                <a:latin typeface="+mn-lt"/>
                <a:ea typeface="+mn-ea"/>
                <a:cs typeface="Arial"/>
              </a:rPr>
              <a:t>القلق الاجتماعي:</a:t>
            </a:r>
            <a:r>
              <a:rPr lang="en-US" sz="1200" b="1" i="0">
                <a:solidFill>
                  <a:schemeClr val="tx1"/>
                </a:solidFill>
                <a:latin typeface="+mn-lt"/>
                <a:ea typeface="+mn-ea"/>
                <a:cs typeface="Arial"/>
              </a:rPr>
              <a:t> </a:t>
            </a:r>
            <a:r>
              <a:rPr lang="ar-SA" sz="1200" b="0" i="0">
                <a:solidFill>
                  <a:schemeClr val="tx1"/>
                </a:solidFill>
                <a:latin typeface="+mn-lt"/>
                <a:ea typeface="+mn-ea"/>
                <a:cs typeface="Arial"/>
              </a:rPr>
              <a:t>اضطراب القلب يتميز بقلق ساحق وخجل زائد في المواقف الاجتماعية اليومية.</a:t>
            </a:r>
            <a:r>
              <a:rPr lang="en-US" sz="1200" b="0" i="0">
                <a:solidFill>
                  <a:schemeClr val="tx1"/>
                </a:solidFill>
                <a:latin typeface="+mn-lt"/>
                <a:ea typeface="+mn-ea"/>
                <a:cs typeface="Arial"/>
              </a:rPr>
              <a:t> </a:t>
            </a:r>
            <a:r>
              <a:rPr lang="ar-SA" sz="1200" b="0" i="0">
                <a:solidFill>
                  <a:schemeClr val="tx1"/>
                </a:solidFill>
                <a:latin typeface="+mn-lt"/>
                <a:ea typeface="+mn-ea"/>
                <a:cs typeface="Arial"/>
              </a:rPr>
              <a:t>الرهاب الاجتماعي قد يقتصر على نوع واحد فقط من المواقف - مثل الخوف من التحدث في المواقف الرسمية وغير الرسمية، أو تناول الطعام أو الشراب أمام الآخرين - أو، في أشد حالاته، والتي تكون كبيرة لدرجة أن الشخص يعاني من الأعراض غالبًا في أي وقت يكون بين الآخرين.</a:t>
            </a:r>
          </a:p>
          <a:p>
            <a:pPr marL="0" indent="0" fontAlgn="base">
              <a:buFont typeface="Arial" panose="020B0604020202020204" pitchFamily="34" charset="0"/>
              <a:buNone/>
            </a:pPr>
            <a:endParaRPr lang="en-US" sz="1200" b="1" i="0" kern="1200" dirty="0">
              <a:solidFill>
                <a:schemeClr val="tx1"/>
              </a:solidFill>
              <a:effectLst/>
              <a:latin typeface="+mn-lt"/>
              <a:ea typeface="+mn-ea"/>
              <a:cs typeface="+mn-cs"/>
            </a:endParaRPr>
          </a:p>
          <a:p>
            <a:r>
              <a:rPr lang="ar-SA" sz="1200" b="1" i="0">
                <a:solidFill>
                  <a:schemeClr val="tx1"/>
                </a:solidFill>
                <a:latin typeface="+mn-lt"/>
                <a:ea typeface="+mn-ea"/>
                <a:cs typeface="Arial"/>
              </a:rPr>
              <a:t>اضطراب الهلع:</a:t>
            </a:r>
            <a:r>
              <a:rPr lang="en-US" sz="1200" b="1" i="0">
                <a:solidFill>
                  <a:schemeClr val="tx1"/>
                </a:solidFill>
                <a:latin typeface="+mn-lt"/>
                <a:ea typeface="+mn-ea"/>
                <a:cs typeface="Arial"/>
              </a:rPr>
              <a:t> </a:t>
            </a:r>
            <a:r>
              <a:rPr lang="ar-SA" sz="1200" b="0" i="0">
                <a:solidFill>
                  <a:schemeClr val="tx1"/>
                </a:solidFill>
                <a:latin typeface="+mn-lt"/>
                <a:ea typeface="+mn-ea"/>
                <a:cs typeface="Arial"/>
              </a:rPr>
              <a:t>اضطراب الهلع عبارة عن اضطراب القلق ويتميز بنوبات هلع (نوبات غير متوقعة ومتكررة من الخوف الشديد مصحوبًا بأعراض جسدية قد تشمل ألم في الصدر، رجفان القلب، ضيق في التنفس، دوار أو ألم في البطن.)</a:t>
            </a:r>
            <a:r>
              <a:rPr lang="en-US" sz="1200" b="0" i="0">
                <a:solidFill>
                  <a:schemeClr val="tx1"/>
                </a:solidFill>
                <a:latin typeface="+mn-lt"/>
                <a:ea typeface="+mn-ea"/>
                <a:cs typeface="Arial"/>
              </a:rPr>
              <a:t> </a:t>
            </a:r>
            <a:r>
              <a:rPr lang="ar-SA" sz="1200" b="0" i="0">
                <a:solidFill>
                  <a:schemeClr val="tx1"/>
                </a:solidFill>
                <a:latin typeface="+mn-lt"/>
                <a:ea typeface="+mn-ea"/>
                <a:cs typeface="Arial"/>
              </a:rPr>
              <a:t>تصل هذه النوبات إلى ذروتها خلال دقائق.</a:t>
            </a:r>
            <a:r>
              <a:rPr lang="en-US" sz="1200" b="0" i="0">
                <a:solidFill>
                  <a:schemeClr val="tx1"/>
                </a:solidFill>
                <a:latin typeface="+mn-lt"/>
                <a:ea typeface="+mn-ea"/>
                <a:cs typeface="Arial"/>
              </a:rPr>
              <a:t> </a:t>
            </a:r>
          </a:p>
          <a:p>
            <a:pPr marL="171450" indent="-171450">
              <a:buFont typeface="Arial" panose="020B0604020202020204" pitchFamily="34" charset="0"/>
              <a:buChar char="•"/>
            </a:pPr>
            <a:r>
              <a:rPr lang="ar-SA" sz="1200" b="0" i="0">
                <a:solidFill>
                  <a:schemeClr val="tx1"/>
                </a:solidFill>
                <a:latin typeface="+mn-lt"/>
                <a:ea typeface="+mn-ea"/>
                <a:cs typeface="Arial"/>
              </a:rPr>
              <a:t>الأفكار المخيفة قد تشمل:</a:t>
            </a:r>
            <a:r>
              <a:rPr lang="en-US" sz="1200" b="0" i="0">
                <a:solidFill>
                  <a:schemeClr val="tx1"/>
                </a:solidFill>
                <a:latin typeface="+mn-lt"/>
                <a:ea typeface="+mn-ea"/>
                <a:cs typeface="Arial"/>
              </a:rPr>
              <a:t> </a:t>
            </a:r>
            <a:r>
              <a:rPr lang="ar-SA" sz="1200">
                <a:solidFill>
                  <a:schemeClr val="tx1"/>
                </a:solidFill>
                <a:latin typeface="+mn-lt"/>
                <a:ea typeface="+mn-ea"/>
                <a:cs typeface="Arial"/>
              </a:rPr>
              <a:t>"سأموت قريبًا."</a:t>
            </a:r>
            <a:r>
              <a:rPr lang="en-US" sz="1200">
                <a:solidFill>
                  <a:schemeClr val="tx1"/>
                </a:solidFill>
                <a:latin typeface="+mn-lt"/>
                <a:ea typeface="+mn-ea"/>
                <a:cs typeface="Arial"/>
              </a:rPr>
              <a:t> </a:t>
            </a:r>
            <a:r>
              <a:rPr lang="ar-SA" sz="1200">
                <a:solidFill>
                  <a:schemeClr val="tx1"/>
                </a:solidFill>
                <a:latin typeface="+mn-lt"/>
                <a:ea typeface="+mn-ea"/>
                <a:cs typeface="Arial"/>
              </a:rPr>
              <a:t>"لا أستطيع التنفس."</a:t>
            </a:r>
            <a:r>
              <a:rPr lang="en-US" sz="1200">
                <a:solidFill>
                  <a:schemeClr val="tx1"/>
                </a:solidFill>
                <a:latin typeface="+mn-lt"/>
                <a:ea typeface="+mn-ea"/>
                <a:cs typeface="Arial"/>
              </a:rPr>
              <a:t> </a:t>
            </a:r>
            <a:r>
              <a:rPr lang="ar-SA" sz="1200">
                <a:solidFill>
                  <a:schemeClr val="tx1"/>
                </a:solidFill>
                <a:latin typeface="+mn-lt"/>
                <a:ea typeface="+mn-ea"/>
                <a:cs typeface="Arial"/>
              </a:rPr>
              <a:t>"هذا الأمر لن ينتهي."</a:t>
            </a:r>
            <a:r>
              <a:rPr lang="en-US" sz="1200">
                <a:solidFill>
                  <a:schemeClr val="tx1"/>
                </a:solidFill>
                <a:latin typeface="+mn-lt"/>
                <a:ea typeface="+mn-ea"/>
                <a:cs typeface="Arial"/>
              </a:rPr>
              <a:t> </a:t>
            </a:r>
            <a:r>
              <a:rPr lang="ar-SA" sz="1200">
                <a:solidFill>
                  <a:schemeClr val="tx1"/>
                </a:solidFill>
                <a:latin typeface="+mn-lt"/>
                <a:ea typeface="+mn-ea"/>
                <a:cs typeface="Arial"/>
              </a:rPr>
              <a:t>"أعاني من نوبة قلبية".</a:t>
            </a:r>
          </a:p>
          <a:p>
            <a:pPr marL="171450" indent="-171450">
              <a:buFont typeface="Arial" panose="020B0604020202020204" pitchFamily="34" charset="0"/>
              <a:buChar char="•"/>
            </a:pPr>
            <a:r>
              <a:rPr lang="ar-SA" sz="1200">
                <a:solidFill>
                  <a:schemeClr val="tx1"/>
                </a:solidFill>
                <a:latin typeface="+mn-lt"/>
                <a:ea typeface="+mn-ea"/>
                <a:cs typeface="Arial"/>
              </a:rPr>
              <a:t>المشاعر الجسدية قد تشمل: خفقان القلب؛ التعرق؛ صعوبة في التنفس؛ اهتزاز؛ الشعور بالدوار؛ الشعور بالإعياء.</a:t>
            </a:r>
          </a:p>
          <a:p>
            <a:pPr marL="171450" indent="-171450">
              <a:buFont typeface="Arial" panose="020B0604020202020204" pitchFamily="34" charset="0"/>
              <a:buChar char="•"/>
            </a:pPr>
            <a:r>
              <a:rPr lang="ar-SA" sz="1200">
                <a:solidFill>
                  <a:schemeClr val="tx1"/>
                </a:solidFill>
                <a:latin typeface="+mn-lt"/>
                <a:ea typeface="+mn-ea"/>
                <a:cs typeface="Arial"/>
              </a:rPr>
              <a:t>نوبات الهلع قد تكون ساحقة ولكنها عادةً ما تكون قصيرة (حوال 10 دقائق).</a:t>
            </a:r>
            <a:r>
              <a:rPr lang="en-US" sz="1200">
                <a:solidFill>
                  <a:schemeClr val="tx1"/>
                </a:solidFill>
                <a:latin typeface="+mn-lt"/>
                <a:ea typeface="+mn-ea"/>
                <a:cs typeface="Arial"/>
              </a:rPr>
              <a:t> </a:t>
            </a:r>
            <a:r>
              <a:rPr lang="ar-SA" sz="1200">
                <a:solidFill>
                  <a:schemeClr val="tx1"/>
                </a:solidFill>
                <a:latin typeface="+mn-lt"/>
                <a:ea typeface="+mn-ea"/>
                <a:cs typeface="Arial"/>
              </a:rPr>
              <a:t>من المهم أن تعرف أنها تزول.</a:t>
            </a:r>
          </a:p>
          <a:p>
            <a:pPr marL="0" indent="0" fontAlgn="base">
              <a:buFont typeface="Arial" panose="020B0604020202020204" pitchFamily="34" charset="0"/>
              <a:buNone/>
            </a:pPr>
            <a:endParaRPr lang="en-US" sz="1200" b="1" i="0" kern="1200" dirty="0">
              <a:solidFill>
                <a:schemeClr val="tx1"/>
              </a:solidFill>
              <a:effectLst/>
              <a:latin typeface="+mn-lt"/>
              <a:ea typeface="+mn-ea"/>
              <a:cs typeface="+mn-cs"/>
            </a:endParaRPr>
          </a:p>
          <a:p>
            <a:pPr marL="0" indent="0" fontAlgn="base">
              <a:buFont typeface="Arial" panose="020B0604020202020204" pitchFamily="34" charset="0"/>
              <a:buNone/>
            </a:pPr>
            <a:r>
              <a:rPr lang="ar-SA" sz="1200" b="1" i="0">
                <a:solidFill>
                  <a:schemeClr val="tx1"/>
                </a:solidFill>
                <a:latin typeface="+mn-lt"/>
                <a:ea typeface="+mn-ea"/>
                <a:cs typeface="Arial"/>
              </a:rPr>
              <a:t>الرهاب المحدد:</a:t>
            </a:r>
            <a:r>
              <a:rPr lang="en-US" sz="1200" b="1" i="0">
                <a:solidFill>
                  <a:schemeClr val="tx1"/>
                </a:solidFill>
                <a:latin typeface="+mn-lt"/>
                <a:ea typeface="+mn-ea"/>
                <a:cs typeface="Arial"/>
              </a:rPr>
              <a:t> </a:t>
            </a:r>
            <a:r>
              <a:rPr lang="ar-SA" sz="1200" b="0" i="0">
                <a:solidFill>
                  <a:schemeClr val="tx1"/>
                </a:solidFill>
                <a:latin typeface="+mn-lt"/>
                <a:ea typeface="+mn-ea"/>
                <a:cs typeface="Arial"/>
              </a:rPr>
              <a:t>شخص يشعر بالخوف تجاه أشياء أو مواقف محددة وقد يذهب لمسافات بعيدة لتجنبها، على سبيل المثال، الحقن أو السفر عبر الطائرة.</a:t>
            </a:r>
            <a:r>
              <a:rPr lang="en-US" sz="1200" b="0" i="0">
                <a:solidFill>
                  <a:schemeClr val="tx1"/>
                </a:solidFill>
                <a:latin typeface="+mn-lt"/>
                <a:ea typeface="+mn-ea"/>
                <a:cs typeface="Arial"/>
              </a:rPr>
              <a:t> </a:t>
            </a:r>
            <a:r>
              <a:rPr lang="ar-SA" sz="1200" b="0" i="0">
                <a:solidFill>
                  <a:schemeClr val="tx1"/>
                </a:solidFill>
                <a:latin typeface="+mn-lt"/>
                <a:ea typeface="+mn-ea"/>
                <a:cs typeface="Arial"/>
              </a:rPr>
              <a:t>هناك أنواع عديدة ومختلفة من الرهاب.</a:t>
            </a:r>
          </a:p>
          <a:p>
            <a:pPr marL="0" indent="0" fontAlgn="base">
              <a:buFont typeface="Arial" panose="020B0604020202020204" pitchFamily="34" charset="0"/>
              <a:buNone/>
            </a:pPr>
            <a:endParaRPr lang="en-US" sz="1200" b="1" i="0" kern="1200" dirty="0">
              <a:solidFill>
                <a:schemeClr val="tx1"/>
              </a:solidFill>
              <a:effectLst/>
              <a:latin typeface="+mn-lt"/>
              <a:ea typeface="+mn-ea"/>
              <a:cs typeface="+mn-cs"/>
            </a:endParaRPr>
          </a:p>
          <a:p>
            <a:pPr marL="0" indent="0" fontAlgn="base">
              <a:buFont typeface="Arial" panose="020B0604020202020204" pitchFamily="34" charset="0"/>
              <a:buNone/>
            </a:pPr>
            <a:r>
              <a:rPr lang="ar-SA" sz="1200" b="1" i="0" u="sng">
                <a:solidFill>
                  <a:schemeClr val="tx1"/>
                </a:solidFill>
                <a:latin typeface="+mn-lt"/>
                <a:ea typeface="+mn-ea"/>
                <a:cs typeface="Arial"/>
              </a:rPr>
              <a:t>معلومات أساسية للمُيسّر:</a:t>
            </a:r>
          </a:p>
          <a:p>
            <a:pPr marL="171450" indent="-171450">
              <a:buFont typeface="Arial" panose="020B0604020202020204" pitchFamily="34" charset="0"/>
              <a:buChar char="•"/>
            </a:pPr>
            <a:r>
              <a:rPr lang="ar-SA" b="0"/>
              <a:t>حالات أخرى يكون القلق موجود فيها تشمل</a:t>
            </a:r>
            <a:r>
              <a:rPr lang="ar-SA"/>
              <a:t>اضطراب الوسواس القهري، </a:t>
            </a:r>
            <a:r>
              <a:rPr lang="en-US"/>
              <a:t>OCD</a:t>
            </a:r>
            <a:r>
              <a:rPr lang="ar-SA"/>
              <a:t> (والذي لم يعد يتميز وحده بشكل عام على أنه "اضطراب القلق") اضطراب الكرب التالي للرضح (</a:t>
            </a:r>
            <a:r>
              <a:rPr lang="en-US"/>
              <a:t>PTSD</a:t>
            </a:r>
            <a:r>
              <a:rPr lang="ar-SA"/>
              <a:t>). </a:t>
            </a:r>
          </a:p>
          <a:p>
            <a:pPr marL="0" indent="0" fontAlgn="base">
              <a:buFont typeface="Arial" panose="020B0604020202020204" pitchFamily="34" charset="0"/>
              <a:buNone/>
            </a:pPr>
            <a:endParaRPr lang="en-US" sz="1200" b="1"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12</a:t>
            </a:fld>
            <a:endParaRPr lang="en-US"/>
          </a:p>
        </p:txBody>
      </p:sp>
    </p:spTree>
    <p:extLst>
      <p:ext uri="{BB962C8B-B14F-4D97-AF65-F5344CB8AC3E}">
        <p14:creationId xmlns:p14="http://schemas.microsoft.com/office/powerpoint/2010/main" val="15202736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i="1"/>
              <a:t>وضِّح:</a:t>
            </a:r>
            <a:r>
              <a:rPr lang="en-US" b="1" i="1"/>
              <a:t> </a:t>
            </a:r>
            <a:r>
              <a:rPr lang="ar-SA" sz="1200">
                <a:solidFill>
                  <a:schemeClr val="tx1"/>
                </a:solidFill>
                <a:latin typeface="+mn-lt"/>
                <a:ea typeface="+mn-ea"/>
                <a:cs typeface="Arial"/>
              </a:rPr>
              <a:t>يعاني الأشخاص المصابون بالقلق من تغيرات في التفكير والشعور والسلامة الجسدية والسلوك.</a:t>
            </a:r>
            <a:r>
              <a:rPr lang="en-US" sz="1200">
                <a:solidFill>
                  <a:schemeClr val="tx1"/>
                </a:solidFill>
                <a:latin typeface="+mn-lt"/>
                <a:ea typeface="+mn-ea"/>
                <a:cs typeface="Arial"/>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SA" sz="1200" b="1" i="1">
                <a:solidFill>
                  <a:schemeClr val="tx1"/>
                </a:solidFill>
                <a:latin typeface="+mn-lt"/>
                <a:ea typeface="+mn-ea"/>
                <a:cs typeface="Arial"/>
              </a:rPr>
              <a:t>استعرض </a:t>
            </a:r>
            <a:r>
              <a:rPr lang="ar-SA" sz="1200" b="0" i="0">
                <a:solidFill>
                  <a:schemeClr val="tx1"/>
                </a:solidFill>
                <a:latin typeface="+mn-lt"/>
                <a:ea typeface="+mn-ea"/>
                <a:cs typeface="Arial"/>
              </a:rPr>
              <a:t>المعلومات الموجودة على الشريحة.</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SA" sz="1200" b="1" i="1">
                <a:solidFill>
                  <a:schemeClr val="tx1"/>
                </a:solidFill>
                <a:latin typeface="+mn-lt"/>
                <a:ea typeface="+mn-ea"/>
                <a:cs typeface="Arial"/>
              </a:rPr>
              <a:t>وضِّح:</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b="0" i="0">
                <a:solidFill>
                  <a:schemeClr val="tx1"/>
                </a:solidFill>
                <a:latin typeface="+mn-lt"/>
                <a:ea typeface="+mn-ea"/>
                <a:cs typeface="Arial"/>
              </a:rPr>
              <a:t>ليس كل شخص يعاني من القلق سيصاب بجميع هذه الأعراض.</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a:solidFill>
                  <a:schemeClr val="tx1"/>
                </a:solidFill>
                <a:latin typeface="+mn-lt"/>
                <a:ea typeface="+mn-ea"/>
                <a:cs typeface="Arial"/>
              </a:rPr>
              <a:t>تنظر التشخيصات في شدة الأعراض، ومدة الأعراض، والأسباب المحددة المعينة التي يمكن تحديدها</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13</a:t>
            </a:fld>
            <a:endParaRPr lang="en-US"/>
          </a:p>
        </p:txBody>
      </p:sp>
    </p:spTree>
    <p:extLst>
      <p:ext uri="{BB962C8B-B14F-4D97-AF65-F5344CB8AC3E}">
        <p14:creationId xmlns:p14="http://schemas.microsoft.com/office/powerpoint/2010/main" val="6457039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ar-SA" b="1" i="1"/>
              <a:t>استعرض </a:t>
            </a:r>
            <a:r>
              <a:rPr lang="ar-SA" b="0" i="0"/>
              <a:t>المعلومات الموجودة على الشريحة.</a:t>
            </a:r>
          </a:p>
          <a:p>
            <a:endParaRPr lang="en-US" b="1" i="1" dirty="0"/>
          </a:p>
          <a:p>
            <a:r>
              <a:rPr lang="ar-SA" b="1" i="1"/>
              <a:t>وضِّح:</a:t>
            </a:r>
          </a:p>
          <a:p>
            <a:pPr marL="171450" indent="-171450">
              <a:buFont typeface="Arial" panose="020B0604020202020204" pitchFamily="34" charset="0"/>
              <a:buChar char="•"/>
            </a:pPr>
            <a:r>
              <a:rPr lang="ar-SA" b="1" i="0" u="none"/>
              <a:t>معدلات الانتشار </a:t>
            </a:r>
            <a:r>
              <a:rPr lang="ar-SA" b="0" i="0" u="none"/>
              <a:t> قد تختلف بين الثقافات لأسباب عديدة، بما في ذلك:</a:t>
            </a:r>
            <a:r>
              <a:rPr lang="en-US" b="0" i="0" u="none"/>
              <a:t> </a:t>
            </a:r>
          </a:p>
          <a:p>
            <a:pPr marL="628650" lvl="1" indent="-171450">
              <a:buFont typeface="Arial" panose="020B0604020202020204" pitchFamily="34" charset="0"/>
              <a:buChar char="•"/>
            </a:pPr>
            <a:r>
              <a:rPr lang="ar-SA" b="0" i="0" u="none"/>
              <a:t>تأثير القيم والأعراف الثقافية على خبرات وتعبيرات الاضطرابات الصحية النفسية</a:t>
            </a:r>
          </a:p>
          <a:p>
            <a:pPr marL="628650" lvl="1" indent="-171450">
              <a:buFont typeface="Arial" panose="020B0604020202020204" pitchFamily="34" charset="0"/>
              <a:buChar char="•"/>
            </a:pPr>
            <a:r>
              <a:rPr lang="ar-SA" b="0" i="0" u="none"/>
              <a:t>نماذج قياس مختلفة</a:t>
            </a:r>
          </a:p>
          <a:p>
            <a:pPr marL="628650" lvl="1" indent="-171450">
              <a:buFont typeface="Arial" panose="020B0604020202020204" pitchFamily="34" charset="0"/>
              <a:buChar char="•"/>
            </a:pPr>
            <a:r>
              <a:rPr lang="ar-SA" b="0" i="0" u="none"/>
              <a:t>معدات الوصول المختلفة إلى أخصائيي الصحة النفسية والأخصائيين الطبيين ومن ثم المعدلات المختلفة للتشخيص وأشياء أخرى.  </a:t>
            </a:r>
          </a:p>
          <a:p>
            <a:pPr marL="171450" indent="-171450">
              <a:buFont typeface="Arial" panose="020B0604020202020204" pitchFamily="34" charset="0"/>
              <a:buChar char="•"/>
            </a:pPr>
            <a:r>
              <a:rPr lang="ar-SA" b="1" i="0" u="none"/>
              <a:t>"الفجوة بين الجنسين"</a:t>
            </a:r>
            <a:r>
              <a:rPr lang="ar-SA" b="0" i="0" u="none"/>
              <a:t>في الانتشار توجد بعيدًا عن النوع والعرق والثقافة.</a:t>
            </a:r>
            <a:r>
              <a:rPr lang="en-US" b="0" i="0" u="none"/>
              <a:t> </a:t>
            </a:r>
            <a:r>
              <a:rPr lang="ar-SA" b="0" i="0" u="none"/>
              <a:t>من المرجع أن تصاب السيدات بالقلق أكثر من الرجال لأسباب عديدة، منها:</a:t>
            </a:r>
            <a:r>
              <a:rPr lang="en-US" b="0" i="0" u="none"/>
              <a:t> </a:t>
            </a:r>
          </a:p>
          <a:p>
            <a:pPr marL="628650" lvl="1" indent="-171450">
              <a:buFont typeface="Arial" panose="020B0604020202020204" pitchFamily="34" charset="0"/>
              <a:buChar char="•"/>
            </a:pPr>
            <a:r>
              <a:rPr lang="ar-SA" b="0" i="0" u="none"/>
              <a:t>ظروف الحياة والثقافة (مثلًا، القوة والحالة غير المتكافئة، المخاطر الزائدة للتعاطي، أعباء العمل الزائدة)</a:t>
            </a:r>
          </a:p>
          <a:p>
            <a:pPr marL="628650" lvl="1" indent="-171450">
              <a:buFont typeface="Arial" panose="020B0604020202020204" pitchFamily="34" charset="0"/>
              <a:buChar char="•"/>
            </a:pPr>
            <a:r>
              <a:rPr lang="ar-SA" b="0" i="0" u="none"/>
              <a:t>تأثير الهرمونات المرتبطة بسن البلوغ والحمل والطفولة؛</a:t>
            </a:r>
            <a:r>
              <a:rPr lang="en-US" b="0" i="0" u="none"/>
              <a:t> </a:t>
            </a:r>
          </a:p>
          <a:p>
            <a:endParaRPr lang="en-US" b="1" i="1" u="sng" dirty="0"/>
          </a:p>
          <a:p>
            <a:r>
              <a:rPr lang="ar-SA" b="1" i="0" u="sng"/>
              <a:t>المراجع ذات الصلة</a:t>
            </a:r>
          </a:p>
          <a:p>
            <a:pPr marL="228600" indent="-228600">
              <a:buAutoNum type="arabicPeriod"/>
            </a:pPr>
            <a:r>
              <a:rPr lang="ar-SA" b="0" i="1"/>
              <a:t>بيانات الصحة التابعة لمنظمة الصحة العالمية: </a:t>
            </a:r>
            <a:r>
              <a:rPr lang="en-US" b="0" i="0"/>
              <a:t>https://ourworldindata.org/mental-health</a:t>
            </a:r>
          </a:p>
          <a:p>
            <a:pPr marL="228600" marR="0" lvl="0" indent="-228600" algn="r" defTabSz="914400" rtl="1" eaLnBrk="1" fontAlgn="auto" latinLnBrk="0" hangingPunct="1">
              <a:lnSpc>
                <a:spcPct val="100000"/>
              </a:lnSpc>
              <a:spcBef>
                <a:spcPts val="0"/>
              </a:spcBef>
              <a:spcAft>
                <a:spcPts val="0"/>
              </a:spcAft>
              <a:buClrTx/>
              <a:buSzTx/>
              <a:buFontTx/>
              <a:buAutoNum type="arabicPeriod"/>
              <a:tabLst/>
              <a:defRPr/>
            </a:pPr>
            <a:r>
              <a:rPr lang="ar-SA" sz="1200" b="0" i="1">
                <a:solidFill>
                  <a:schemeClr val="tx1"/>
                </a:solidFill>
                <a:latin typeface="+mn-lt"/>
                <a:ea typeface="+mn-ea"/>
                <a:cs typeface="Arial"/>
              </a:rPr>
              <a:t>علم الأوبئة الخاص باضطرابات القلق في القرن الحادي والعشرين:</a:t>
            </a:r>
            <a:r>
              <a:rPr lang="ar-SA" sz="1200" b="0" i="0">
                <a:solidFill>
                  <a:schemeClr val="tx1"/>
                </a:solidFill>
                <a:latin typeface="+mn-lt"/>
                <a:ea typeface="+mn-ea"/>
                <a:cs typeface="Arial"/>
              </a:rPr>
              <a:t>:</a:t>
            </a:r>
            <a:r>
              <a:rPr lang="en-US" sz="1200" b="0" i="0">
                <a:solidFill>
                  <a:schemeClr val="tx1"/>
                </a:solidFill>
                <a:latin typeface="+mn-lt"/>
                <a:ea typeface="+mn-ea"/>
                <a:cs typeface="Arial"/>
              </a:rPr>
              <a:t>https://www.ncbi.nlm.nih.gov/pmc/articles/PMC4610617/</a:t>
            </a:r>
          </a:p>
          <a:p>
            <a:pPr marL="228600" indent="-228600">
              <a:buAutoNum type="arabicPeriod"/>
            </a:pPr>
            <a:r>
              <a:rPr lang="ar-SA" b="0" i="1"/>
              <a:t>المفاهيم الثقافية المتداخلة لاضطرابات القلق</a:t>
            </a:r>
            <a:r>
              <a:rPr lang="ar-SA" b="0" i="0"/>
              <a:t>:</a:t>
            </a:r>
            <a:r>
              <a:rPr lang="en-US" b="0" i="0"/>
              <a:t>https://www.ncbi.nlm.nih.gov/pmc/articles/PMC4037698/</a:t>
            </a:r>
          </a:p>
          <a:p>
            <a:pPr marL="228600" indent="-228600">
              <a:buAutoNum type="arabicPeriod"/>
            </a:pPr>
            <a:endParaRPr lang="en-US" b="0" i="0" dirty="0"/>
          </a:p>
          <a:p>
            <a:pPr marL="228600" indent="-228600">
              <a:buAutoNum type="arabicPeriod"/>
            </a:pPr>
            <a:endParaRPr lang="en-US" b="0" i="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14</a:t>
            </a:fld>
            <a:endParaRPr lang="en-US"/>
          </a:p>
        </p:txBody>
      </p:sp>
    </p:spTree>
    <p:extLst>
      <p:ext uri="{BB962C8B-B14F-4D97-AF65-F5344CB8AC3E}">
        <p14:creationId xmlns:p14="http://schemas.microsoft.com/office/powerpoint/2010/main" val="14354929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ar-SA" b="1" i="1"/>
              <a:t>وضِّح:</a:t>
            </a:r>
            <a:r>
              <a:rPr lang="en-US" b="1" i="1"/>
              <a:t> </a:t>
            </a:r>
            <a:r>
              <a:rPr lang="ar-SA" sz="1200">
                <a:solidFill>
                  <a:schemeClr val="tx1"/>
                </a:solidFill>
                <a:latin typeface="+mn-lt"/>
                <a:ea typeface="+mn-ea"/>
                <a:cs typeface="Arial"/>
              </a:rPr>
              <a:t>القلق ينطوي على تعقيد، ويتعلم الأطباء والباحثون الكثير عنه طوال الوقت.</a:t>
            </a:r>
            <a:r>
              <a:rPr lang="en-US" sz="1200">
                <a:solidFill>
                  <a:schemeClr val="tx1"/>
                </a:solidFill>
                <a:latin typeface="+mn-lt"/>
                <a:ea typeface="+mn-ea"/>
                <a:cs typeface="Arial"/>
              </a:rPr>
              <a:t> </a:t>
            </a:r>
            <a:r>
              <a:rPr lang="ar-SA" sz="1200">
                <a:solidFill>
                  <a:schemeClr val="tx1"/>
                </a:solidFill>
                <a:latin typeface="+mn-lt"/>
                <a:ea typeface="+mn-ea"/>
                <a:cs typeface="Arial"/>
              </a:rPr>
              <a:t>يعتقد معظم الباحثين أن مجموعة العناصر تؤدي إلى مستويات عالية للغاية من القلق فضلًا عن سبب واحد على حدة.</a:t>
            </a:r>
            <a:r>
              <a:rPr lang="en-US" sz="1200">
                <a:solidFill>
                  <a:schemeClr val="tx1"/>
                </a:solidFill>
                <a:latin typeface="+mn-lt"/>
                <a:ea typeface="+mn-ea"/>
                <a:cs typeface="Arial"/>
              </a:rPr>
              <a:t> </a:t>
            </a:r>
            <a:r>
              <a:rPr lang="ar-SA" sz="1200">
                <a:solidFill>
                  <a:schemeClr val="tx1"/>
                </a:solidFill>
                <a:latin typeface="+mn-lt"/>
                <a:ea typeface="+mn-ea"/>
                <a:cs typeface="Arial"/>
              </a:rPr>
              <a:t>بعض هذه العناصر ذات الصلة تشمل:</a:t>
            </a:r>
          </a:p>
          <a:p>
            <a:pPr marL="171450"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0" indent="0">
              <a:buFont typeface="Arial" panose="020B0604020202020204" pitchFamily="34" charset="0"/>
              <a:buNone/>
            </a:pPr>
            <a:r>
              <a:rPr lang="ar-SA" sz="1200" b="1" i="1">
                <a:solidFill>
                  <a:schemeClr val="tx1"/>
                </a:solidFill>
                <a:latin typeface="+mn-lt"/>
                <a:ea typeface="+mn-ea"/>
                <a:cs typeface="Arial"/>
              </a:rPr>
              <a:t>استعرض </a:t>
            </a:r>
            <a:r>
              <a:rPr lang="ar-SA" sz="1200" b="0" i="0">
                <a:solidFill>
                  <a:schemeClr val="tx1"/>
                </a:solidFill>
                <a:latin typeface="+mn-lt"/>
                <a:ea typeface="+mn-ea"/>
                <a:cs typeface="Arial"/>
              </a:rPr>
              <a:t>المعلومات الموجودة على الشريحة.</a:t>
            </a:r>
            <a:r>
              <a:rPr lang="en-US" sz="1200" b="0" i="0">
                <a:solidFill>
                  <a:schemeClr val="tx1"/>
                </a:solidFill>
                <a:latin typeface="+mn-lt"/>
                <a:ea typeface="+mn-ea"/>
                <a:cs typeface="Arial"/>
              </a:rPr>
              <a:t> </a:t>
            </a:r>
          </a:p>
          <a:p>
            <a:pPr marL="171450" lvl="0" indent="-171450">
              <a:buFont typeface="Arial" panose="020B0604020202020204" pitchFamily="34" charset="0"/>
              <a:buChar char="•"/>
            </a:pPr>
            <a:r>
              <a:rPr lang="ar-SA" sz="1200" b="1">
                <a:solidFill>
                  <a:schemeClr val="tx1"/>
                </a:solidFill>
                <a:latin typeface="+mn-lt"/>
                <a:ea typeface="+mn-ea"/>
                <a:cs typeface="Arial"/>
              </a:rPr>
              <a:t>الضعف الجينيوكيمياء المخ</a:t>
            </a:r>
            <a:r>
              <a:rPr lang="ar-SA" sz="1200">
                <a:solidFill>
                  <a:schemeClr val="tx1"/>
                </a:solidFill>
                <a:latin typeface="+mn-lt"/>
                <a:ea typeface="+mn-ea"/>
                <a:cs typeface="Arial"/>
              </a:rPr>
              <a:t>.</a:t>
            </a:r>
            <a:r>
              <a:rPr lang="en-US" sz="1200">
                <a:solidFill>
                  <a:schemeClr val="tx1"/>
                </a:solidFill>
                <a:latin typeface="+mn-lt"/>
                <a:ea typeface="+mn-ea"/>
                <a:cs typeface="Arial"/>
              </a:rPr>
              <a:t> </a:t>
            </a:r>
            <a:r>
              <a:rPr lang="ar-SA" sz="1200">
                <a:solidFill>
                  <a:schemeClr val="tx1"/>
                </a:solidFill>
                <a:latin typeface="+mn-lt"/>
                <a:ea typeface="+mn-ea"/>
                <a:cs typeface="Arial"/>
              </a:rPr>
              <a:t>قد لا تعمل الناقلات العصبية المنظمة للمزاج بصورة طبيعية.</a:t>
            </a:r>
            <a:r>
              <a:rPr lang="en-US" sz="1200">
                <a:solidFill>
                  <a:schemeClr val="tx1"/>
                </a:solidFill>
                <a:latin typeface="+mn-lt"/>
                <a:ea typeface="+mn-ea"/>
                <a:cs typeface="Arial"/>
              </a:rPr>
              <a:t> </a:t>
            </a:r>
          </a:p>
          <a:p>
            <a:pPr marL="171450" lvl="0" indent="-171450">
              <a:buFont typeface="Arial" panose="020B0604020202020204" pitchFamily="34" charset="0"/>
              <a:buChar char="•"/>
            </a:pPr>
            <a:r>
              <a:rPr lang="ar-SA" sz="1200" b="1">
                <a:solidFill>
                  <a:schemeClr val="tx1"/>
                </a:solidFill>
                <a:latin typeface="+mn-lt"/>
                <a:ea typeface="+mn-ea"/>
                <a:cs typeface="Arial"/>
              </a:rPr>
              <a:t>عناصر الشخصية</a:t>
            </a:r>
            <a:r>
              <a:rPr lang="ar-SA" sz="1200">
                <a:solidFill>
                  <a:schemeClr val="tx1"/>
                </a:solidFill>
                <a:latin typeface="+mn-lt"/>
                <a:ea typeface="+mn-ea"/>
                <a:cs typeface="Arial"/>
              </a:rPr>
              <a:t> مرتبطة بحساسية شديدة، الكمال، أن تكون من "النوع أ"، الخجل، أن تكون أكثر تشائمًا، انخفاض تقدير الذات وأخرى.</a:t>
            </a:r>
            <a:r>
              <a:rPr lang="en-US" sz="1200">
                <a:solidFill>
                  <a:schemeClr val="tx1"/>
                </a:solidFill>
                <a:latin typeface="+mn-lt"/>
                <a:ea typeface="+mn-ea"/>
                <a:cs typeface="Arial"/>
              </a:rPr>
              <a:t> </a:t>
            </a:r>
          </a:p>
          <a:p>
            <a:pPr marL="171450" lvl="0" indent="-171450">
              <a:buFont typeface="Arial" panose="020B0604020202020204" pitchFamily="34" charset="0"/>
              <a:buChar char="•"/>
            </a:pPr>
            <a:r>
              <a:rPr lang="ar-SA" sz="1200" b="1">
                <a:solidFill>
                  <a:schemeClr val="tx1"/>
                </a:solidFill>
                <a:latin typeface="+mn-lt"/>
                <a:ea typeface="+mn-ea"/>
                <a:cs typeface="Arial"/>
              </a:rPr>
              <a:t>تاريخ الأسرة والنمذجة.</a:t>
            </a:r>
            <a:r>
              <a:rPr lang="en-US" sz="1200" b="1">
                <a:solidFill>
                  <a:schemeClr val="tx1"/>
                </a:solidFill>
                <a:latin typeface="+mn-lt"/>
                <a:ea typeface="+mn-ea"/>
                <a:cs typeface="Arial"/>
              </a:rPr>
              <a:t> </a:t>
            </a:r>
            <a:r>
              <a:rPr lang="ar-SA" sz="1200">
                <a:solidFill>
                  <a:schemeClr val="tx1"/>
                </a:solidFill>
                <a:latin typeface="+mn-lt"/>
                <a:ea typeface="+mn-ea"/>
                <a:cs typeface="Arial"/>
              </a:rPr>
              <a:t>يستطيع الأشخاص"تعلم" استجابات القلق والاستجابات التفاعلية للتحديات من مقدمي الرعاية والآخرين.</a:t>
            </a:r>
            <a:r>
              <a:rPr lang="en-US" sz="1200">
                <a:solidFill>
                  <a:schemeClr val="tx1"/>
                </a:solidFill>
                <a:latin typeface="+mn-lt"/>
                <a:ea typeface="+mn-ea"/>
                <a:cs typeface="Arial"/>
              </a:rPr>
              <a:t> </a:t>
            </a:r>
          </a:p>
          <a:p>
            <a:pPr marL="171450" lvl="0" indent="-171450">
              <a:buFont typeface="Arial" panose="020B0604020202020204" pitchFamily="34" charset="0"/>
              <a:buChar char="•"/>
            </a:pPr>
            <a:r>
              <a:rPr lang="ar-SA" sz="1200" b="1">
                <a:solidFill>
                  <a:schemeClr val="tx1"/>
                </a:solidFill>
                <a:latin typeface="+mn-lt"/>
                <a:ea typeface="+mn-ea"/>
                <a:cs typeface="Arial"/>
              </a:rPr>
              <a:t>وجود الضغط المستمر</a:t>
            </a:r>
            <a:r>
              <a:rPr lang="ar-SA" sz="1200">
                <a:solidFill>
                  <a:schemeClr val="tx1"/>
                </a:solidFill>
                <a:latin typeface="+mn-lt"/>
                <a:ea typeface="+mn-ea"/>
                <a:cs typeface="Arial"/>
              </a:rPr>
              <a:t>المتعلق بالمشاكل الصحية المزمنة، تعارض العلاقات، العمل، الماليات وغيرها من المشاكل.</a:t>
            </a:r>
          </a:p>
          <a:p>
            <a:pPr marL="171450" lvl="0" indent="-171450">
              <a:buFont typeface="Arial" panose="020B0604020202020204" pitchFamily="34" charset="0"/>
              <a:buChar char="•"/>
            </a:pPr>
            <a:r>
              <a:rPr lang="ar-SA" sz="1200" b="1">
                <a:solidFill>
                  <a:schemeClr val="tx1"/>
                </a:solidFill>
                <a:latin typeface="+mn-lt"/>
                <a:ea typeface="+mn-ea"/>
                <a:cs typeface="Arial"/>
              </a:rPr>
              <a:t>الظروف الصحية</a:t>
            </a:r>
            <a:r>
              <a:rPr lang="ar-SA" sz="1200">
                <a:solidFill>
                  <a:schemeClr val="tx1"/>
                </a:solidFill>
                <a:latin typeface="+mn-lt"/>
                <a:ea typeface="+mn-ea"/>
                <a:cs typeface="Arial"/>
              </a:rPr>
              <a:t>مثل السكر، السرطان، وأمراض القلب يمكن أن تسبب اضطرابات القلق.</a:t>
            </a:r>
            <a:r>
              <a:rPr lang="en-US" sz="1200">
                <a:solidFill>
                  <a:schemeClr val="tx1"/>
                </a:solidFill>
                <a:latin typeface="+mn-lt"/>
                <a:ea typeface="+mn-ea"/>
                <a:cs typeface="Arial"/>
              </a:rPr>
              <a:t> </a:t>
            </a:r>
          </a:p>
          <a:p>
            <a:pPr marL="171450" lvl="0" indent="-171450">
              <a:buFont typeface="Arial" panose="020B0604020202020204" pitchFamily="34" charset="0"/>
              <a:buChar char="•"/>
            </a:pPr>
            <a:r>
              <a:rPr lang="ar-SA" sz="1200" b="1">
                <a:solidFill>
                  <a:schemeClr val="tx1"/>
                </a:solidFill>
                <a:latin typeface="+mn-lt"/>
                <a:ea typeface="+mn-ea"/>
                <a:cs typeface="Arial"/>
              </a:rPr>
              <a:t>الحمل والولادة.</a:t>
            </a:r>
            <a:r>
              <a:rPr lang="en-US" sz="1200" b="1">
                <a:solidFill>
                  <a:schemeClr val="tx1"/>
                </a:solidFill>
                <a:latin typeface="+mn-lt"/>
                <a:ea typeface="+mn-ea"/>
                <a:cs typeface="Arial"/>
              </a:rPr>
              <a:t> </a:t>
            </a:r>
            <a:r>
              <a:rPr lang="ar-SA" sz="1200">
                <a:solidFill>
                  <a:schemeClr val="tx1"/>
                </a:solidFill>
                <a:latin typeface="+mn-lt"/>
                <a:ea typeface="+mn-ea"/>
                <a:cs typeface="Arial"/>
              </a:rPr>
              <a:t>القلق شائع إلى حد ما أثناء الحمل وبعد الولادة (قلق ما بعد الولادة).</a:t>
            </a:r>
            <a:r>
              <a:rPr lang="en-US" sz="1200">
                <a:solidFill>
                  <a:schemeClr val="tx1"/>
                </a:solidFill>
                <a:latin typeface="+mn-lt"/>
                <a:ea typeface="+mn-ea"/>
                <a:cs typeface="Arial"/>
              </a:rPr>
              <a:t> </a:t>
            </a:r>
            <a:r>
              <a:rPr lang="ar-SA" sz="1200">
                <a:solidFill>
                  <a:schemeClr val="tx1"/>
                </a:solidFill>
                <a:latin typeface="+mn-lt"/>
                <a:ea typeface="+mn-ea"/>
                <a:cs typeface="Arial"/>
              </a:rPr>
              <a:t>حوالي 1 من بين 7 من السيدات الحوامل تظهر عليهن أعراض قلق شديد أثناء الحمل أو بعد الولادة.</a:t>
            </a:r>
            <a:r>
              <a:rPr lang="en-US" sz="1200">
                <a:solidFill>
                  <a:schemeClr val="tx1"/>
                </a:solidFill>
                <a:latin typeface="+mn-lt"/>
                <a:ea typeface="+mn-ea"/>
                <a:cs typeface="Arial"/>
              </a:rPr>
              <a:t> </a:t>
            </a:r>
          </a:p>
          <a:p>
            <a:pPr marL="171450" lvl="0" indent="-171450">
              <a:buFont typeface="Arial" panose="020B0604020202020204" pitchFamily="34" charset="0"/>
              <a:buChar char="•"/>
            </a:pPr>
            <a:r>
              <a:rPr lang="ar-SA" sz="1200" b="1">
                <a:solidFill>
                  <a:schemeClr val="tx1"/>
                </a:solidFill>
                <a:latin typeface="+mn-lt"/>
                <a:ea typeface="+mn-ea"/>
                <a:cs typeface="Arial"/>
              </a:rPr>
              <a:t>خبرات الحياة السابقة</a:t>
            </a:r>
            <a:r>
              <a:rPr lang="en-US" sz="1200">
                <a:solidFill>
                  <a:schemeClr val="tx1"/>
                </a:solidFill>
                <a:latin typeface="+mn-lt"/>
                <a:ea typeface="+mn-ea"/>
                <a:cs typeface="Arial"/>
              </a:rPr>
              <a:t> </a:t>
            </a:r>
            <a:r>
              <a:rPr lang="ar-SA" sz="1200">
                <a:solidFill>
                  <a:schemeClr val="tx1"/>
                </a:solidFill>
                <a:latin typeface="+mn-lt"/>
                <a:ea typeface="+mn-ea"/>
                <a:cs typeface="Arial"/>
              </a:rPr>
              <a:t>الأحداثالتي تسبب مشاكل كبيرة (مثل كارثة طبيعية كبيرة أو مشاهدة حدوث حالة وفاة) يمكن أن تسبب اضطرابات القلق.</a:t>
            </a:r>
            <a:r>
              <a:rPr lang="en-US" sz="1200">
                <a:solidFill>
                  <a:schemeClr val="tx1"/>
                </a:solidFill>
                <a:latin typeface="+mn-lt"/>
                <a:ea typeface="+mn-ea"/>
                <a:cs typeface="Arial"/>
              </a:rPr>
              <a:t> </a:t>
            </a:r>
          </a:p>
          <a:p>
            <a:pPr marL="171450" indent="-171450">
              <a:buFont typeface="Arial" panose="020B0604020202020204" pitchFamily="34" charset="0"/>
              <a:buChar char="•"/>
            </a:pPr>
            <a:r>
              <a:rPr lang="ar-SA" sz="1200" b="1">
                <a:solidFill>
                  <a:schemeClr val="tx1"/>
                </a:solidFill>
                <a:latin typeface="+mn-lt"/>
                <a:ea typeface="+mn-ea"/>
                <a:cs typeface="Arial"/>
              </a:rPr>
              <a:t>تعاطي المخدرات</a:t>
            </a:r>
            <a:r>
              <a:rPr lang="ar-SA" sz="1200">
                <a:solidFill>
                  <a:schemeClr val="tx1"/>
                </a:solidFill>
                <a:latin typeface="+mn-lt"/>
                <a:ea typeface="+mn-ea"/>
                <a:cs typeface="Arial"/>
              </a:rPr>
              <a:t>.</a:t>
            </a:r>
            <a:r>
              <a:rPr lang="en-US" sz="1200">
                <a:solidFill>
                  <a:schemeClr val="tx1"/>
                </a:solidFill>
                <a:latin typeface="+mn-lt"/>
                <a:ea typeface="+mn-ea"/>
                <a:cs typeface="Arial"/>
              </a:rPr>
              <a:t> </a:t>
            </a:r>
            <a:r>
              <a:rPr lang="ar-SA" sz="1200">
                <a:solidFill>
                  <a:schemeClr val="tx1"/>
                </a:solidFill>
                <a:latin typeface="+mn-lt"/>
                <a:ea typeface="+mn-ea"/>
                <a:cs typeface="Arial"/>
              </a:rPr>
              <a:t>تعاطي (أو الانسحاب من تعاطي) المخدرات والأدوية مثل القنب والكحول والمهدئات يمكن أن يسبب القلق.</a:t>
            </a:r>
            <a:r>
              <a:rPr lang="en-US" sz="1200">
                <a:solidFill>
                  <a:schemeClr val="tx1"/>
                </a:solidFill>
                <a:latin typeface="+mn-lt"/>
                <a:ea typeface="+mn-ea"/>
                <a:cs typeface="Arial"/>
              </a:rPr>
              <a:t> </a:t>
            </a:r>
          </a:p>
        </p:txBody>
      </p:sp>
      <p:sp>
        <p:nvSpPr>
          <p:cNvPr id="4" name="Slide Number Placeholder 3"/>
          <p:cNvSpPr>
            <a:spLocks noGrp="1"/>
          </p:cNvSpPr>
          <p:nvPr>
            <p:ph type="sldNum" sz="quarter" idx="5"/>
          </p:nvPr>
        </p:nvSpPr>
        <p:spPr/>
        <p:txBody>
          <a:bodyPr/>
          <a:lstStyle/>
          <a:p>
            <a:fld id="{D70FF2E4-95BE-49CA-89E1-C2C428ECDA9A}" type="slidenum">
              <a:rPr lang="en-US" smtClean="0"/>
              <a:pPr/>
              <a:t>15</a:t>
            </a:fld>
            <a:endParaRPr lang="en-US"/>
          </a:p>
        </p:txBody>
      </p:sp>
    </p:spTree>
    <p:extLst>
      <p:ext uri="{BB962C8B-B14F-4D97-AF65-F5344CB8AC3E}">
        <p14:creationId xmlns:p14="http://schemas.microsoft.com/office/powerpoint/2010/main" val="32507218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a:t>وضّح أن</a:t>
            </a:r>
            <a:r>
              <a:rPr lang="ar-SA" b="0" i="0"/>
              <a:t>:</a:t>
            </a:r>
            <a:r>
              <a:rPr lang="en-US" b="0" i="0"/>
              <a:t> </a:t>
            </a:r>
            <a:r>
              <a:rPr lang="ar-SA" sz="1200">
                <a:solidFill>
                  <a:schemeClr val="tx1"/>
                </a:solidFill>
                <a:latin typeface="+mn-lt"/>
                <a:ea typeface="+mn-ea"/>
                <a:cs typeface="Arial"/>
              </a:rPr>
              <a:t>من الضروري طلب الدعم مبكرًا إذا كنت تعاني من القلق.</a:t>
            </a:r>
            <a:r>
              <a:rPr lang="en-US" sz="1200">
                <a:solidFill>
                  <a:schemeClr val="tx1"/>
                </a:solidFill>
                <a:latin typeface="+mn-lt"/>
                <a:ea typeface="+mn-ea"/>
                <a:cs typeface="Arial"/>
              </a:rPr>
              <a:t> </a:t>
            </a:r>
            <a:r>
              <a:rPr lang="ar-SA" sz="1200">
                <a:solidFill>
                  <a:schemeClr val="tx1"/>
                </a:solidFill>
                <a:latin typeface="+mn-lt"/>
                <a:ea typeface="+mn-ea"/>
                <a:cs typeface="Arial"/>
              </a:rPr>
              <a:t>قد لا تزول الأعراض لديك من تلقاء نفسها.</a:t>
            </a:r>
            <a:r>
              <a:rPr lang="en-US" sz="1200">
                <a:solidFill>
                  <a:schemeClr val="tx1"/>
                </a:solidFill>
                <a:latin typeface="+mn-lt"/>
                <a:ea typeface="+mn-ea"/>
                <a:cs typeface="Arial"/>
              </a:rPr>
              <a:t> </a:t>
            </a:r>
            <a:r>
              <a:rPr lang="ar-SA" sz="1200">
                <a:solidFill>
                  <a:schemeClr val="tx1"/>
                </a:solidFill>
                <a:latin typeface="+mn-lt"/>
                <a:ea typeface="+mn-ea"/>
                <a:cs typeface="Arial"/>
              </a:rPr>
              <a:t>في حقيقة الأمر، إذا لم يتم علاج الأعراض، فقد تصبح أكثر شدة وإنهاكًا وإيلامًا، وتبدأ في القضاء على حياتك.</a:t>
            </a:r>
            <a:r>
              <a:rPr lang="en-US" sz="1200">
                <a:solidFill>
                  <a:schemeClr val="tx1"/>
                </a:solidFill>
                <a:latin typeface="+mn-lt"/>
                <a:ea typeface="+mn-ea"/>
                <a:cs typeface="Arial"/>
              </a:rPr>
              <a:t> </a:t>
            </a:r>
            <a:r>
              <a:rPr lang="ar-SA" sz="1200">
                <a:solidFill>
                  <a:schemeClr val="tx1"/>
                </a:solidFill>
                <a:latin typeface="+mn-lt"/>
                <a:ea typeface="+mn-ea"/>
                <a:cs typeface="Arial"/>
              </a:rPr>
              <a:t>هناك مجموعة من العلاجات الفعالة للقلق.</a:t>
            </a:r>
            <a:r>
              <a:rPr lang="en-US" sz="1200">
                <a:solidFill>
                  <a:schemeClr val="tx1"/>
                </a:solidFill>
                <a:latin typeface="+mn-lt"/>
                <a:ea typeface="+mn-ea"/>
                <a:cs typeface="Arial"/>
              </a:rPr>
              <a:t> </a:t>
            </a:r>
            <a:r>
              <a:rPr lang="ar-SA" sz="1200">
                <a:solidFill>
                  <a:schemeClr val="tx1"/>
                </a:solidFill>
                <a:latin typeface="+mn-lt"/>
                <a:ea typeface="+mn-ea"/>
                <a:cs typeface="Arial"/>
              </a:rPr>
              <a:t>كلما أسرع الأشخاص المصابون بالقلق في الحصول على المساعدة، كلما زاد احتمال شفائهم.</a:t>
            </a:r>
            <a:r>
              <a:rPr lang="en-US" sz="1200">
                <a:solidFill>
                  <a:schemeClr val="tx1"/>
                </a:solidFill>
                <a:latin typeface="+mn-lt"/>
                <a:ea typeface="+mn-ea"/>
                <a:cs typeface="Arial"/>
              </a:rPr>
              <a:t> </a:t>
            </a:r>
            <a:r>
              <a:rPr lang="ar-SA" sz="1200">
                <a:solidFill>
                  <a:schemeClr val="tx1"/>
                </a:solidFill>
                <a:latin typeface="+mn-lt"/>
                <a:ea typeface="+mn-ea"/>
                <a:cs typeface="Arial"/>
              </a:rPr>
              <a:t>إليك أربعة علاجات مدعومة بالأبحاث للقلق...</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dirty="0"/>
          </a:p>
          <a:p>
            <a:pPr marL="0" marR="0" lvl="0" indent="0" algn="r" defTabSz="914400" rtl="1" eaLnBrk="1" fontAlgn="auto" latinLnBrk="0" hangingPunct="1">
              <a:lnSpc>
                <a:spcPct val="100000"/>
              </a:lnSpc>
              <a:spcBef>
                <a:spcPts val="0"/>
              </a:spcBef>
              <a:spcAft>
                <a:spcPts val="0"/>
              </a:spcAft>
              <a:buClrTx/>
              <a:buSzTx/>
              <a:buFontTx/>
              <a:buNone/>
              <a:tabLst/>
              <a:defRPr/>
            </a:pPr>
            <a:r>
              <a:rPr lang="ar-SA" b="1" i="1"/>
              <a:t>ناقش ما يلي:</a:t>
            </a:r>
            <a:r>
              <a:rPr lang="en-US" b="1" i="1"/>
              <a:t> </a:t>
            </a:r>
            <a:r>
              <a:rPr lang="ar-SA" b="0" i="0"/>
              <a:t>ماذا يفيد في ذلك؟</a:t>
            </a:r>
          </a:p>
          <a:p>
            <a:pPr lvl="0"/>
            <a:r>
              <a:rPr lang="ar-SA" sz="1200" b="1">
                <a:solidFill>
                  <a:schemeClr val="tx1"/>
                </a:solidFill>
                <a:latin typeface="+mn-lt"/>
                <a:ea typeface="+mn-ea"/>
                <a:cs typeface="Arial"/>
              </a:rPr>
              <a:t>1.</a:t>
            </a:r>
            <a:r>
              <a:rPr lang="en-US" sz="1200" b="1">
                <a:solidFill>
                  <a:schemeClr val="tx1"/>
                </a:solidFill>
                <a:latin typeface="+mn-lt"/>
                <a:ea typeface="+mn-ea"/>
                <a:cs typeface="Arial"/>
              </a:rPr>
              <a:t> </a:t>
            </a:r>
            <a:r>
              <a:rPr lang="ar-SA" sz="1200" b="1">
                <a:solidFill>
                  <a:schemeClr val="tx1"/>
                </a:solidFill>
                <a:latin typeface="+mn-lt"/>
                <a:ea typeface="+mn-ea"/>
                <a:cs typeface="Arial"/>
              </a:rPr>
              <a:t>ممارسة التمارين الرياضية والتغيرات الأخرى في نمط الحياة:</a:t>
            </a:r>
            <a:r>
              <a:rPr lang="en-US" sz="1200" b="1">
                <a:solidFill>
                  <a:schemeClr val="tx1"/>
                </a:solidFill>
                <a:latin typeface="+mn-lt"/>
                <a:ea typeface="+mn-ea"/>
                <a:cs typeface="Arial"/>
              </a:rPr>
              <a:t> </a:t>
            </a:r>
            <a:r>
              <a:rPr lang="ar-SA" sz="1200">
                <a:solidFill>
                  <a:schemeClr val="tx1"/>
                </a:solidFill>
                <a:latin typeface="+mn-lt"/>
                <a:ea typeface="+mn-ea"/>
                <a:cs typeface="Arial"/>
              </a:rPr>
              <a:t>يمكن أن تساعد التمارين الرياضيةعلى زيادة مستوى ناقلات عصبية معينة وكيميائيات الإندروفين ("الشعور بأنك على ما يرام") في المخ</a:t>
            </a:r>
            <a:r>
              <a:rPr lang="en-US" sz="1200">
                <a:solidFill>
                  <a:schemeClr val="tx1"/>
                </a:solidFill>
                <a:latin typeface="+mn-lt"/>
                <a:ea typeface="+mn-ea"/>
                <a:cs typeface="Arial"/>
              </a:rPr>
              <a:t> </a:t>
            </a:r>
            <a:r>
              <a:rPr lang="ar-SA" sz="1200">
                <a:solidFill>
                  <a:schemeClr val="tx1"/>
                </a:solidFill>
                <a:latin typeface="+mn-lt"/>
                <a:ea typeface="+mn-ea"/>
                <a:cs typeface="Arial"/>
              </a:rPr>
              <a:t>بشكل عام، فإن الأشخاص الذين يحققون إرشادات التمارين الرياضية الخاصة بمنظمة الصحة العالمية (150 دقيقة من التمارين الرياضية المتوسطة في الأسبوع للبالغين الأصحاء في عمر 18-64 عامًا) يعايشون صحة نفسية جيدة عن هؤلاء الذين الذين لا يمارسون التمارين. عند ممارسة التمارين الرياضية للمساعدة على تخفيف أعراض الاكتئاب، يوصى بالبدء بـ 20 دقيقة من التمارين المتوسطة 3 مرات في الأسبوع والزيادة تدريجيًا إلى 30 دقيقة من التمارين المتوسطة في 5 أيام على الأقل كل أسبوع.</a:t>
            </a:r>
            <a:r>
              <a:rPr lang="en-US" sz="1200">
                <a:solidFill>
                  <a:schemeClr val="tx1"/>
                </a:solidFill>
                <a:latin typeface="+mn-lt"/>
                <a:ea typeface="+mn-ea"/>
                <a:cs typeface="Arial"/>
              </a:rPr>
              <a:t> </a:t>
            </a:r>
            <a:r>
              <a:rPr lang="ar-SA" sz="1200">
                <a:solidFill>
                  <a:schemeClr val="tx1"/>
                </a:solidFill>
                <a:latin typeface="+mn-lt"/>
                <a:ea typeface="+mn-ea"/>
                <a:cs typeface="Arial"/>
              </a:rPr>
              <a:t>تشير الأبحاث أيضًا أنالتغييرات المعينة في نمط الحياة التي تهدف إلى تقليل مستويات التوتر لديك غالبًا ستساعد على تخفيف أعراض القلق.</a:t>
            </a:r>
            <a:r>
              <a:rPr lang="en-US" sz="1200">
                <a:solidFill>
                  <a:schemeClr val="tx1"/>
                </a:solidFill>
                <a:latin typeface="+mn-lt"/>
                <a:ea typeface="+mn-ea"/>
                <a:cs typeface="Arial"/>
              </a:rPr>
              <a:t> </a:t>
            </a:r>
          </a:p>
          <a:p>
            <a:r>
              <a:rPr lang="ar-SA" sz="1200">
                <a:solidFill>
                  <a:schemeClr val="tx1"/>
                </a:solidFill>
                <a:latin typeface="+mn-lt"/>
                <a:ea typeface="+mn-ea"/>
                <a:cs typeface="Arial"/>
              </a:rPr>
              <a:t> </a:t>
            </a:r>
          </a:p>
          <a:p>
            <a:pPr lvl="0"/>
            <a:r>
              <a:rPr lang="ar-SA" sz="1200" b="1">
                <a:solidFill>
                  <a:schemeClr val="tx1"/>
                </a:solidFill>
                <a:latin typeface="+mn-lt"/>
                <a:ea typeface="+mn-ea"/>
                <a:cs typeface="Arial"/>
              </a:rPr>
              <a:t>2.</a:t>
            </a:r>
            <a:r>
              <a:rPr lang="en-US" sz="1200" b="1">
                <a:solidFill>
                  <a:schemeClr val="tx1"/>
                </a:solidFill>
                <a:latin typeface="+mn-lt"/>
                <a:ea typeface="+mn-ea"/>
                <a:cs typeface="Arial"/>
              </a:rPr>
              <a:t> </a:t>
            </a:r>
            <a:r>
              <a:rPr lang="ar-SA" sz="1200" b="1">
                <a:solidFill>
                  <a:schemeClr val="tx1"/>
                </a:solidFill>
                <a:latin typeface="+mn-lt"/>
                <a:ea typeface="+mn-ea"/>
                <a:cs typeface="Arial"/>
              </a:rPr>
              <a:t>موارد المساعدة الذاتية الطيبة:</a:t>
            </a:r>
            <a:r>
              <a:rPr lang="en-US" sz="1200" b="1">
                <a:solidFill>
                  <a:schemeClr val="tx1"/>
                </a:solidFill>
                <a:latin typeface="+mn-lt"/>
                <a:ea typeface="+mn-ea"/>
                <a:cs typeface="Arial"/>
              </a:rPr>
              <a:t> </a:t>
            </a:r>
            <a:r>
              <a:rPr lang="ar-SA" sz="1200">
                <a:solidFill>
                  <a:schemeClr val="tx1"/>
                </a:solidFill>
                <a:latin typeface="+mn-lt"/>
                <a:ea typeface="+mn-ea"/>
                <a:cs typeface="Arial"/>
              </a:rPr>
              <a:t>موارد المساعدة الذاتية (مثل الدورات التدريبية على الإنترنت) يمكن أن تكون مفيدة للغاية.</a:t>
            </a:r>
            <a:r>
              <a:rPr lang="en-US" sz="1200">
                <a:solidFill>
                  <a:schemeClr val="tx1"/>
                </a:solidFill>
                <a:latin typeface="+mn-lt"/>
                <a:ea typeface="+mn-ea"/>
                <a:cs typeface="Arial"/>
              </a:rPr>
              <a:t> </a:t>
            </a:r>
            <a:r>
              <a:rPr lang="ar-SA" sz="1200">
                <a:solidFill>
                  <a:schemeClr val="tx1"/>
                </a:solidFill>
                <a:latin typeface="+mn-lt"/>
                <a:ea typeface="+mn-ea"/>
                <a:cs typeface="Arial"/>
              </a:rPr>
              <a:t>العديد من هذه الموارد عبر الإنترنت مجانية.</a:t>
            </a:r>
            <a:r>
              <a:rPr lang="en-US" sz="1200">
                <a:solidFill>
                  <a:schemeClr val="tx1"/>
                </a:solidFill>
                <a:latin typeface="+mn-lt"/>
                <a:ea typeface="+mn-ea"/>
                <a:cs typeface="Arial"/>
              </a:rPr>
              <a:t> </a:t>
            </a:r>
            <a:r>
              <a:rPr lang="ar-SA" sz="1200">
                <a:solidFill>
                  <a:schemeClr val="tx1"/>
                </a:solidFill>
                <a:latin typeface="+mn-lt"/>
                <a:ea typeface="+mn-ea"/>
                <a:cs typeface="Arial"/>
              </a:rPr>
              <a:t>كما أنها مجهولة الهوية أيضًا ويسهل الوصول إليها بالنسبة لأي شخص لديه وصول إلى الإنترنت. عندما تكون أعراض القلق متوسطة إلى شديدة، يجب أيضًا استكشاف العلاج و/أو الأدوية.</a:t>
            </a:r>
          </a:p>
          <a:p>
            <a:r>
              <a:rPr lang="ar-SA" sz="1200">
                <a:solidFill>
                  <a:schemeClr val="tx1"/>
                </a:solidFill>
                <a:latin typeface="+mn-lt"/>
                <a:ea typeface="+mn-ea"/>
                <a:cs typeface="Arial"/>
              </a:rPr>
              <a:t> </a:t>
            </a:r>
          </a:p>
          <a:p>
            <a:pPr lvl="0"/>
            <a:r>
              <a:rPr lang="ar-SA" sz="1200" b="1">
                <a:solidFill>
                  <a:schemeClr val="tx1"/>
                </a:solidFill>
                <a:latin typeface="+mn-lt"/>
                <a:ea typeface="+mn-ea"/>
                <a:cs typeface="Arial"/>
              </a:rPr>
              <a:t>3.</a:t>
            </a:r>
            <a:r>
              <a:rPr lang="en-US" sz="1200" b="1">
                <a:solidFill>
                  <a:schemeClr val="tx1"/>
                </a:solidFill>
                <a:latin typeface="+mn-lt"/>
                <a:ea typeface="+mn-ea"/>
                <a:cs typeface="Arial"/>
              </a:rPr>
              <a:t> </a:t>
            </a:r>
            <a:r>
              <a:rPr lang="ar-SA" sz="1200" b="1">
                <a:solidFill>
                  <a:schemeClr val="tx1"/>
                </a:solidFill>
                <a:latin typeface="+mn-lt"/>
                <a:ea typeface="+mn-ea"/>
                <a:cs typeface="Arial"/>
              </a:rPr>
              <a:t>العلاج:</a:t>
            </a:r>
            <a:r>
              <a:rPr lang="en-US" sz="1200" b="1">
                <a:solidFill>
                  <a:schemeClr val="tx1"/>
                </a:solidFill>
                <a:latin typeface="+mn-lt"/>
                <a:ea typeface="+mn-ea"/>
                <a:cs typeface="Arial"/>
              </a:rPr>
              <a:t> </a:t>
            </a:r>
            <a:r>
              <a:rPr lang="ar-SA" sz="1200">
                <a:solidFill>
                  <a:schemeClr val="tx1"/>
                </a:solidFill>
                <a:latin typeface="+mn-lt"/>
                <a:ea typeface="+mn-ea"/>
                <a:cs typeface="Arial"/>
              </a:rPr>
              <a:t>يمكن أن يساعد العلاج في تعليمك طرق جديدة للتفكير في خبراتك والطرق الأخرى للتكيف، وكذلك توفير علاقات تدعيمية.</a:t>
            </a:r>
            <a:r>
              <a:rPr lang="en-US" sz="1200">
                <a:solidFill>
                  <a:schemeClr val="tx1"/>
                </a:solidFill>
                <a:latin typeface="+mn-lt"/>
                <a:ea typeface="+mn-ea"/>
                <a:cs typeface="Arial"/>
              </a:rPr>
              <a:t> </a:t>
            </a:r>
            <a:r>
              <a:rPr lang="ar-SA" sz="1200">
                <a:solidFill>
                  <a:schemeClr val="tx1"/>
                </a:solidFill>
                <a:latin typeface="+mn-lt"/>
                <a:ea typeface="+mn-ea"/>
                <a:cs typeface="Arial"/>
              </a:rPr>
              <a:t>هناك مجموعة من المناهج للعلاج والتي يمكن أن تساعد في علاج القلق، بما في ذلك العلاج السلوكي المعرفي (</a:t>
            </a:r>
            <a:r>
              <a:rPr lang="en-US" sz="1200">
                <a:solidFill>
                  <a:schemeClr val="tx1"/>
                </a:solidFill>
                <a:latin typeface="+mn-lt"/>
                <a:ea typeface="+mn-ea"/>
                <a:cs typeface="Arial"/>
              </a:rPr>
              <a:t>CBT</a:t>
            </a:r>
            <a:r>
              <a:rPr lang="ar-SA" sz="1200">
                <a:solidFill>
                  <a:schemeClr val="tx1"/>
                </a:solidFill>
                <a:latin typeface="+mn-lt"/>
                <a:ea typeface="+mn-ea"/>
                <a:cs typeface="Arial"/>
              </a:rPr>
              <a:t>) والعلاج السلوكي (بما في ذلك علاج التعرض).</a:t>
            </a:r>
            <a:r>
              <a:rPr lang="en-US" sz="1200">
                <a:solidFill>
                  <a:schemeClr val="tx1"/>
                </a:solidFill>
                <a:latin typeface="+mn-lt"/>
                <a:ea typeface="+mn-ea"/>
                <a:cs typeface="Arial"/>
              </a:rPr>
              <a:t> </a:t>
            </a:r>
            <a:r>
              <a:rPr lang="ar-SA" sz="1200">
                <a:solidFill>
                  <a:schemeClr val="tx1"/>
                </a:solidFill>
                <a:latin typeface="+mn-lt"/>
                <a:ea typeface="+mn-ea"/>
                <a:cs typeface="Arial"/>
              </a:rPr>
              <a:t>البرامج العلاجية عبر الإنترنت يمكن أن تكون أيضًا مفيدة للغاية.</a:t>
            </a:r>
            <a:r>
              <a:rPr lang="en-US" sz="1200">
                <a:solidFill>
                  <a:schemeClr val="tx1"/>
                </a:solidFill>
                <a:latin typeface="+mn-lt"/>
                <a:ea typeface="+mn-ea"/>
                <a:cs typeface="Arial"/>
              </a:rPr>
              <a:t> </a:t>
            </a:r>
          </a:p>
          <a:p>
            <a:r>
              <a:rPr lang="ar-SA" sz="1200">
                <a:solidFill>
                  <a:schemeClr val="tx1"/>
                </a:solidFill>
                <a:latin typeface="+mn-lt"/>
                <a:ea typeface="+mn-ea"/>
                <a:cs typeface="Arial"/>
              </a:rPr>
              <a:t> </a:t>
            </a:r>
          </a:p>
          <a:p>
            <a:pPr lvl="0"/>
            <a:r>
              <a:rPr lang="ar-SA" sz="1200" b="1">
                <a:solidFill>
                  <a:schemeClr val="tx1"/>
                </a:solidFill>
                <a:latin typeface="+mn-lt"/>
                <a:ea typeface="+mn-ea"/>
                <a:cs typeface="Arial"/>
              </a:rPr>
              <a:t>4.</a:t>
            </a:r>
            <a:r>
              <a:rPr lang="en-US" sz="1200" b="1">
                <a:solidFill>
                  <a:schemeClr val="tx1"/>
                </a:solidFill>
                <a:latin typeface="+mn-lt"/>
                <a:ea typeface="+mn-ea"/>
                <a:cs typeface="Arial"/>
              </a:rPr>
              <a:t> </a:t>
            </a:r>
            <a:r>
              <a:rPr lang="ar-SA" sz="1200" b="1">
                <a:solidFill>
                  <a:schemeClr val="tx1"/>
                </a:solidFill>
                <a:latin typeface="+mn-lt"/>
                <a:ea typeface="+mn-ea"/>
                <a:cs typeface="Arial"/>
              </a:rPr>
              <a:t>الأدوية:</a:t>
            </a:r>
            <a:r>
              <a:rPr lang="en-US" sz="1200" b="1">
                <a:solidFill>
                  <a:schemeClr val="tx1"/>
                </a:solidFill>
                <a:latin typeface="+mn-lt"/>
                <a:ea typeface="+mn-ea"/>
                <a:cs typeface="Arial"/>
              </a:rPr>
              <a:t> </a:t>
            </a:r>
            <a:r>
              <a:rPr lang="ar-SA" sz="1200">
                <a:solidFill>
                  <a:schemeClr val="tx1"/>
                </a:solidFill>
                <a:latin typeface="+mn-lt"/>
                <a:ea typeface="+mn-ea"/>
                <a:cs typeface="Arial"/>
              </a:rPr>
              <a:t>يمكن أن تكون الأدوية مفيدة في تخفيف أعراض اضطراب القلق العام وغالبًا ما توصف بالتزامن مع علاجات أخرى.</a:t>
            </a:r>
            <a:r>
              <a:rPr lang="en-US" sz="1200">
                <a:solidFill>
                  <a:schemeClr val="tx1"/>
                </a:solidFill>
                <a:latin typeface="+mn-lt"/>
                <a:ea typeface="+mn-ea"/>
                <a:cs typeface="Arial"/>
              </a:rPr>
              <a:t> </a:t>
            </a:r>
            <a:r>
              <a:rPr lang="ar-SA" sz="1200">
                <a:solidFill>
                  <a:schemeClr val="tx1"/>
                </a:solidFill>
                <a:latin typeface="+mn-lt"/>
                <a:ea typeface="+mn-ea"/>
                <a:cs typeface="Arial"/>
              </a:rPr>
              <a:t>يمكن أن تكون بعض أدوية القلق يمكن مُحدثة للإدمان، وعادةً ما توصف على مدى قصير أو على أساس الحاجة.</a:t>
            </a:r>
            <a:r>
              <a:rPr lang="en-US" sz="1200">
                <a:solidFill>
                  <a:schemeClr val="tx1"/>
                </a:solidFill>
                <a:latin typeface="+mn-lt"/>
                <a:ea typeface="+mn-ea"/>
                <a:cs typeface="Arial"/>
              </a:rPr>
              <a:t> </a:t>
            </a:r>
            <a:r>
              <a:rPr lang="ar-SA" sz="1200">
                <a:solidFill>
                  <a:schemeClr val="tx1"/>
                </a:solidFill>
                <a:latin typeface="+mn-lt"/>
                <a:ea typeface="+mn-ea"/>
                <a:cs typeface="Arial"/>
              </a:rPr>
              <a:t>بعض مضادات الاكتئاب يمكن أن يكون لها دور في علاج القلق.</a:t>
            </a:r>
            <a:r>
              <a:rPr lang="en-US" sz="1200">
                <a:solidFill>
                  <a:schemeClr val="tx1"/>
                </a:solidFill>
                <a:latin typeface="+mn-lt"/>
                <a:ea typeface="+mn-ea"/>
                <a:cs typeface="Arial"/>
              </a:rPr>
              <a:t> </a:t>
            </a:r>
            <a:r>
              <a:rPr lang="ar-SA" sz="1200">
                <a:solidFill>
                  <a:schemeClr val="tx1"/>
                </a:solidFill>
                <a:latin typeface="+mn-lt"/>
                <a:ea typeface="+mn-ea"/>
                <a:cs typeface="Arial"/>
              </a:rPr>
              <a:t>هناك تغيرات في كيمياء المخ والتي تصاحب القلق، وأحيانًا يمكن أن تساعد مضادات الاكتئاب في علاج ذلك.</a:t>
            </a:r>
          </a:p>
          <a:p>
            <a:pPr marL="228600" lvl="0" indent="-228600">
              <a:buFont typeface="+mj-lt"/>
              <a:buAutoNum type="arabicPeriod"/>
            </a:pPr>
            <a:endParaRPr lang="en-US" b="1" i="0"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SA" sz="1200" b="0" i="0" u="sng">
                <a:solidFill>
                  <a:schemeClr val="tx1"/>
                </a:solidFill>
                <a:latin typeface="+mn-lt"/>
                <a:ea typeface="+mn-ea"/>
                <a:cs typeface="Arial"/>
              </a:rPr>
              <a:t>المراجع</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b="0" i="0" u="none"/>
              <a:t>دليل لما يجدي في علاج القلق:</a:t>
            </a:r>
            <a:r>
              <a:rPr lang="en-US" b="0" i="0" u="none"/>
              <a:t> </a:t>
            </a:r>
            <a:r>
              <a:rPr lang="ar-SA" b="0" i="0" u="none"/>
              <a:t>مراجعة قائمة على الدليل: </a:t>
            </a:r>
            <a:r>
              <a:rPr lang="en-US" b="0" i="0" u="none"/>
              <a:t>https://resources.beyondblue.org.au/prism/file</a:t>
            </a:r>
            <a:r>
              <a:rPr lang="ar-SA" b="0" i="0" u="none"/>
              <a:t>؟ الرمز=</a:t>
            </a:r>
            <a:r>
              <a:rPr lang="en-US" b="0" i="0" u="none"/>
              <a:t>BL/0762</a:t>
            </a:r>
          </a:p>
        </p:txBody>
      </p:sp>
      <p:sp>
        <p:nvSpPr>
          <p:cNvPr id="4" name="Slide Number Placeholder 3"/>
          <p:cNvSpPr>
            <a:spLocks noGrp="1"/>
          </p:cNvSpPr>
          <p:nvPr>
            <p:ph type="sldNum" sz="quarter" idx="5"/>
          </p:nvPr>
        </p:nvSpPr>
        <p:spPr/>
        <p:txBody>
          <a:bodyPr/>
          <a:lstStyle/>
          <a:p>
            <a:fld id="{D70FF2E4-95BE-49CA-89E1-C2C428ECDA9A}" type="slidenum">
              <a:rPr lang="en-US" smtClean="0"/>
              <a:pPr/>
              <a:t>16</a:t>
            </a:fld>
            <a:endParaRPr lang="en-US"/>
          </a:p>
        </p:txBody>
      </p:sp>
    </p:spTree>
    <p:extLst>
      <p:ext uri="{BB962C8B-B14F-4D97-AF65-F5344CB8AC3E}">
        <p14:creationId xmlns:p14="http://schemas.microsoft.com/office/powerpoint/2010/main" val="15894038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ar-SA" b="1" i="1"/>
              <a:t>[إذا كان الوقت يسمح] اسأل المشاركين:</a:t>
            </a:r>
            <a:r>
              <a:rPr lang="en-US" b="1" i="1"/>
              <a:t> </a:t>
            </a:r>
            <a:r>
              <a:rPr lang="ar-SA" b="0" i="0"/>
              <a:t>قد يكون عدد منكمعايش اضطراب القلق في وقت سابق أو يعرف شخص تعرض لذلك.</a:t>
            </a:r>
            <a:r>
              <a:rPr lang="en-US" b="0" i="0"/>
              <a:t> </a:t>
            </a:r>
            <a:r>
              <a:rPr lang="ar-SA" b="0" i="0"/>
              <a:t>إذا شعرت بالراحة في مشاركة ما تعلمته أو رأيته من العمل، ما الذي يفيد عندما يتعرض </a:t>
            </a:r>
            <a:r>
              <a:rPr lang="ar-SA" b="0" i="0" baseline="0"/>
              <a:t>شخص</a:t>
            </a:r>
            <a:r>
              <a:rPr lang="ar-SA" b="0" i="0"/>
              <a:t> لقلق شديد أو مستمر؟</a:t>
            </a:r>
            <a:r>
              <a:rPr lang="en-US" b="0" i="0"/>
              <a:t> </a:t>
            </a:r>
            <a:r>
              <a:rPr lang="ar-SA" b="0" i="0"/>
              <a:t>ما الذي يمكنهم </a:t>
            </a:r>
            <a:r>
              <a:rPr lang="ar-SA" b="0" i="0" baseline="0"/>
              <a:t>القيام</a:t>
            </a:r>
            <a:r>
              <a:rPr lang="ar-SA" b="0" i="0"/>
              <a:t> به لمساعدة أنفسهم أثناء ذلك الوقت؟</a:t>
            </a:r>
          </a:p>
          <a:p>
            <a:pPr marL="171450" indent="-171450">
              <a:buFont typeface="Arial" panose="020B0604020202020204" pitchFamily="34" charset="0"/>
              <a:buChar char="•"/>
            </a:pPr>
            <a:r>
              <a:rPr lang="ar-SA" b="1" i="1"/>
              <a:t>ناقش مساهمات المشاركين.</a:t>
            </a:r>
          </a:p>
          <a:p>
            <a:endParaRPr lang="en-US" b="1" i="1" dirty="0"/>
          </a:p>
          <a:p>
            <a:r>
              <a:rPr lang="ar-SA" b="1" i="1"/>
              <a:t>استعرض</a:t>
            </a:r>
            <a:r>
              <a:rPr lang="ar-SA" b="0" i="0"/>
              <a:t>و</a:t>
            </a:r>
            <a:r>
              <a:rPr lang="ar-SA" b="1" i="1"/>
              <a:t>ناقش </a:t>
            </a:r>
            <a:r>
              <a:rPr lang="ar-SA" b="0" i="0"/>
              <a:t>المعلومات الموجودة على الشريحة:</a:t>
            </a:r>
          </a:p>
          <a:p>
            <a:pPr lvl="0"/>
            <a:r>
              <a:rPr lang="ar-SA" sz="1200" b="1">
                <a:solidFill>
                  <a:schemeClr val="tx1"/>
                </a:solidFill>
                <a:latin typeface="+mn-lt"/>
                <a:ea typeface="+mn-ea"/>
                <a:cs typeface="Arial"/>
              </a:rPr>
              <a:t>1.</a:t>
            </a:r>
            <a:r>
              <a:rPr lang="en-US" sz="1200" b="1">
                <a:solidFill>
                  <a:schemeClr val="tx1"/>
                </a:solidFill>
                <a:latin typeface="+mn-lt"/>
                <a:ea typeface="+mn-ea"/>
                <a:cs typeface="Arial"/>
              </a:rPr>
              <a:t> </a:t>
            </a:r>
            <a:r>
              <a:rPr lang="ar-SA" sz="1200" b="1">
                <a:solidFill>
                  <a:schemeClr val="tx1"/>
                </a:solidFill>
                <a:latin typeface="+mn-lt"/>
                <a:ea typeface="+mn-ea"/>
                <a:cs typeface="Arial"/>
              </a:rPr>
              <a:t>اطلب الدعم المهني من طبيب و/أو استشاري.</a:t>
            </a:r>
            <a:r>
              <a:rPr lang="en-US" sz="1200" b="1">
                <a:solidFill>
                  <a:schemeClr val="tx1"/>
                </a:solidFill>
                <a:latin typeface="+mn-lt"/>
                <a:ea typeface="+mn-ea"/>
                <a:cs typeface="Arial"/>
              </a:rPr>
              <a:t> </a:t>
            </a:r>
            <a:r>
              <a:rPr lang="ar-SA" sz="1200">
                <a:solidFill>
                  <a:schemeClr val="tx1"/>
                </a:solidFill>
                <a:latin typeface="+mn-lt"/>
                <a:ea typeface="+mn-ea"/>
                <a:cs typeface="Arial"/>
              </a:rPr>
              <a:t>اطلب الدعم المهني الموثوق واطلب منهم النصيحة فيما يتعلق بتجربة الأدوية و/أو العلاج.</a:t>
            </a:r>
            <a:r>
              <a:rPr lang="en-US" sz="1200">
                <a:solidFill>
                  <a:schemeClr val="tx1"/>
                </a:solidFill>
                <a:latin typeface="+mn-lt"/>
                <a:ea typeface="+mn-ea"/>
                <a:cs typeface="Arial"/>
              </a:rPr>
              <a:t> </a:t>
            </a:r>
            <a:r>
              <a:rPr lang="ar-SA" sz="1200">
                <a:solidFill>
                  <a:schemeClr val="tx1"/>
                </a:solidFill>
                <a:latin typeface="+mn-lt"/>
                <a:ea typeface="+mn-ea"/>
                <a:cs typeface="Arial"/>
              </a:rPr>
              <a:t>إضافة إلى العديد من الفوائد الأخرى، فإن الاتصال بمستشار يساعد على تحفيزك على القيام بأي شيء آخر في القائمة.</a:t>
            </a:r>
          </a:p>
          <a:p>
            <a:r>
              <a:rPr lang="ar-SA" sz="1200" b="1">
                <a:solidFill>
                  <a:schemeClr val="tx1"/>
                </a:solidFill>
                <a:latin typeface="+mn-lt"/>
                <a:ea typeface="+mn-ea"/>
                <a:cs typeface="Arial"/>
              </a:rPr>
              <a:t>2.</a:t>
            </a:r>
            <a:r>
              <a:rPr lang="en-US" sz="1200" b="1">
                <a:solidFill>
                  <a:schemeClr val="tx1"/>
                </a:solidFill>
                <a:latin typeface="+mn-lt"/>
                <a:ea typeface="+mn-ea"/>
                <a:cs typeface="Arial"/>
              </a:rPr>
              <a:t> </a:t>
            </a:r>
            <a:r>
              <a:rPr lang="ar-SA" sz="1200" b="1">
                <a:solidFill>
                  <a:schemeClr val="tx1"/>
                </a:solidFill>
                <a:latin typeface="+mn-lt"/>
                <a:ea typeface="+mn-ea"/>
                <a:cs typeface="Arial"/>
              </a:rPr>
              <a:t>أخبر هؤلاء المقربين منك والأشخاص الذين تثق فيهم</a:t>
            </a:r>
            <a:r>
              <a:rPr lang="ar-SA" sz="1200">
                <a:solidFill>
                  <a:schemeClr val="tx1"/>
                </a:solidFill>
                <a:latin typeface="+mn-lt"/>
                <a:ea typeface="+mn-ea"/>
                <a:cs typeface="Arial"/>
              </a:rPr>
              <a:t>.</a:t>
            </a:r>
            <a:r>
              <a:rPr lang="en-US" sz="1200">
                <a:solidFill>
                  <a:schemeClr val="tx1"/>
                </a:solidFill>
                <a:latin typeface="+mn-lt"/>
                <a:ea typeface="+mn-ea"/>
                <a:cs typeface="Arial"/>
              </a:rPr>
              <a:t> </a:t>
            </a:r>
            <a:r>
              <a:rPr lang="ar-SA" sz="1200">
                <a:solidFill>
                  <a:schemeClr val="tx1"/>
                </a:solidFill>
                <a:latin typeface="+mn-lt"/>
                <a:ea typeface="+mn-ea"/>
                <a:cs typeface="Arial"/>
              </a:rPr>
              <a:t>دع عائلتك وأصدقاءك يساعدوك.</a:t>
            </a:r>
            <a:r>
              <a:rPr lang="en-US" sz="1200">
                <a:solidFill>
                  <a:schemeClr val="tx1"/>
                </a:solidFill>
                <a:latin typeface="+mn-lt"/>
                <a:ea typeface="+mn-ea"/>
                <a:cs typeface="Arial"/>
              </a:rPr>
              <a:t> </a:t>
            </a:r>
            <a:r>
              <a:rPr lang="ar-SA" sz="1200">
                <a:solidFill>
                  <a:schemeClr val="tx1"/>
                </a:solidFill>
                <a:latin typeface="+mn-lt"/>
                <a:ea typeface="+mn-ea"/>
                <a:cs typeface="Arial"/>
              </a:rPr>
              <a:t>إذا لم تكن تعرف </a:t>
            </a:r>
            <a:r>
              <a:rPr lang="ar-SA" sz="1200" i="1">
                <a:solidFill>
                  <a:schemeClr val="tx1"/>
                </a:solidFill>
                <a:latin typeface="+mn-lt"/>
                <a:ea typeface="+mn-ea"/>
                <a:cs typeface="Arial"/>
              </a:rPr>
              <a:t>كيف</a:t>
            </a:r>
            <a:r>
              <a:rPr lang="ar-SA" sz="1200">
                <a:solidFill>
                  <a:schemeClr val="tx1"/>
                </a:solidFill>
                <a:latin typeface="+mn-lt"/>
                <a:ea typeface="+mn-ea"/>
                <a:cs typeface="Arial"/>
              </a:rPr>
              <a:t> بإمكانهم مساعدتك، فاسأل أحدهم لمناقشة العنصر رقم 1 والعنصر رقم 3 في هذه اللائحة معك وضع خطة إجراءات أنت وهو.</a:t>
            </a:r>
            <a:r>
              <a:rPr lang="en-US" sz="1200">
                <a:solidFill>
                  <a:schemeClr val="tx1"/>
                </a:solidFill>
                <a:latin typeface="+mn-lt"/>
                <a:ea typeface="+mn-ea"/>
                <a:cs typeface="Arial"/>
              </a:rPr>
              <a:t> </a:t>
            </a:r>
          </a:p>
          <a:p>
            <a:r>
              <a:rPr lang="ar-SA" sz="1200" b="1">
                <a:solidFill>
                  <a:schemeClr val="tx1"/>
                </a:solidFill>
                <a:latin typeface="+mn-lt"/>
                <a:ea typeface="+mn-ea"/>
                <a:cs typeface="Arial"/>
              </a:rPr>
              <a:t>3.</a:t>
            </a:r>
            <a:r>
              <a:rPr lang="en-US" sz="1200" b="1">
                <a:solidFill>
                  <a:schemeClr val="tx1"/>
                </a:solidFill>
                <a:latin typeface="+mn-lt"/>
                <a:ea typeface="+mn-ea"/>
                <a:cs typeface="Arial"/>
              </a:rPr>
              <a:t> </a:t>
            </a:r>
            <a:r>
              <a:rPr lang="ar-SA" sz="1200" b="1">
                <a:solidFill>
                  <a:schemeClr val="tx1"/>
                </a:solidFill>
                <a:latin typeface="+mn-lt"/>
                <a:ea typeface="+mn-ea"/>
                <a:cs typeface="Arial"/>
              </a:rPr>
              <a:t>فكر في طرق لتقليل التوتر وضع أهدافًا واقعية للرعاية الذاتية:</a:t>
            </a:r>
            <a:r>
              <a:rPr lang="en-US" sz="1200" b="1">
                <a:solidFill>
                  <a:schemeClr val="tx1"/>
                </a:solidFill>
                <a:latin typeface="+mn-lt"/>
                <a:ea typeface="+mn-ea"/>
                <a:cs typeface="Arial"/>
              </a:rPr>
              <a:t> </a:t>
            </a:r>
            <a:r>
              <a:rPr lang="ar-SA" sz="1200">
                <a:solidFill>
                  <a:schemeClr val="tx1"/>
                </a:solidFill>
                <a:latin typeface="+mn-lt"/>
                <a:ea typeface="+mn-ea"/>
                <a:cs typeface="Arial"/>
              </a:rPr>
              <a:t>استكشف طرق يمكنك من خلالها تقليل التوتر والضغط في حياتك، حدد بعض أولويات الرعاية الذاتية (مثلًا، المتعلقة بالتمارين الرياضية والتغذية)، وضع أهدافًا واقعية.</a:t>
            </a:r>
            <a:r>
              <a:rPr lang="en-US" sz="1200">
                <a:solidFill>
                  <a:schemeClr val="tx1"/>
                </a:solidFill>
                <a:latin typeface="+mn-lt"/>
                <a:ea typeface="+mn-ea"/>
                <a:cs typeface="Arial"/>
              </a:rPr>
              <a:t> </a:t>
            </a:r>
            <a:r>
              <a:rPr lang="ar-SA" sz="1200">
                <a:solidFill>
                  <a:schemeClr val="tx1"/>
                </a:solidFill>
                <a:latin typeface="+mn-lt"/>
                <a:ea typeface="+mn-ea"/>
                <a:cs typeface="Arial"/>
              </a:rPr>
              <a:t>افعل ما يمكنك القيام به كيفما تستطيع دون التحميل على نفسك أو المخاطرة بإصابة جسدية.</a:t>
            </a:r>
            <a:r>
              <a:rPr lang="en-US" sz="1200">
                <a:solidFill>
                  <a:schemeClr val="tx1"/>
                </a:solidFill>
                <a:latin typeface="+mn-lt"/>
                <a:ea typeface="+mn-ea"/>
                <a:cs typeface="Arial"/>
              </a:rPr>
              <a:t> </a:t>
            </a:r>
          </a:p>
          <a:p>
            <a:r>
              <a:rPr lang="ar-SA" sz="1200" b="1">
                <a:solidFill>
                  <a:schemeClr val="tx1"/>
                </a:solidFill>
                <a:latin typeface="+mn-lt"/>
                <a:ea typeface="+mn-ea"/>
                <a:cs typeface="Arial"/>
              </a:rPr>
              <a:t>4.</a:t>
            </a:r>
            <a:r>
              <a:rPr lang="en-US" sz="1200" b="1">
                <a:solidFill>
                  <a:schemeClr val="tx1"/>
                </a:solidFill>
                <a:latin typeface="+mn-lt"/>
                <a:ea typeface="+mn-ea"/>
                <a:cs typeface="Arial"/>
              </a:rPr>
              <a:t> </a:t>
            </a:r>
            <a:r>
              <a:rPr lang="ar-SA" sz="1200" b="1">
                <a:solidFill>
                  <a:schemeClr val="tx1"/>
                </a:solidFill>
                <a:latin typeface="+mn-lt"/>
                <a:ea typeface="+mn-ea"/>
                <a:cs typeface="Arial"/>
              </a:rPr>
              <a:t>لاحظ أنماط التفكير الخاصة بك:</a:t>
            </a:r>
            <a:r>
              <a:rPr lang="en-US" sz="1200">
                <a:solidFill>
                  <a:schemeClr val="tx1"/>
                </a:solidFill>
                <a:latin typeface="+mn-lt"/>
                <a:ea typeface="+mn-ea"/>
                <a:cs typeface="Arial"/>
              </a:rPr>
              <a:t> </a:t>
            </a:r>
            <a:r>
              <a:rPr lang="ar-SA" sz="1200">
                <a:solidFill>
                  <a:schemeClr val="tx1"/>
                </a:solidFill>
                <a:latin typeface="+mn-lt"/>
                <a:ea typeface="+mn-ea"/>
                <a:cs typeface="Arial"/>
              </a:rPr>
              <a:t>يعد إدراك الأفكار التي تؤثر على قلقك خطوة مهمة نحو إدارة ذلك القلق.</a:t>
            </a:r>
            <a:r>
              <a:rPr lang="en-US" sz="1200">
                <a:solidFill>
                  <a:schemeClr val="tx1"/>
                </a:solidFill>
                <a:latin typeface="+mn-lt"/>
                <a:ea typeface="+mn-ea"/>
                <a:cs typeface="Arial"/>
              </a:rPr>
              <a:t> </a:t>
            </a:r>
            <a:r>
              <a:rPr lang="ar-SA" sz="1200">
                <a:solidFill>
                  <a:schemeClr val="tx1"/>
                </a:solidFill>
                <a:latin typeface="+mn-lt"/>
                <a:ea typeface="+mn-ea"/>
                <a:cs typeface="Arial"/>
              </a:rPr>
              <a:t>سيساعدك هذا الوعي على فهم ما يساهم في قلقك وما هي مسببات هذا القلق.</a:t>
            </a:r>
            <a:r>
              <a:rPr lang="en-US" sz="1200">
                <a:solidFill>
                  <a:schemeClr val="tx1"/>
                </a:solidFill>
                <a:latin typeface="+mn-lt"/>
                <a:ea typeface="+mn-ea"/>
                <a:cs typeface="Arial"/>
              </a:rPr>
              <a:t> </a:t>
            </a:r>
            <a:r>
              <a:rPr lang="ar-SA" sz="1200">
                <a:solidFill>
                  <a:schemeClr val="tx1"/>
                </a:solidFill>
                <a:latin typeface="+mn-lt"/>
                <a:ea typeface="+mn-ea"/>
                <a:cs typeface="Arial"/>
              </a:rPr>
              <a:t>يمكن أن يساعدك ذلك في التعامل مع المواقف والمسببات الخاصة بالقلق بشكل مختلف ومعرفة طرق جديدة للتكيف.</a:t>
            </a:r>
          </a:p>
          <a:p>
            <a:r>
              <a:rPr lang="ar-SA" sz="1200" b="1">
                <a:solidFill>
                  <a:schemeClr val="tx1"/>
                </a:solidFill>
                <a:latin typeface="+mn-lt"/>
                <a:ea typeface="+mn-ea"/>
                <a:cs typeface="Arial"/>
              </a:rPr>
              <a:t>5.</a:t>
            </a:r>
            <a:r>
              <a:rPr lang="en-US" sz="1200">
                <a:solidFill>
                  <a:schemeClr val="tx1"/>
                </a:solidFill>
                <a:latin typeface="+mn-lt"/>
                <a:ea typeface="+mn-ea"/>
                <a:cs typeface="Arial"/>
              </a:rPr>
              <a:t> </a:t>
            </a:r>
            <a:r>
              <a:rPr lang="ar-SA" sz="1200" b="1">
                <a:solidFill>
                  <a:schemeClr val="tx1"/>
                </a:solidFill>
                <a:latin typeface="+mn-lt"/>
                <a:ea typeface="+mn-ea"/>
                <a:cs typeface="Arial"/>
              </a:rPr>
              <a:t>تعلم استراتيجيات تنفس مفيدة:</a:t>
            </a:r>
            <a:r>
              <a:rPr lang="en-US" sz="1200">
                <a:solidFill>
                  <a:schemeClr val="tx1"/>
                </a:solidFill>
                <a:latin typeface="+mn-lt"/>
                <a:ea typeface="+mn-ea"/>
                <a:cs typeface="Arial"/>
              </a:rPr>
              <a:t> </a:t>
            </a:r>
            <a:r>
              <a:rPr lang="ar-SA" sz="1200">
                <a:solidFill>
                  <a:schemeClr val="tx1"/>
                </a:solidFill>
                <a:latin typeface="+mn-lt"/>
                <a:ea typeface="+mn-ea"/>
                <a:cs typeface="Arial"/>
              </a:rPr>
              <a:t>تنطوي الكثير من أعراض القلق على دورة من الأحاسيس الجسدية.</a:t>
            </a:r>
            <a:r>
              <a:rPr lang="en-US" sz="1200">
                <a:solidFill>
                  <a:schemeClr val="tx1"/>
                </a:solidFill>
                <a:latin typeface="+mn-lt"/>
                <a:ea typeface="+mn-ea"/>
                <a:cs typeface="Arial"/>
              </a:rPr>
              <a:t> </a:t>
            </a:r>
            <a:r>
              <a:rPr lang="ar-SA" sz="1200">
                <a:solidFill>
                  <a:schemeClr val="tx1"/>
                </a:solidFill>
                <a:latin typeface="+mn-lt"/>
                <a:ea typeface="+mn-ea"/>
                <a:cs typeface="Arial"/>
              </a:rPr>
              <a:t>العمل على السيطرة على تنفسك تعتبر طريقة جيدة لمحاولة قطع هذه الدورة.</a:t>
            </a:r>
          </a:p>
          <a:p>
            <a:r>
              <a:rPr lang="ar-SA" sz="1200" b="1">
                <a:solidFill>
                  <a:schemeClr val="tx1"/>
                </a:solidFill>
                <a:latin typeface="+mn-lt"/>
                <a:ea typeface="+mn-ea"/>
                <a:cs typeface="Arial"/>
              </a:rPr>
              <a:t>6.</a:t>
            </a:r>
            <a:r>
              <a:rPr lang="en-US" sz="1200" b="1">
                <a:solidFill>
                  <a:schemeClr val="tx1"/>
                </a:solidFill>
                <a:latin typeface="+mn-lt"/>
                <a:ea typeface="+mn-ea"/>
                <a:cs typeface="Arial"/>
              </a:rPr>
              <a:t> </a:t>
            </a:r>
            <a:r>
              <a:rPr lang="ar-SA" sz="1200" b="1">
                <a:solidFill>
                  <a:schemeClr val="tx1"/>
                </a:solidFill>
                <a:latin typeface="+mn-lt"/>
                <a:ea typeface="+mn-ea"/>
                <a:cs typeface="Arial"/>
              </a:rPr>
              <a:t>ممارسة التمارين الرياضية بانتظام:</a:t>
            </a:r>
            <a:r>
              <a:rPr lang="en-US" sz="1200" b="1">
                <a:solidFill>
                  <a:schemeClr val="tx1"/>
                </a:solidFill>
                <a:latin typeface="+mn-lt"/>
                <a:ea typeface="+mn-ea"/>
                <a:cs typeface="Arial"/>
              </a:rPr>
              <a:t> </a:t>
            </a:r>
            <a:r>
              <a:rPr lang="ar-SA" sz="1200">
                <a:solidFill>
                  <a:schemeClr val="tx1"/>
                </a:solidFill>
                <a:latin typeface="+mn-lt"/>
                <a:ea typeface="+mn-ea"/>
                <a:cs typeface="Arial"/>
              </a:rPr>
              <a:t>ابدأ في ممارسة التمارين الرياضية بانتظام كلما استطعت القيام بذلك، بهدف الزيادة إلى 30 دقيقة من التمارين المتوسطة 5 مرات على الأقل في الأسبوع.</a:t>
            </a:r>
            <a:r>
              <a:rPr lang="en-US" sz="1200">
                <a:solidFill>
                  <a:schemeClr val="tx1"/>
                </a:solidFill>
                <a:latin typeface="+mn-lt"/>
                <a:ea typeface="+mn-ea"/>
                <a:cs typeface="Arial"/>
              </a:rPr>
              <a:t> </a:t>
            </a:r>
            <a:r>
              <a:rPr lang="ar-SA" sz="1200">
                <a:solidFill>
                  <a:schemeClr val="tx1"/>
                </a:solidFill>
                <a:latin typeface="+mn-lt"/>
                <a:ea typeface="+mn-ea"/>
                <a:cs typeface="Arial"/>
              </a:rPr>
              <a:t>إذا كان لديك خيار ممارسة التمارين خارج المنزل، فافعل ذلك.</a:t>
            </a:r>
            <a:r>
              <a:rPr lang="en-US" sz="1200">
                <a:solidFill>
                  <a:schemeClr val="tx1"/>
                </a:solidFill>
                <a:latin typeface="+mn-lt"/>
                <a:ea typeface="+mn-ea"/>
                <a:cs typeface="Arial"/>
              </a:rPr>
              <a:t> </a:t>
            </a:r>
            <a:r>
              <a:rPr lang="ar-SA" sz="1200">
                <a:solidFill>
                  <a:schemeClr val="tx1"/>
                </a:solidFill>
                <a:latin typeface="+mn-lt"/>
                <a:ea typeface="+mn-ea"/>
                <a:cs typeface="Arial"/>
              </a:rPr>
              <a:t>إذا لم تكن معتادًا على ممارسة التمارين الرياضية، فابدأ ببطء واستكمل بعد ذلك.</a:t>
            </a:r>
          </a:p>
          <a:p>
            <a:r>
              <a:rPr lang="ar-SA" sz="1200" b="1">
                <a:solidFill>
                  <a:schemeClr val="tx1"/>
                </a:solidFill>
                <a:latin typeface="+mn-lt"/>
                <a:ea typeface="+mn-ea"/>
                <a:cs typeface="Arial"/>
              </a:rPr>
              <a:t>7.</a:t>
            </a:r>
            <a:r>
              <a:rPr lang="en-US" sz="1200" b="1">
                <a:solidFill>
                  <a:schemeClr val="tx1"/>
                </a:solidFill>
                <a:latin typeface="+mn-lt"/>
                <a:ea typeface="+mn-ea"/>
                <a:cs typeface="Arial"/>
              </a:rPr>
              <a:t> </a:t>
            </a:r>
            <a:r>
              <a:rPr lang="ar-SA" sz="1200" b="1">
                <a:solidFill>
                  <a:schemeClr val="tx1"/>
                </a:solidFill>
                <a:latin typeface="+mn-lt"/>
                <a:ea typeface="+mn-ea"/>
                <a:cs typeface="Arial"/>
              </a:rPr>
              <a:t>تعلم مهارات تكيف أخرى مفيدة</a:t>
            </a:r>
            <a:r>
              <a:rPr lang="ar-SA" sz="1200">
                <a:solidFill>
                  <a:schemeClr val="tx1"/>
                </a:solidFill>
                <a:latin typeface="+mn-lt"/>
                <a:ea typeface="+mn-ea"/>
                <a:cs typeface="Arial"/>
              </a:rPr>
              <a:t>:</a:t>
            </a:r>
            <a:r>
              <a:rPr lang="en-US" sz="1200">
                <a:solidFill>
                  <a:schemeClr val="tx1"/>
                </a:solidFill>
                <a:latin typeface="+mn-lt"/>
                <a:ea typeface="+mn-ea"/>
                <a:cs typeface="Arial"/>
              </a:rPr>
              <a:t> </a:t>
            </a:r>
            <a:r>
              <a:rPr lang="ar-SA" sz="1200">
                <a:solidFill>
                  <a:schemeClr val="tx1"/>
                </a:solidFill>
                <a:latin typeface="+mn-lt"/>
                <a:ea typeface="+mn-ea"/>
                <a:cs typeface="Arial"/>
              </a:rPr>
              <a:t>هناك العديد من استراتيجيات التكيف التي يمكن أن تساعد في إدارة القلق، بما في ذلك التحدث إلى الذات بصورة مفيدة، والتصور واستراتيجيات الاسترخاء.</a:t>
            </a:r>
            <a:r>
              <a:rPr lang="en-US" sz="1200">
                <a:solidFill>
                  <a:schemeClr val="tx1"/>
                </a:solidFill>
                <a:latin typeface="+mn-lt"/>
                <a:ea typeface="+mn-ea"/>
                <a:cs typeface="Arial"/>
              </a:rPr>
              <a:t> </a:t>
            </a:r>
            <a:r>
              <a:rPr lang="ar-SA" sz="1200">
                <a:solidFill>
                  <a:schemeClr val="tx1"/>
                </a:solidFill>
                <a:latin typeface="+mn-lt"/>
                <a:ea typeface="+mn-ea"/>
                <a:cs typeface="Arial"/>
              </a:rPr>
              <a:t>تعلم المزيد حول ذلك وابدأ تجربتها.</a:t>
            </a:r>
          </a:p>
          <a:p>
            <a:r>
              <a:rPr lang="ar-SA" sz="1200" b="1">
                <a:solidFill>
                  <a:schemeClr val="tx1"/>
                </a:solidFill>
                <a:latin typeface="+mn-lt"/>
                <a:ea typeface="+mn-ea"/>
                <a:cs typeface="Arial"/>
              </a:rPr>
              <a:t>8.</a:t>
            </a:r>
            <a:r>
              <a:rPr lang="en-US" sz="1200" b="1">
                <a:solidFill>
                  <a:schemeClr val="tx1"/>
                </a:solidFill>
                <a:latin typeface="+mn-lt"/>
                <a:ea typeface="+mn-ea"/>
                <a:cs typeface="Arial"/>
              </a:rPr>
              <a:t> </a:t>
            </a:r>
            <a:r>
              <a:rPr lang="ar-SA" sz="1200" b="1">
                <a:solidFill>
                  <a:schemeClr val="tx1"/>
                </a:solidFill>
                <a:latin typeface="+mn-lt"/>
                <a:ea typeface="+mn-ea"/>
                <a:cs typeface="Arial"/>
              </a:rPr>
              <a:t>كن على دراية بالتجنب وخذ خطوات قليلة لمواجهة المخاوف.</a:t>
            </a:r>
            <a:r>
              <a:rPr lang="en-US" sz="1200" b="1">
                <a:solidFill>
                  <a:schemeClr val="tx1"/>
                </a:solidFill>
                <a:latin typeface="+mn-lt"/>
                <a:ea typeface="+mn-ea"/>
                <a:cs typeface="Arial"/>
              </a:rPr>
              <a:t> </a:t>
            </a:r>
            <a:r>
              <a:rPr lang="ar-SA" sz="1200">
                <a:solidFill>
                  <a:schemeClr val="tx1"/>
                </a:solidFill>
                <a:latin typeface="+mn-lt"/>
                <a:ea typeface="+mn-ea"/>
                <a:cs typeface="Arial"/>
              </a:rPr>
              <a:t>من الطبيعي أن ترغب في تجنب المواقف التي تشعر بأنها مسببة للقلق.</a:t>
            </a:r>
            <a:r>
              <a:rPr lang="en-US" sz="1200">
                <a:solidFill>
                  <a:schemeClr val="tx1"/>
                </a:solidFill>
                <a:latin typeface="+mn-lt"/>
                <a:ea typeface="+mn-ea"/>
                <a:cs typeface="Arial"/>
              </a:rPr>
              <a:t> </a:t>
            </a:r>
            <a:r>
              <a:rPr lang="ar-SA" sz="1200">
                <a:solidFill>
                  <a:schemeClr val="tx1"/>
                </a:solidFill>
                <a:latin typeface="+mn-lt"/>
                <a:ea typeface="+mn-ea"/>
                <a:cs typeface="Arial"/>
              </a:rPr>
              <a:t>التجنب قد يساعدك على الشعور بالتحسن على المدى القصير، ولكن بمرور الوقت يمكن أن يجعلك قلقك أكثر سوءًا، لأنك لا تحصل على الفرصة لمعرفة أن الشيء الذي تخاف منه قد لا يحدث أو أن يكون سيئًا كما تعتقد.</a:t>
            </a:r>
            <a:r>
              <a:rPr lang="en-US" sz="1200">
                <a:solidFill>
                  <a:schemeClr val="tx1"/>
                </a:solidFill>
                <a:latin typeface="+mn-lt"/>
                <a:ea typeface="+mn-ea"/>
                <a:cs typeface="Arial"/>
              </a:rPr>
              <a:t> </a:t>
            </a:r>
            <a:r>
              <a:rPr lang="ar-SA" sz="1200">
                <a:solidFill>
                  <a:schemeClr val="tx1"/>
                </a:solidFill>
                <a:latin typeface="+mn-lt"/>
                <a:ea typeface="+mn-ea"/>
                <a:cs typeface="Arial"/>
              </a:rPr>
              <a:t>تعلم بعض المهارات كيف تتكيف مع القلق، ثم قم تدريجيًا بمواجهة الأشياء التي تخاف منها وضع مهاراتك قيد التنفيذ.</a:t>
            </a:r>
            <a:r>
              <a:rPr lang="en-US" sz="1200">
                <a:solidFill>
                  <a:schemeClr val="tx1"/>
                </a:solidFill>
                <a:latin typeface="+mn-lt"/>
                <a:ea typeface="+mn-ea"/>
                <a:cs typeface="Arial"/>
              </a:rPr>
              <a:t> </a:t>
            </a:r>
            <a:r>
              <a:rPr lang="ar-SA" sz="1200">
                <a:solidFill>
                  <a:schemeClr val="tx1"/>
                </a:solidFill>
                <a:latin typeface="+mn-lt"/>
                <a:ea typeface="+mn-ea"/>
                <a:cs typeface="Arial"/>
              </a:rPr>
              <a:t>ومع إدراكك يمكنك إدارة المواقف المحفزة للقلق، ستكون أكثر ثقة وتحفزًا للاستمرار.</a:t>
            </a:r>
          </a:p>
          <a:p>
            <a:r>
              <a:rPr lang="ar-SA" sz="1200" b="1">
                <a:solidFill>
                  <a:schemeClr val="tx1"/>
                </a:solidFill>
                <a:latin typeface="+mn-lt"/>
                <a:ea typeface="+mn-ea"/>
                <a:cs typeface="Arial"/>
              </a:rPr>
              <a:t>9.</a:t>
            </a:r>
            <a:r>
              <a:rPr lang="en-US" sz="1200" b="1">
                <a:solidFill>
                  <a:schemeClr val="tx1"/>
                </a:solidFill>
                <a:latin typeface="+mn-lt"/>
                <a:ea typeface="+mn-ea"/>
                <a:cs typeface="Arial"/>
              </a:rPr>
              <a:t> </a:t>
            </a:r>
            <a:r>
              <a:rPr lang="ar-SA" sz="1200" b="1">
                <a:solidFill>
                  <a:schemeClr val="tx1"/>
                </a:solidFill>
                <a:latin typeface="+mn-lt"/>
                <a:ea typeface="+mn-ea"/>
                <a:cs typeface="Arial"/>
              </a:rPr>
              <a:t>قلل من تعاطي الكحول والعقاقير الأخرى</a:t>
            </a:r>
            <a:r>
              <a:rPr lang="ar-SA" sz="1200">
                <a:solidFill>
                  <a:schemeClr val="tx1"/>
                </a:solidFill>
                <a:latin typeface="+mn-lt"/>
                <a:ea typeface="+mn-ea"/>
                <a:cs typeface="Arial"/>
              </a:rPr>
              <a:t>:</a:t>
            </a:r>
            <a:r>
              <a:rPr lang="en-US" sz="1200">
                <a:solidFill>
                  <a:schemeClr val="tx1"/>
                </a:solidFill>
                <a:latin typeface="+mn-lt"/>
                <a:ea typeface="+mn-ea"/>
                <a:cs typeface="Arial"/>
              </a:rPr>
              <a:t> </a:t>
            </a:r>
            <a:r>
              <a:rPr lang="ar-SA" sz="1200">
                <a:solidFill>
                  <a:schemeClr val="tx1"/>
                </a:solidFill>
                <a:latin typeface="+mn-lt"/>
                <a:ea typeface="+mn-ea"/>
                <a:cs typeface="Arial"/>
              </a:rPr>
              <a:t>فالكحول والعديد من العقاقير الأخرى تُعد مثبطات للنظام العصبي المركزي.</a:t>
            </a:r>
            <a:r>
              <a:rPr lang="en-US" sz="1200">
                <a:solidFill>
                  <a:schemeClr val="tx1"/>
                </a:solidFill>
                <a:latin typeface="+mn-lt"/>
                <a:ea typeface="+mn-ea"/>
                <a:cs typeface="Arial"/>
              </a:rPr>
              <a:t> </a:t>
            </a:r>
            <a:r>
              <a:rPr lang="ar-SA" sz="1200">
                <a:solidFill>
                  <a:schemeClr val="tx1"/>
                </a:solidFill>
                <a:latin typeface="+mn-lt"/>
                <a:ea typeface="+mn-ea"/>
                <a:cs typeface="Arial"/>
              </a:rPr>
              <a:t>في حين أن هذه المواد قد تساعدك في الشعور بأنك على ما يرام أو الشعور بالاسترخاء في على المدى القصير، فإنها قد تجعلك تشعر بمزيد من السواء وتزيد من القلق وتسبب مشاكل أخرى على المدى الأبعد.</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17</a:t>
            </a:fld>
            <a:endParaRPr lang="en-US"/>
          </a:p>
        </p:txBody>
      </p:sp>
    </p:spTree>
    <p:extLst>
      <p:ext uri="{BB962C8B-B14F-4D97-AF65-F5344CB8AC3E}">
        <p14:creationId xmlns:p14="http://schemas.microsoft.com/office/powerpoint/2010/main" val="42371237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SA" sz="1200" b="1" i="1">
                <a:solidFill>
                  <a:schemeClr val="tx1"/>
                </a:solidFill>
                <a:latin typeface="+mn-lt"/>
                <a:ea typeface="+mn-ea"/>
                <a:cs typeface="Arial"/>
              </a:rPr>
              <a:t>وضِّح:</a:t>
            </a:r>
            <a:r>
              <a:rPr lang="en-US" sz="1200" b="1" i="1">
                <a:solidFill>
                  <a:schemeClr val="tx1"/>
                </a:solidFill>
                <a:latin typeface="+mn-lt"/>
                <a:ea typeface="+mn-ea"/>
                <a:cs typeface="Arial"/>
              </a:rPr>
              <a:t> </a:t>
            </a:r>
            <a:r>
              <a:rPr lang="ar-SA" sz="1200" b="0" i="0">
                <a:solidFill>
                  <a:schemeClr val="tx1"/>
                </a:solidFill>
                <a:latin typeface="+mn-lt"/>
                <a:ea typeface="+mn-ea"/>
                <a:cs typeface="Arial"/>
              </a:rPr>
              <a:t>سوف تنتهي من هذا العرض التقديمي باستكشاف طرق تستطيع من خلالها مساعدة الآخرين الذين يعانون من الاكتئاب أو القلق، وكيف تستطيع لجنة الإنقاذ الدولية المساعدة في ذلك.</a:t>
            </a:r>
          </a:p>
        </p:txBody>
      </p:sp>
      <p:sp>
        <p:nvSpPr>
          <p:cNvPr id="4" name="Slide Number Placeholder 3"/>
          <p:cNvSpPr>
            <a:spLocks noGrp="1"/>
          </p:cNvSpPr>
          <p:nvPr>
            <p:ph type="sldNum" sz="quarter" idx="5"/>
          </p:nvPr>
        </p:nvSpPr>
        <p:spPr/>
        <p:txBody>
          <a:bodyPr/>
          <a:lstStyle/>
          <a:p>
            <a:fld id="{D70FF2E4-95BE-49CA-89E1-C2C428ECDA9A}" type="slidenum">
              <a:rPr lang="en-US" smtClean="0"/>
              <a:pPr/>
              <a:t>18</a:t>
            </a:fld>
            <a:endParaRPr lang="en-US"/>
          </a:p>
        </p:txBody>
      </p:sp>
    </p:spTree>
    <p:extLst>
      <p:ext uri="{BB962C8B-B14F-4D97-AF65-F5344CB8AC3E}">
        <p14:creationId xmlns:p14="http://schemas.microsoft.com/office/powerpoint/2010/main" val="1363670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SA" b="1" i="1"/>
              <a:t>اسأل المشاركين:</a:t>
            </a:r>
            <a:r>
              <a:rPr lang="en-US" b="1" i="1"/>
              <a:t> </a:t>
            </a:r>
            <a:r>
              <a:rPr lang="ar-SA" b="0" i="0"/>
              <a:t>ما الذي نستطيع القيام به لمساعدة ودعم شخص قريب منا يعاني من الاكتئاب أو القلق؟</a:t>
            </a:r>
          </a:p>
          <a:p>
            <a:pPr marL="171450" indent="-171450">
              <a:buFont typeface="Arial" panose="020B0604020202020204" pitchFamily="34" charset="0"/>
              <a:buChar char="•"/>
            </a:pPr>
            <a:r>
              <a:rPr lang="ar-SA" b="1" i="1"/>
              <a:t>ناقش</a:t>
            </a:r>
            <a:r>
              <a:rPr lang="en-US"/>
              <a:t> </a:t>
            </a:r>
            <a:r>
              <a:rPr lang="ar-SA" b="0" i="0"/>
              <a:t>مساهمات المشاركين.</a:t>
            </a:r>
          </a:p>
          <a:p>
            <a:pPr marL="171450" lvl="0" indent="-171450">
              <a:buFont typeface="Arial" panose="020B0604020202020204" pitchFamily="34" charset="0"/>
              <a:buChar char="•"/>
            </a:pPr>
            <a:endParaRPr lang="en-US" sz="1200" b="1" kern="1200" dirty="0">
              <a:solidFill>
                <a:schemeClr val="tx1"/>
              </a:solidFill>
              <a:effectLst/>
              <a:latin typeface="+mn-lt"/>
              <a:ea typeface="+mn-ea"/>
              <a:cs typeface="+mn-cs"/>
            </a:endParaRPr>
          </a:p>
          <a:p>
            <a:pPr marL="0" lvl="0" indent="0">
              <a:buFont typeface="Arial" panose="020B0604020202020204" pitchFamily="34" charset="0"/>
              <a:buNone/>
            </a:pPr>
            <a:r>
              <a:rPr lang="ar-SA" sz="1200" b="1" i="1">
                <a:solidFill>
                  <a:schemeClr val="tx1"/>
                </a:solidFill>
                <a:latin typeface="+mn-lt"/>
                <a:ea typeface="+mn-ea"/>
                <a:cs typeface="Arial"/>
              </a:rPr>
              <a:t>استعرض</a:t>
            </a:r>
            <a:r>
              <a:rPr lang="ar-SA" sz="1200" b="0" i="0">
                <a:solidFill>
                  <a:schemeClr val="tx1"/>
                </a:solidFill>
                <a:latin typeface="+mn-lt"/>
                <a:ea typeface="+mn-ea"/>
                <a:cs typeface="Arial"/>
              </a:rPr>
              <a:t>المعلومات الموجودة على الشريحة:</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19</a:t>
            </a:fld>
            <a:endParaRPr lang="en-US"/>
          </a:p>
        </p:txBody>
      </p:sp>
    </p:spTree>
    <p:extLst>
      <p:ext uri="{BB962C8B-B14F-4D97-AF65-F5344CB8AC3E}">
        <p14:creationId xmlns:p14="http://schemas.microsoft.com/office/powerpoint/2010/main" val="35791910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ar-SA" sz="1200" b="1" i="1">
                <a:solidFill>
                  <a:schemeClr val="tx1"/>
                </a:solidFill>
                <a:latin typeface="+mn-lt"/>
                <a:ea typeface="+mn-ea"/>
                <a:cs typeface="Arial"/>
              </a:rPr>
              <a:t>استعرض</a:t>
            </a:r>
            <a:r>
              <a:rPr lang="ar-SA" sz="1200" b="0" i="0">
                <a:solidFill>
                  <a:schemeClr val="tx1"/>
                </a:solidFill>
                <a:latin typeface="+mn-lt"/>
                <a:ea typeface="+mn-ea"/>
                <a:cs typeface="Arial"/>
              </a:rPr>
              <a:t>الأسئلة الموجودة على الشريحة.</a:t>
            </a:r>
          </a:p>
          <a:p>
            <a:pPr lvl="0"/>
            <a:endParaRPr lang="en-US" sz="1200" b="0" i="0" kern="1200" dirty="0">
              <a:solidFill>
                <a:schemeClr val="tx1"/>
              </a:solidFill>
              <a:effectLst/>
              <a:latin typeface="+mn-lt"/>
              <a:ea typeface="+mn-ea"/>
              <a:cs typeface="+mn-cs"/>
            </a:endParaRPr>
          </a:p>
          <a:p>
            <a:pPr lvl="0"/>
            <a:r>
              <a:rPr lang="ar-SA" sz="1200" b="1" i="1">
                <a:solidFill>
                  <a:schemeClr val="tx1"/>
                </a:solidFill>
                <a:latin typeface="+mn-lt"/>
                <a:ea typeface="+mn-ea"/>
                <a:cs typeface="Arial"/>
              </a:rPr>
              <a:t>وضِّح</a:t>
            </a:r>
            <a:r>
              <a:rPr lang="ar-SA" sz="1200" b="0" i="0">
                <a:solidFill>
                  <a:schemeClr val="tx1"/>
                </a:solidFill>
                <a:latin typeface="+mn-lt"/>
                <a:ea typeface="+mn-ea"/>
                <a:cs typeface="Arial"/>
              </a:rPr>
              <a:t>أنك</a:t>
            </a:r>
            <a:r>
              <a:rPr lang="ar-SA" sz="1200">
                <a:solidFill>
                  <a:schemeClr val="tx1"/>
                </a:solidFill>
                <a:latin typeface="+mn-lt"/>
                <a:ea typeface="+mn-ea"/>
                <a:cs typeface="Arial"/>
              </a:rPr>
              <a:t>سوف تناقش الاكتئاب أولًا، ثم القلق، قبل الإنهاء بنظرة حول كيفية قيامك (كشخص) ولجنة الإنقاذ الدولية بمساعدة أي شخص يتعرض للاكتئاب أو القلق.</a:t>
            </a:r>
            <a:r>
              <a:rPr lang="en-US" sz="1200">
                <a:solidFill>
                  <a:schemeClr val="tx1"/>
                </a:solidFill>
                <a:latin typeface="+mn-lt"/>
                <a:ea typeface="+mn-ea"/>
                <a:cs typeface="Arial"/>
              </a:rPr>
              <a:t> </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a:t>
            </a:fld>
            <a:endParaRPr lang="en-US"/>
          </a:p>
        </p:txBody>
      </p:sp>
    </p:spTree>
    <p:extLst>
      <p:ext uri="{BB962C8B-B14F-4D97-AF65-F5344CB8AC3E}">
        <p14:creationId xmlns:p14="http://schemas.microsoft.com/office/powerpoint/2010/main" val="19834383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i="1"/>
              <a:t>استعرض </a:t>
            </a:r>
            <a:r>
              <a:rPr lang="ar-SA" b="0" i="0"/>
              <a:t>المعلومات الموجودة على الشريحة.</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20</a:t>
            </a:fld>
            <a:endParaRPr lang="en-US"/>
          </a:p>
        </p:txBody>
      </p:sp>
    </p:spTree>
    <p:extLst>
      <p:ext uri="{BB962C8B-B14F-4D97-AF65-F5344CB8AC3E}">
        <p14:creationId xmlns:p14="http://schemas.microsoft.com/office/powerpoint/2010/main" val="49689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i="1"/>
              <a:t>ناقش</a:t>
            </a:r>
            <a:r>
              <a:rPr lang="ar-SA" b="0" i="0"/>
              <a:t>الخيارات الموجودة على الشريحة وكيف يمكن للجنة الإنقاذ الدولية دعم الموظفين الذين يعانون من صعوبات الصحة النفسية</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21</a:t>
            </a:fld>
            <a:endParaRPr lang="en-US"/>
          </a:p>
        </p:txBody>
      </p:sp>
    </p:spTree>
    <p:extLst>
      <p:ext uri="{BB962C8B-B14F-4D97-AF65-F5344CB8AC3E}">
        <p14:creationId xmlns:p14="http://schemas.microsoft.com/office/powerpoint/2010/main" val="8349897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sz="1200" b="1" i="1">
                <a:solidFill>
                  <a:schemeClr val="tx1"/>
                </a:solidFill>
                <a:latin typeface="+mn-lt"/>
                <a:ea typeface="+mn-ea"/>
                <a:cs typeface="Arial"/>
              </a:rPr>
              <a:t>اشرح</a:t>
            </a:r>
            <a:r>
              <a:rPr lang="ar-SA" sz="1200">
                <a:solidFill>
                  <a:schemeClr val="tx1"/>
                </a:solidFill>
                <a:latin typeface="+mn-lt"/>
                <a:ea typeface="+mn-ea"/>
                <a:cs typeface="Arial"/>
              </a:rPr>
              <a:t>كيف يستطيع موظفو لجنة الإنقاذ الدولية طلب الاستشارات المجانية عبر برنامج توفير المساعدة والمرونة للموظف (</a:t>
            </a:r>
            <a:r>
              <a:rPr lang="en-US" sz="1200">
                <a:solidFill>
                  <a:schemeClr val="tx1"/>
                </a:solidFill>
                <a:latin typeface="+mn-lt"/>
                <a:ea typeface="+mn-ea"/>
                <a:cs typeface="Arial"/>
              </a:rPr>
              <a:t>EARP</a:t>
            </a:r>
            <a:r>
              <a:rPr lang="ar-SA" sz="1200">
                <a:solidFill>
                  <a:schemeClr val="tx1"/>
                </a:solidFill>
                <a:latin typeface="+mn-lt"/>
                <a:ea typeface="+mn-ea"/>
                <a:cs typeface="Arial"/>
              </a:rPr>
              <a:t>) التابع للجنة الإنقاذ الدولية باستخدام هذه الشريحة وما يلي.</a:t>
            </a:r>
            <a:r>
              <a:rPr lang="en-US" sz="1200">
                <a:solidFill>
                  <a:schemeClr val="tx1"/>
                </a:solidFill>
                <a:latin typeface="+mn-lt"/>
                <a:ea typeface="+mn-ea"/>
                <a:cs typeface="Arial"/>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i="1" kern="1200" dirty="0">
              <a:solidFill>
                <a:schemeClr val="tx1"/>
              </a:solidFill>
              <a:effectLst/>
              <a:latin typeface="+mn-lt"/>
              <a:ea typeface="+mn-ea"/>
              <a:cs typeface="+mn-cs"/>
            </a:endParaRPr>
          </a:p>
          <a:p>
            <a:pPr lvl="0"/>
            <a:endParaRPr lang="en-US" sz="1200" b="1" i="1"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22</a:t>
            </a:fld>
            <a:endParaRPr lang="en-US"/>
          </a:p>
        </p:txBody>
      </p:sp>
    </p:spTree>
    <p:extLst>
      <p:ext uri="{BB962C8B-B14F-4D97-AF65-F5344CB8AC3E}">
        <p14:creationId xmlns:p14="http://schemas.microsoft.com/office/powerpoint/2010/main" val="14633226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23</a:t>
            </a:fld>
            <a:endParaRPr lang="en-US"/>
          </a:p>
        </p:txBody>
      </p:sp>
    </p:spTree>
    <p:extLst>
      <p:ext uri="{BB962C8B-B14F-4D97-AF65-F5344CB8AC3E}">
        <p14:creationId xmlns:p14="http://schemas.microsoft.com/office/powerpoint/2010/main" val="38645928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SA" b="1" i="1"/>
              <a:t>اسأل المشاركين </a:t>
            </a:r>
            <a:r>
              <a:rPr lang="ar-SA" b="0" i="0"/>
              <a:t>إذا كان لديهم أي أسئلة.</a:t>
            </a:r>
            <a:r>
              <a:rPr lang="en-US" b="0" i="0"/>
              <a:t> </a:t>
            </a:r>
          </a:p>
          <a:p>
            <a:pPr marL="171450" indent="-171450">
              <a:buFont typeface="Arial" panose="020B0604020202020204" pitchFamily="34" charset="0"/>
              <a:buChar char="•"/>
            </a:pPr>
            <a:r>
              <a:rPr lang="en-US" b="1" i="0"/>
              <a:t>NB. </a:t>
            </a:r>
            <a:r>
              <a:rPr lang="ar-SA" b="0" i="0"/>
              <a:t>إذا لم تكن اختصاصي صحة نفسية مدرب وسألك شخص ما سؤال لا تعرف إجابته، </a:t>
            </a:r>
            <a:r>
              <a:rPr lang="ar-SA" b="1" i="0" u="sng"/>
              <a:t>فلا تخمن.</a:t>
            </a:r>
            <a:r>
              <a:rPr lang="en-US" b="1" i="0" u="none"/>
              <a:t> </a:t>
            </a:r>
            <a:r>
              <a:rPr lang="ar-SA" b="0" i="0" u="none"/>
              <a:t>أخبر</a:t>
            </a:r>
            <a:r>
              <a:rPr lang="ar-SA" b="0" i="0"/>
              <a:t>ذلك الشخص أنك ستعثر على الإجابة وتعود إليه.</a:t>
            </a:r>
            <a:r>
              <a:rPr lang="en-US" b="0" i="0"/>
              <a:t> </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24</a:t>
            </a:fld>
            <a:endParaRPr lang="en-US"/>
          </a:p>
        </p:txBody>
      </p:sp>
    </p:spTree>
    <p:extLst>
      <p:ext uri="{BB962C8B-B14F-4D97-AF65-F5344CB8AC3E}">
        <p14:creationId xmlns:p14="http://schemas.microsoft.com/office/powerpoint/2010/main" val="3193964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SA" sz="1200" b="1" i="1">
                <a:solidFill>
                  <a:schemeClr val="tx1"/>
                </a:solidFill>
                <a:latin typeface="+mn-lt"/>
                <a:ea typeface="+mn-ea"/>
                <a:cs typeface="Arial"/>
              </a:rPr>
              <a:t>اسأل المشاركين:</a:t>
            </a:r>
            <a:r>
              <a:rPr lang="en-US" sz="1200" b="1" i="1">
                <a:solidFill>
                  <a:schemeClr val="tx1"/>
                </a:solidFill>
                <a:latin typeface="+mn-lt"/>
                <a:ea typeface="+mn-ea"/>
                <a:cs typeface="Arial"/>
              </a:rPr>
              <a:t> </a:t>
            </a:r>
            <a:r>
              <a:rPr lang="ar-SA" sz="1200" b="0" i="0">
                <a:solidFill>
                  <a:schemeClr val="tx1"/>
                </a:solidFill>
                <a:latin typeface="+mn-lt"/>
                <a:ea typeface="+mn-ea"/>
                <a:cs typeface="Arial"/>
              </a:rPr>
              <a:t>ما الكلمات أو الصور التي تتبادر إلى الذهن عندما تسمع كلمة "الاكتئاب؟"</a:t>
            </a:r>
          </a:p>
          <a:p>
            <a:endParaRPr lang="en-US" sz="1200" b="0" i="0" kern="1200" dirty="0">
              <a:solidFill>
                <a:schemeClr val="tx1"/>
              </a:solidFill>
              <a:effectLst/>
              <a:latin typeface="+mn-lt"/>
              <a:ea typeface="+mn-ea"/>
              <a:cs typeface="+mn-cs"/>
            </a:endParaRPr>
          </a:p>
          <a:p>
            <a:r>
              <a:rPr lang="ar-SA" sz="1200" b="1" i="1">
                <a:solidFill>
                  <a:schemeClr val="tx1"/>
                </a:solidFill>
                <a:latin typeface="+mn-lt"/>
                <a:ea typeface="+mn-ea"/>
                <a:cs typeface="Arial"/>
              </a:rPr>
              <a:t>ناقش</a:t>
            </a:r>
            <a:r>
              <a:rPr lang="ar-SA" sz="1200" b="0" i="0">
                <a:solidFill>
                  <a:schemeClr val="tx1"/>
                </a:solidFill>
                <a:latin typeface="+mn-lt"/>
                <a:ea typeface="+mn-ea"/>
                <a:cs typeface="Arial"/>
              </a:rPr>
              <a:t>مساهمات المشارك ولاحظ أي موضوعات (المساهمات الشائعة تتمثل في الحزن، الرمادية، الإنهاك، اليأس...)</a:t>
            </a: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3</a:t>
            </a:fld>
            <a:endParaRPr lang="en-US"/>
          </a:p>
        </p:txBody>
      </p:sp>
    </p:spTree>
    <p:extLst>
      <p:ext uri="{BB962C8B-B14F-4D97-AF65-F5344CB8AC3E}">
        <p14:creationId xmlns:p14="http://schemas.microsoft.com/office/powerpoint/2010/main" val="40785894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SA" b="1" i="1"/>
              <a:t>استعرض </a:t>
            </a:r>
            <a:r>
              <a:rPr lang="ar-SA" b="0" i="0"/>
              <a:t>المعلومات الموجودة على الشريحة.</a:t>
            </a:r>
            <a:r>
              <a:rPr lang="en-US" b="0" i="0"/>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i="0"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SA" b="1" i="1"/>
              <a:t>وضِّح:</a:t>
            </a:r>
            <a:r>
              <a:rPr lang="en-US" b="1" i="1"/>
              <a:t>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b="0" i="0">
                <a:solidFill>
                  <a:schemeClr val="tx1"/>
                </a:solidFill>
                <a:latin typeface="+mn-lt"/>
                <a:ea typeface="+mn-ea"/>
                <a:cs typeface="Arial"/>
              </a:rPr>
              <a:t>الاكتئاب يختلف عن تقلبات المزاج الاعتيادية والاستجابات العاطفية قصيرة المدى للتحديات التي تواجهها في حياتك اليومية.</a:t>
            </a:r>
            <a:r>
              <a:rPr lang="en-US" sz="1200" b="0" i="0">
                <a:solidFill>
                  <a:schemeClr val="tx1"/>
                </a:solidFill>
                <a:latin typeface="+mn-lt"/>
                <a:ea typeface="+mn-ea"/>
                <a:cs typeface="Arial"/>
              </a:rPr>
              <a:t>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b="0" i="0">
                <a:solidFill>
                  <a:schemeClr val="tx1"/>
                </a:solidFill>
                <a:latin typeface="+mn-lt"/>
                <a:ea typeface="+mn-ea"/>
                <a:cs typeface="Arial"/>
              </a:rPr>
              <a:t>كل شخص لديه أيام (أو أسابيع) يشعر فيها بالحزن والإنهاك والإحباط.</a:t>
            </a:r>
            <a:r>
              <a:rPr lang="en-US" sz="1200" b="0" i="0">
                <a:solidFill>
                  <a:schemeClr val="tx1"/>
                </a:solidFill>
                <a:latin typeface="+mn-lt"/>
                <a:ea typeface="+mn-ea"/>
                <a:cs typeface="Arial"/>
              </a:rPr>
              <a:t>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b="0" i="0">
                <a:solidFill>
                  <a:schemeClr val="tx1"/>
                </a:solidFill>
                <a:latin typeface="+mn-lt"/>
                <a:ea typeface="+mn-ea"/>
                <a:cs typeface="Arial"/>
              </a:rPr>
              <a:t>الفرق بين الشعور بالحزن أو قلة الحيلة لفترة والاكتئاب، يكمن في </a:t>
            </a:r>
            <a:r>
              <a:rPr lang="ar-SA" sz="1200" b="0" i="1">
                <a:solidFill>
                  <a:schemeClr val="tx1"/>
                </a:solidFill>
                <a:latin typeface="+mn-lt"/>
                <a:ea typeface="+mn-ea"/>
                <a:cs typeface="Arial"/>
              </a:rPr>
              <a:t>شدة</a:t>
            </a:r>
            <a:r>
              <a:rPr lang="ar-SA" sz="1200" b="0" i="0">
                <a:solidFill>
                  <a:schemeClr val="tx1"/>
                </a:solidFill>
                <a:latin typeface="+mn-lt"/>
                <a:ea typeface="+mn-ea"/>
                <a:cs typeface="Arial"/>
              </a:rPr>
              <a:t>و</a:t>
            </a:r>
            <a:r>
              <a:rPr lang="ar-SA" sz="1200" b="0" i="1">
                <a:solidFill>
                  <a:schemeClr val="tx1"/>
                </a:solidFill>
                <a:latin typeface="+mn-lt"/>
                <a:ea typeface="+mn-ea"/>
                <a:cs typeface="Arial"/>
              </a:rPr>
              <a:t>مدة</a:t>
            </a:r>
            <a:r>
              <a:rPr lang="ar-SA" sz="1200" b="0" i="0">
                <a:solidFill>
                  <a:schemeClr val="tx1"/>
                </a:solidFill>
                <a:latin typeface="+mn-lt"/>
                <a:ea typeface="+mn-ea"/>
                <a:cs typeface="Arial"/>
              </a:rPr>
              <a:t>الأعراض.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b="0" i="0">
                <a:solidFill>
                  <a:schemeClr val="tx1"/>
                </a:solidFill>
                <a:latin typeface="+mn-lt"/>
                <a:ea typeface="+mn-ea"/>
                <a:cs typeface="Arial"/>
              </a:rPr>
              <a:t>عندما تستمر الأعراض لفترة طويلة بشدة متوسطة أو حادة، فقد تكون بذلك تعاني من الاكتئاب.</a:t>
            </a:r>
          </a:p>
        </p:txBody>
      </p:sp>
      <p:sp>
        <p:nvSpPr>
          <p:cNvPr id="4" name="Slide Number Placeholder 3"/>
          <p:cNvSpPr>
            <a:spLocks noGrp="1"/>
          </p:cNvSpPr>
          <p:nvPr>
            <p:ph type="sldNum" sz="quarter" idx="5"/>
          </p:nvPr>
        </p:nvSpPr>
        <p:spPr/>
        <p:txBody>
          <a:bodyPr/>
          <a:lstStyle/>
          <a:p>
            <a:fld id="{D70FF2E4-95BE-49CA-89E1-C2C428ECDA9A}" type="slidenum">
              <a:rPr lang="en-US" smtClean="0"/>
              <a:pPr/>
              <a:t>4</a:t>
            </a:fld>
            <a:endParaRPr lang="en-US"/>
          </a:p>
        </p:txBody>
      </p:sp>
    </p:spTree>
    <p:extLst>
      <p:ext uri="{BB962C8B-B14F-4D97-AF65-F5344CB8AC3E}">
        <p14:creationId xmlns:p14="http://schemas.microsoft.com/office/powerpoint/2010/main" val="24300543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i="1"/>
              <a:t>وضِّح:</a:t>
            </a:r>
            <a:r>
              <a:rPr lang="en-US" b="1" i="1"/>
              <a:t> </a:t>
            </a:r>
            <a:r>
              <a:rPr lang="ar-SA" sz="1200">
                <a:solidFill>
                  <a:schemeClr val="tx1"/>
                </a:solidFill>
                <a:latin typeface="+mn-lt"/>
                <a:ea typeface="+mn-ea"/>
                <a:cs typeface="Arial"/>
              </a:rPr>
              <a:t>يواجه الأشخاص الذين يتعرضون للاكتئاب تغيرات في التفكير والشعور والتكيف الجسدي والسلوك.</a:t>
            </a:r>
            <a:r>
              <a:rPr lang="en-US" sz="1200">
                <a:solidFill>
                  <a:schemeClr val="tx1"/>
                </a:solidFill>
                <a:latin typeface="+mn-lt"/>
                <a:ea typeface="+mn-ea"/>
                <a:cs typeface="Arial"/>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SA" sz="1200" b="1" i="1">
                <a:solidFill>
                  <a:schemeClr val="tx1"/>
                </a:solidFill>
                <a:latin typeface="+mn-lt"/>
                <a:ea typeface="+mn-ea"/>
                <a:cs typeface="Arial"/>
              </a:rPr>
              <a:t>استعرض </a:t>
            </a:r>
            <a:r>
              <a:rPr lang="ar-SA" sz="1200" b="0" i="0">
                <a:solidFill>
                  <a:schemeClr val="tx1"/>
                </a:solidFill>
                <a:latin typeface="+mn-lt"/>
                <a:ea typeface="+mn-ea"/>
                <a:cs typeface="Arial"/>
              </a:rPr>
              <a:t>المعلومات الموجودة على الشريحة.</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SA" sz="1200" b="1" i="1">
                <a:solidFill>
                  <a:schemeClr val="tx1"/>
                </a:solidFill>
                <a:latin typeface="+mn-lt"/>
                <a:ea typeface="+mn-ea"/>
                <a:cs typeface="Arial"/>
              </a:rPr>
              <a:t>وضِّح:</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b="0" i="0">
                <a:solidFill>
                  <a:schemeClr val="tx1"/>
                </a:solidFill>
                <a:latin typeface="+mn-lt"/>
                <a:ea typeface="+mn-ea"/>
                <a:cs typeface="Arial"/>
              </a:rPr>
              <a:t>ليس من الضروري أن يتعرض كل شخص يعاني من الاكتئاب لكل هذه الأعراض.</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a:solidFill>
                  <a:schemeClr val="tx1"/>
                </a:solidFill>
                <a:latin typeface="+mn-lt"/>
                <a:ea typeface="+mn-ea"/>
                <a:cs typeface="Arial"/>
              </a:rPr>
              <a:t>تنظر التشخصيات إلى شدة الأعراض ومدتها (هل استمرت لمدة أسبوعين على الأقل وتسببت في اضطراب ملحوظ للحياة اليومية والوظائف؟) وأي أسباب ممكنة محددة يمكن تحديدها</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i="0"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SA" sz="1200" b="1" i="0">
                <a:solidFill>
                  <a:schemeClr val="tx1"/>
                </a:solidFill>
                <a:latin typeface="+mn-lt"/>
                <a:ea typeface="+mn-ea"/>
                <a:cs typeface="Arial"/>
              </a:rPr>
              <a:t>معلومات مرجعية للمُيسّر:</a:t>
            </a:r>
            <a:r>
              <a:rPr lang="en-US" sz="1200" b="1" i="0">
                <a:solidFill>
                  <a:schemeClr val="tx1"/>
                </a:solidFill>
                <a:latin typeface="+mn-lt"/>
                <a:ea typeface="+mn-ea"/>
                <a:cs typeface="Arial"/>
              </a:rPr>
              <a:t> </a:t>
            </a:r>
            <a:r>
              <a:rPr lang="ar-SA" sz="1200" b="1" i="0">
                <a:solidFill>
                  <a:schemeClr val="tx1"/>
                </a:solidFill>
                <a:latin typeface="+mn-lt"/>
                <a:ea typeface="+mn-ea"/>
                <a:cs typeface="Arial"/>
              </a:rPr>
              <a:t>معايير </a:t>
            </a:r>
            <a:r>
              <a:rPr lang="en-US" sz="1200" b="1" i="0">
                <a:solidFill>
                  <a:schemeClr val="tx1"/>
                </a:solidFill>
                <a:latin typeface="+mn-lt"/>
                <a:ea typeface="+mn-ea"/>
                <a:cs typeface="Arial"/>
              </a:rPr>
              <a:t>DSM-V</a:t>
            </a:r>
            <a:r>
              <a:rPr lang="ar-SA" sz="1200" b="1" i="0">
                <a:solidFill>
                  <a:schemeClr val="tx1"/>
                </a:solidFill>
                <a:latin typeface="+mn-lt"/>
                <a:ea typeface="+mn-ea"/>
                <a:cs typeface="Arial"/>
              </a:rPr>
              <a:t> لتشخيص الاكتئاب</a:t>
            </a:r>
          </a:p>
          <a:p>
            <a:pPr fontAlgn="base"/>
            <a:r>
              <a:rPr lang="ar-SA" sz="1200" b="0" i="0">
                <a:solidFill>
                  <a:schemeClr val="tx1"/>
                </a:solidFill>
                <a:latin typeface="+mn-lt"/>
                <a:ea typeface="+mn-ea"/>
                <a:cs typeface="Arial"/>
              </a:rPr>
              <a:t>يجب أن يواجه الشخص خمسة أعراض أو أكثر أثناء نفس الأسبوعين ويجب أن يكون عرض واحد على الأقل عبارة عن (1) مزاج مكتئب أو (2) فقدان الاهتمام أو المتعة.</a:t>
            </a:r>
          </a:p>
          <a:p>
            <a:pPr marL="171450" indent="-171450" fontAlgn="base">
              <a:buFont typeface="Arial" panose="020B0604020202020204" pitchFamily="34" charset="0"/>
              <a:buChar char="•"/>
            </a:pPr>
            <a:r>
              <a:rPr lang="ar-SA" sz="1200" b="0" i="0">
                <a:solidFill>
                  <a:schemeClr val="tx1"/>
                </a:solidFill>
                <a:latin typeface="+mn-lt"/>
                <a:ea typeface="+mn-ea"/>
                <a:cs typeface="Arial"/>
              </a:rPr>
              <a:t>مزاج مكتئب معظم اليوم، تقريبًا كل يوم.</a:t>
            </a:r>
          </a:p>
          <a:p>
            <a:pPr marL="171450" indent="-171450" fontAlgn="base">
              <a:buFont typeface="Arial" panose="020B0604020202020204" pitchFamily="34" charset="0"/>
              <a:buChar char="•"/>
            </a:pPr>
            <a:r>
              <a:rPr lang="ar-SA" sz="1200" b="0" i="0">
                <a:solidFill>
                  <a:schemeClr val="tx1"/>
                </a:solidFill>
                <a:latin typeface="+mn-lt"/>
                <a:ea typeface="+mn-ea"/>
                <a:cs typeface="Arial"/>
              </a:rPr>
              <a:t>انخفاض ملحوظ في الاهتمام أو المتعة في كل الأنشطة أو جميعها تقريبًا معظم اليوم، كل يوم تقريبًا.</a:t>
            </a:r>
          </a:p>
          <a:p>
            <a:pPr marL="171450" indent="-171450" fontAlgn="base">
              <a:buFont typeface="Arial" panose="020B0604020202020204" pitchFamily="34" charset="0"/>
              <a:buChar char="•"/>
            </a:pPr>
            <a:r>
              <a:rPr lang="ar-SA" sz="1200" b="0" i="0">
                <a:solidFill>
                  <a:schemeClr val="tx1"/>
                </a:solidFill>
                <a:latin typeface="+mn-lt"/>
                <a:ea typeface="+mn-ea"/>
                <a:cs typeface="Arial"/>
              </a:rPr>
              <a:t>فقدان وزن ملحوظ في الأوقات التي لا يخضع فيها الشخص لنظام غذائي أو زيادة في الوزن أو انخفاض أو زيادة في الشهية كل يوم تقريبًا.</a:t>
            </a:r>
          </a:p>
          <a:p>
            <a:pPr marL="171450" indent="-171450" fontAlgn="base">
              <a:buFont typeface="Arial" panose="020B0604020202020204" pitchFamily="34" charset="0"/>
              <a:buChar char="•"/>
            </a:pPr>
            <a:r>
              <a:rPr lang="ar-SA" sz="1200" b="0" i="0">
                <a:solidFill>
                  <a:schemeClr val="tx1"/>
                </a:solidFill>
                <a:latin typeface="+mn-lt"/>
                <a:ea typeface="+mn-ea"/>
                <a:cs typeface="Arial"/>
              </a:rPr>
              <a:t>بطء في التفكير وانخفاض في الحركة الجسدية (يلاحظ الآخرون ذلك بسهولة، لا يقتصر ذلك على المشاعر الذاتية بالأرق أو الخمول).</a:t>
            </a:r>
          </a:p>
          <a:p>
            <a:pPr marL="171450" indent="-171450" fontAlgn="base">
              <a:buFont typeface="Arial" panose="020B0604020202020204" pitchFamily="34" charset="0"/>
              <a:buChar char="•"/>
            </a:pPr>
            <a:r>
              <a:rPr lang="ar-SA" sz="1200" b="0" i="0">
                <a:solidFill>
                  <a:schemeClr val="tx1"/>
                </a:solidFill>
                <a:latin typeface="+mn-lt"/>
                <a:ea typeface="+mn-ea"/>
                <a:cs typeface="Arial"/>
              </a:rPr>
              <a:t>الإعياء أو فقدان الطاقة كل يوم تقريبًا.</a:t>
            </a:r>
          </a:p>
          <a:p>
            <a:pPr marL="171450" indent="-171450" fontAlgn="base">
              <a:buFont typeface="Arial" panose="020B0604020202020204" pitchFamily="34" charset="0"/>
              <a:buChar char="•"/>
            </a:pPr>
            <a:r>
              <a:rPr lang="ar-SA" sz="1200" b="0" i="0">
                <a:solidFill>
                  <a:schemeClr val="tx1"/>
                </a:solidFill>
                <a:latin typeface="+mn-lt"/>
                <a:ea typeface="+mn-ea"/>
                <a:cs typeface="Arial"/>
              </a:rPr>
              <a:t>الشعور بالتفاهة أو الذنب الزائد أو غير الملائم كل يوم تقريبًا.</a:t>
            </a:r>
          </a:p>
          <a:p>
            <a:pPr marL="171450" indent="-171450" fontAlgn="base">
              <a:buFont typeface="Arial" panose="020B0604020202020204" pitchFamily="34" charset="0"/>
              <a:buChar char="•"/>
            </a:pPr>
            <a:r>
              <a:rPr lang="ar-SA" sz="1200" b="0" i="0">
                <a:solidFill>
                  <a:schemeClr val="tx1"/>
                </a:solidFill>
                <a:latin typeface="+mn-lt"/>
                <a:ea typeface="+mn-ea"/>
                <a:cs typeface="Arial"/>
              </a:rPr>
              <a:t>انخفاض القدرة على التفكير أو التركيز أو التردد كل يوم تقريبًا.</a:t>
            </a:r>
          </a:p>
          <a:p>
            <a:pPr marL="171450" indent="-171450" fontAlgn="base">
              <a:buFont typeface="Arial" panose="020B0604020202020204" pitchFamily="34" charset="0"/>
              <a:buChar char="•"/>
            </a:pPr>
            <a:r>
              <a:rPr lang="ar-SA" sz="1200" b="0" i="0">
                <a:solidFill>
                  <a:schemeClr val="tx1"/>
                </a:solidFill>
                <a:latin typeface="+mn-lt"/>
                <a:ea typeface="+mn-ea"/>
                <a:cs typeface="Arial"/>
              </a:rPr>
              <a:t>الأفكار المتكررة حول الموت، والأفكار الانتحارية المتكررة دون وجود خطة محددة، أو محاولة الانتحار أو خطة محددة للانتحار.</a:t>
            </a:r>
          </a:p>
          <a:p>
            <a:pPr fontAlgn="base"/>
            <a:r>
              <a:rPr lang="ar-SA" sz="1200" b="0" i="0">
                <a:solidFill>
                  <a:schemeClr val="tx1"/>
                </a:solidFill>
                <a:latin typeface="+mn-lt"/>
                <a:ea typeface="+mn-ea"/>
                <a:cs typeface="Arial"/>
              </a:rPr>
              <a:t>لتلقي تشخيص عن الاكتئاب، يجب أن تسبب هذه الأعراض للشخص كربًا جسيمًا أو قصورًا في المجالات الاجتماعية أو المهنية أو غيرها من المجالات الوظيفية.</a:t>
            </a:r>
            <a:r>
              <a:rPr lang="en-US" sz="1200" b="0" i="0">
                <a:solidFill>
                  <a:schemeClr val="tx1"/>
                </a:solidFill>
                <a:latin typeface="+mn-lt"/>
                <a:ea typeface="+mn-ea"/>
                <a:cs typeface="Arial"/>
              </a:rPr>
              <a:t> </a:t>
            </a:r>
            <a:r>
              <a:rPr lang="ar-SA" sz="1200" b="0" i="0">
                <a:solidFill>
                  <a:schemeClr val="tx1"/>
                </a:solidFill>
                <a:latin typeface="+mn-lt"/>
                <a:ea typeface="+mn-ea"/>
                <a:cs typeface="Arial"/>
              </a:rPr>
              <a:t>يجب ألا تكون تلك الأعراض أيضًا نتيجة لتعاطي المواد أو غيرها من الحالات الطبية.</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0" i="0" kern="1200" dirty="0">
              <a:solidFill>
                <a:schemeClr val="tx1"/>
              </a:solidFill>
              <a:effectLst/>
              <a:latin typeface="+mn-lt"/>
              <a:ea typeface="+mn-ea"/>
              <a:cs typeface="+mn-cs"/>
            </a:endParaRPr>
          </a:p>
          <a:p>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5</a:t>
            </a:fld>
            <a:endParaRPr lang="en-US"/>
          </a:p>
        </p:txBody>
      </p:sp>
    </p:spTree>
    <p:extLst>
      <p:ext uri="{BB962C8B-B14F-4D97-AF65-F5344CB8AC3E}">
        <p14:creationId xmlns:p14="http://schemas.microsoft.com/office/powerpoint/2010/main" val="11723989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ar-SA" b="1" i="1"/>
              <a:t>استعرض </a:t>
            </a:r>
            <a:r>
              <a:rPr lang="ar-SA" b="0" i="0"/>
              <a:t>المعلومات الموجودة على الشريحة.</a:t>
            </a:r>
          </a:p>
          <a:p>
            <a:endParaRPr lang="en-US" b="1" i="1" dirty="0"/>
          </a:p>
          <a:p>
            <a:r>
              <a:rPr lang="ar-SA" b="1" i="1"/>
              <a:t>وضِّح:</a:t>
            </a:r>
          </a:p>
          <a:p>
            <a:pPr marL="171450" indent="-171450">
              <a:buFont typeface="Arial" panose="020B0604020202020204" pitchFamily="34" charset="0"/>
              <a:buChar char="•"/>
            </a:pPr>
            <a:r>
              <a:rPr lang="ar-SA" b="1" i="0" u="none"/>
              <a:t>معدلات الانتشار </a:t>
            </a:r>
            <a:r>
              <a:rPr lang="ar-SA" b="0" i="0" u="none"/>
              <a:t> قد تختلف بين الثقافات لأسباب عديدة، بما في ذلك:</a:t>
            </a:r>
            <a:r>
              <a:rPr lang="en-US" b="0" i="0" u="none"/>
              <a:t> </a:t>
            </a:r>
          </a:p>
          <a:p>
            <a:pPr marL="628650" lvl="1" indent="-171450">
              <a:buFont typeface="Arial" panose="020B0604020202020204" pitchFamily="34" charset="0"/>
              <a:buChar char="•"/>
            </a:pPr>
            <a:r>
              <a:rPr lang="ar-SA" b="0" i="0" u="none"/>
              <a:t>تأثير القيم والأعراف الثقافية على خبرات وتعبيرات الاضطرابات الصحية النفسية</a:t>
            </a:r>
          </a:p>
          <a:p>
            <a:pPr marL="628650" lvl="1" indent="-171450">
              <a:buFont typeface="Arial" panose="020B0604020202020204" pitchFamily="34" charset="0"/>
              <a:buChar char="•"/>
            </a:pPr>
            <a:r>
              <a:rPr lang="ar-SA" b="0" i="0" u="none"/>
              <a:t>نماذج قياس مختلفة</a:t>
            </a:r>
          </a:p>
          <a:p>
            <a:pPr marL="628650" lvl="1" indent="-171450">
              <a:buFont typeface="Arial" panose="020B0604020202020204" pitchFamily="34" charset="0"/>
              <a:buChar char="•"/>
            </a:pPr>
            <a:r>
              <a:rPr lang="ar-SA" b="0" i="0" u="none"/>
              <a:t>معدات الوصول المختلفة إلى أخصائيي الصحة النفسية والأخصائيين الطبيين ومن ثم المعدلات المختلفة للتشخيص وأشياء أخرى.  </a:t>
            </a:r>
          </a:p>
          <a:p>
            <a:pPr marL="171450" indent="-171450">
              <a:buFont typeface="Arial" panose="020B0604020202020204" pitchFamily="34" charset="0"/>
              <a:buChar char="•"/>
            </a:pPr>
            <a:r>
              <a:rPr lang="ar-SA" b="1" i="0" u="none"/>
              <a:t>"الفجوة بين الجنسين"</a:t>
            </a:r>
            <a:r>
              <a:rPr lang="ar-SA" b="0" i="0" u="none"/>
              <a:t>في الانتشار توجد بعيدًا عن النوع والعرق والثقافة.</a:t>
            </a:r>
            <a:r>
              <a:rPr lang="en-US" b="0" i="0" u="none"/>
              <a:t> </a:t>
            </a:r>
            <a:r>
              <a:rPr lang="ar-SA" b="0" i="0" u="none"/>
              <a:t>قد يكون النساء أكثر عرضة للإصابة بالاكتئاب عن الرجال لأسباب عديدة، بما في ذلك:</a:t>
            </a:r>
            <a:r>
              <a:rPr lang="en-US" b="0" i="0" u="none"/>
              <a:t> </a:t>
            </a:r>
          </a:p>
          <a:p>
            <a:pPr marL="628650" lvl="1" indent="-171450">
              <a:buFont typeface="Arial" panose="020B0604020202020204" pitchFamily="34" charset="0"/>
              <a:buChar char="•"/>
            </a:pPr>
            <a:r>
              <a:rPr lang="ar-SA" b="0" i="0" u="none"/>
              <a:t>ظروف الحياة والثقافة (مثلًا، القوة والحالة غير المتكافئة، المخاطر الزائدة للتعاطي، أعباء العمل الزائدة)</a:t>
            </a:r>
          </a:p>
          <a:p>
            <a:pPr marL="628650" lvl="1" indent="-171450">
              <a:buFont typeface="Arial" panose="020B0604020202020204" pitchFamily="34" charset="0"/>
              <a:buChar char="•"/>
            </a:pPr>
            <a:r>
              <a:rPr lang="ar-SA" b="0" i="0" u="none"/>
              <a:t>تأثير الهرمونات المرتبطة بسن البلوغ والحمل والطفولة</a:t>
            </a:r>
            <a:r>
              <a:rPr lang="en-US" b="0" i="0" u="none"/>
              <a:t> </a:t>
            </a:r>
          </a:p>
          <a:p>
            <a:endParaRPr lang="en-US" b="1" i="1" dirty="0"/>
          </a:p>
          <a:p>
            <a:r>
              <a:rPr lang="ar-SA" b="1" i="0"/>
              <a:t>المراجع ذات الصلة</a:t>
            </a:r>
          </a:p>
          <a:p>
            <a:pPr marL="228600" indent="-228600">
              <a:buAutoNum type="arabicPeriod"/>
            </a:pPr>
            <a:r>
              <a:rPr lang="ar-SA" b="0" i="1"/>
              <a:t>علم أوبئة الاكتئاب عبر الثقافات</a:t>
            </a:r>
            <a:r>
              <a:rPr lang="ar-SA" b="0" i="0"/>
              <a:t>:</a:t>
            </a:r>
            <a:r>
              <a:rPr lang="en-US" b="0" i="0"/>
              <a:t>https://www.ncbi.nlm.nih.gov/pmc/articles/PMC4100461/</a:t>
            </a:r>
          </a:p>
          <a:p>
            <a:pPr marL="228600" marR="0" lvl="0" indent="-228600" algn="r" defTabSz="914400" rtl="1" eaLnBrk="1" fontAlgn="auto" latinLnBrk="0" hangingPunct="1">
              <a:lnSpc>
                <a:spcPct val="100000"/>
              </a:lnSpc>
              <a:spcBef>
                <a:spcPts val="0"/>
              </a:spcBef>
              <a:spcAft>
                <a:spcPts val="0"/>
              </a:spcAft>
              <a:buClrTx/>
              <a:buSzTx/>
              <a:buFontTx/>
              <a:buAutoNum type="arabicPeriod"/>
              <a:tabLst/>
              <a:defRPr/>
            </a:pPr>
            <a:r>
              <a:rPr lang="ar-SA" sz="1200" b="0" i="1">
                <a:solidFill>
                  <a:schemeClr val="tx1"/>
                </a:solidFill>
                <a:latin typeface="+mn-lt"/>
                <a:ea typeface="+mn-ea"/>
                <a:cs typeface="Arial"/>
              </a:rPr>
              <a:t>القيم الثقافية وانتشار الاضطرابات النفسية في 25 دولة</a:t>
            </a:r>
            <a:r>
              <a:rPr lang="ar-SA" sz="1200" b="0" i="0">
                <a:solidFill>
                  <a:schemeClr val="tx1"/>
                </a:solidFill>
                <a:latin typeface="+mn-lt"/>
                <a:ea typeface="+mn-ea"/>
                <a:cs typeface="Arial"/>
              </a:rPr>
              <a:t>:</a:t>
            </a:r>
            <a:r>
              <a:rPr lang="en-US" sz="1200" b="0" i="0">
                <a:solidFill>
                  <a:schemeClr val="tx1"/>
                </a:solidFill>
                <a:latin typeface="+mn-lt"/>
                <a:ea typeface="+mn-ea"/>
                <a:cs typeface="Arial"/>
              </a:rPr>
              <a:t>https://www.ncbi.nlm.nih.gov/pmc/articles/PMC4100461/</a:t>
            </a:r>
          </a:p>
          <a:p>
            <a:pPr marL="228600" marR="0" lvl="0" indent="-228600" algn="r" defTabSz="914400" rtl="1" eaLnBrk="1" fontAlgn="auto" latinLnBrk="0" hangingPunct="1">
              <a:lnSpc>
                <a:spcPct val="100000"/>
              </a:lnSpc>
              <a:spcBef>
                <a:spcPts val="0"/>
              </a:spcBef>
              <a:spcAft>
                <a:spcPts val="0"/>
              </a:spcAft>
              <a:buClrTx/>
              <a:buSzTx/>
              <a:buFontTx/>
              <a:buAutoNum type="arabicPeriod"/>
              <a:tabLst/>
              <a:defRPr/>
            </a:pPr>
            <a:r>
              <a:rPr lang="ar-SA" sz="1200" b="0" i="1">
                <a:solidFill>
                  <a:schemeClr val="tx1"/>
                </a:solidFill>
                <a:latin typeface="+mn-lt"/>
                <a:ea typeface="+mn-ea"/>
                <a:cs typeface="Arial"/>
              </a:rPr>
              <a:t>الاكتئاب عند النساء:</a:t>
            </a:r>
            <a:r>
              <a:rPr lang="en-US" sz="1200" b="0" i="1">
                <a:solidFill>
                  <a:schemeClr val="tx1"/>
                </a:solidFill>
                <a:latin typeface="+mn-lt"/>
                <a:ea typeface="+mn-ea"/>
                <a:cs typeface="Arial"/>
              </a:rPr>
              <a:t> </a:t>
            </a:r>
            <a:r>
              <a:rPr lang="ar-SA" sz="1200" b="0" i="1">
                <a:solidFill>
                  <a:schemeClr val="tx1"/>
                </a:solidFill>
                <a:latin typeface="+mn-lt"/>
                <a:ea typeface="+mn-ea"/>
                <a:cs typeface="Arial"/>
              </a:rPr>
              <a:t>فهم فجوة النوع:</a:t>
            </a:r>
            <a:r>
              <a:rPr lang="en-US" sz="1200" b="0" i="1">
                <a:solidFill>
                  <a:schemeClr val="tx1"/>
                </a:solidFill>
                <a:latin typeface="+mn-lt"/>
                <a:ea typeface="+mn-ea"/>
                <a:cs typeface="Arial"/>
              </a:rPr>
              <a:t> </a:t>
            </a:r>
            <a:r>
              <a:rPr lang="en-US" sz="1200" b="0" i="0">
                <a:solidFill>
                  <a:schemeClr val="tx1"/>
                </a:solidFill>
                <a:latin typeface="+mn-lt"/>
                <a:ea typeface="+mn-ea"/>
                <a:cs typeface="Arial"/>
              </a:rPr>
              <a:t>https://www.mayoclinic.org/diseases-conditions/depression/in-depth/depression/art-20047725</a:t>
            </a:r>
          </a:p>
          <a:p>
            <a:pPr marL="228600" indent="-228600">
              <a:buAutoNum type="arabicPeriod"/>
            </a:pPr>
            <a:endParaRPr lang="en-US" b="0" i="0" dirty="0"/>
          </a:p>
          <a:p>
            <a:pPr marL="228600" indent="-228600">
              <a:buAutoNum type="arabicPeriod"/>
            </a:pPr>
            <a:endParaRPr lang="en-US" b="0" i="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6</a:t>
            </a:fld>
            <a:endParaRPr lang="en-US"/>
          </a:p>
        </p:txBody>
      </p:sp>
    </p:spTree>
    <p:extLst>
      <p:ext uri="{BB962C8B-B14F-4D97-AF65-F5344CB8AC3E}">
        <p14:creationId xmlns:p14="http://schemas.microsoft.com/office/powerpoint/2010/main" val="28417992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ar-SA" b="1" i="1"/>
              <a:t>وضِّح:</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a:solidFill>
                  <a:schemeClr val="tx1"/>
                </a:solidFill>
                <a:latin typeface="+mn-lt"/>
                <a:ea typeface="+mn-ea"/>
                <a:cs typeface="Arial"/>
              </a:rPr>
              <a:t>الاكتئاب ينطوي على بعض التعقيد، ويتعلم الأطباء والباحثون المزيد عنه طوال الوقت.</a:t>
            </a:r>
            <a:r>
              <a:rPr lang="en-US" sz="1200">
                <a:solidFill>
                  <a:schemeClr val="tx1"/>
                </a:solidFill>
                <a:latin typeface="+mn-lt"/>
                <a:ea typeface="+mn-ea"/>
                <a:cs typeface="Arial"/>
              </a:rPr>
              <a:t> </a:t>
            </a:r>
            <a:r>
              <a:rPr lang="ar-SA" sz="1200">
                <a:solidFill>
                  <a:schemeClr val="tx1"/>
                </a:solidFill>
                <a:latin typeface="+mn-lt"/>
                <a:ea typeface="+mn-ea"/>
                <a:cs typeface="Arial"/>
              </a:rPr>
              <a:t>من الشائع القول بأن هؤلاء الذين يعانون من الاكتئاب لديهم عدم توازن في "الكيميائيات المنظمة للمزاج" في المخ (مثلًا، السيروتونين والدوبامين).</a:t>
            </a:r>
            <a:r>
              <a:rPr lang="en-US" sz="1200">
                <a:solidFill>
                  <a:schemeClr val="tx1"/>
                </a:solidFill>
                <a:latin typeface="+mn-lt"/>
                <a:ea typeface="+mn-ea"/>
                <a:cs typeface="Arial"/>
              </a:rPr>
              <a:t>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a:solidFill>
                  <a:schemeClr val="tx1"/>
                </a:solidFill>
                <a:latin typeface="+mn-lt"/>
                <a:ea typeface="+mn-ea"/>
                <a:cs typeface="Arial"/>
              </a:rPr>
              <a:t>حقًا فإن الشخص الذي يعاني من الاكتئاب يتعرض لتغيرات في كيمياء المخ لديه.</a:t>
            </a:r>
            <a:r>
              <a:rPr lang="en-US" sz="1200">
                <a:solidFill>
                  <a:schemeClr val="tx1"/>
                </a:solidFill>
                <a:latin typeface="+mn-lt"/>
                <a:ea typeface="+mn-ea"/>
                <a:cs typeface="Arial"/>
              </a:rPr>
              <a:t> </a:t>
            </a:r>
            <a:r>
              <a:rPr lang="ar-SA" sz="1200">
                <a:solidFill>
                  <a:schemeClr val="tx1"/>
                </a:solidFill>
                <a:latin typeface="+mn-lt"/>
                <a:ea typeface="+mn-ea"/>
                <a:cs typeface="Arial"/>
              </a:rPr>
              <a:t>مع ذلك، هناك العديد من الأسباب لحدوث ذلك.</a:t>
            </a:r>
            <a:r>
              <a:rPr lang="en-US" sz="1200">
                <a:solidFill>
                  <a:schemeClr val="tx1"/>
                </a:solidFill>
                <a:latin typeface="+mn-lt"/>
                <a:ea typeface="+mn-ea"/>
                <a:cs typeface="Arial"/>
              </a:rPr>
              <a:t>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a:solidFill>
                  <a:schemeClr val="tx1"/>
                </a:solidFill>
                <a:latin typeface="+mn-lt"/>
                <a:ea typeface="+mn-ea"/>
                <a:cs typeface="Arial"/>
              </a:rPr>
              <a:t>بالنسبة للعديد من الأشخاص هناك غالبًا أسباب عديدة تؤدي إلى الاكتئاب.</a:t>
            </a:r>
          </a:p>
          <a:p>
            <a:pPr marL="171450"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0" indent="0">
              <a:buFont typeface="Arial" panose="020B0604020202020204" pitchFamily="34" charset="0"/>
              <a:buNone/>
            </a:pPr>
            <a:r>
              <a:rPr lang="ar-SA" sz="1200" b="1" i="1">
                <a:solidFill>
                  <a:schemeClr val="tx1"/>
                </a:solidFill>
                <a:latin typeface="+mn-lt"/>
                <a:ea typeface="+mn-ea"/>
                <a:cs typeface="Arial"/>
              </a:rPr>
              <a:t>استعرض </a:t>
            </a:r>
            <a:r>
              <a:rPr lang="ar-SA" sz="1200" b="0" i="0">
                <a:solidFill>
                  <a:schemeClr val="tx1"/>
                </a:solidFill>
                <a:latin typeface="+mn-lt"/>
                <a:ea typeface="+mn-ea"/>
                <a:cs typeface="Arial"/>
              </a:rPr>
              <a:t>المعلومات الموجودة على الشريحة.</a:t>
            </a:r>
            <a:r>
              <a:rPr lang="en-US" sz="1200" b="0" i="0">
                <a:solidFill>
                  <a:schemeClr val="tx1"/>
                </a:solidFill>
                <a:latin typeface="+mn-lt"/>
                <a:ea typeface="+mn-ea"/>
                <a:cs typeface="Arial"/>
              </a:rPr>
              <a:t> </a:t>
            </a:r>
          </a:p>
          <a:p>
            <a:endParaRPr lang="en-US" sz="1200" kern="1200" dirty="0">
              <a:solidFill>
                <a:schemeClr val="tx1"/>
              </a:solidFill>
              <a:effectLst/>
              <a:latin typeface="+mn-lt"/>
              <a:ea typeface="+mn-ea"/>
              <a:cs typeface="+mn-cs"/>
            </a:endParaRPr>
          </a:p>
          <a:p>
            <a:r>
              <a:rPr lang="ar-SA" sz="1200" b="1">
                <a:solidFill>
                  <a:schemeClr val="tx1"/>
                </a:solidFill>
                <a:latin typeface="+mn-lt"/>
                <a:ea typeface="+mn-ea"/>
                <a:cs typeface="Arial"/>
              </a:rPr>
              <a:t>المراجع</a:t>
            </a:r>
          </a:p>
          <a:p>
            <a:pPr marL="228600" indent="-228600">
              <a:buFont typeface="+mj-lt"/>
              <a:buAutoNum type="arabicPeriod"/>
            </a:pPr>
            <a:r>
              <a:rPr lang="ar-SA" i="1"/>
              <a:t>ما الذي يسبب الاكتئاب: </a:t>
            </a:r>
            <a:r>
              <a:rPr lang="en-US" i="0"/>
              <a:t>https://www.health.harvard.edu/mind-and-mood/what-causes-depression</a:t>
            </a:r>
          </a:p>
        </p:txBody>
      </p:sp>
      <p:sp>
        <p:nvSpPr>
          <p:cNvPr id="4" name="Slide Number Placeholder 3"/>
          <p:cNvSpPr>
            <a:spLocks noGrp="1"/>
          </p:cNvSpPr>
          <p:nvPr>
            <p:ph type="sldNum" sz="quarter" idx="5"/>
          </p:nvPr>
        </p:nvSpPr>
        <p:spPr/>
        <p:txBody>
          <a:bodyPr/>
          <a:lstStyle/>
          <a:p>
            <a:fld id="{D70FF2E4-95BE-49CA-89E1-C2C428ECDA9A}" type="slidenum">
              <a:rPr lang="en-US" smtClean="0"/>
              <a:pPr/>
              <a:t>7</a:t>
            </a:fld>
            <a:endParaRPr lang="en-US"/>
          </a:p>
        </p:txBody>
      </p:sp>
    </p:spTree>
    <p:extLst>
      <p:ext uri="{BB962C8B-B14F-4D97-AF65-F5344CB8AC3E}">
        <p14:creationId xmlns:p14="http://schemas.microsoft.com/office/powerpoint/2010/main" val="33276520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ar-SA" b="1" i="1"/>
              <a:t>ناقش ما يلي:</a:t>
            </a:r>
            <a:r>
              <a:rPr lang="en-US" b="1" i="1"/>
              <a:t> </a:t>
            </a:r>
            <a:r>
              <a:rPr lang="ar-SA" b="0" i="0"/>
              <a:t>ماذا يفيد في ذلك؟</a:t>
            </a:r>
          </a:p>
          <a:p>
            <a:pPr marL="171450" indent="-171450">
              <a:buFont typeface="Arial" panose="020B0604020202020204" pitchFamily="34" charset="0"/>
              <a:buChar char="•"/>
            </a:pPr>
            <a:r>
              <a:rPr lang="ar-SA" sz="1200">
                <a:solidFill>
                  <a:schemeClr val="tx1"/>
                </a:solidFill>
                <a:latin typeface="+mn-lt"/>
                <a:ea typeface="+mn-ea"/>
                <a:cs typeface="Arial"/>
              </a:rPr>
              <a:t>يمكن أن يزول الاكتئاب أحيانًا من تلقاء نفسه.</a:t>
            </a:r>
            <a:r>
              <a:rPr lang="en-US" sz="1200">
                <a:solidFill>
                  <a:schemeClr val="tx1"/>
                </a:solidFill>
                <a:latin typeface="+mn-lt"/>
                <a:ea typeface="+mn-ea"/>
                <a:cs typeface="Arial"/>
              </a:rPr>
              <a:t> </a:t>
            </a:r>
            <a:r>
              <a:rPr lang="ar-SA" sz="1200">
                <a:solidFill>
                  <a:schemeClr val="tx1"/>
                </a:solidFill>
                <a:latin typeface="+mn-lt"/>
                <a:ea typeface="+mn-ea"/>
                <a:cs typeface="Arial"/>
              </a:rPr>
              <a:t>دون أي علاج، مع ذلك، يمكن أن يدوم الاكتئاب لشهور عديدة (أو حتى سنوات) ويسوء بشكل ملحوظ قبل أي تحسن.</a:t>
            </a:r>
            <a:r>
              <a:rPr lang="en-US" sz="1200">
                <a:solidFill>
                  <a:schemeClr val="tx1"/>
                </a:solidFill>
                <a:latin typeface="+mn-lt"/>
                <a:ea typeface="+mn-ea"/>
                <a:cs typeface="Arial"/>
              </a:rPr>
              <a:t> </a:t>
            </a:r>
            <a:r>
              <a:rPr lang="ar-SA" sz="1200">
                <a:solidFill>
                  <a:schemeClr val="tx1"/>
                </a:solidFill>
                <a:latin typeface="+mn-lt"/>
                <a:ea typeface="+mn-ea"/>
                <a:cs typeface="Arial"/>
              </a:rPr>
              <a:t>بشكل عام، كلما حصل الأشخاص المصابون بالاكتئاب على الدعم والعلاج مبكرًا، كلما قلت الأعراض وكلما كانت النتائج أفضل على المدى الطويل.</a:t>
            </a:r>
            <a:r>
              <a:rPr lang="en-US" sz="1200">
                <a:solidFill>
                  <a:schemeClr val="tx1"/>
                </a:solidFill>
                <a:latin typeface="+mn-lt"/>
                <a:ea typeface="+mn-ea"/>
                <a:cs typeface="Arial"/>
              </a:rPr>
              <a:t> </a:t>
            </a:r>
          </a:p>
          <a:p>
            <a:pPr marL="171450" indent="-171450">
              <a:buFont typeface="Arial" panose="020B0604020202020204" pitchFamily="34" charset="0"/>
              <a:buChar char="•"/>
            </a:pPr>
            <a:r>
              <a:rPr lang="ar-SA" sz="1200">
                <a:solidFill>
                  <a:schemeClr val="tx1"/>
                </a:solidFill>
                <a:latin typeface="+mn-lt"/>
                <a:ea typeface="+mn-ea"/>
                <a:cs typeface="Arial"/>
              </a:rPr>
              <a:t>هناك العديد من العلاجات التي قد تكون فعالة للغاية لدى معظم الأشخاص في تقليل شدة الأعراض ومدتها لديهم.</a:t>
            </a:r>
            <a:r>
              <a:rPr lang="en-US" sz="1200">
                <a:solidFill>
                  <a:schemeClr val="tx1"/>
                </a:solidFill>
                <a:latin typeface="+mn-lt"/>
                <a:ea typeface="+mn-ea"/>
                <a:cs typeface="Arial"/>
              </a:rPr>
              <a:t> </a:t>
            </a:r>
            <a:r>
              <a:rPr lang="ar-SA" sz="1200">
                <a:solidFill>
                  <a:schemeClr val="tx1"/>
                </a:solidFill>
                <a:latin typeface="+mn-lt"/>
                <a:ea typeface="+mn-ea"/>
                <a:cs typeface="Arial"/>
              </a:rPr>
              <a:t>إليك ثلاثة من هذه العلاجات:</a:t>
            </a:r>
          </a:p>
          <a:p>
            <a:endParaRPr lang="en-US" dirty="0"/>
          </a:p>
          <a:p>
            <a:r>
              <a:rPr lang="ar-SA" b="1" i="1"/>
              <a:t>استعرض</a:t>
            </a:r>
            <a:r>
              <a:rPr lang="ar-SA" b="0" i="0"/>
              <a:t>وناقشالمعلومات الموجودة على الشريحة.</a:t>
            </a:r>
          </a:p>
          <a:p>
            <a:endParaRPr lang="en-US" b="0" i="0" dirty="0"/>
          </a:p>
          <a:p>
            <a:pPr lvl="0"/>
            <a:r>
              <a:rPr lang="ar-SA" sz="1200" b="1">
                <a:solidFill>
                  <a:schemeClr val="tx1"/>
                </a:solidFill>
                <a:latin typeface="+mn-lt"/>
                <a:ea typeface="+mn-ea"/>
                <a:cs typeface="Arial"/>
              </a:rPr>
              <a:t>العلاج</a:t>
            </a:r>
            <a:r>
              <a:rPr lang="ar-SA" sz="1200">
                <a:solidFill>
                  <a:schemeClr val="tx1"/>
                </a:solidFill>
                <a:latin typeface="+mn-lt"/>
                <a:ea typeface="+mn-ea"/>
                <a:cs typeface="Arial"/>
              </a:rPr>
              <a:t>:</a:t>
            </a:r>
            <a:r>
              <a:rPr lang="en-US" sz="1200">
                <a:solidFill>
                  <a:schemeClr val="tx1"/>
                </a:solidFill>
                <a:latin typeface="+mn-lt"/>
                <a:ea typeface="+mn-ea"/>
                <a:cs typeface="Arial"/>
              </a:rPr>
              <a:t> </a:t>
            </a:r>
            <a:r>
              <a:rPr lang="ar-SA" sz="1200">
                <a:solidFill>
                  <a:schemeClr val="tx1"/>
                </a:solidFill>
                <a:latin typeface="+mn-lt"/>
                <a:ea typeface="+mn-ea"/>
                <a:cs typeface="Arial"/>
              </a:rPr>
              <a:t>يمكن أن يساعد العلاج في تعليمك طرق جديدة للتفكير في خبراتك والطرق الأخرى للتكيف، وكذلك توفير علاقات تدعيمية.</a:t>
            </a:r>
            <a:r>
              <a:rPr lang="en-US" sz="1200">
                <a:solidFill>
                  <a:schemeClr val="tx1"/>
                </a:solidFill>
                <a:latin typeface="+mn-lt"/>
                <a:ea typeface="+mn-ea"/>
                <a:cs typeface="Arial"/>
              </a:rPr>
              <a:t> </a:t>
            </a:r>
            <a:r>
              <a:rPr lang="ar-SA" sz="1200">
                <a:solidFill>
                  <a:schemeClr val="tx1"/>
                </a:solidFill>
                <a:latin typeface="+mn-lt"/>
                <a:ea typeface="+mn-ea"/>
                <a:cs typeface="Arial"/>
              </a:rPr>
              <a:t>هناك مجموعة من المناهج للعلاج والتي يمكن أن تساعد في علاج الاكتئاب (بما في ذلك العلاج السلوكي المعرفي والعلاج النفسي).</a:t>
            </a:r>
            <a:r>
              <a:rPr lang="en-US" sz="1200">
                <a:solidFill>
                  <a:schemeClr val="tx1"/>
                </a:solidFill>
                <a:latin typeface="+mn-lt"/>
                <a:ea typeface="+mn-ea"/>
                <a:cs typeface="Arial"/>
              </a:rPr>
              <a:t> </a:t>
            </a:r>
            <a:r>
              <a:rPr lang="ar-SA" sz="1200">
                <a:solidFill>
                  <a:schemeClr val="tx1"/>
                </a:solidFill>
                <a:latin typeface="+mn-lt"/>
                <a:ea typeface="+mn-ea"/>
                <a:cs typeface="Arial"/>
              </a:rPr>
              <a:t>بالنسبة لهؤلاء الذين يعانون من اكتئاب بسيط إلى معتدل، فالبرامج العلاجية على الإنترنت يمكن أن تكون مفيدة للغاية.</a:t>
            </a:r>
            <a:r>
              <a:rPr lang="en-US" sz="1200">
                <a:solidFill>
                  <a:schemeClr val="tx1"/>
                </a:solidFill>
                <a:latin typeface="+mn-lt"/>
                <a:ea typeface="+mn-ea"/>
                <a:cs typeface="Arial"/>
              </a:rPr>
              <a:t> </a:t>
            </a:r>
          </a:p>
          <a:p>
            <a:pPr marL="0" lvl="0" indent="0">
              <a:buFont typeface="Arial" panose="020B0604020202020204" pitchFamily="34" charset="0"/>
              <a:buNone/>
            </a:pPr>
            <a:endParaRPr lang="en-US" b="0" i="0" dirty="0"/>
          </a:p>
          <a:p>
            <a:pPr marL="0" lvl="0" indent="0">
              <a:buFont typeface="Arial" panose="020B0604020202020204" pitchFamily="34" charset="0"/>
              <a:buNone/>
            </a:pPr>
            <a:r>
              <a:rPr lang="ar-SA" b="0" i="0"/>
              <a:t>[</a:t>
            </a:r>
            <a:r>
              <a:rPr lang="ar-SA" b="0" i="1"/>
              <a:t>ملحوظة للمُيسّر</a:t>
            </a:r>
            <a:r>
              <a:rPr lang="ar-SA" b="0" i="0"/>
              <a:t>:</a:t>
            </a:r>
            <a:r>
              <a:rPr lang="en-US" b="0" i="0"/>
              <a:t> </a:t>
            </a:r>
            <a:r>
              <a:rPr lang="ar-SA" b="0" i="0"/>
              <a:t>رابط إلى نظرة عامة حول العلاج بالكلام: </a:t>
            </a:r>
            <a:r>
              <a:rPr lang="en-US" b="0" i="0"/>
              <a:t>https://www.beyondblue.org.au/the-facts/depression/treatments-for-depression/psychological-treatments-for-depression</a:t>
            </a:r>
            <a:r>
              <a:rPr lang="ar-SA" b="0" i="0"/>
              <a:t>]</a:t>
            </a:r>
          </a:p>
          <a:p>
            <a:pPr marL="0" lvl="0" indent="0">
              <a:buFont typeface="Arial" panose="020B0604020202020204" pitchFamily="34" charset="0"/>
              <a:buNone/>
            </a:pPr>
            <a:endParaRPr lang="en-US" b="0" i="0" dirty="0"/>
          </a:p>
          <a:p>
            <a:pPr lvl="0"/>
            <a:r>
              <a:rPr lang="ar-SA" sz="1200" b="1">
                <a:solidFill>
                  <a:schemeClr val="tx1"/>
                </a:solidFill>
                <a:latin typeface="+mn-lt"/>
                <a:ea typeface="+mn-ea"/>
                <a:cs typeface="Arial"/>
              </a:rPr>
              <a:t>الأدوية</a:t>
            </a:r>
            <a:r>
              <a:rPr lang="ar-SA" sz="1200">
                <a:solidFill>
                  <a:schemeClr val="tx1"/>
                </a:solidFill>
                <a:latin typeface="+mn-lt"/>
                <a:ea typeface="+mn-ea"/>
                <a:cs typeface="Arial"/>
              </a:rPr>
              <a:t>:</a:t>
            </a:r>
            <a:r>
              <a:rPr lang="en-US" sz="1200">
                <a:solidFill>
                  <a:schemeClr val="tx1"/>
                </a:solidFill>
                <a:latin typeface="+mn-lt"/>
                <a:ea typeface="+mn-ea"/>
                <a:cs typeface="Arial"/>
              </a:rPr>
              <a:t> </a:t>
            </a:r>
            <a:r>
              <a:rPr lang="ar-SA" sz="1200">
                <a:solidFill>
                  <a:schemeClr val="tx1"/>
                </a:solidFill>
                <a:latin typeface="+mn-lt"/>
                <a:ea typeface="+mn-ea"/>
                <a:cs typeface="Arial"/>
              </a:rPr>
              <a:t>يمكن أن تساعد الأدوية من خلال موازنة الناقلات العصبية في مخك والتي تؤثر على المزاج والانفعالات (خاصة السيروتونين والنورإبينفرين والدوبامين).</a:t>
            </a:r>
            <a:r>
              <a:rPr lang="en-US" sz="1200">
                <a:solidFill>
                  <a:schemeClr val="tx1"/>
                </a:solidFill>
                <a:latin typeface="+mn-lt"/>
                <a:ea typeface="+mn-ea"/>
                <a:cs typeface="Arial"/>
              </a:rPr>
              <a:t> </a:t>
            </a:r>
            <a:r>
              <a:rPr lang="ar-SA" sz="1200">
                <a:solidFill>
                  <a:schemeClr val="tx1"/>
                </a:solidFill>
                <a:latin typeface="+mn-lt"/>
                <a:ea typeface="+mn-ea"/>
                <a:cs typeface="Arial"/>
              </a:rPr>
              <a:t>معظم مضادات الاكتئاب تخفف من الاكتئاب من خلال التأثير على الناقلات العصبية - كل منها في بطرق مختلفة بصورة طفيفة.</a:t>
            </a:r>
            <a:r>
              <a:rPr lang="en-US" sz="1200">
                <a:solidFill>
                  <a:schemeClr val="tx1"/>
                </a:solidFill>
                <a:latin typeface="+mn-lt"/>
                <a:ea typeface="+mn-ea"/>
                <a:cs typeface="Arial"/>
              </a:rPr>
              <a:t> </a:t>
            </a:r>
            <a:r>
              <a:rPr lang="ar-SA" sz="1200">
                <a:solidFill>
                  <a:schemeClr val="tx1"/>
                </a:solidFill>
                <a:latin typeface="+mn-lt"/>
                <a:ea typeface="+mn-ea"/>
                <a:cs typeface="Arial"/>
              </a:rPr>
              <a:t>العديد من علاجات مضادات الاكتئاب متوفرة لعلاج الاكتئاب، بما في ذلك مثبطات استرداد السيروتونين الانتقائية (</a:t>
            </a:r>
            <a:r>
              <a:rPr lang="en-US" sz="1200">
                <a:solidFill>
                  <a:schemeClr val="tx1"/>
                </a:solidFill>
                <a:latin typeface="+mn-lt"/>
                <a:ea typeface="+mn-ea"/>
                <a:cs typeface="Arial"/>
              </a:rPr>
              <a:t>SSRIs</a:t>
            </a:r>
            <a:r>
              <a:rPr lang="ar-SA" sz="1200">
                <a:solidFill>
                  <a:schemeClr val="tx1"/>
                </a:solidFill>
                <a:latin typeface="+mn-lt"/>
                <a:ea typeface="+mn-ea"/>
                <a:cs typeface="Arial"/>
              </a:rPr>
              <a:t>) وغيرها.</a:t>
            </a:r>
          </a:p>
          <a:p>
            <a:pPr marL="171450" lvl="0" indent="-171450">
              <a:buFont typeface="Arial" panose="020B0604020202020204" pitchFamily="34" charset="0"/>
              <a:buChar char="•"/>
            </a:pPr>
            <a:endParaRPr lang="en-US" b="1" i="0" dirty="0"/>
          </a:p>
          <a:p>
            <a:pPr marL="0" lvl="0" indent="0">
              <a:buFont typeface="Arial" panose="020B0604020202020204" pitchFamily="34" charset="0"/>
              <a:buNone/>
            </a:pPr>
            <a:r>
              <a:rPr lang="ar-SA" b="0" i="0"/>
              <a:t>[</a:t>
            </a:r>
            <a:r>
              <a:rPr lang="ar-SA" b="0" i="1"/>
              <a:t>ملحوظة للمُيسّر</a:t>
            </a:r>
            <a:r>
              <a:rPr lang="ar-SA" b="0" i="0"/>
              <a:t>:</a:t>
            </a:r>
            <a:r>
              <a:rPr lang="en-US" b="0" i="0"/>
              <a:t> </a:t>
            </a:r>
            <a:r>
              <a:rPr lang="ar-SA" b="0" i="0"/>
              <a:t>رابط إلى نظرة عامة حول أدوية الاكتئاب: </a:t>
            </a:r>
            <a:r>
              <a:rPr lang="en-US" b="0" i="0"/>
              <a:t>https://www.mayoclinic.org/diseases-conditions/depression/in-depth/antidepressants/art-20046273</a:t>
            </a:r>
            <a:r>
              <a:rPr lang="ar-SA" b="0" i="0"/>
              <a:t>]</a:t>
            </a:r>
          </a:p>
          <a:p>
            <a:pPr marL="0" lvl="0" indent="0">
              <a:buFont typeface="Arial" panose="020B0604020202020204" pitchFamily="34" charset="0"/>
              <a:buNone/>
            </a:pPr>
            <a:endParaRPr lang="en-US" b="0" i="0" dirty="0"/>
          </a:p>
          <a:p>
            <a:pPr lvl="0"/>
            <a:r>
              <a:rPr lang="ar-SA" sz="1200" b="1">
                <a:solidFill>
                  <a:schemeClr val="tx1"/>
                </a:solidFill>
                <a:latin typeface="+mn-lt"/>
                <a:ea typeface="+mn-ea"/>
                <a:cs typeface="Arial"/>
              </a:rPr>
              <a:t>ممارسة التمارين الرياضية</a:t>
            </a:r>
            <a:r>
              <a:rPr lang="en-US" sz="1200" b="1">
                <a:solidFill>
                  <a:schemeClr val="tx1"/>
                </a:solidFill>
                <a:latin typeface="+mn-lt"/>
                <a:ea typeface="+mn-ea"/>
                <a:cs typeface="Arial"/>
              </a:rPr>
              <a:t> </a:t>
            </a:r>
            <a:r>
              <a:rPr lang="ar-SA" sz="1200">
                <a:solidFill>
                  <a:schemeClr val="tx1"/>
                </a:solidFill>
                <a:latin typeface="+mn-lt"/>
                <a:ea typeface="+mn-ea"/>
                <a:cs typeface="Arial"/>
              </a:rPr>
              <a:t>يمكن أن تساعد التمارين الرياضيةعلى زيادة مستوى ناقلات عصبية معينة وكيميائيات الإندروفين ("الشعور بأنك على ما يرام") في المخ</a:t>
            </a:r>
            <a:r>
              <a:rPr lang="en-US" sz="1200">
                <a:solidFill>
                  <a:schemeClr val="tx1"/>
                </a:solidFill>
                <a:latin typeface="+mn-lt"/>
                <a:ea typeface="+mn-ea"/>
                <a:cs typeface="Arial"/>
              </a:rPr>
              <a:t> </a:t>
            </a:r>
            <a:r>
              <a:rPr lang="ar-SA" sz="1200">
                <a:solidFill>
                  <a:schemeClr val="tx1"/>
                </a:solidFill>
                <a:latin typeface="+mn-lt"/>
                <a:ea typeface="+mn-ea"/>
                <a:cs typeface="Arial"/>
              </a:rPr>
              <a:t>بشكل عام، فإن الأشخاص الذين يحققون إرشادات ممارسة التمارين الرياضية الخاصة بمنظمة الصحة العالمية (150 دقيقة من التمارين المتوسطة كل أسبوع للبالغين الأصحاء في عمر 18-64 عامًا) يعايشون صحة نفسية أفضل من هؤلاء الذين لا يقومون بذلك. تشير الأبحاث أن 20 دقيقة من التمارين المتوسطة بمعدل 3 مرات في الأسبوع كافية لتقليل أعراض الاكتئاب بشكل ملحوظ.</a:t>
            </a:r>
            <a:r>
              <a:rPr lang="en-US" sz="1200">
                <a:solidFill>
                  <a:schemeClr val="tx1"/>
                </a:solidFill>
                <a:latin typeface="+mn-lt"/>
                <a:ea typeface="+mn-ea"/>
                <a:cs typeface="Arial"/>
              </a:rPr>
              <a:t> </a:t>
            </a:r>
            <a:r>
              <a:rPr lang="ar-SA" sz="1200">
                <a:solidFill>
                  <a:schemeClr val="tx1"/>
                </a:solidFill>
                <a:latin typeface="+mn-lt"/>
                <a:ea typeface="+mn-ea"/>
                <a:cs typeface="Arial"/>
              </a:rPr>
              <a:t>عند استخدام التمارين الرياضية للمساعدة على تخفيف أعراض الاكتئاب، يوصى بالبدء بـ (20 دقيقة، 3 مرات كل أسبوع) والزيادة تدريجيًا إلى 30 دقيقة من التمارين المتوسطة في 5 أيام على الأقل من الأسبوع.</a:t>
            </a:r>
            <a:r>
              <a:rPr lang="en-US" sz="1200">
                <a:solidFill>
                  <a:schemeClr val="tx1"/>
                </a:solidFill>
                <a:latin typeface="+mn-lt"/>
                <a:ea typeface="+mn-ea"/>
                <a:cs typeface="Arial"/>
              </a:rPr>
              <a:t> </a:t>
            </a:r>
          </a:p>
          <a:p>
            <a:r>
              <a:rPr lang="ar-SA" sz="1200">
                <a:solidFill>
                  <a:schemeClr val="tx1"/>
                </a:solidFill>
                <a:latin typeface="+mn-lt"/>
                <a:ea typeface="+mn-ea"/>
                <a:cs typeface="Arial"/>
              </a:rPr>
              <a:t> </a:t>
            </a: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SA" b="0" i="0"/>
              <a:t>[</a:t>
            </a:r>
            <a:r>
              <a:rPr lang="ar-SA" b="0" i="1"/>
              <a:t>ملحوظة للمُيسّر</a:t>
            </a:r>
            <a:r>
              <a:rPr lang="ar-SA" b="0" i="0"/>
              <a:t>:</a:t>
            </a:r>
            <a:r>
              <a:rPr lang="en-US" b="0" i="0"/>
              <a:t> </a:t>
            </a:r>
            <a:r>
              <a:rPr lang="ar-SA" b="0" i="0"/>
              <a:t>رابط إلى التحليل الشمولي ذي الصلة للأبحاث: </a:t>
            </a:r>
            <a:r>
              <a:rPr lang="en-US" b="0" i="0"/>
              <a:t>https://www.ncbi.nlm.nih.gov/pmc/articles/PMC474733</a:t>
            </a:r>
            <a:r>
              <a:rPr lang="ar-SA" b="0" i="0"/>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i="0"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SA" sz="1200">
                <a:solidFill>
                  <a:schemeClr val="tx1"/>
                </a:solidFill>
                <a:latin typeface="+mn-lt"/>
                <a:ea typeface="+mn-ea"/>
                <a:cs typeface="Arial"/>
              </a:rPr>
              <a:t>أنواع مختلفة من الاكتئاب تتطلب علاجات مختلفة.</a:t>
            </a:r>
            <a:r>
              <a:rPr lang="en-US" sz="1200">
                <a:solidFill>
                  <a:schemeClr val="tx1"/>
                </a:solidFill>
                <a:latin typeface="+mn-lt"/>
                <a:ea typeface="+mn-ea"/>
                <a:cs typeface="Arial"/>
              </a:rPr>
              <a:t> </a:t>
            </a:r>
            <a:r>
              <a:rPr lang="ar-SA" sz="1200">
                <a:solidFill>
                  <a:schemeClr val="tx1"/>
                </a:solidFill>
                <a:latin typeface="+mn-lt"/>
                <a:ea typeface="+mn-ea"/>
                <a:cs typeface="Arial"/>
              </a:rPr>
              <a:t>وحيث إننا جميعًا أشخاص نتأثر بعوامل مؤثرة مختلفة، فإننا جميعًا نستجيب بصورة مختلفة للعلاج.</a:t>
            </a:r>
            <a:r>
              <a:rPr lang="en-US" sz="1200">
                <a:solidFill>
                  <a:schemeClr val="tx1"/>
                </a:solidFill>
                <a:latin typeface="+mn-lt"/>
                <a:ea typeface="+mn-ea"/>
                <a:cs typeface="Arial"/>
              </a:rPr>
              <a:t> </a:t>
            </a:r>
            <a:r>
              <a:rPr lang="ar-SA" sz="1200">
                <a:solidFill>
                  <a:schemeClr val="tx1"/>
                </a:solidFill>
                <a:latin typeface="+mn-lt"/>
                <a:ea typeface="+mn-ea"/>
                <a:cs typeface="Arial"/>
              </a:rPr>
              <a:t>مع ذلك، فغالبًا ما يؤدي استخدام مجموعة من العلاجات (مثلًا، العلاج، إضافة إلى الأدوية، وزيادة ممارسة التمارين الرياضية المنتظمة) إلى نتائج أفضل في علاج الاكتئاب.</a:t>
            </a:r>
            <a:r>
              <a:rPr lang="en-US" sz="1200">
                <a:solidFill>
                  <a:schemeClr val="tx1"/>
                </a:solidFill>
                <a:latin typeface="+mn-lt"/>
                <a:ea typeface="+mn-ea"/>
                <a:cs typeface="Arial"/>
              </a:rPr>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i="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1" i="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1" i="0" dirty="0"/>
          </a:p>
          <a:p>
            <a:pPr marL="171450" lvl="0" indent="-171450">
              <a:buFont typeface="Arial" panose="020B0604020202020204" pitchFamily="34" charset="0"/>
              <a:buChar char="•"/>
            </a:pPr>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8</a:t>
            </a:fld>
            <a:endParaRPr lang="en-US"/>
          </a:p>
        </p:txBody>
      </p:sp>
    </p:spTree>
    <p:extLst>
      <p:ext uri="{BB962C8B-B14F-4D97-AF65-F5344CB8AC3E}">
        <p14:creationId xmlns:p14="http://schemas.microsoft.com/office/powerpoint/2010/main" val="21408597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ar-SA" b="1" i="1"/>
              <a:t>[إذا كان الوقت يسمح] اسأل المشاركين:</a:t>
            </a:r>
            <a:r>
              <a:rPr lang="en-US" b="1" i="1"/>
              <a:t> </a:t>
            </a:r>
            <a:r>
              <a:rPr lang="ar-SA" b="0" i="0"/>
              <a:t>عدد المرات التي تعرضت فيها للاكتئاب من قبل أو شخص معروف مصاب بذلك.</a:t>
            </a:r>
            <a:r>
              <a:rPr lang="en-US" b="0" i="0"/>
              <a:t> </a:t>
            </a:r>
            <a:r>
              <a:rPr lang="ar-SA" b="0" i="0"/>
              <a:t>إذا كنت تشعر بالراحة تجاه ما تعلمته</a:t>
            </a:r>
            <a:r>
              <a:rPr lang="ar-SA" b="0" i="0" baseline="0"/>
              <a:t> أو العمل الذي رأيته،</a:t>
            </a:r>
            <a:r>
              <a:rPr lang="ar-SA" b="0" i="0"/>
              <a:t>ما الذي يفيد</a:t>
            </a:r>
            <a:r>
              <a:rPr lang="ar-SA" b="0" i="0" baseline="0"/>
              <a:t> بالنسبة لهؤلاء</a:t>
            </a:r>
            <a:r>
              <a:rPr lang="ar-SA" b="0" i="0"/>
              <a:t>الذين يتعرضون للاكتئاب؟</a:t>
            </a:r>
            <a:r>
              <a:rPr lang="en-US" b="0" i="0"/>
              <a:t> </a:t>
            </a:r>
            <a:r>
              <a:rPr lang="ar-SA" b="0" i="0"/>
              <a:t>ما الذي يستطيع </a:t>
            </a:r>
            <a:r>
              <a:rPr lang="ar-SA" b="0" i="0" baseline="0"/>
              <a:t>الشخص</a:t>
            </a:r>
            <a:r>
              <a:rPr lang="ar-SA" b="0" i="0"/>
              <a:t>القيام به لمساعدة نفسه أثناء ذلك الوقت؟</a:t>
            </a:r>
          </a:p>
          <a:p>
            <a:pPr marL="171450" indent="-171450">
              <a:buFont typeface="Arial" panose="020B0604020202020204" pitchFamily="34" charset="0"/>
              <a:buChar char="•"/>
            </a:pPr>
            <a:r>
              <a:rPr lang="ar-SA" b="1" i="1"/>
              <a:t>ناقش مساهمات المشاركين.</a:t>
            </a:r>
          </a:p>
          <a:p>
            <a:endParaRPr lang="en-US" b="1" i="1" dirty="0"/>
          </a:p>
          <a:p>
            <a:r>
              <a:rPr lang="ar-SA" b="1" i="1"/>
              <a:t>استعرض</a:t>
            </a:r>
            <a:r>
              <a:rPr lang="ar-SA" b="0" i="0"/>
              <a:t>و</a:t>
            </a:r>
            <a:r>
              <a:rPr lang="ar-SA" b="1" i="1"/>
              <a:t>ناقش </a:t>
            </a:r>
            <a:r>
              <a:rPr lang="ar-SA" b="0" i="0"/>
              <a:t>المعلومات الموجودة على الشريحة:</a:t>
            </a:r>
          </a:p>
          <a:p>
            <a:pPr lvl="0"/>
            <a:r>
              <a:rPr lang="ar-SA" sz="1200" b="1">
                <a:solidFill>
                  <a:schemeClr val="tx1"/>
                </a:solidFill>
                <a:latin typeface="+mn-lt"/>
                <a:ea typeface="+mn-ea"/>
                <a:cs typeface="Arial"/>
              </a:rPr>
              <a:t>1.</a:t>
            </a:r>
            <a:r>
              <a:rPr lang="en-US" sz="1200" b="1">
                <a:solidFill>
                  <a:schemeClr val="tx1"/>
                </a:solidFill>
                <a:latin typeface="+mn-lt"/>
                <a:ea typeface="+mn-ea"/>
                <a:cs typeface="Arial"/>
              </a:rPr>
              <a:t> </a:t>
            </a:r>
            <a:r>
              <a:rPr lang="ar-SA" sz="1200" b="1">
                <a:solidFill>
                  <a:schemeClr val="tx1"/>
                </a:solidFill>
                <a:latin typeface="+mn-lt"/>
                <a:ea typeface="+mn-ea"/>
                <a:cs typeface="Arial"/>
              </a:rPr>
              <a:t>اطلب الدعم المهني من طبيب أو استشاري.</a:t>
            </a:r>
            <a:r>
              <a:rPr lang="en-US" sz="1200" b="1">
                <a:solidFill>
                  <a:schemeClr val="tx1"/>
                </a:solidFill>
                <a:latin typeface="+mn-lt"/>
                <a:ea typeface="+mn-ea"/>
                <a:cs typeface="Arial"/>
              </a:rPr>
              <a:t> </a:t>
            </a:r>
            <a:r>
              <a:rPr lang="ar-SA" sz="1200">
                <a:solidFill>
                  <a:schemeClr val="tx1"/>
                </a:solidFill>
                <a:latin typeface="+mn-lt"/>
                <a:ea typeface="+mn-ea"/>
                <a:cs typeface="Arial"/>
              </a:rPr>
              <a:t>اطلب الدعم المهني الموثوق واطلب منهم النصيحة فيما يتعلق بتجربة الأدوية و/أو العلاج.</a:t>
            </a:r>
            <a:r>
              <a:rPr lang="en-US" sz="1200">
                <a:solidFill>
                  <a:schemeClr val="tx1"/>
                </a:solidFill>
                <a:latin typeface="+mn-lt"/>
                <a:ea typeface="+mn-ea"/>
                <a:cs typeface="Arial"/>
              </a:rPr>
              <a:t> </a:t>
            </a:r>
            <a:r>
              <a:rPr lang="ar-SA" sz="1200">
                <a:solidFill>
                  <a:schemeClr val="tx1"/>
                </a:solidFill>
                <a:latin typeface="+mn-lt"/>
                <a:ea typeface="+mn-ea"/>
                <a:cs typeface="Arial"/>
              </a:rPr>
              <a:t>إضافة إلى العديد من الفوائد الأخرى، فإن الاتصال بمستشار يساعد على تحفيزك على القيام بأي شيء آخر في القائمة.</a:t>
            </a:r>
          </a:p>
          <a:p>
            <a:pPr lvl="0"/>
            <a:r>
              <a:rPr lang="ar-SA" sz="1200" b="1">
                <a:solidFill>
                  <a:schemeClr val="tx1"/>
                </a:solidFill>
                <a:latin typeface="+mn-lt"/>
                <a:ea typeface="+mn-ea"/>
                <a:cs typeface="Arial"/>
              </a:rPr>
              <a:t>2.</a:t>
            </a:r>
            <a:r>
              <a:rPr lang="en-US" sz="1200" b="1">
                <a:solidFill>
                  <a:schemeClr val="tx1"/>
                </a:solidFill>
                <a:latin typeface="+mn-lt"/>
                <a:ea typeface="+mn-ea"/>
                <a:cs typeface="Arial"/>
              </a:rPr>
              <a:t> </a:t>
            </a:r>
            <a:r>
              <a:rPr lang="ar-SA" sz="1200" b="1">
                <a:solidFill>
                  <a:schemeClr val="tx1"/>
                </a:solidFill>
                <a:latin typeface="+mn-lt"/>
                <a:ea typeface="+mn-ea"/>
                <a:cs typeface="Arial"/>
              </a:rPr>
              <a:t>أخبر هؤلاء المقربين منك والأشخاص الذين تثق فيهم بأنك تعاني</a:t>
            </a:r>
            <a:r>
              <a:rPr lang="ar-SA" sz="1200">
                <a:solidFill>
                  <a:schemeClr val="tx1"/>
                </a:solidFill>
                <a:latin typeface="+mn-lt"/>
                <a:ea typeface="+mn-ea"/>
                <a:cs typeface="Arial"/>
              </a:rPr>
              <a:t>.</a:t>
            </a:r>
            <a:r>
              <a:rPr lang="en-US" sz="1200">
                <a:solidFill>
                  <a:schemeClr val="tx1"/>
                </a:solidFill>
                <a:latin typeface="+mn-lt"/>
                <a:ea typeface="+mn-ea"/>
                <a:cs typeface="Arial"/>
              </a:rPr>
              <a:t> </a:t>
            </a:r>
            <a:r>
              <a:rPr lang="ar-SA" sz="1200">
                <a:solidFill>
                  <a:schemeClr val="tx1"/>
                </a:solidFill>
                <a:latin typeface="+mn-lt"/>
                <a:ea typeface="+mn-ea"/>
                <a:cs typeface="Arial"/>
              </a:rPr>
              <a:t>دع عائلتك وأصدقاءك يساعدوك.</a:t>
            </a:r>
            <a:r>
              <a:rPr lang="en-US" sz="1200">
                <a:solidFill>
                  <a:schemeClr val="tx1"/>
                </a:solidFill>
                <a:latin typeface="+mn-lt"/>
                <a:ea typeface="+mn-ea"/>
                <a:cs typeface="Arial"/>
              </a:rPr>
              <a:t> </a:t>
            </a:r>
            <a:r>
              <a:rPr lang="ar-SA" sz="1200">
                <a:solidFill>
                  <a:schemeClr val="tx1"/>
                </a:solidFill>
                <a:latin typeface="+mn-lt"/>
                <a:ea typeface="+mn-ea"/>
                <a:cs typeface="Arial"/>
              </a:rPr>
              <a:t>إذا كنت لا تعرف </a:t>
            </a:r>
            <a:r>
              <a:rPr lang="ar-SA" sz="1200" i="1">
                <a:solidFill>
                  <a:schemeClr val="tx1"/>
                </a:solidFill>
                <a:latin typeface="+mn-lt"/>
                <a:ea typeface="+mn-ea"/>
                <a:cs typeface="Arial"/>
              </a:rPr>
              <a:t>كيف</a:t>
            </a:r>
            <a:r>
              <a:rPr lang="ar-SA" sz="1200">
                <a:solidFill>
                  <a:schemeClr val="tx1"/>
                </a:solidFill>
                <a:latin typeface="+mn-lt"/>
                <a:ea typeface="+mn-ea"/>
                <a:cs typeface="Arial"/>
              </a:rPr>
              <a:t> يمكنهم مساعدتك على أفضل نحو، اطلب من أحدهم مناقشة البند رقم 1 في هذه القائمة معك وضع خطة عمل أنت وهو معًا.</a:t>
            </a:r>
            <a:r>
              <a:rPr lang="en-US" sz="1200">
                <a:solidFill>
                  <a:schemeClr val="tx1"/>
                </a:solidFill>
                <a:latin typeface="+mn-lt"/>
                <a:ea typeface="+mn-ea"/>
                <a:cs typeface="Arial"/>
              </a:rPr>
              <a:t> </a:t>
            </a:r>
          </a:p>
          <a:p>
            <a:pPr lvl="0"/>
            <a:r>
              <a:rPr lang="ar-SA" sz="1200" b="1">
                <a:solidFill>
                  <a:schemeClr val="tx1"/>
                </a:solidFill>
                <a:latin typeface="+mn-lt"/>
                <a:ea typeface="+mn-ea"/>
                <a:cs typeface="Arial"/>
              </a:rPr>
              <a:t>3.</a:t>
            </a:r>
            <a:r>
              <a:rPr lang="en-US" sz="1200" b="1">
                <a:solidFill>
                  <a:schemeClr val="tx1"/>
                </a:solidFill>
                <a:latin typeface="+mn-lt"/>
                <a:ea typeface="+mn-ea"/>
                <a:cs typeface="Arial"/>
              </a:rPr>
              <a:t> </a:t>
            </a:r>
            <a:r>
              <a:rPr lang="ar-SA" sz="1200" b="1">
                <a:solidFill>
                  <a:schemeClr val="tx1"/>
                </a:solidFill>
                <a:latin typeface="+mn-lt"/>
                <a:ea typeface="+mn-ea"/>
                <a:cs typeface="Arial"/>
              </a:rPr>
              <a:t>حدد الأولويات وضع أهدافًا واقعية لرعاية نفسك:</a:t>
            </a:r>
            <a:r>
              <a:rPr lang="en-US" sz="1200" b="1">
                <a:solidFill>
                  <a:schemeClr val="tx1"/>
                </a:solidFill>
                <a:latin typeface="+mn-lt"/>
                <a:ea typeface="+mn-ea"/>
                <a:cs typeface="Arial"/>
              </a:rPr>
              <a:t> </a:t>
            </a:r>
            <a:r>
              <a:rPr lang="ar-SA" sz="1200">
                <a:solidFill>
                  <a:schemeClr val="tx1"/>
                </a:solidFill>
                <a:latin typeface="+mn-lt"/>
                <a:ea typeface="+mn-ea"/>
                <a:cs typeface="Arial"/>
              </a:rPr>
              <a:t>حدد بعض أولويات الرعاية الذاتية (مثلًا، المتعلقة بالتمارين الرياضية، التغذية والنوم) وضع أهدافًا واقعية فيما يتعلق بالاكتئاب.</a:t>
            </a:r>
            <a:r>
              <a:rPr lang="en-US" sz="1200">
                <a:solidFill>
                  <a:schemeClr val="tx1"/>
                </a:solidFill>
                <a:latin typeface="+mn-lt"/>
                <a:ea typeface="+mn-ea"/>
                <a:cs typeface="Arial"/>
              </a:rPr>
              <a:t> </a:t>
            </a:r>
            <a:r>
              <a:rPr lang="ar-SA" sz="1200">
                <a:solidFill>
                  <a:schemeClr val="tx1"/>
                </a:solidFill>
                <a:latin typeface="+mn-lt"/>
                <a:ea typeface="+mn-ea"/>
                <a:cs typeface="Arial"/>
              </a:rPr>
              <a:t>افعل ما تستطيع القيام به، كما تستطيع، دون أن تحمّل نفسك ما لا تطيق أو المخاطرة بالإصابة الجسدية.</a:t>
            </a:r>
            <a:r>
              <a:rPr lang="en-US" sz="1200">
                <a:solidFill>
                  <a:schemeClr val="tx1"/>
                </a:solidFill>
                <a:latin typeface="+mn-lt"/>
                <a:ea typeface="+mn-ea"/>
                <a:cs typeface="Arial"/>
              </a:rPr>
              <a:t> </a:t>
            </a:r>
          </a:p>
          <a:p>
            <a:pPr lvl="0"/>
            <a:r>
              <a:rPr lang="ar-SA" sz="1200" b="1">
                <a:solidFill>
                  <a:schemeClr val="tx1"/>
                </a:solidFill>
                <a:latin typeface="+mn-lt"/>
                <a:ea typeface="+mn-ea"/>
                <a:cs typeface="Arial"/>
              </a:rPr>
              <a:t>4.</a:t>
            </a:r>
            <a:r>
              <a:rPr lang="en-US" sz="1200" b="1">
                <a:solidFill>
                  <a:schemeClr val="tx1"/>
                </a:solidFill>
                <a:latin typeface="+mn-lt"/>
                <a:ea typeface="+mn-ea"/>
                <a:cs typeface="Arial"/>
              </a:rPr>
              <a:t> </a:t>
            </a:r>
            <a:r>
              <a:rPr lang="ar-SA" sz="1200" b="1">
                <a:solidFill>
                  <a:schemeClr val="tx1"/>
                </a:solidFill>
                <a:latin typeface="+mn-lt"/>
                <a:ea typeface="+mn-ea"/>
                <a:cs typeface="Arial"/>
              </a:rPr>
              <a:t>حاول قضاء بعض الوقت مع أشخاص آخرين</a:t>
            </a:r>
            <a:r>
              <a:rPr lang="ar-SA" sz="1200">
                <a:solidFill>
                  <a:schemeClr val="tx1"/>
                </a:solidFill>
                <a:latin typeface="+mn-lt"/>
                <a:ea typeface="+mn-ea"/>
                <a:cs typeface="Arial"/>
              </a:rPr>
              <a:t>،</a:t>
            </a:r>
            <a:r>
              <a:rPr lang="ar-SA" sz="1200" b="1">
                <a:solidFill>
                  <a:schemeClr val="tx1"/>
                </a:solidFill>
                <a:latin typeface="+mn-lt"/>
                <a:ea typeface="+mn-ea"/>
                <a:cs typeface="Arial"/>
              </a:rPr>
              <a:t>حتى إذا كنت لا تشعر بأنك تحب ذلك في هذه اللحظة.</a:t>
            </a:r>
            <a:r>
              <a:rPr lang="en-US" sz="1200">
                <a:solidFill>
                  <a:schemeClr val="tx1"/>
                </a:solidFill>
                <a:latin typeface="+mn-lt"/>
                <a:ea typeface="+mn-ea"/>
                <a:cs typeface="Arial"/>
              </a:rPr>
              <a:t> </a:t>
            </a:r>
            <a:r>
              <a:rPr lang="ar-SA" sz="1200">
                <a:solidFill>
                  <a:schemeClr val="tx1"/>
                </a:solidFill>
                <a:latin typeface="+mn-lt"/>
                <a:ea typeface="+mn-ea"/>
                <a:cs typeface="Arial"/>
              </a:rPr>
              <a:t>غالبًا ما ينسحب الأشخاص الذين يعانون من الاكتئاب من الآخرين ويعزلون أنفسهم.</a:t>
            </a:r>
            <a:r>
              <a:rPr lang="en-US" sz="1200">
                <a:solidFill>
                  <a:schemeClr val="tx1"/>
                </a:solidFill>
                <a:latin typeface="+mn-lt"/>
                <a:ea typeface="+mn-ea"/>
                <a:cs typeface="Arial"/>
              </a:rPr>
              <a:t> </a:t>
            </a:r>
            <a:r>
              <a:rPr lang="ar-SA" sz="1200">
                <a:solidFill>
                  <a:schemeClr val="tx1"/>
                </a:solidFill>
                <a:latin typeface="+mn-lt"/>
                <a:ea typeface="+mn-ea"/>
                <a:cs typeface="Arial"/>
              </a:rPr>
              <a:t>حتى إذا كنت لا تشعر أنك ليس لديك الطاقة أو الرغبة في في أن تكون قريبًا من الآخرين، حاول قضاء بعض وقتك مع أشخاص موثوقين وداعمين.</a:t>
            </a:r>
            <a:r>
              <a:rPr lang="en-US" sz="1200">
                <a:solidFill>
                  <a:schemeClr val="tx1"/>
                </a:solidFill>
                <a:latin typeface="+mn-lt"/>
                <a:ea typeface="+mn-ea"/>
                <a:cs typeface="Arial"/>
              </a:rPr>
              <a:t> </a:t>
            </a:r>
            <a:r>
              <a:rPr lang="ar-SA" sz="1200">
                <a:solidFill>
                  <a:schemeClr val="tx1"/>
                </a:solidFill>
                <a:latin typeface="+mn-lt"/>
                <a:ea typeface="+mn-ea"/>
                <a:cs typeface="Arial"/>
              </a:rPr>
              <a:t>سيساعدك ذلك أكثر من قضاء كل وقتك وحيدًا.</a:t>
            </a:r>
            <a:r>
              <a:rPr lang="en-US" sz="1200">
                <a:solidFill>
                  <a:schemeClr val="tx1"/>
                </a:solidFill>
                <a:latin typeface="+mn-lt"/>
                <a:ea typeface="+mn-ea"/>
                <a:cs typeface="Arial"/>
              </a:rPr>
              <a:t> </a:t>
            </a:r>
          </a:p>
          <a:p>
            <a:pPr lvl="0"/>
            <a:r>
              <a:rPr lang="ar-SA" sz="1200" b="1">
                <a:solidFill>
                  <a:schemeClr val="tx1"/>
                </a:solidFill>
                <a:latin typeface="+mn-lt"/>
                <a:ea typeface="+mn-ea"/>
                <a:cs typeface="Arial"/>
              </a:rPr>
              <a:t>5.</a:t>
            </a:r>
            <a:r>
              <a:rPr lang="en-US" sz="1200" b="1">
                <a:solidFill>
                  <a:schemeClr val="tx1"/>
                </a:solidFill>
                <a:latin typeface="+mn-lt"/>
                <a:ea typeface="+mn-ea"/>
                <a:cs typeface="Arial"/>
              </a:rPr>
              <a:t> </a:t>
            </a:r>
            <a:r>
              <a:rPr lang="ar-SA" sz="1200" b="1">
                <a:solidFill>
                  <a:schemeClr val="tx1"/>
                </a:solidFill>
                <a:latin typeface="+mn-lt"/>
                <a:ea typeface="+mn-ea"/>
                <a:cs typeface="Arial"/>
              </a:rPr>
              <a:t>ممارسة التمارين الرياضية بانتظام:</a:t>
            </a:r>
            <a:r>
              <a:rPr lang="en-US" sz="1200" b="1">
                <a:solidFill>
                  <a:schemeClr val="tx1"/>
                </a:solidFill>
                <a:latin typeface="+mn-lt"/>
                <a:ea typeface="+mn-ea"/>
                <a:cs typeface="Arial"/>
              </a:rPr>
              <a:t> </a:t>
            </a:r>
            <a:r>
              <a:rPr lang="ar-SA" sz="1200">
                <a:solidFill>
                  <a:schemeClr val="tx1"/>
                </a:solidFill>
                <a:latin typeface="+mn-lt"/>
                <a:ea typeface="+mn-ea"/>
                <a:cs typeface="Arial"/>
              </a:rPr>
              <a:t>ابدأ في ممارسة التمارين الرياضية بشكل منتظم حسب قدرتك، مع وضع هدف بزيادة إلى 30 دقيقة من التمارين المتوسطة يوميًا 5 مرات في الأسبوع على الأقل.</a:t>
            </a:r>
            <a:r>
              <a:rPr lang="en-US" sz="1200">
                <a:solidFill>
                  <a:schemeClr val="tx1"/>
                </a:solidFill>
                <a:latin typeface="+mn-lt"/>
                <a:ea typeface="+mn-ea"/>
                <a:cs typeface="Arial"/>
              </a:rPr>
              <a:t> </a:t>
            </a:r>
            <a:r>
              <a:rPr lang="ar-SA" sz="1200">
                <a:solidFill>
                  <a:schemeClr val="tx1"/>
                </a:solidFill>
                <a:latin typeface="+mn-lt"/>
                <a:ea typeface="+mn-ea"/>
                <a:cs typeface="Arial"/>
              </a:rPr>
              <a:t>إذا كان لديك خيار ممارسة التمارين خارج المنزل، فافعل ذلك.</a:t>
            </a:r>
            <a:r>
              <a:rPr lang="en-US" sz="1200">
                <a:solidFill>
                  <a:schemeClr val="tx1"/>
                </a:solidFill>
                <a:latin typeface="+mn-lt"/>
                <a:ea typeface="+mn-ea"/>
                <a:cs typeface="Arial"/>
              </a:rPr>
              <a:t> </a:t>
            </a:r>
            <a:r>
              <a:rPr lang="ar-SA" sz="1200">
                <a:solidFill>
                  <a:schemeClr val="tx1"/>
                </a:solidFill>
                <a:latin typeface="+mn-lt"/>
                <a:ea typeface="+mn-ea"/>
                <a:cs typeface="Arial"/>
              </a:rPr>
              <a:t>إذا لم تكن معتادًا على ممارسة التمارين الرياضية، فابدأ ببطء واستكمل بعد ذلك.</a:t>
            </a:r>
          </a:p>
          <a:p>
            <a:pPr lvl="0"/>
            <a:r>
              <a:rPr lang="ar-SA" sz="1200" b="1">
                <a:solidFill>
                  <a:schemeClr val="tx1"/>
                </a:solidFill>
                <a:latin typeface="+mn-lt"/>
                <a:ea typeface="+mn-ea"/>
                <a:cs typeface="Arial"/>
              </a:rPr>
              <a:t>6.</a:t>
            </a:r>
            <a:r>
              <a:rPr lang="en-US" sz="1200" b="1">
                <a:solidFill>
                  <a:schemeClr val="tx1"/>
                </a:solidFill>
                <a:latin typeface="+mn-lt"/>
                <a:ea typeface="+mn-ea"/>
                <a:cs typeface="Arial"/>
              </a:rPr>
              <a:t> </a:t>
            </a:r>
            <a:r>
              <a:rPr lang="ar-SA" sz="1200" b="1">
                <a:solidFill>
                  <a:schemeClr val="tx1"/>
                </a:solidFill>
                <a:latin typeface="+mn-lt"/>
                <a:ea typeface="+mn-ea"/>
                <a:cs typeface="Arial"/>
              </a:rPr>
              <a:t>افعل الأشياء التي</a:t>
            </a:r>
            <a:r>
              <a:rPr lang="ar-SA" sz="1200" b="1" i="1">
                <a:solidFill>
                  <a:schemeClr val="tx1"/>
                </a:solidFill>
                <a:latin typeface="+mn-lt"/>
                <a:ea typeface="+mn-ea"/>
                <a:cs typeface="Arial"/>
              </a:rPr>
              <a:t>اعتدت</a:t>
            </a:r>
            <a:r>
              <a:rPr lang="ar-SA" sz="1200" b="1">
                <a:solidFill>
                  <a:schemeClr val="tx1"/>
                </a:solidFill>
                <a:latin typeface="+mn-lt"/>
                <a:ea typeface="+mn-ea"/>
                <a:cs typeface="Arial"/>
              </a:rPr>
              <a:t>الاستمتاع بها:</a:t>
            </a:r>
            <a:r>
              <a:rPr lang="en-US" sz="1200" b="1">
                <a:solidFill>
                  <a:schemeClr val="tx1"/>
                </a:solidFill>
                <a:latin typeface="+mn-lt"/>
                <a:ea typeface="+mn-ea"/>
                <a:cs typeface="Arial"/>
              </a:rPr>
              <a:t> </a:t>
            </a:r>
            <a:r>
              <a:rPr lang="ar-SA" sz="1200">
                <a:solidFill>
                  <a:schemeClr val="tx1"/>
                </a:solidFill>
                <a:latin typeface="+mn-lt"/>
                <a:ea typeface="+mn-ea"/>
                <a:cs typeface="Arial"/>
              </a:rPr>
              <a:t>الاكتئاب يجعل من الصعب الاستمتاع كثيرًا بأي شيء، لذلك ابدأ بفعل الأشياء التي تعرف انك </a:t>
            </a:r>
            <a:r>
              <a:rPr lang="ar-SA" sz="1200" i="1">
                <a:solidFill>
                  <a:schemeClr val="tx1"/>
                </a:solidFill>
                <a:latin typeface="+mn-lt"/>
                <a:ea typeface="+mn-ea"/>
                <a:cs typeface="Arial"/>
              </a:rPr>
              <a:t>اعتدت</a:t>
            </a:r>
            <a:r>
              <a:rPr lang="ar-SA" sz="1200">
                <a:solidFill>
                  <a:schemeClr val="tx1"/>
                </a:solidFill>
                <a:latin typeface="+mn-lt"/>
                <a:ea typeface="+mn-ea"/>
                <a:cs typeface="Arial"/>
              </a:rPr>
              <a:t> الاستمتاع بها.</a:t>
            </a:r>
            <a:r>
              <a:rPr lang="en-US" sz="1200" b="1">
                <a:solidFill>
                  <a:schemeClr val="tx1"/>
                </a:solidFill>
                <a:latin typeface="+mn-lt"/>
                <a:ea typeface="+mn-ea"/>
                <a:cs typeface="Arial"/>
              </a:rPr>
              <a:t> </a:t>
            </a:r>
            <a:r>
              <a:rPr lang="ar-SA" sz="1200">
                <a:solidFill>
                  <a:schemeClr val="tx1"/>
                </a:solidFill>
                <a:latin typeface="+mn-lt"/>
                <a:ea typeface="+mn-ea"/>
                <a:cs typeface="Arial"/>
              </a:rPr>
              <a:t>شاهد الأفلام، اذهب في نزهة خارج المنزل، قم بالطهي أو العمل في الحديقة، احضر تجمعًا دينيًا أو اجتماعيًا.</a:t>
            </a:r>
            <a:r>
              <a:rPr lang="en-US" sz="1200">
                <a:solidFill>
                  <a:schemeClr val="tx1"/>
                </a:solidFill>
                <a:latin typeface="+mn-lt"/>
                <a:ea typeface="+mn-ea"/>
                <a:cs typeface="Arial"/>
              </a:rPr>
              <a:t> </a:t>
            </a:r>
            <a:r>
              <a:rPr lang="ar-SA" sz="1200">
                <a:solidFill>
                  <a:schemeClr val="tx1"/>
                </a:solidFill>
                <a:latin typeface="+mn-lt"/>
                <a:ea typeface="+mn-ea"/>
                <a:cs typeface="Arial"/>
              </a:rPr>
              <a:t>حدد أي شيء اعتدت الاستمتاع به قبل الاكتئاب، ابدأ بفعل هذه الأشياء بمعدلات بسيطة.</a:t>
            </a:r>
            <a:r>
              <a:rPr lang="en-US" sz="1200">
                <a:solidFill>
                  <a:schemeClr val="tx1"/>
                </a:solidFill>
                <a:latin typeface="+mn-lt"/>
                <a:ea typeface="+mn-ea"/>
                <a:cs typeface="Arial"/>
              </a:rPr>
              <a:t> </a:t>
            </a:r>
            <a:r>
              <a:rPr lang="ar-SA" sz="1200">
                <a:solidFill>
                  <a:schemeClr val="tx1"/>
                </a:solidFill>
                <a:latin typeface="+mn-lt"/>
                <a:ea typeface="+mn-ea"/>
                <a:cs typeface="Arial"/>
              </a:rPr>
              <a:t>ابدأ، ومن المحتمل أن تبدأ في استرجاع الاهتمام والمتعة ببطء.</a:t>
            </a:r>
            <a:r>
              <a:rPr lang="en-US" sz="1200">
                <a:solidFill>
                  <a:schemeClr val="tx1"/>
                </a:solidFill>
                <a:latin typeface="+mn-lt"/>
                <a:ea typeface="+mn-ea"/>
                <a:cs typeface="Arial"/>
              </a:rPr>
              <a:t> </a:t>
            </a:r>
          </a:p>
          <a:p>
            <a:pPr lvl="0"/>
            <a:r>
              <a:rPr lang="ar-SA" sz="1200" b="1">
                <a:solidFill>
                  <a:schemeClr val="tx1"/>
                </a:solidFill>
                <a:latin typeface="+mn-lt"/>
                <a:ea typeface="+mn-ea"/>
                <a:cs typeface="Arial"/>
              </a:rPr>
              <a:t>7.</a:t>
            </a:r>
            <a:r>
              <a:rPr lang="en-US" sz="1200" b="1">
                <a:solidFill>
                  <a:schemeClr val="tx1"/>
                </a:solidFill>
                <a:latin typeface="+mn-lt"/>
                <a:ea typeface="+mn-ea"/>
                <a:cs typeface="Arial"/>
              </a:rPr>
              <a:t> </a:t>
            </a:r>
            <a:r>
              <a:rPr lang="ar-SA" sz="1200" b="1">
                <a:solidFill>
                  <a:schemeClr val="tx1"/>
                </a:solidFill>
                <a:latin typeface="+mn-lt"/>
                <a:ea typeface="+mn-ea"/>
                <a:cs typeface="Arial"/>
              </a:rPr>
              <a:t>أجّل أي قرارات مهمة حتى زوال الاكتئاب</a:t>
            </a:r>
            <a:r>
              <a:rPr lang="ar-SA" sz="1200">
                <a:solidFill>
                  <a:schemeClr val="tx1"/>
                </a:solidFill>
                <a:latin typeface="+mn-lt"/>
                <a:ea typeface="+mn-ea"/>
                <a:cs typeface="Arial"/>
              </a:rPr>
              <a:t>:</a:t>
            </a:r>
            <a:r>
              <a:rPr lang="en-US" sz="1200">
                <a:solidFill>
                  <a:schemeClr val="tx1"/>
                </a:solidFill>
                <a:latin typeface="+mn-lt"/>
                <a:ea typeface="+mn-ea"/>
                <a:cs typeface="Arial"/>
              </a:rPr>
              <a:t> </a:t>
            </a:r>
            <a:r>
              <a:rPr lang="ar-SA" sz="1200">
                <a:solidFill>
                  <a:schemeClr val="tx1"/>
                </a:solidFill>
                <a:latin typeface="+mn-lt"/>
                <a:ea typeface="+mn-ea"/>
                <a:cs typeface="Arial"/>
              </a:rPr>
              <a:t>عندما تعاني من الاكتئاب فأنت لا تكون في أفضل حالاتك، لذا حاول تجنب اتخاذ قرارات مهمة أو كبيرة أثناء هذه الفترة.</a:t>
            </a:r>
            <a:r>
              <a:rPr lang="en-US" sz="1200">
                <a:solidFill>
                  <a:schemeClr val="tx1"/>
                </a:solidFill>
                <a:latin typeface="+mn-lt"/>
                <a:ea typeface="+mn-ea"/>
                <a:cs typeface="Arial"/>
              </a:rPr>
              <a:t> </a:t>
            </a:r>
            <a:r>
              <a:rPr lang="ar-SA" sz="1200">
                <a:solidFill>
                  <a:schemeClr val="tx1"/>
                </a:solidFill>
                <a:latin typeface="+mn-lt"/>
                <a:ea typeface="+mn-ea"/>
                <a:cs typeface="Arial"/>
              </a:rPr>
              <a:t>إذا كان يتعين عليك ذلك، ناقش أي تحول ملحوظ-تغيير وظيفة، زواج، طلاق، شراء منزل، الانتقال إلى دولة أخرى- مع الآخرين الذين يعرفونك جيدًا ولديهم نظرة حيادية أكثر.</a:t>
            </a:r>
          </a:p>
          <a:p>
            <a:pPr lvl="0"/>
            <a:r>
              <a:rPr lang="ar-SA" sz="1200" b="1">
                <a:solidFill>
                  <a:schemeClr val="tx1"/>
                </a:solidFill>
                <a:latin typeface="+mn-lt"/>
                <a:ea typeface="+mn-ea"/>
                <a:cs typeface="Arial"/>
              </a:rPr>
              <a:t>8.</a:t>
            </a:r>
            <a:r>
              <a:rPr lang="en-US" sz="1200" b="1">
                <a:solidFill>
                  <a:schemeClr val="tx1"/>
                </a:solidFill>
                <a:latin typeface="+mn-lt"/>
                <a:ea typeface="+mn-ea"/>
                <a:cs typeface="Arial"/>
              </a:rPr>
              <a:t> </a:t>
            </a:r>
            <a:r>
              <a:rPr lang="ar-SA" sz="1200" b="1">
                <a:solidFill>
                  <a:schemeClr val="tx1"/>
                </a:solidFill>
                <a:latin typeface="+mn-lt"/>
                <a:ea typeface="+mn-ea"/>
                <a:cs typeface="Arial"/>
              </a:rPr>
              <a:t>قلل من تعاطي الكحول والعقاقير الأخرى</a:t>
            </a:r>
            <a:r>
              <a:rPr lang="ar-SA" sz="1200">
                <a:solidFill>
                  <a:schemeClr val="tx1"/>
                </a:solidFill>
                <a:latin typeface="+mn-lt"/>
                <a:ea typeface="+mn-ea"/>
                <a:cs typeface="Arial"/>
              </a:rPr>
              <a:t>:</a:t>
            </a:r>
            <a:r>
              <a:rPr lang="en-US" sz="1200">
                <a:solidFill>
                  <a:schemeClr val="tx1"/>
                </a:solidFill>
                <a:latin typeface="+mn-lt"/>
                <a:ea typeface="+mn-ea"/>
                <a:cs typeface="Arial"/>
              </a:rPr>
              <a:t> </a:t>
            </a:r>
            <a:r>
              <a:rPr lang="ar-SA" sz="1200">
                <a:solidFill>
                  <a:schemeClr val="tx1"/>
                </a:solidFill>
                <a:latin typeface="+mn-lt"/>
                <a:ea typeface="+mn-ea"/>
                <a:cs typeface="Arial"/>
              </a:rPr>
              <a:t>فالكحول والعديد من العقاقير الأخرى تعتبر مثبطات للنظام العصبي المركزي.</a:t>
            </a:r>
            <a:r>
              <a:rPr lang="en-US" sz="1200">
                <a:solidFill>
                  <a:schemeClr val="tx1"/>
                </a:solidFill>
                <a:latin typeface="+mn-lt"/>
                <a:ea typeface="+mn-ea"/>
                <a:cs typeface="Arial"/>
              </a:rPr>
              <a:t> </a:t>
            </a:r>
            <a:r>
              <a:rPr lang="ar-SA" sz="1200">
                <a:solidFill>
                  <a:schemeClr val="tx1"/>
                </a:solidFill>
                <a:latin typeface="+mn-lt"/>
                <a:ea typeface="+mn-ea"/>
                <a:cs typeface="Arial"/>
              </a:rPr>
              <a:t>سيتسبب العديد منها في </a:t>
            </a:r>
            <a:r>
              <a:rPr lang="ar-SA" sz="1200" i="1">
                <a:solidFill>
                  <a:schemeClr val="tx1"/>
                </a:solidFill>
                <a:latin typeface="+mn-lt"/>
                <a:ea typeface="+mn-ea"/>
                <a:cs typeface="Arial"/>
              </a:rPr>
              <a:t>تفاقم</a:t>
            </a:r>
            <a:r>
              <a:rPr lang="ar-SA" sz="1200">
                <a:solidFill>
                  <a:schemeClr val="tx1"/>
                </a:solidFill>
                <a:latin typeface="+mn-lt"/>
                <a:ea typeface="+mn-ea"/>
                <a:cs typeface="Arial"/>
              </a:rPr>
              <a:t> الاكتئاب سوءًا بمرور الوقت.</a:t>
            </a:r>
            <a:r>
              <a:rPr lang="en-US" sz="1200">
                <a:solidFill>
                  <a:schemeClr val="tx1"/>
                </a:solidFill>
                <a:latin typeface="+mn-lt"/>
                <a:ea typeface="+mn-ea"/>
                <a:cs typeface="Arial"/>
              </a:rPr>
              <a:t> </a:t>
            </a:r>
            <a:r>
              <a:rPr lang="ar-SA" sz="1200">
                <a:solidFill>
                  <a:schemeClr val="tx1"/>
                </a:solidFill>
                <a:latin typeface="+mn-lt"/>
                <a:ea typeface="+mn-ea"/>
                <a:cs typeface="Arial"/>
              </a:rPr>
              <a:t>في حين أن هذه المواد قد تجعلك تشعر بأنك على ما يرام أو أكثر استرخاءً على المدى القصير، فإنها قد تجعلك تشعر بسوء الحالة بشكل أكبر وتسبب مشاكل أخرى على المدى البعيد.</a:t>
            </a:r>
            <a:r>
              <a:rPr lang="en-US" sz="1200">
                <a:solidFill>
                  <a:schemeClr val="tx1"/>
                </a:solidFill>
                <a:latin typeface="+mn-lt"/>
                <a:ea typeface="+mn-ea"/>
                <a:cs typeface="Arial"/>
              </a:rPr>
              <a:t> </a:t>
            </a:r>
          </a:p>
          <a:p>
            <a:pPr lvl="0"/>
            <a:r>
              <a:rPr lang="ar-SA" sz="1200" b="1">
                <a:solidFill>
                  <a:schemeClr val="tx1"/>
                </a:solidFill>
                <a:latin typeface="+mn-lt"/>
                <a:ea typeface="+mn-ea"/>
                <a:cs typeface="Arial"/>
              </a:rPr>
              <a:t>9.</a:t>
            </a:r>
            <a:r>
              <a:rPr lang="en-US" sz="1200" b="1">
                <a:solidFill>
                  <a:schemeClr val="tx1"/>
                </a:solidFill>
                <a:latin typeface="+mn-lt"/>
                <a:ea typeface="+mn-ea"/>
                <a:cs typeface="Arial"/>
              </a:rPr>
              <a:t> </a:t>
            </a:r>
            <a:r>
              <a:rPr lang="ar-SA" sz="1200" b="1">
                <a:solidFill>
                  <a:schemeClr val="tx1"/>
                </a:solidFill>
                <a:latin typeface="+mn-lt"/>
                <a:ea typeface="+mn-ea"/>
                <a:cs typeface="Arial"/>
              </a:rPr>
              <a:t>توقع حالتك المزاجية والتفكير السلبي للتحسين تدريجيًا، وليس على الفور</a:t>
            </a:r>
            <a:r>
              <a:rPr lang="ar-SA" sz="1200">
                <a:solidFill>
                  <a:schemeClr val="tx1"/>
                </a:solidFill>
                <a:latin typeface="+mn-lt"/>
                <a:ea typeface="+mn-ea"/>
                <a:cs typeface="Arial"/>
              </a:rPr>
              <a:t>:</a:t>
            </a:r>
            <a:r>
              <a:rPr lang="en-US" sz="1200">
                <a:solidFill>
                  <a:schemeClr val="tx1"/>
                </a:solidFill>
                <a:latin typeface="+mn-lt"/>
                <a:ea typeface="+mn-ea"/>
                <a:cs typeface="Arial"/>
              </a:rPr>
              <a:t> </a:t>
            </a:r>
            <a:r>
              <a:rPr lang="ar-SA" sz="1200">
                <a:solidFill>
                  <a:schemeClr val="tx1"/>
                </a:solidFill>
                <a:latin typeface="+mn-lt"/>
                <a:ea typeface="+mn-ea"/>
                <a:cs typeface="Arial"/>
              </a:rPr>
              <a:t>نادرًا ما "يتعافى" الناس بشكل سريع من الاكتئاب.</a:t>
            </a:r>
            <a:r>
              <a:rPr lang="en-US" sz="1200">
                <a:solidFill>
                  <a:schemeClr val="tx1"/>
                </a:solidFill>
                <a:latin typeface="+mn-lt"/>
                <a:ea typeface="+mn-ea"/>
                <a:cs typeface="Arial"/>
              </a:rPr>
              <a:t> </a:t>
            </a:r>
            <a:r>
              <a:rPr lang="ar-SA" sz="1200">
                <a:solidFill>
                  <a:schemeClr val="tx1"/>
                </a:solidFill>
                <a:latin typeface="+mn-lt"/>
                <a:ea typeface="+mn-ea"/>
                <a:cs typeface="Arial"/>
              </a:rPr>
              <a:t>سيستغرق الشعور بالتحسن وقتًا، وعادةً يشعر الناس بتحسن قليل ويبدأون في التفكير بطريقة أكثر إيجابية يوم بعد يوم.</a:t>
            </a:r>
            <a:r>
              <a:rPr lang="en-US" sz="1200">
                <a:solidFill>
                  <a:schemeClr val="tx1"/>
                </a:solidFill>
                <a:latin typeface="+mn-lt"/>
                <a:ea typeface="+mn-ea"/>
                <a:cs typeface="Arial"/>
              </a:rPr>
              <a:t> </a:t>
            </a:r>
          </a:p>
          <a:p>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9</a:t>
            </a:fld>
            <a:endParaRPr lang="en-US"/>
          </a:p>
        </p:txBody>
      </p:sp>
    </p:spTree>
    <p:extLst>
      <p:ext uri="{BB962C8B-B14F-4D97-AF65-F5344CB8AC3E}">
        <p14:creationId xmlns:p14="http://schemas.microsoft.com/office/powerpoint/2010/main" val="823647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oleObject" Target="../embeddings/oleObject2.bin"/></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5547"/>
            <a:ext cx="7772400" cy="1694415"/>
          </a:xfrm>
          <a:prstGeom prst="rect">
            <a:avLst/>
          </a:prstGeom>
        </p:spPr>
        <p:txBody>
          <a:bodyPr anchor="b"/>
          <a:lstStyle>
            <a:lvl1pPr algn="ctr">
              <a:defRPr sz="4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1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329835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589" y="1596"/>
          <a:ext cx="1587" cy="1587"/>
        </p:xfrm>
        <a:graphic>
          <a:graphicData uri="http://schemas.openxmlformats.org/presentationml/2006/ole">
            <mc:AlternateContent xmlns:mc="http://schemas.openxmlformats.org/markup-compatibility/2006">
              <mc:Choice xmlns:v="urn:schemas-microsoft-com:vml" Requires="v">
                <p:oleObj spid="_x0000_s1027"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1589" y="1596"/>
                        <a:ext cx="1587" cy="1587"/>
                      </a:xfrm>
                      <a:prstGeom prst="rect">
                        <a:avLst/>
                      </a:prstGeom>
                    </p:spPr>
                  </p:pic>
                </p:oleObj>
              </mc:Fallback>
            </mc:AlternateContent>
          </a:graphicData>
        </a:graphic>
      </p:graphicFrame>
      <p:sp>
        <p:nvSpPr>
          <p:cNvPr id="2" name="Title 1"/>
          <p:cNvSpPr>
            <a:spLocks noGrp="1"/>
          </p:cNvSpPr>
          <p:nvPr>
            <p:ph type="title"/>
          </p:nvPr>
        </p:nvSpPr>
        <p:spPr>
          <a:xfrm>
            <a:off x="171450" y="136526"/>
            <a:ext cx="8763374" cy="611619"/>
          </a:xfrm>
          <a:prstGeom prst="rect">
            <a:avLst/>
          </a:prstGeom>
        </p:spPr>
        <p:txBody>
          <a:bodyPr/>
          <a:lstStyle>
            <a:lvl1pPr>
              <a:defRPr b="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6" name="Text Placeholder 5">
            <a:extLst>
              <a:ext uri="{FF2B5EF4-FFF2-40B4-BE49-F238E27FC236}">
                <a16:creationId xmlns:a16="http://schemas.microsoft.com/office/drawing/2014/main" xmlns="" id="{F1A0E97C-5F10-6E4F-AB66-305A53036F00}"/>
              </a:ext>
            </a:extLst>
          </p:cNvPr>
          <p:cNvSpPr>
            <a:spLocks noGrp="1"/>
          </p:cNvSpPr>
          <p:nvPr>
            <p:ph type="body" sz="quarter" idx="10"/>
          </p:nvPr>
        </p:nvSpPr>
        <p:spPr>
          <a:xfrm>
            <a:off x="461963" y="1146175"/>
            <a:ext cx="8239125" cy="923925"/>
          </a:xfrm>
          <a:prstGeom prst="rect">
            <a:avLst/>
          </a:prstGeom>
        </p:spPr>
        <p:txBody>
          <a:bodyPr/>
          <a:lstStyle>
            <a:lvl1pPr>
              <a:lnSpc>
                <a:spcPct val="100000"/>
              </a:lnSpc>
              <a:defRPr sz="2600">
                <a:latin typeface="Arial" panose="020B0604020202020204" pitchFamily="34" charset="0"/>
                <a:cs typeface="Arial" panose="020B0604020202020204" pitchFamily="34" charset="0"/>
              </a:defRPr>
            </a:lvl1pPr>
            <a:lvl2pPr>
              <a:lnSpc>
                <a:spcPct val="100000"/>
              </a:lnSpc>
              <a:defRPr>
                <a:latin typeface="Arial" panose="020B0604020202020204" pitchFamily="34" charset="0"/>
                <a:cs typeface="Arial" panose="020B0604020202020204" pitchFamily="34" charset="0"/>
              </a:defRPr>
            </a:lvl2pPr>
            <a:lvl3pPr>
              <a:lnSpc>
                <a:spcPct val="100000"/>
              </a:lnSpc>
              <a:defRPr>
                <a:latin typeface="Arial" panose="020B0604020202020204" pitchFamily="34" charset="0"/>
                <a:cs typeface="Arial" panose="020B0604020202020204" pitchFamily="34" charset="0"/>
              </a:defRPr>
            </a:lvl3pPr>
            <a:lvl4pPr>
              <a:lnSpc>
                <a:spcPct val="100000"/>
              </a:lnSpc>
              <a:defRPr>
                <a:latin typeface="Arial" panose="020B0604020202020204" pitchFamily="34" charset="0"/>
                <a:cs typeface="Arial" panose="020B0604020202020204" pitchFamily="34" charset="0"/>
              </a:defRPr>
            </a:lvl4pPr>
            <a:lvl5pPr>
              <a:lnSpc>
                <a:spcPct val="100000"/>
              </a:lnSpc>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0682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5547"/>
            <a:ext cx="7772400" cy="1694415"/>
          </a:xfrm>
          <a:prstGeom prst="rect">
            <a:avLst/>
          </a:prstGeom>
        </p:spPr>
        <p:txBody>
          <a:bodyPr anchor="b"/>
          <a:lstStyle>
            <a:lvl1pPr algn="ctr">
              <a:defRPr sz="4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1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652845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589" y="1596"/>
          <a:ext cx="1587" cy="1587"/>
        </p:xfrm>
        <a:graphic>
          <a:graphicData uri="http://schemas.openxmlformats.org/presentationml/2006/ole">
            <mc:AlternateContent xmlns:mc="http://schemas.openxmlformats.org/markup-compatibility/2006">
              <mc:Choice xmlns:v="urn:schemas-microsoft-com:vml" Requires="v">
                <p:oleObj spid="_x0000_s2051"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1589" y="1596"/>
                        <a:ext cx="1587" cy="1587"/>
                      </a:xfrm>
                      <a:prstGeom prst="rect">
                        <a:avLst/>
                      </a:prstGeom>
                    </p:spPr>
                  </p:pic>
                </p:oleObj>
              </mc:Fallback>
            </mc:AlternateContent>
          </a:graphicData>
        </a:graphic>
      </p:graphicFrame>
      <p:sp>
        <p:nvSpPr>
          <p:cNvPr id="2" name="Title 1"/>
          <p:cNvSpPr>
            <a:spLocks noGrp="1"/>
          </p:cNvSpPr>
          <p:nvPr>
            <p:ph type="title"/>
          </p:nvPr>
        </p:nvSpPr>
        <p:spPr>
          <a:xfrm>
            <a:off x="171450" y="136526"/>
            <a:ext cx="8763374" cy="611619"/>
          </a:xfrm>
          <a:prstGeom prst="rect">
            <a:avLst/>
          </a:prstGeom>
        </p:spPr>
        <p:txBody>
          <a:bodyPr/>
          <a:lstStyle>
            <a:lvl1pPr>
              <a:defRPr b="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6" name="Text Placeholder 5">
            <a:extLst>
              <a:ext uri="{FF2B5EF4-FFF2-40B4-BE49-F238E27FC236}">
                <a16:creationId xmlns:a16="http://schemas.microsoft.com/office/drawing/2014/main" xmlns="" id="{F1A0E97C-5F10-6E4F-AB66-305A53036F00}"/>
              </a:ext>
            </a:extLst>
          </p:cNvPr>
          <p:cNvSpPr>
            <a:spLocks noGrp="1"/>
          </p:cNvSpPr>
          <p:nvPr>
            <p:ph type="body" sz="quarter" idx="10"/>
          </p:nvPr>
        </p:nvSpPr>
        <p:spPr>
          <a:xfrm>
            <a:off x="461963" y="1146175"/>
            <a:ext cx="8239125" cy="923925"/>
          </a:xfrm>
          <a:prstGeom prst="rect">
            <a:avLst/>
          </a:prstGeom>
        </p:spPr>
        <p:txBody>
          <a:bodyPr/>
          <a:lstStyle>
            <a:lvl1pPr>
              <a:lnSpc>
                <a:spcPct val="100000"/>
              </a:lnSpc>
              <a:defRPr sz="2600">
                <a:latin typeface="Arial" panose="020B0604020202020204" pitchFamily="34" charset="0"/>
                <a:cs typeface="Arial" panose="020B0604020202020204" pitchFamily="34" charset="0"/>
              </a:defRPr>
            </a:lvl1pPr>
            <a:lvl2pPr>
              <a:lnSpc>
                <a:spcPct val="100000"/>
              </a:lnSpc>
              <a:defRPr>
                <a:latin typeface="Arial" panose="020B0604020202020204" pitchFamily="34" charset="0"/>
                <a:cs typeface="Arial" panose="020B0604020202020204" pitchFamily="34" charset="0"/>
              </a:defRPr>
            </a:lvl2pPr>
            <a:lvl3pPr>
              <a:lnSpc>
                <a:spcPct val="100000"/>
              </a:lnSpc>
              <a:defRPr>
                <a:latin typeface="Arial" panose="020B0604020202020204" pitchFamily="34" charset="0"/>
                <a:cs typeface="Arial" panose="020B0604020202020204" pitchFamily="34" charset="0"/>
              </a:defRPr>
            </a:lvl3pPr>
            <a:lvl4pPr>
              <a:lnSpc>
                <a:spcPct val="100000"/>
              </a:lnSpc>
              <a:defRPr>
                <a:latin typeface="Arial" panose="020B0604020202020204" pitchFamily="34" charset="0"/>
                <a:cs typeface="Arial" panose="020B0604020202020204" pitchFamily="34" charset="0"/>
              </a:defRPr>
            </a:lvl4pPr>
            <a:lvl5pPr>
              <a:lnSpc>
                <a:spcPct val="100000"/>
              </a:lnSpc>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5260782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3"/>
          <p:cNvSpPr>
            <a:spLocks noChangeArrowheads="1"/>
          </p:cNvSpPr>
          <p:nvPr userDrawn="1"/>
        </p:nvSpPr>
        <p:spPr bwMode="auto">
          <a:xfrm>
            <a:off x="123825" y="6166556"/>
            <a:ext cx="8896350" cy="589456"/>
          </a:xfrm>
          <a:prstGeom prst="rect">
            <a:avLst/>
          </a:prstGeom>
          <a:solidFill>
            <a:srgbClr val="FDC82F"/>
          </a:solidFill>
          <a:ln w="9525">
            <a:noFill/>
            <a:miter lim="800000"/>
            <a:headEnd/>
            <a:tailEnd/>
          </a:ln>
        </p:spPr>
        <p:txBody>
          <a:bodyPr wrap="none" anchor="ctr"/>
          <a:lstStyle/>
          <a:p>
            <a:pPr fontAlgn="auto">
              <a:spcBef>
                <a:spcPts val="0"/>
              </a:spcBef>
              <a:spcAft>
                <a:spcPts val="0"/>
              </a:spcAft>
              <a:defRPr/>
            </a:pPr>
            <a:endParaRPr lang="en-US" sz="1800" dirty="0">
              <a:solidFill>
                <a:prstClr val="black"/>
              </a:solidFill>
              <a:latin typeface="Arial"/>
            </a:endParaRPr>
          </a:p>
        </p:txBody>
      </p:sp>
      <p:sp>
        <p:nvSpPr>
          <p:cNvPr id="9" name="Text Box 8"/>
          <p:cNvSpPr txBox="1">
            <a:spLocks noChangeArrowheads="1"/>
          </p:cNvSpPr>
          <p:nvPr userDrawn="1"/>
        </p:nvSpPr>
        <p:spPr bwMode="auto">
          <a:xfrm>
            <a:off x="5885703" y="6540114"/>
            <a:ext cx="2971800" cy="138499"/>
          </a:xfrm>
          <a:prstGeom prst="rect">
            <a:avLst/>
          </a:prstGeom>
          <a:noFill/>
          <a:ln>
            <a:noFill/>
          </a:ln>
        </p:spPr>
        <p:txBody>
          <a:bodyPr lIns="0" tIns="0" rIns="0" bIns="0" anchor="b">
            <a:spAutoFit/>
          </a:bodyPr>
          <a:lstStyle>
            <a:lvl1pPr>
              <a:defRPr sz="2400">
                <a:solidFill>
                  <a:schemeClr val="tx1"/>
                </a:solidFill>
                <a:latin typeface="Arial" charset="0"/>
                <a:ea typeface="ヒラギノ角ゴ Pro W3" charset="0"/>
                <a:cs typeface="ヒラギノ角ゴ Pro W3" charset="0"/>
              </a:defRPr>
            </a:lvl1pPr>
            <a:lvl2pPr marL="742950" indent="-285750">
              <a:defRPr sz="2400">
                <a:solidFill>
                  <a:schemeClr val="tx1"/>
                </a:solidFill>
                <a:latin typeface="Arial" charset="0"/>
                <a:ea typeface="ヒラギノ角ゴ Pro W3" charset="0"/>
              </a:defRPr>
            </a:lvl2pPr>
            <a:lvl3pPr marL="1143000" indent="-228600">
              <a:defRPr sz="2400">
                <a:solidFill>
                  <a:schemeClr val="tx1"/>
                </a:solidFill>
                <a:latin typeface="Arial" charset="0"/>
                <a:ea typeface="ヒラギノ角ゴ Pro W3" charset="0"/>
              </a:defRPr>
            </a:lvl3pPr>
            <a:lvl4pPr marL="1600200" indent="-228600">
              <a:defRPr sz="2400">
                <a:solidFill>
                  <a:schemeClr val="tx1"/>
                </a:solidFill>
                <a:latin typeface="Arial" charset="0"/>
                <a:ea typeface="ヒラギノ角ゴ Pro W3" charset="0"/>
              </a:defRPr>
            </a:lvl4pPr>
            <a:lvl5pPr marL="2057400" indent="-228600">
              <a:defRPr sz="2400">
                <a:solidFill>
                  <a:schemeClr val="tx1"/>
                </a:solidFill>
                <a:latin typeface="Arial" charset="0"/>
                <a:ea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defRPr>
            </a:lvl9pPr>
          </a:lstStyle>
          <a:p>
            <a:pPr>
              <a:spcBef>
                <a:spcPct val="50000"/>
              </a:spcBef>
              <a:defRPr/>
            </a:pPr>
            <a:r>
              <a:rPr lang="en-US" sz="900" b="1" dirty="0">
                <a:cs typeface="Arial" charset="0"/>
              </a:rPr>
              <a:t>From Harm to Home </a:t>
            </a:r>
            <a:r>
              <a:rPr lang="en-US" sz="900" dirty="0">
                <a:cs typeface="Arial" charset="0"/>
              </a:rPr>
              <a:t>|</a:t>
            </a:r>
            <a:r>
              <a:rPr lang="en-US" sz="900" b="1" dirty="0">
                <a:cs typeface="Arial" charset="0"/>
              </a:rPr>
              <a:t> Rescue.org</a:t>
            </a:r>
            <a:endParaRPr lang="en-US" sz="900" dirty="0">
              <a:cs typeface="Arial" charset="0"/>
            </a:endParaRPr>
          </a:p>
        </p:txBody>
      </p:sp>
      <p:pic>
        <p:nvPicPr>
          <p:cNvPr id="8" name="Picture 6" descr="irc_logo_rgb"/>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23825" y="6184900"/>
            <a:ext cx="419100" cy="558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 name="Rectangle 12"/>
          <p:cNvSpPr/>
          <p:nvPr userDrawn="1"/>
        </p:nvSpPr>
        <p:spPr>
          <a:xfrm>
            <a:off x="2071" y="616828"/>
            <a:ext cx="9143999" cy="21203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85926661"/>
      </p:ext>
    </p:extLst>
  </p:cSld>
  <p:clrMap bg1="lt1" tx1="dk1" bg2="lt2" tx2="dk2" accent1="accent1" accent2="accent2" accent3="accent3" accent4="accent4" accent5="accent5" accent6="accent6" hlink="hlink" folHlink="folHlink"/>
  <p:sldLayoutIdLst>
    <p:sldLayoutId id="2147483661" r:id="rId1"/>
    <p:sldLayoutId id="2147483678" r:id="rId2"/>
  </p:sldLayoutIdLst>
  <p:hf hdr="0" ftr="0" dt="0"/>
  <p:txStyles>
    <p:titleStyle>
      <a:lvl1pPr algn="r" defTabSz="914400" rtl="1"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Rectangle 3"/>
          <p:cNvSpPr>
            <a:spLocks noChangeArrowheads="1"/>
          </p:cNvSpPr>
          <p:nvPr userDrawn="1"/>
        </p:nvSpPr>
        <p:spPr bwMode="auto">
          <a:xfrm>
            <a:off x="123825" y="6166556"/>
            <a:ext cx="8896350" cy="589456"/>
          </a:xfrm>
          <a:prstGeom prst="rect">
            <a:avLst/>
          </a:prstGeom>
          <a:solidFill>
            <a:srgbClr val="FDC82F"/>
          </a:solidFill>
          <a:ln w="9525">
            <a:noFill/>
            <a:miter lim="800000"/>
            <a:headEnd/>
            <a:tailEnd/>
          </a:ln>
        </p:spPr>
        <p:txBody>
          <a:bodyPr wrap="none" anchor="ctr"/>
          <a:lstStyle/>
          <a:p>
            <a:pPr fontAlgn="auto">
              <a:spcBef>
                <a:spcPts val="0"/>
              </a:spcBef>
              <a:spcAft>
                <a:spcPts val="0"/>
              </a:spcAft>
              <a:defRPr/>
            </a:pPr>
            <a:endParaRPr lang="en-US" sz="1800" dirty="0">
              <a:solidFill>
                <a:prstClr val="black"/>
              </a:solidFill>
              <a:latin typeface="Arial"/>
            </a:endParaRPr>
          </a:p>
        </p:txBody>
      </p:sp>
      <p:sp>
        <p:nvSpPr>
          <p:cNvPr id="9" name="Text Box 8"/>
          <p:cNvSpPr txBox="1">
            <a:spLocks noChangeArrowheads="1"/>
          </p:cNvSpPr>
          <p:nvPr userDrawn="1"/>
        </p:nvSpPr>
        <p:spPr bwMode="auto">
          <a:xfrm>
            <a:off x="5885703" y="6540114"/>
            <a:ext cx="2971800" cy="138499"/>
          </a:xfrm>
          <a:prstGeom prst="rect">
            <a:avLst/>
          </a:prstGeom>
          <a:noFill/>
          <a:ln>
            <a:noFill/>
          </a:ln>
        </p:spPr>
        <p:txBody>
          <a:bodyPr lIns="0" tIns="0" rIns="0" bIns="0" anchor="b">
            <a:spAutoFit/>
          </a:bodyPr>
          <a:lstStyle>
            <a:lvl1pPr>
              <a:defRPr sz="2400">
                <a:solidFill>
                  <a:schemeClr val="tx1"/>
                </a:solidFill>
                <a:latin typeface="Arial" charset="0"/>
                <a:ea typeface="ヒラギノ角ゴ Pro W3" charset="0"/>
                <a:cs typeface="ヒラギノ角ゴ Pro W3" charset="0"/>
              </a:defRPr>
            </a:lvl1pPr>
            <a:lvl2pPr marL="742950" indent="-285750">
              <a:defRPr sz="2400">
                <a:solidFill>
                  <a:schemeClr val="tx1"/>
                </a:solidFill>
                <a:latin typeface="Arial" charset="0"/>
                <a:ea typeface="ヒラギノ角ゴ Pro W3" charset="0"/>
              </a:defRPr>
            </a:lvl2pPr>
            <a:lvl3pPr marL="1143000" indent="-228600">
              <a:defRPr sz="2400">
                <a:solidFill>
                  <a:schemeClr val="tx1"/>
                </a:solidFill>
                <a:latin typeface="Arial" charset="0"/>
                <a:ea typeface="ヒラギノ角ゴ Pro W3" charset="0"/>
              </a:defRPr>
            </a:lvl3pPr>
            <a:lvl4pPr marL="1600200" indent="-228600">
              <a:defRPr sz="2400">
                <a:solidFill>
                  <a:schemeClr val="tx1"/>
                </a:solidFill>
                <a:latin typeface="Arial" charset="0"/>
                <a:ea typeface="ヒラギノ角ゴ Pro W3" charset="0"/>
              </a:defRPr>
            </a:lvl4pPr>
            <a:lvl5pPr marL="2057400" indent="-228600">
              <a:defRPr sz="2400">
                <a:solidFill>
                  <a:schemeClr val="tx1"/>
                </a:solidFill>
                <a:latin typeface="Arial" charset="0"/>
                <a:ea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defRPr>
            </a:lvl9pPr>
          </a:lstStyle>
          <a:p>
            <a:pPr>
              <a:spcBef>
                <a:spcPct val="50000"/>
              </a:spcBef>
              <a:defRPr/>
            </a:pPr>
            <a:r>
              <a:rPr lang="en-US" sz="900" b="1" dirty="0">
                <a:cs typeface="Arial" charset="0"/>
              </a:rPr>
              <a:t>From Harm to Home </a:t>
            </a:r>
            <a:r>
              <a:rPr lang="en-US" sz="900" dirty="0">
                <a:cs typeface="Arial" charset="0"/>
              </a:rPr>
              <a:t>|</a:t>
            </a:r>
            <a:r>
              <a:rPr lang="en-US" sz="900" b="1" dirty="0">
                <a:cs typeface="Arial" charset="0"/>
              </a:rPr>
              <a:t> Rescue.org</a:t>
            </a:r>
            <a:endParaRPr lang="en-US" sz="900" dirty="0">
              <a:cs typeface="Arial" charset="0"/>
            </a:endParaRPr>
          </a:p>
        </p:txBody>
      </p:sp>
      <p:pic>
        <p:nvPicPr>
          <p:cNvPr id="8" name="Picture 6" descr="irc_logo_rgb"/>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23825" y="6184900"/>
            <a:ext cx="419100" cy="558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3" name="Rectangle 12"/>
          <p:cNvSpPr/>
          <p:nvPr userDrawn="1"/>
        </p:nvSpPr>
        <p:spPr>
          <a:xfrm>
            <a:off x="2071" y="963463"/>
            <a:ext cx="9143999" cy="21203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18694001"/>
      </p:ext>
    </p:extLst>
  </p:cSld>
  <p:clrMap bg1="lt1" tx1="dk1" bg2="lt2" tx2="dk2" accent1="accent1" accent2="accent2" accent3="accent3" accent4="accent4" accent5="accent5" accent6="accent6" hlink="hlink" folHlink="folHlink"/>
  <p:sldLayoutIdLst>
    <p:sldLayoutId id="2147483680" r:id="rId1"/>
    <p:sldLayoutId id="2147483681" r:id="rId2"/>
  </p:sldLayoutIdLst>
  <p:hf hdr="0" ftr="0" dt="0"/>
  <p:txStyles>
    <p:titleStyle>
      <a:lvl1pPr algn="r" defTabSz="914400" rtl="1"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doc.rescue.org" TargetMode="External"/><Relationship Id="rId2" Type="http://schemas.openxmlformats.org/officeDocument/2006/relationships/notesSlide" Target="../notesSlides/notesSlide21.xml"/><Relationship Id="rId1" Type="http://schemas.openxmlformats.org/officeDocument/2006/relationships/slideLayout" Target="../slideLayouts/slideLayout4.xml"/><Relationship Id="rId4" Type="http://schemas.openxmlformats.org/officeDocument/2006/relationships/hyperlink" Target="mailto:DutyOfCare@rescue.org"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AJWSGlobal@konterrasupport.net"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620A22-B766-5244-B2B9-2885DBBD4D00}"/>
              </a:ext>
            </a:extLst>
          </p:cNvPr>
          <p:cNvSpPr>
            <a:spLocks noGrp="1"/>
          </p:cNvSpPr>
          <p:nvPr>
            <p:ph type="ctrTitle"/>
          </p:nvPr>
        </p:nvSpPr>
        <p:spPr>
          <a:xfrm>
            <a:off x="507206" y="1028784"/>
            <a:ext cx="8408193" cy="1694415"/>
          </a:xfrm>
        </p:spPr>
        <p:txBody>
          <a:bodyPr/>
          <a:lstStyle/>
          <a:p>
            <a:r>
              <a:rPr lang="ar-SA" sz="6000" b="1" dirty="0"/>
              <a:t>فهم الاكتئاب والقلق</a:t>
            </a:r>
          </a:p>
        </p:txBody>
      </p:sp>
      <p:pic>
        <p:nvPicPr>
          <p:cNvPr id="9" name="Picture 8">
            <a:extLst>
              <a:ext uri="{FF2B5EF4-FFF2-40B4-BE49-F238E27FC236}">
                <a16:creationId xmlns:a16="http://schemas.microsoft.com/office/drawing/2014/main" xmlns="" id="{BEC354A2-DCCF-0A4D-A597-6E71F1570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49638" y="2938462"/>
            <a:ext cx="2216150" cy="2958674"/>
          </a:xfrm>
          <a:prstGeom prst="rect">
            <a:avLst/>
          </a:prstGeom>
        </p:spPr>
      </p:pic>
    </p:spTree>
    <p:extLst>
      <p:ext uri="{BB962C8B-B14F-4D97-AF65-F5344CB8AC3E}">
        <p14:creationId xmlns:p14="http://schemas.microsoft.com/office/powerpoint/2010/main" val="3212479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49E39B-5EBD-0244-B65B-48A4B9DDA89E}"/>
              </a:ext>
            </a:extLst>
          </p:cNvPr>
          <p:cNvSpPr>
            <a:spLocks noGrp="1"/>
          </p:cNvSpPr>
          <p:nvPr>
            <p:ph type="ctrTitle"/>
          </p:nvPr>
        </p:nvSpPr>
        <p:spPr>
          <a:xfrm>
            <a:off x="685800" y="130182"/>
            <a:ext cx="7772400" cy="1694415"/>
          </a:xfrm>
        </p:spPr>
        <p:txBody>
          <a:bodyPr/>
          <a:lstStyle/>
          <a:p>
            <a:r>
              <a:rPr lang="ar-SA" dirty="0"/>
              <a:t>نبذة عن القلق</a:t>
            </a:r>
            <a:r>
              <a:rPr lang="en-US" dirty="0"/>
              <a:t> </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3475" y="1824597"/>
            <a:ext cx="6877050" cy="3867150"/>
          </a:xfrm>
          <a:prstGeom prst="rect">
            <a:avLst/>
          </a:prstGeom>
        </p:spPr>
      </p:pic>
    </p:spTree>
    <p:extLst>
      <p:ext uri="{BB962C8B-B14F-4D97-AF65-F5344CB8AC3E}">
        <p14:creationId xmlns:p14="http://schemas.microsoft.com/office/powerpoint/2010/main" val="2198505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304F095-A858-8E4A-8B3F-2BE4F9BE1C15}"/>
              </a:ext>
            </a:extLst>
          </p:cNvPr>
          <p:cNvSpPr>
            <a:spLocks noGrp="1"/>
          </p:cNvSpPr>
          <p:nvPr>
            <p:ph type="title"/>
          </p:nvPr>
        </p:nvSpPr>
        <p:spPr>
          <a:xfrm>
            <a:off x="171450" y="136526"/>
            <a:ext cx="8778586" cy="611619"/>
          </a:xfrm>
        </p:spPr>
        <p:txBody>
          <a:bodyPr/>
          <a:lstStyle/>
          <a:p>
            <a:r>
              <a:rPr lang="ar-SA" dirty="0"/>
              <a:t>ما هو القلق؟</a:t>
            </a:r>
          </a:p>
        </p:txBody>
      </p:sp>
      <p:sp>
        <p:nvSpPr>
          <p:cNvPr id="3" name="Text Placeholder 2">
            <a:extLst>
              <a:ext uri="{FF2B5EF4-FFF2-40B4-BE49-F238E27FC236}">
                <a16:creationId xmlns:a16="http://schemas.microsoft.com/office/drawing/2014/main" xmlns="" id="{BE1C8038-922C-7D4D-A645-6F14EED234F5}"/>
              </a:ext>
            </a:extLst>
          </p:cNvPr>
          <p:cNvSpPr>
            <a:spLocks noGrp="1"/>
          </p:cNvSpPr>
          <p:nvPr>
            <p:ph type="body" sz="quarter" idx="10"/>
          </p:nvPr>
        </p:nvSpPr>
        <p:spPr>
          <a:xfrm>
            <a:off x="330313" y="1146175"/>
            <a:ext cx="8502423" cy="4764768"/>
          </a:xfrm>
        </p:spPr>
        <p:txBody>
          <a:bodyPr/>
          <a:lstStyle/>
          <a:p>
            <a:pPr marL="0" indent="0">
              <a:buNone/>
            </a:pPr>
            <a:r>
              <a:rPr lang="ar-SA" sz="2400"/>
              <a:t>يشعر كل شخص بتوتر أو إجهاد أو قلق أحيانًا عندما يقع تحت ضغط ما.</a:t>
            </a:r>
            <a:r>
              <a:rPr lang="en-US" sz="2400"/>
              <a:t> </a:t>
            </a:r>
            <a:r>
              <a:rPr lang="ar-SA" sz="2400"/>
              <a:t>تنتهي هذه المشاعر عادةً بمجرد انتهاء الموقف الذي يسبب الضغط.</a:t>
            </a:r>
            <a:r>
              <a:rPr lang="en-US" sz="2400"/>
              <a:t> </a:t>
            </a:r>
          </a:p>
          <a:p>
            <a:pPr marL="0" indent="0">
              <a:buNone/>
            </a:pPr>
            <a:r>
              <a:rPr lang="ar-SA" sz="2400"/>
              <a:t>اضطراب القلق ينطوي على مشاعر قلق:</a:t>
            </a:r>
          </a:p>
          <a:p>
            <a:r>
              <a:rPr lang="ar-SA" sz="2400"/>
              <a:t>لا تزول</a:t>
            </a:r>
          </a:p>
          <a:p>
            <a:r>
              <a:rPr lang="ar-SA" sz="2400"/>
              <a:t>تحدث بدون أي سبب خاص، أو</a:t>
            </a:r>
          </a:p>
          <a:p>
            <a:r>
              <a:rPr lang="ar-SA" sz="2400"/>
              <a:t>تجعل من الصعب التكيف مع الحياة اليومية</a:t>
            </a:r>
          </a:p>
          <a:p>
            <a:endParaRPr lang="en-US" dirty="0"/>
          </a:p>
        </p:txBody>
      </p:sp>
      <p:sp>
        <p:nvSpPr>
          <p:cNvPr id="5" name="TextBox 4">
            <a:extLst>
              <a:ext uri="{FF2B5EF4-FFF2-40B4-BE49-F238E27FC236}">
                <a16:creationId xmlns:a16="http://schemas.microsoft.com/office/drawing/2014/main" xmlns="" id="{74EC7606-A54C-7449-B583-5D8E9E564210}"/>
              </a:ext>
            </a:extLst>
          </p:cNvPr>
          <p:cNvSpPr txBox="1"/>
          <p:nvPr/>
        </p:nvSpPr>
        <p:spPr>
          <a:xfrm>
            <a:off x="461963" y="4433615"/>
            <a:ext cx="8239125" cy="1477328"/>
          </a:xfrm>
          <a:prstGeom prst="rect">
            <a:avLst/>
          </a:prstGeom>
          <a:noFill/>
        </p:spPr>
        <p:txBody>
          <a:bodyPr wrap="square" rtlCol="0">
            <a:spAutoFit/>
          </a:bodyPr>
          <a:lstStyle/>
          <a:p>
            <a:r>
              <a:rPr lang="ar-SA" sz="2200" i="1">
                <a:solidFill>
                  <a:schemeClr val="accent5">
                    <a:lumMod val="75000"/>
                  </a:schemeClr>
                </a:solidFill>
              </a:rPr>
              <a:t>"أنت تعرف أن الأمر لم يكن خطيرًا وأنه كان يجب أن يصيب بالقلق والأذى النفسي.</a:t>
            </a:r>
            <a:r>
              <a:rPr lang="en-US" sz="2200" i="1">
                <a:solidFill>
                  <a:schemeClr val="accent5">
                    <a:lumMod val="75000"/>
                  </a:schemeClr>
                </a:solidFill>
              </a:rPr>
              <a:t> </a:t>
            </a:r>
            <a:r>
              <a:rPr lang="ar-SA" sz="2200" i="1">
                <a:solidFill>
                  <a:schemeClr val="accent5">
                    <a:lumMod val="75000"/>
                  </a:schemeClr>
                </a:solidFill>
              </a:rPr>
              <a:t>ولكن فجأة تشعر أن الأشياء الصغيرة أصبحت كبيرة للغاية، وتكبر في رأسك، وتجثم على صدرك، وتحاول الخروج بنزع جلدك.</a:t>
            </a:r>
            <a:r>
              <a:rPr lang="en-US" sz="2200" i="1">
                <a:solidFill>
                  <a:schemeClr val="accent5">
                    <a:lumMod val="75000"/>
                  </a:schemeClr>
                </a:solidFill>
              </a:rPr>
              <a:t> </a:t>
            </a:r>
            <a:r>
              <a:rPr lang="ar-SA" sz="2400" i="1">
                <a:solidFill>
                  <a:schemeClr val="accent5">
                    <a:lumMod val="75000"/>
                  </a:schemeClr>
                </a:solidFill>
              </a:rPr>
              <a:t>							</a:t>
            </a:r>
            <a:r>
              <a:rPr lang="ar-SA" sz="2200">
                <a:solidFill>
                  <a:schemeClr val="accent5">
                    <a:lumMod val="75000"/>
                  </a:schemeClr>
                </a:solidFill>
              </a:rPr>
              <a:t>- غير معروف</a:t>
            </a:r>
          </a:p>
        </p:txBody>
      </p:sp>
    </p:spTree>
    <p:extLst>
      <p:ext uri="{BB962C8B-B14F-4D97-AF65-F5344CB8AC3E}">
        <p14:creationId xmlns:p14="http://schemas.microsoft.com/office/powerpoint/2010/main" val="2393215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4B89E2A-D56F-5B42-A3A8-7089BE3429E1}"/>
              </a:ext>
            </a:extLst>
          </p:cNvPr>
          <p:cNvSpPr>
            <a:spLocks noGrp="1"/>
          </p:cNvSpPr>
          <p:nvPr>
            <p:ph type="title"/>
          </p:nvPr>
        </p:nvSpPr>
        <p:spPr/>
        <p:txBody>
          <a:bodyPr/>
          <a:lstStyle/>
          <a:p>
            <a:r>
              <a:rPr lang="ar-SA"/>
              <a:t>أنواع اضطرابات القلق</a:t>
            </a:r>
          </a:p>
        </p:txBody>
      </p:sp>
      <p:sp>
        <p:nvSpPr>
          <p:cNvPr id="3" name="Text Placeholder 2">
            <a:extLst>
              <a:ext uri="{FF2B5EF4-FFF2-40B4-BE49-F238E27FC236}">
                <a16:creationId xmlns:a16="http://schemas.microsoft.com/office/drawing/2014/main" xmlns="" id="{7BA28B4A-F926-7F41-9A5D-2314FD65A283}"/>
              </a:ext>
            </a:extLst>
          </p:cNvPr>
          <p:cNvSpPr>
            <a:spLocks noGrp="1"/>
          </p:cNvSpPr>
          <p:nvPr>
            <p:ph type="body" sz="quarter" idx="10"/>
          </p:nvPr>
        </p:nvSpPr>
        <p:spPr/>
        <p:txBody>
          <a:bodyPr/>
          <a:lstStyle/>
          <a:p>
            <a:pPr marL="0" indent="0">
              <a:spcBef>
                <a:spcPts val="600"/>
              </a:spcBef>
              <a:spcAft>
                <a:spcPts val="600"/>
              </a:spcAft>
              <a:buNone/>
            </a:pPr>
            <a:r>
              <a:rPr lang="ar-SA" sz="2400" b="1"/>
              <a:t>اضطراب القلق العام (</a:t>
            </a:r>
            <a:r>
              <a:rPr lang="en-US" sz="2400" b="1"/>
              <a:t>GAD</a:t>
            </a:r>
            <a:r>
              <a:rPr lang="ar-SA" sz="2400" b="1"/>
              <a:t>):</a:t>
            </a:r>
            <a:r>
              <a:rPr lang="en-US" sz="2400" b="1"/>
              <a:t> </a:t>
            </a:r>
            <a:r>
              <a:rPr lang="ar-SA" sz="2400"/>
              <a:t>يشعر شخص بالقلق والتوتر في معظم الأيام، يقلق بشأن الكثير من الأشياء المختلفة.</a:t>
            </a:r>
          </a:p>
          <a:p>
            <a:pPr marL="0" indent="0">
              <a:spcBef>
                <a:spcPts val="600"/>
              </a:spcBef>
              <a:spcAft>
                <a:spcPts val="600"/>
              </a:spcAft>
              <a:buNone/>
            </a:pPr>
            <a:r>
              <a:rPr lang="ar-SA" sz="2400" b="1"/>
              <a:t>القلق الاجتماعي:</a:t>
            </a:r>
            <a:r>
              <a:rPr lang="en-US" sz="2400" b="1"/>
              <a:t> </a:t>
            </a:r>
            <a:r>
              <a:rPr lang="ar-SA" sz="2400"/>
              <a:t>شخص يشعر بالقلق الشديد ويعاني من الخجل الزائد في المواقف الاجتماعية اليومية.</a:t>
            </a:r>
            <a:r>
              <a:rPr lang="en-US" sz="2400"/>
              <a:t> </a:t>
            </a:r>
          </a:p>
          <a:p>
            <a:pPr marL="0" indent="0">
              <a:spcBef>
                <a:spcPts val="600"/>
              </a:spcBef>
              <a:spcAft>
                <a:spcPts val="600"/>
              </a:spcAft>
              <a:buNone/>
            </a:pPr>
            <a:r>
              <a:rPr lang="ar-SA" sz="2400" b="1"/>
              <a:t>اضطراب الهلع:</a:t>
            </a:r>
            <a:r>
              <a:rPr lang="en-US" sz="2400" b="1"/>
              <a:t> </a:t>
            </a:r>
            <a:r>
              <a:rPr lang="ar-SA" sz="2400"/>
              <a:t>شخص يعاني من نوبات غير متوقعة ومتكررة من الخوف الشديد مصحوبًا بأعراض جسدية.</a:t>
            </a:r>
            <a:r>
              <a:rPr lang="en-US" sz="2400"/>
              <a:t> </a:t>
            </a:r>
          </a:p>
          <a:p>
            <a:pPr marL="0" indent="0">
              <a:spcBef>
                <a:spcPts val="600"/>
              </a:spcBef>
              <a:spcAft>
                <a:spcPts val="600"/>
              </a:spcAft>
              <a:buNone/>
            </a:pPr>
            <a:r>
              <a:rPr lang="ar-SA" sz="2400" b="1"/>
              <a:t>الرهاب المحدد:</a:t>
            </a:r>
            <a:r>
              <a:rPr lang="en-US" sz="2400" b="1"/>
              <a:t> </a:t>
            </a:r>
            <a:r>
              <a:rPr lang="ar-SA" sz="2400"/>
              <a:t>شخص يشعر بالخوف الشديد من شيء معين أو موقف معين وقد يذهب لمسافات بعيدة لتجنبه.</a:t>
            </a:r>
          </a:p>
          <a:p>
            <a:pPr marL="0" indent="0">
              <a:buNone/>
            </a:pPr>
            <a:endParaRPr lang="en-US" dirty="0"/>
          </a:p>
        </p:txBody>
      </p:sp>
    </p:spTree>
    <p:extLst>
      <p:ext uri="{BB962C8B-B14F-4D97-AF65-F5344CB8AC3E}">
        <p14:creationId xmlns:p14="http://schemas.microsoft.com/office/powerpoint/2010/main" val="780910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C5CE579-F64C-B944-8CBA-E6046BD03A7C}"/>
              </a:ext>
            </a:extLst>
          </p:cNvPr>
          <p:cNvSpPr>
            <a:spLocks noGrp="1"/>
          </p:cNvSpPr>
          <p:nvPr>
            <p:ph type="title"/>
          </p:nvPr>
        </p:nvSpPr>
        <p:spPr/>
        <p:txBody>
          <a:bodyPr/>
          <a:lstStyle/>
          <a:p>
            <a:r>
              <a:rPr lang="ar-SA"/>
              <a:t>العلامات والأعراض الشائعة للقلق</a:t>
            </a:r>
          </a:p>
        </p:txBody>
      </p:sp>
      <p:graphicFrame>
        <p:nvGraphicFramePr>
          <p:cNvPr id="4" name="Table 4">
            <a:extLst>
              <a:ext uri="{FF2B5EF4-FFF2-40B4-BE49-F238E27FC236}">
                <a16:creationId xmlns:a16="http://schemas.microsoft.com/office/drawing/2014/main" xmlns="" id="{4D6E7FAB-2909-A743-9478-E995E2EEBF90}"/>
              </a:ext>
            </a:extLst>
          </p:cNvPr>
          <p:cNvGraphicFramePr>
            <a:graphicFrameLocks noGrp="1"/>
          </p:cNvGraphicFramePr>
          <p:nvPr>
            <p:extLst>
              <p:ext uri="{D42A27DB-BD31-4B8C-83A1-F6EECF244321}">
                <p14:modId xmlns:p14="http://schemas.microsoft.com/office/powerpoint/2010/main" val="1911289353"/>
              </p:ext>
            </p:extLst>
          </p:nvPr>
        </p:nvGraphicFramePr>
        <p:xfrm>
          <a:off x="175372" y="950258"/>
          <a:ext cx="8793256" cy="4587240"/>
        </p:xfrm>
        <a:graphic>
          <a:graphicData uri="http://schemas.openxmlformats.org/drawingml/2006/table">
            <a:tbl>
              <a:tblPr rtl="1" firstRow="1" bandRow="1">
                <a:tableStyleId>{5C22544A-7EE6-4342-B048-85BDC9FD1C3A}</a:tableStyleId>
              </a:tblPr>
              <a:tblGrid>
                <a:gridCol w="3930463">
                  <a:extLst>
                    <a:ext uri="{9D8B030D-6E8A-4147-A177-3AD203B41FA5}">
                      <a16:colId xmlns:a16="http://schemas.microsoft.com/office/drawing/2014/main" xmlns="" val="2530468558"/>
                    </a:ext>
                  </a:extLst>
                </a:gridCol>
                <a:gridCol w="4862793">
                  <a:extLst>
                    <a:ext uri="{9D8B030D-6E8A-4147-A177-3AD203B41FA5}">
                      <a16:colId xmlns:a16="http://schemas.microsoft.com/office/drawing/2014/main" xmlns="" val="2084176911"/>
                    </a:ext>
                  </a:extLst>
                </a:gridCol>
              </a:tblGrid>
              <a:tr h="370840">
                <a:tc>
                  <a:txBody>
                    <a:bodyPr/>
                    <a:lstStyle/>
                    <a:p>
                      <a:pPr algn="r"/>
                      <a:r>
                        <a:rPr lang="ar-SA" sz="2400"/>
                        <a:t>المخ والمعتقدات</a:t>
                      </a:r>
                    </a:p>
                  </a:txBody>
                  <a:tcPr>
                    <a:solidFill>
                      <a:schemeClr val="accent1">
                        <a:lumMod val="75000"/>
                      </a:schemeClr>
                    </a:solidFill>
                  </a:tcPr>
                </a:tc>
                <a:tc>
                  <a:txBody>
                    <a:bodyPr/>
                    <a:lstStyle/>
                    <a:p>
                      <a:pPr algn="r"/>
                      <a:r>
                        <a:rPr lang="ar-SA" sz="2400"/>
                        <a:t>الجسم والسلوك</a:t>
                      </a:r>
                    </a:p>
                  </a:txBody>
                  <a:tcPr>
                    <a:solidFill>
                      <a:schemeClr val="accent1">
                        <a:lumMod val="75000"/>
                      </a:schemeClr>
                    </a:solidFill>
                  </a:tcPr>
                </a:tc>
                <a:extLst>
                  <a:ext uri="{0D108BD9-81ED-4DB2-BD59-A6C34878D82A}">
                    <a16:rowId xmlns:a16="http://schemas.microsoft.com/office/drawing/2014/main" xmlns="" val="2332763944"/>
                  </a:ext>
                </a:extLst>
              </a:tr>
              <a:tr h="309581">
                <a:tc>
                  <a:txBody>
                    <a:bodyPr/>
                    <a:lstStyle/>
                    <a:p>
                      <a:pPr>
                        <a:spcBef>
                          <a:spcPts val="300"/>
                        </a:spcBef>
                        <a:spcAft>
                          <a:spcPts val="300"/>
                        </a:spcAft>
                      </a:pPr>
                      <a:r>
                        <a:rPr lang="ar-SA" sz="2000">
                          <a:solidFill>
                            <a:schemeClr val="dk1"/>
                          </a:solidFill>
                          <a:latin typeface="Calibri" panose="020F0502020204030204" pitchFamily="34" charset="0"/>
                          <a:ea typeface="+mn-ea"/>
                          <a:cs typeface="Arial" panose="020F0502020204030204" pitchFamily="34" charset="0"/>
                        </a:rPr>
                        <a:t>القلق تجاه أشياء في كثير من الوقت (حتى الأشياء التي تشعر أنك "يجب ألا" تشعر بالقلق تجاهها)</a:t>
                      </a:r>
                    </a:p>
                    <a:p>
                      <a:pPr>
                        <a:spcBef>
                          <a:spcPts val="300"/>
                        </a:spcBef>
                        <a:spcAft>
                          <a:spcPts val="300"/>
                        </a:spcAft>
                      </a:pPr>
                      <a:r>
                        <a:rPr lang="ar-SA" sz="2000">
                          <a:solidFill>
                            <a:schemeClr val="dk1"/>
                          </a:solidFill>
                          <a:latin typeface="Calibri" panose="020F0502020204030204" pitchFamily="34" charset="0"/>
                          <a:ea typeface="+mn-ea"/>
                          <a:cs typeface="Arial" panose="020F0502020204030204" pitchFamily="34" charset="0"/>
                        </a:rPr>
                        <a:t>صعوبة التحكم في القلق أو إيقاف التفكير في الأشياء التي تجعلك تشعر بالقلق.</a:t>
                      </a:r>
                      <a:r>
                        <a:rPr lang="en-US" sz="2000">
                          <a:solidFill>
                            <a:schemeClr val="dk1"/>
                          </a:solidFill>
                          <a:latin typeface="Calibri" panose="020F0502020204030204" pitchFamily="34" charset="0"/>
                          <a:ea typeface="+mn-ea"/>
                          <a:cs typeface="Arial" panose="020F0502020204030204" pitchFamily="34" charset="0"/>
                        </a:rPr>
                        <a:t> </a:t>
                      </a:r>
                    </a:p>
                    <a:p>
                      <a:pPr>
                        <a:spcBef>
                          <a:spcPts val="300"/>
                        </a:spcBef>
                        <a:spcAft>
                          <a:spcPts val="300"/>
                        </a:spcAft>
                      </a:pPr>
                      <a:r>
                        <a:rPr lang="ar-SA" sz="2000">
                          <a:solidFill>
                            <a:schemeClr val="dk1"/>
                          </a:solidFill>
                          <a:latin typeface="Calibri" panose="020F0502020204030204" pitchFamily="34" charset="0"/>
                          <a:ea typeface="+mn-ea"/>
                          <a:cs typeface="Arial" panose="020F0502020204030204" pitchFamily="34" charset="0"/>
                        </a:rPr>
                        <a:t>صعوبة في التركيز</a:t>
                      </a:r>
                    </a:p>
                    <a:p>
                      <a:pPr>
                        <a:spcBef>
                          <a:spcPts val="300"/>
                        </a:spcBef>
                        <a:spcAft>
                          <a:spcPts val="300"/>
                        </a:spcAft>
                      </a:pPr>
                      <a:r>
                        <a:rPr lang="ar-SA" sz="2000">
                          <a:solidFill>
                            <a:schemeClr val="dk1"/>
                          </a:solidFill>
                          <a:latin typeface="Calibri" panose="020F0502020204030204" pitchFamily="34" charset="0"/>
                          <a:ea typeface="+mn-ea"/>
                          <a:cs typeface="Arial" panose="020F0502020204030204" pitchFamily="34" charset="0"/>
                        </a:rPr>
                        <a:t>أن تكون تفاعليًا من الناحية الانفعالية (أن يكون لديك ردود أفعال انفعالية سريعة وشديدة تجاه مسببات الضغط)</a:t>
                      </a:r>
                    </a:p>
                    <a:p>
                      <a:pPr>
                        <a:spcBef>
                          <a:spcPts val="300"/>
                        </a:spcBef>
                        <a:spcAft>
                          <a:spcPts val="300"/>
                        </a:spcAft>
                      </a:pPr>
                      <a:r>
                        <a:rPr lang="ar-SA" sz="2000">
                          <a:solidFill>
                            <a:schemeClr val="dk1"/>
                          </a:solidFill>
                          <a:latin typeface="Calibri" panose="020F0502020204030204" pitchFamily="34" charset="0"/>
                          <a:ea typeface="+mn-ea"/>
                          <a:cs typeface="Arial" panose="020F0502020204030204" pitchFamily="34" charset="0"/>
                        </a:rPr>
                        <a:t>أن تكون قابل للتهيج</a:t>
                      </a:r>
                    </a:p>
                    <a:p>
                      <a:pPr marL="0" marR="0" lvl="0" indent="0" algn="r" defTabSz="914400" rtl="1" eaLnBrk="1" fontAlgn="auto" latinLnBrk="0" hangingPunct="1">
                        <a:lnSpc>
                          <a:spcPct val="100000"/>
                        </a:lnSpc>
                        <a:spcBef>
                          <a:spcPts val="300"/>
                        </a:spcBef>
                        <a:spcAft>
                          <a:spcPts val="300"/>
                        </a:spcAft>
                        <a:buClrTx/>
                        <a:buSzTx/>
                        <a:buFontTx/>
                        <a:buNone/>
                        <a:tabLst/>
                        <a:defRPr/>
                      </a:pPr>
                      <a:r>
                        <a:rPr lang="ar-SA" sz="2000">
                          <a:latin typeface="Calibri" panose="020F0502020204030204" pitchFamily="34" charset="0"/>
                          <a:ea typeface="Calibri" panose="020F0502020204030204" pitchFamily="34" charset="0"/>
                          <a:cs typeface="Arial" panose="020F0502020204030204" pitchFamily="34" charset="0"/>
                        </a:rPr>
                        <a:t>الشعور بعدم القدرة على الاسترخاء، والذي ينتهي بانفعال بصورة دائمة</a:t>
                      </a:r>
                    </a:p>
                  </a:txBody>
                  <a:tcPr>
                    <a:solidFill>
                      <a:schemeClr val="accent1">
                        <a:lumMod val="40000"/>
                        <a:lumOff val="60000"/>
                      </a:schemeClr>
                    </a:solidFill>
                  </a:tcPr>
                </a:tc>
                <a:tc>
                  <a:txBody>
                    <a:bodyPr/>
                    <a:lstStyle/>
                    <a:p>
                      <a:pPr marL="0" marR="0">
                        <a:spcBef>
                          <a:spcPts val="300"/>
                        </a:spcBef>
                        <a:spcAft>
                          <a:spcPts val="300"/>
                        </a:spcAft>
                      </a:pPr>
                      <a:r>
                        <a:rPr lang="ar-SA" sz="2000">
                          <a:latin typeface="Calibri" panose="020F0502020204030204" pitchFamily="34" charset="0"/>
                          <a:ea typeface="Calibri" panose="020F0502020204030204" pitchFamily="34" charset="0"/>
                          <a:cs typeface="Arial" panose="020F0502020204030204" pitchFamily="34" charset="0"/>
                        </a:rPr>
                        <a:t>معدل ضربات قلب سريع وضيق في الصدر وتنفس سريع</a:t>
                      </a:r>
                    </a:p>
                    <a:p>
                      <a:pPr marL="0" marR="0">
                        <a:spcBef>
                          <a:spcPts val="300"/>
                        </a:spcBef>
                        <a:spcAft>
                          <a:spcPts val="300"/>
                        </a:spcAft>
                      </a:pPr>
                      <a:r>
                        <a:rPr lang="ar-SA" sz="2000">
                          <a:latin typeface="Calibri" panose="020F0502020204030204" pitchFamily="34" charset="0"/>
                          <a:ea typeface="Calibri" panose="020F0502020204030204" pitchFamily="34" charset="0"/>
                          <a:cs typeface="Arial" panose="020F0502020204030204" pitchFamily="34" charset="0"/>
                        </a:rPr>
                        <a:t>الشعور بالتوتر والأوجاع (خاصة في الرقبة والأكتاف والظهر)</a:t>
                      </a:r>
                    </a:p>
                    <a:p>
                      <a:pPr marL="0" marR="0">
                        <a:spcBef>
                          <a:spcPts val="300"/>
                        </a:spcBef>
                        <a:spcAft>
                          <a:spcPts val="300"/>
                        </a:spcAft>
                      </a:pPr>
                      <a:r>
                        <a:rPr lang="ar-SA" sz="2000">
                          <a:latin typeface="Calibri" panose="020F0502020204030204" pitchFamily="34" charset="0"/>
                          <a:ea typeface="Calibri" panose="020F0502020204030204" pitchFamily="34" charset="0"/>
                          <a:cs typeface="Arial" panose="020F0502020204030204" pitchFamily="34" charset="0"/>
                        </a:rPr>
                        <a:t>الشعور بالذهول بسهولة</a:t>
                      </a:r>
                    </a:p>
                    <a:p>
                      <a:pPr marL="0" marR="0">
                        <a:spcBef>
                          <a:spcPts val="300"/>
                        </a:spcBef>
                        <a:spcAft>
                          <a:spcPts val="300"/>
                        </a:spcAft>
                      </a:pPr>
                      <a:r>
                        <a:rPr lang="ar-SA" sz="2000">
                          <a:latin typeface="Calibri" panose="020F0502020204030204" pitchFamily="34" charset="0"/>
                          <a:ea typeface="Calibri" panose="020F0502020204030204" pitchFamily="34" charset="0"/>
                          <a:cs typeface="Arial" panose="020F0502020204030204" pitchFamily="34" charset="0"/>
                        </a:rPr>
                        <a:t>صعوبة في النوم (أو البقاء نائمًا)</a:t>
                      </a:r>
                    </a:p>
                    <a:p>
                      <a:pPr marL="0" marR="0">
                        <a:spcBef>
                          <a:spcPts val="300"/>
                        </a:spcBef>
                        <a:spcAft>
                          <a:spcPts val="300"/>
                        </a:spcAft>
                      </a:pPr>
                      <a:r>
                        <a:rPr lang="ar-SA" sz="2000">
                          <a:latin typeface="Calibri" panose="020F0502020204030204" pitchFamily="34" charset="0"/>
                          <a:ea typeface="Calibri" panose="020F0502020204030204" pitchFamily="34" charset="0"/>
                          <a:cs typeface="Arial" panose="020F0502020204030204" pitchFamily="34" charset="0"/>
                        </a:rPr>
                        <a:t>الشعور بالتعب في كثير من الوقت</a:t>
                      </a:r>
                    </a:p>
                    <a:p>
                      <a:pPr marL="0" marR="0">
                        <a:spcBef>
                          <a:spcPts val="300"/>
                        </a:spcBef>
                        <a:spcAft>
                          <a:spcPts val="300"/>
                        </a:spcAft>
                      </a:pPr>
                      <a:r>
                        <a:rPr lang="ar-SA" sz="2000">
                          <a:latin typeface="Calibri" panose="020F0502020204030204" pitchFamily="34" charset="0"/>
                          <a:ea typeface="Calibri" panose="020F0502020204030204" pitchFamily="34" charset="0"/>
                          <a:cs typeface="Arial" panose="020F0502020204030204" pitchFamily="34" charset="0"/>
                        </a:rPr>
                        <a:t>الشعور بعدم الراحة، تشنجات وارتعاش العضلات</a:t>
                      </a:r>
                    </a:p>
                    <a:p>
                      <a:pPr marL="0" marR="0">
                        <a:spcBef>
                          <a:spcPts val="300"/>
                        </a:spcBef>
                        <a:spcAft>
                          <a:spcPts val="300"/>
                        </a:spcAft>
                      </a:pPr>
                      <a:r>
                        <a:rPr lang="ar-SA" sz="2000">
                          <a:latin typeface="Calibri" panose="020F0502020204030204" pitchFamily="34" charset="0"/>
                          <a:ea typeface="Calibri" panose="020F0502020204030204" pitchFamily="34" charset="0"/>
                          <a:cs typeface="Arial" panose="020F0502020204030204" pitchFamily="34" charset="0"/>
                        </a:rPr>
                        <a:t>اضطرابات المعدة - "فراشات" في معدتك، الشعور بالمرض، أو الحاجة إلى الذهاب إلى المرحاض كثيرًا</a:t>
                      </a:r>
                    </a:p>
                    <a:p>
                      <a:pPr marL="0" marR="0">
                        <a:spcBef>
                          <a:spcPts val="300"/>
                        </a:spcBef>
                        <a:spcAft>
                          <a:spcPts val="300"/>
                        </a:spcAft>
                      </a:pPr>
                      <a:r>
                        <a:rPr lang="ar-SA" sz="2000">
                          <a:latin typeface="Calibri" panose="020F0502020204030204" pitchFamily="34" charset="0"/>
                          <a:ea typeface="Calibri" panose="020F0502020204030204" pitchFamily="34" charset="0"/>
                          <a:cs typeface="Arial" panose="020F0502020204030204" pitchFamily="34" charset="0"/>
                        </a:rPr>
                        <a:t>تجنب الأشخاص والأماكن</a:t>
                      </a:r>
                    </a:p>
                    <a:p>
                      <a:pPr marL="0" marR="0">
                        <a:spcBef>
                          <a:spcPts val="300"/>
                        </a:spcBef>
                        <a:spcAft>
                          <a:spcPts val="300"/>
                        </a:spcAft>
                      </a:pPr>
                      <a:r>
                        <a:rPr lang="ar-SA" sz="2000">
                          <a:latin typeface="Calibri" panose="020F0502020204030204" pitchFamily="34" charset="0"/>
                          <a:ea typeface="Calibri" panose="020F0502020204030204" pitchFamily="34" charset="0"/>
                          <a:cs typeface="Arial" panose="020F0502020204030204" pitchFamily="34" charset="0"/>
                        </a:rPr>
                        <a:t>الانسحاب بعيدًا عن الأصدقاء والأسرة</a:t>
                      </a:r>
                    </a:p>
                  </a:txBody>
                  <a:tcPr marL="68580" marR="68580" marT="0" marB="0">
                    <a:solidFill>
                      <a:schemeClr val="accent1">
                        <a:lumMod val="40000"/>
                        <a:lumOff val="60000"/>
                      </a:schemeClr>
                    </a:solidFill>
                  </a:tcPr>
                </a:tc>
                <a:extLst>
                  <a:ext uri="{0D108BD9-81ED-4DB2-BD59-A6C34878D82A}">
                    <a16:rowId xmlns:a16="http://schemas.microsoft.com/office/drawing/2014/main" xmlns="" val="3340138522"/>
                  </a:ext>
                </a:extLst>
              </a:tr>
            </a:tbl>
          </a:graphicData>
        </a:graphic>
      </p:graphicFrame>
    </p:spTree>
    <p:extLst>
      <p:ext uri="{BB962C8B-B14F-4D97-AF65-F5344CB8AC3E}">
        <p14:creationId xmlns:p14="http://schemas.microsoft.com/office/powerpoint/2010/main" val="527695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85F718-5868-3141-A521-CC6F5B385847}"/>
              </a:ext>
            </a:extLst>
          </p:cNvPr>
          <p:cNvSpPr>
            <a:spLocks noGrp="1"/>
          </p:cNvSpPr>
          <p:nvPr>
            <p:ph type="title"/>
          </p:nvPr>
        </p:nvSpPr>
        <p:spPr>
          <a:xfrm>
            <a:off x="171449" y="136526"/>
            <a:ext cx="8775947" cy="611619"/>
          </a:xfrm>
        </p:spPr>
        <p:txBody>
          <a:bodyPr/>
          <a:lstStyle/>
          <a:p>
            <a:r>
              <a:rPr lang="ar-SA" dirty="0"/>
              <a:t>ما مدى شيوع القلق؟</a:t>
            </a:r>
          </a:p>
        </p:txBody>
      </p:sp>
      <p:pic>
        <p:nvPicPr>
          <p:cNvPr id="5" name="Picture 4" descr="Map&#10;&#10;Description automatically generated">
            <a:extLst>
              <a:ext uri="{FF2B5EF4-FFF2-40B4-BE49-F238E27FC236}">
                <a16:creationId xmlns:a16="http://schemas.microsoft.com/office/drawing/2014/main" xmlns="" id="{9E212AA2-ED10-514E-AC31-C78BF61C36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343" y="1146175"/>
            <a:ext cx="8485433" cy="4788460"/>
          </a:xfrm>
          <a:prstGeom prst="rect">
            <a:avLst/>
          </a:prstGeom>
          <a:solidFill>
            <a:schemeClr val="bg1">
              <a:lumMod val="95000"/>
              <a:alpha val="29000"/>
            </a:schemeClr>
          </a:solidFill>
        </p:spPr>
      </p:pic>
      <p:sp>
        <p:nvSpPr>
          <p:cNvPr id="3" name="Text Placeholder 2">
            <a:extLst>
              <a:ext uri="{FF2B5EF4-FFF2-40B4-BE49-F238E27FC236}">
                <a16:creationId xmlns:a16="http://schemas.microsoft.com/office/drawing/2014/main" xmlns="" id="{C78EE5CA-47A9-3C4B-A806-6DDC4AB42A84}"/>
              </a:ext>
            </a:extLst>
          </p:cNvPr>
          <p:cNvSpPr>
            <a:spLocks noGrp="1"/>
          </p:cNvSpPr>
          <p:nvPr>
            <p:ph type="body" sz="quarter" idx="10"/>
          </p:nvPr>
        </p:nvSpPr>
        <p:spPr>
          <a:xfrm>
            <a:off x="461963" y="1146175"/>
            <a:ext cx="8485433" cy="4788460"/>
          </a:xfrm>
          <a:solidFill>
            <a:schemeClr val="bg1">
              <a:alpha val="84000"/>
            </a:schemeClr>
          </a:solidFill>
        </p:spPr>
        <p:txBody>
          <a:bodyPr/>
          <a:lstStyle/>
          <a:p>
            <a:r>
              <a:rPr lang="ar-SA" sz="2400" dirty="0"/>
              <a:t>اضطرابات القلق تعتبر أكثر الأنواع انتشارًا من بين اضطرابات الصحة النفسية في جميع أنحاء العالم.</a:t>
            </a:r>
            <a:r>
              <a:rPr lang="en-US" sz="2400" dirty="0"/>
              <a:t> </a:t>
            </a:r>
          </a:p>
          <a:p>
            <a:pPr lvl="1"/>
            <a:r>
              <a:rPr lang="ar-SA" dirty="0"/>
              <a:t>حتى 1 من 3 أشخاص (33%) سيعانون من اضطراب القلق في مرحلةٍ معينة في حياتهم.</a:t>
            </a:r>
          </a:p>
          <a:p>
            <a:pPr lvl="1"/>
            <a:r>
              <a:rPr lang="ar-SA" dirty="0"/>
              <a:t>من المرجح أن يتم تشخيص النساء أكثر من الرجال بمقدار الضعف.</a:t>
            </a:r>
            <a:br>
              <a:rPr lang="ar-SA" dirty="0"/>
            </a:br>
            <a:endParaRPr lang="ar-SA" dirty="0"/>
          </a:p>
          <a:p>
            <a:pPr lvl="1"/>
            <a:r>
              <a:rPr lang="ar-SA" dirty="0"/>
              <a:t>حوالي 3-7% من الناس يعانون من اضطراب القلق في وقت معين.</a:t>
            </a:r>
          </a:p>
          <a:p>
            <a:r>
              <a:rPr lang="ar-SA" sz="2400" dirty="0"/>
              <a:t>يعاني الأشخاص من دول وثقافات مختلفة من القلق، على الرغم من أن معدلات الانتشار قد تختلف وقد يظهر المصابون بالقلق بصورة مختلفة في ثقافات مختلفة.</a:t>
            </a:r>
            <a:r>
              <a:rPr lang="en-US" sz="2400" dirty="0"/>
              <a:t> </a:t>
            </a:r>
          </a:p>
        </p:txBody>
      </p:sp>
    </p:spTree>
    <p:extLst>
      <p:ext uri="{BB962C8B-B14F-4D97-AF65-F5344CB8AC3E}">
        <p14:creationId xmlns:p14="http://schemas.microsoft.com/office/powerpoint/2010/main" val="2076996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74AD02F-C066-634F-AC71-87BFDCF34C52}"/>
              </a:ext>
            </a:extLst>
          </p:cNvPr>
          <p:cNvSpPr>
            <a:spLocks noGrp="1"/>
          </p:cNvSpPr>
          <p:nvPr>
            <p:ph type="title"/>
          </p:nvPr>
        </p:nvSpPr>
        <p:spPr/>
        <p:txBody>
          <a:bodyPr/>
          <a:lstStyle/>
          <a:p>
            <a:r>
              <a:rPr lang="ar-SA"/>
              <a:t>ما الذي يسبب القلق؟</a:t>
            </a:r>
            <a:br>
              <a:rPr lang="ar-SA"/>
            </a:br>
            <a:endParaRPr lang="ar-SA"/>
          </a:p>
        </p:txBody>
      </p:sp>
      <p:sp>
        <p:nvSpPr>
          <p:cNvPr id="3" name="Text Placeholder 2">
            <a:extLst>
              <a:ext uri="{FF2B5EF4-FFF2-40B4-BE49-F238E27FC236}">
                <a16:creationId xmlns:a16="http://schemas.microsoft.com/office/drawing/2014/main" xmlns="" id="{6A572B24-102D-F94A-8951-5C6661994EA1}"/>
              </a:ext>
            </a:extLst>
          </p:cNvPr>
          <p:cNvSpPr>
            <a:spLocks noGrp="1"/>
          </p:cNvSpPr>
          <p:nvPr>
            <p:ph type="body" sz="quarter" idx="10"/>
          </p:nvPr>
        </p:nvSpPr>
        <p:spPr>
          <a:xfrm>
            <a:off x="461963" y="1708879"/>
            <a:ext cx="8239125" cy="4886793"/>
          </a:xfrm>
        </p:spPr>
        <p:txBody>
          <a:bodyPr/>
          <a:lstStyle/>
          <a:p>
            <a:pPr lvl="0">
              <a:buFont typeface="Wingdings" panose="05000000000000000000" pitchFamily="2" charset="2"/>
              <a:buChar char=""/>
            </a:pPr>
            <a:r>
              <a:rPr lang="ar-SA" sz="2200" b="1" dirty="0"/>
              <a:t>العوامل الجينية، تاريخ الأسرة، والعوامل الشخصية</a:t>
            </a:r>
            <a:r>
              <a:rPr lang="en-US" sz="2200" dirty="0"/>
              <a:t> </a:t>
            </a:r>
          </a:p>
          <a:p>
            <a:pPr lvl="0">
              <a:buFont typeface="Wingdings" panose="05000000000000000000" pitchFamily="2" charset="2"/>
              <a:buChar char=""/>
            </a:pPr>
            <a:r>
              <a:rPr lang="ar-SA" sz="2200" b="1" dirty="0"/>
              <a:t>ضغط مستمر</a:t>
            </a:r>
            <a:r>
              <a:rPr lang="ar-SA" sz="2200" dirty="0"/>
              <a:t>(مثلًا، المشاكل الصحية المزمنة، تعارض العلاقات، مشاكل العمل، الماليات)</a:t>
            </a:r>
            <a:r>
              <a:rPr lang="en-US" sz="2200" dirty="0"/>
              <a:t> </a:t>
            </a:r>
          </a:p>
          <a:p>
            <a:pPr lvl="0">
              <a:buFont typeface="Wingdings" panose="05000000000000000000" pitchFamily="2" charset="2"/>
              <a:buChar char=""/>
            </a:pPr>
            <a:r>
              <a:rPr lang="ar-SA" sz="2200" b="1" dirty="0"/>
              <a:t>كيمياء المخ</a:t>
            </a:r>
            <a:r>
              <a:rPr lang="en-US" sz="2200" dirty="0"/>
              <a:t> </a:t>
            </a:r>
          </a:p>
          <a:p>
            <a:pPr lvl="0">
              <a:buFont typeface="Wingdings" panose="05000000000000000000" pitchFamily="2" charset="2"/>
              <a:buChar char=""/>
            </a:pPr>
            <a:r>
              <a:rPr lang="ar-SA" sz="2200" b="1" dirty="0"/>
              <a:t>الحالات الصحية</a:t>
            </a:r>
            <a:r>
              <a:rPr lang="en-US" sz="2200" b="1" dirty="0"/>
              <a:t> </a:t>
            </a:r>
          </a:p>
          <a:p>
            <a:pPr lvl="0">
              <a:buFont typeface="Wingdings" panose="05000000000000000000" pitchFamily="2" charset="2"/>
              <a:buChar char=""/>
            </a:pPr>
            <a:r>
              <a:rPr lang="ar-SA" sz="2200" b="1" dirty="0"/>
              <a:t>الحمل والطفولة</a:t>
            </a:r>
          </a:p>
          <a:p>
            <a:pPr lvl="0">
              <a:buFont typeface="Wingdings" panose="05000000000000000000" pitchFamily="2" charset="2"/>
              <a:buChar char=""/>
            </a:pPr>
            <a:r>
              <a:rPr lang="ar-SA" sz="2200" b="1" dirty="0"/>
              <a:t>خبرات الحياة السابقة</a:t>
            </a:r>
            <a:r>
              <a:rPr lang="ar-SA" sz="2200" dirty="0"/>
              <a:t> (مثلًا، الصدمات الماضية)</a:t>
            </a:r>
          </a:p>
          <a:p>
            <a:pPr lvl="0">
              <a:buFont typeface="Wingdings" panose="05000000000000000000" pitchFamily="2" charset="2"/>
              <a:buChar char=""/>
            </a:pPr>
            <a:r>
              <a:rPr lang="ar-SA" sz="2200" b="1" dirty="0"/>
              <a:t>تعاطي المخدرات</a:t>
            </a:r>
          </a:p>
          <a:p>
            <a:pPr>
              <a:buFont typeface="Wingdings" panose="05000000000000000000" pitchFamily="2" charset="2"/>
              <a:buChar char=""/>
            </a:pPr>
            <a:r>
              <a:rPr lang="ar-SA" sz="2200" dirty="0"/>
              <a:t>أحيانًا لا يكون هناك سبب واضح</a:t>
            </a:r>
            <a:r>
              <a:rPr lang="en-US" sz="2200" dirty="0"/>
              <a:t> </a:t>
            </a:r>
          </a:p>
        </p:txBody>
      </p:sp>
      <p:sp>
        <p:nvSpPr>
          <p:cNvPr id="4" name="TextBox 3">
            <a:extLst>
              <a:ext uri="{FF2B5EF4-FFF2-40B4-BE49-F238E27FC236}">
                <a16:creationId xmlns:a16="http://schemas.microsoft.com/office/drawing/2014/main" xmlns="" id="{78DFE88B-7940-E644-AAF0-109ECE770529}"/>
              </a:ext>
            </a:extLst>
          </p:cNvPr>
          <p:cNvSpPr txBox="1"/>
          <p:nvPr/>
        </p:nvSpPr>
        <p:spPr>
          <a:xfrm>
            <a:off x="0" y="1026053"/>
            <a:ext cx="9144000" cy="584775"/>
          </a:xfrm>
          <a:prstGeom prst="rect">
            <a:avLst/>
          </a:prstGeom>
          <a:solidFill>
            <a:schemeClr val="accent1">
              <a:lumMod val="40000"/>
              <a:lumOff val="60000"/>
            </a:schemeClr>
          </a:solidFill>
        </p:spPr>
        <p:txBody>
          <a:bodyPr wrap="square" rtlCol="0">
            <a:spAutoFit/>
          </a:bodyPr>
          <a:lstStyle/>
          <a:p>
            <a:pPr marL="14288" lvl="0" indent="0" algn="ctr">
              <a:spcAft>
                <a:spcPts val="1200"/>
              </a:spcAft>
              <a:buNone/>
            </a:pPr>
            <a:r>
              <a:rPr lang="ar-SA" sz="3200" b="1" dirty="0"/>
              <a:t>عادةً ما تكون مجموعة من العوامل</a:t>
            </a:r>
          </a:p>
        </p:txBody>
      </p:sp>
    </p:spTree>
    <p:extLst>
      <p:ext uri="{BB962C8B-B14F-4D97-AF65-F5344CB8AC3E}">
        <p14:creationId xmlns:p14="http://schemas.microsoft.com/office/powerpoint/2010/main" val="29057867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0970C3-5C6E-3F4F-B9FE-322134CA83D5}"/>
              </a:ext>
            </a:extLst>
          </p:cNvPr>
          <p:cNvSpPr>
            <a:spLocks noGrp="1"/>
          </p:cNvSpPr>
          <p:nvPr>
            <p:ph type="title"/>
          </p:nvPr>
        </p:nvSpPr>
        <p:spPr/>
        <p:txBody>
          <a:bodyPr/>
          <a:lstStyle/>
          <a:p>
            <a:r>
              <a:rPr lang="ar-SA"/>
              <a:t>علاجات فعالة للقلق</a:t>
            </a:r>
          </a:p>
        </p:txBody>
      </p:sp>
      <p:sp>
        <p:nvSpPr>
          <p:cNvPr id="3" name="Text Placeholder 2">
            <a:extLst>
              <a:ext uri="{FF2B5EF4-FFF2-40B4-BE49-F238E27FC236}">
                <a16:creationId xmlns:a16="http://schemas.microsoft.com/office/drawing/2014/main" xmlns="" id="{088FF67A-9192-F449-A1B1-60A79A807F6B}"/>
              </a:ext>
            </a:extLst>
          </p:cNvPr>
          <p:cNvSpPr>
            <a:spLocks noGrp="1"/>
          </p:cNvSpPr>
          <p:nvPr>
            <p:ph type="body" sz="quarter" idx="10"/>
          </p:nvPr>
        </p:nvSpPr>
        <p:spPr>
          <a:xfrm>
            <a:off x="412086" y="1161451"/>
            <a:ext cx="8356357" cy="4535097"/>
          </a:xfrm>
        </p:spPr>
        <p:txBody>
          <a:bodyPr/>
          <a:lstStyle/>
          <a:p>
            <a:pPr marL="457200" indent="-457200">
              <a:spcBef>
                <a:spcPts val="600"/>
              </a:spcBef>
              <a:spcAft>
                <a:spcPts val="600"/>
              </a:spcAft>
              <a:buFont typeface="+mj-lt"/>
              <a:buAutoNum type="arabicPeriod"/>
            </a:pPr>
            <a:r>
              <a:rPr lang="ar-SA" sz="2200" b="1"/>
              <a:t>التمارين الرياضية وغيرها من تغيرات نمط الحياة</a:t>
            </a:r>
            <a:r>
              <a:rPr lang="ar-SA" sz="2200"/>
              <a:t>(مثلًا، تقليل الضغوط النفسية)</a:t>
            </a:r>
          </a:p>
          <a:p>
            <a:pPr marL="457200" indent="-457200">
              <a:spcBef>
                <a:spcPts val="600"/>
              </a:spcBef>
              <a:spcAft>
                <a:spcPts val="600"/>
              </a:spcAft>
              <a:buFont typeface="+mj-lt"/>
              <a:buAutoNum type="arabicPeriod"/>
            </a:pPr>
            <a:r>
              <a:rPr lang="ar-SA" sz="2200" b="1"/>
              <a:t>موارد المساعدة الذاتية الطيبة</a:t>
            </a:r>
          </a:p>
          <a:p>
            <a:pPr marL="457200" indent="-457200">
              <a:spcBef>
                <a:spcPts val="600"/>
              </a:spcBef>
              <a:spcAft>
                <a:spcPts val="600"/>
              </a:spcAft>
              <a:buFont typeface="+mj-lt"/>
              <a:buAutoNum type="arabicPeriod"/>
            </a:pPr>
            <a:r>
              <a:rPr lang="ar-SA" sz="2200" b="1"/>
              <a:t>العلاج:</a:t>
            </a:r>
            <a:r>
              <a:rPr lang="en-US" sz="2200"/>
              <a:t> </a:t>
            </a:r>
            <a:r>
              <a:rPr lang="ar-SA" sz="2200"/>
              <a:t>يساعد من خلال تعليمنا طرق جديدة للتفكير في خبراتنا والطرق الأخرى للتكيف، وكذلك توفير الاتصالات التدعيمية.</a:t>
            </a:r>
          </a:p>
          <a:p>
            <a:pPr marL="457200" indent="-457200">
              <a:spcBef>
                <a:spcPts val="600"/>
              </a:spcBef>
              <a:spcAft>
                <a:spcPts val="600"/>
              </a:spcAft>
              <a:buFont typeface="+mj-lt"/>
              <a:buAutoNum type="arabicPeriod"/>
            </a:pPr>
            <a:r>
              <a:rPr lang="ar-SA" sz="2200" b="1"/>
              <a:t>الأدوية</a:t>
            </a:r>
            <a:r>
              <a:rPr lang="ar-SA" sz="2200"/>
              <a:t>:</a:t>
            </a:r>
            <a:r>
              <a:rPr lang="en-US" sz="2200"/>
              <a:t> </a:t>
            </a:r>
            <a:r>
              <a:rPr lang="ar-SA" sz="2200"/>
              <a:t>تساعد على موازنة الناقلات العصبية في مخك والتي تؤثر على المزاج والانفعالات.</a:t>
            </a:r>
            <a:r>
              <a:rPr lang="en-US" sz="2200"/>
              <a:t> </a:t>
            </a:r>
          </a:p>
        </p:txBody>
      </p:sp>
      <p:pic>
        <p:nvPicPr>
          <p:cNvPr id="5" name="Picture 4" descr="A red and white logo&#10;&#10;Description automatically generated with low confidence">
            <a:extLst>
              <a:ext uri="{FF2B5EF4-FFF2-40B4-BE49-F238E27FC236}">
                <a16:creationId xmlns:a16="http://schemas.microsoft.com/office/drawing/2014/main" xmlns="" id="{6D94AF67-313F-B44A-ABE2-A1F00B4C03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81182" y="4312989"/>
            <a:ext cx="3145328" cy="1665174"/>
          </a:xfrm>
          <a:prstGeom prst="rect">
            <a:avLst/>
          </a:prstGeom>
        </p:spPr>
      </p:pic>
    </p:spTree>
    <p:extLst>
      <p:ext uri="{BB962C8B-B14F-4D97-AF65-F5344CB8AC3E}">
        <p14:creationId xmlns:p14="http://schemas.microsoft.com/office/powerpoint/2010/main" val="21575403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D164FC-7C8B-B240-A339-07F4798C2CB3}"/>
              </a:ext>
            </a:extLst>
          </p:cNvPr>
          <p:cNvSpPr>
            <a:spLocks noGrp="1"/>
          </p:cNvSpPr>
          <p:nvPr>
            <p:ph type="title"/>
          </p:nvPr>
        </p:nvSpPr>
        <p:spPr>
          <a:xfrm>
            <a:off x="171450" y="136526"/>
            <a:ext cx="8529638" cy="611619"/>
          </a:xfrm>
        </p:spPr>
        <p:txBody>
          <a:bodyPr/>
          <a:lstStyle/>
          <a:p>
            <a:r>
              <a:rPr lang="ar-SA"/>
              <a:t>كيف تساعد نفسك إذا تعرضت لذلك؟</a:t>
            </a:r>
          </a:p>
        </p:txBody>
      </p:sp>
      <p:sp>
        <p:nvSpPr>
          <p:cNvPr id="3" name="Text Placeholder 2">
            <a:extLst>
              <a:ext uri="{FF2B5EF4-FFF2-40B4-BE49-F238E27FC236}">
                <a16:creationId xmlns:a16="http://schemas.microsoft.com/office/drawing/2014/main" xmlns="" id="{331E3301-96E8-0142-9021-B3F9CFD91EED}"/>
              </a:ext>
            </a:extLst>
          </p:cNvPr>
          <p:cNvSpPr>
            <a:spLocks noGrp="1"/>
          </p:cNvSpPr>
          <p:nvPr>
            <p:ph type="body" sz="quarter" idx="10"/>
          </p:nvPr>
        </p:nvSpPr>
        <p:spPr>
          <a:xfrm>
            <a:off x="461963" y="1146175"/>
            <a:ext cx="8422957" cy="4843145"/>
          </a:xfrm>
        </p:spPr>
        <p:txBody>
          <a:bodyPr/>
          <a:lstStyle/>
          <a:p>
            <a:pPr marL="457200" lvl="0" indent="-457200">
              <a:buFont typeface="+mj-lt"/>
              <a:buAutoNum type="arabicPeriod"/>
            </a:pPr>
            <a:r>
              <a:rPr lang="ar-SA" sz="2200"/>
              <a:t>اطلب الدعم المهني من طبيب أو استشاري.</a:t>
            </a:r>
            <a:r>
              <a:rPr lang="en-US" sz="2200"/>
              <a:t> </a:t>
            </a:r>
          </a:p>
          <a:p>
            <a:pPr marL="457200" indent="-457200">
              <a:buFont typeface="+mj-lt"/>
              <a:buAutoNum type="arabicPeriod"/>
            </a:pPr>
            <a:r>
              <a:rPr lang="ar-SA" sz="2200"/>
              <a:t>أخبر الأشخاص المقربين منك وهؤلاء الذين تثق فيهم بأنك تعاني.</a:t>
            </a:r>
            <a:r>
              <a:rPr lang="en-US" sz="2200"/>
              <a:t> </a:t>
            </a:r>
          </a:p>
          <a:p>
            <a:pPr marL="457200" lvl="0" indent="-457200">
              <a:buFont typeface="+mj-lt"/>
              <a:buAutoNum type="arabicPeriod"/>
            </a:pPr>
            <a:r>
              <a:rPr lang="ar-SA" sz="2200"/>
              <a:t>لاحظ أنماط تفكيريك.</a:t>
            </a:r>
          </a:p>
          <a:p>
            <a:pPr marL="457200" lvl="0" indent="-457200">
              <a:buFont typeface="+mj-lt"/>
              <a:buAutoNum type="arabicPeriod"/>
            </a:pPr>
            <a:r>
              <a:rPr lang="ar-SA" sz="2200"/>
              <a:t>تعلم استراتيجيات التنفس المفيدة.</a:t>
            </a:r>
          </a:p>
          <a:p>
            <a:pPr marL="457200" lvl="0" indent="-457200">
              <a:buFont typeface="+mj-lt"/>
              <a:buAutoNum type="arabicPeriod"/>
            </a:pPr>
            <a:r>
              <a:rPr lang="ar-SA" sz="2200"/>
              <a:t>مارس تمارين رياضية بانتظام - مثلًا، المشي لمدة 30 دقيقة كل يوم.</a:t>
            </a:r>
            <a:r>
              <a:rPr lang="en-US" sz="2200"/>
              <a:t> </a:t>
            </a:r>
          </a:p>
          <a:p>
            <a:pPr marL="457200" indent="-457200">
              <a:buFont typeface="+mj-lt"/>
              <a:buAutoNum type="arabicPeriod"/>
            </a:pPr>
            <a:r>
              <a:rPr lang="ar-SA" sz="2200"/>
              <a:t>تعلم مهارات التكيف الأخرى المفيدة، مثل التحدث إلى الذات المفيد، التصور، واستراتيجيات الاسترخاء.</a:t>
            </a:r>
          </a:p>
          <a:p>
            <a:pPr marL="457200" indent="-457200">
              <a:buFont typeface="+mj-lt"/>
              <a:buAutoNum type="arabicPeriod"/>
            </a:pPr>
            <a:r>
              <a:rPr lang="ar-SA" sz="2200"/>
              <a:t>كن على دراية بالتجنب وخذ خطوات صغيرة (مع الدعم) لمواجهة مخاوفك وضع مهارات إدارة القلق لديك قيد التنفيذ.</a:t>
            </a:r>
            <a:r>
              <a:rPr lang="en-US" sz="2200"/>
              <a:t> </a:t>
            </a:r>
          </a:p>
          <a:p>
            <a:pPr marL="457200" lvl="0" indent="-457200">
              <a:buFont typeface="+mj-lt"/>
              <a:buAutoNum type="arabicPeriod"/>
            </a:pPr>
            <a:r>
              <a:rPr lang="ar-SA" sz="2200"/>
              <a:t>قلل من تعاطي الكحول وأي عقاقير أخرى تستخدمها.</a:t>
            </a:r>
            <a:r>
              <a:rPr lang="en-US" sz="2200"/>
              <a:t> </a:t>
            </a:r>
          </a:p>
          <a:p>
            <a:endParaRPr lang="en-US" sz="2200" dirty="0"/>
          </a:p>
        </p:txBody>
      </p:sp>
    </p:spTree>
    <p:extLst>
      <p:ext uri="{BB962C8B-B14F-4D97-AF65-F5344CB8AC3E}">
        <p14:creationId xmlns:p14="http://schemas.microsoft.com/office/powerpoint/2010/main" val="21336867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49E39B-5EBD-0244-B65B-48A4B9DDA89E}"/>
              </a:ext>
            </a:extLst>
          </p:cNvPr>
          <p:cNvSpPr>
            <a:spLocks noGrp="1"/>
          </p:cNvSpPr>
          <p:nvPr>
            <p:ph type="ctrTitle"/>
          </p:nvPr>
        </p:nvSpPr>
        <p:spPr>
          <a:xfrm>
            <a:off x="685800" y="462691"/>
            <a:ext cx="7772400" cy="1694415"/>
          </a:xfrm>
        </p:spPr>
        <p:txBody>
          <a:bodyPr/>
          <a:lstStyle/>
          <a:p>
            <a:r>
              <a:rPr lang="ar-SA" b="1" dirty="0"/>
              <a:t>كيف يمكنك أنت ولجنة الإنقاذ الدولية تقديم المساعدة</a:t>
            </a:r>
          </a:p>
        </p:txBody>
      </p:sp>
      <p:pic>
        <p:nvPicPr>
          <p:cNvPr id="5" name="Picture 4" descr="A group of people holding an umbrella&#10;&#10;Description automatically generated with low confidence">
            <a:extLst>
              <a:ext uri="{FF2B5EF4-FFF2-40B4-BE49-F238E27FC236}">
                <a16:creationId xmlns:a16="http://schemas.microsoft.com/office/drawing/2014/main" xmlns="" id="{94EA4722-2455-CA4B-A421-C252D73860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49717" y="2061882"/>
            <a:ext cx="5815857" cy="3634910"/>
          </a:xfrm>
          <a:prstGeom prst="rect">
            <a:avLst/>
          </a:prstGeom>
        </p:spPr>
      </p:pic>
    </p:spTree>
    <p:extLst>
      <p:ext uri="{BB962C8B-B14F-4D97-AF65-F5344CB8AC3E}">
        <p14:creationId xmlns:p14="http://schemas.microsoft.com/office/powerpoint/2010/main" val="3076265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1C2683-EC30-184E-8813-FF6AEBC85A73}"/>
              </a:ext>
            </a:extLst>
          </p:cNvPr>
          <p:cNvSpPr>
            <a:spLocks noGrp="1"/>
          </p:cNvSpPr>
          <p:nvPr>
            <p:ph type="title"/>
          </p:nvPr>
        </p:nvSpPr>
        <p:spPr>
          <a:xfrm>
            <a:off x="171450" y="136526"/>
            <a:ext cx="8759192" cy="611619"/>
          </a:xfrm>
        </p:spPr>
        <p:txBody>
          <a:bodyPr/>
          <a:lstStyle/>
          <a:p>
            <a:r>
              <a:rPr lang="ar-SA" sz="2400" dirty="0"/>
              <a:t>كيف تستطيع مساعدة شخص يعاني من القلق أو الاكتئاب؟</a:t>
            </a:r>
          </a:p>
        </p:txBody>
      </p:sp>
      <p:sp>
        <p:nvSpPr>
          <p:cNvPr id="3" name="Text Placeholder 2">
            <a:extLst>
              <a:ext uri="{FF2B5EF4-FFF2-40B4-BE49-F238E27FC236}">
                <a16:creationId xmlns:a16="http://schemas.microsoft.com/office/drawing/2014/main" xmlns="" id="{C7323662-1163-CF47-8934-B0E8261D15D7}"/>
              </a:ext>
            </a:extLst>
          </p:cNvPr>
          <p:cNvSpPr>
            <a:spLocks noGrp="1"/>
          </p:cNvSpPr>
          <p:nvPr>
            <p:ph type="body" sz="quarter" idx="10"/>
          </p:nvPr>
        </p:nvSpPr>
        <p:spPr>
          <a:xfrm>
            <a:off x="1203960" y="1080859"/>
            <a:ext cx="6887095" cy="4766945"/>
          </a:xfrm>
          <a:noFill/>
        </p:spPr>
        <p:txBody>
          <a:bodyPr/>
          <a:lstStyle/>
          <a:p>
            <a:pPr lvl="0"/>
            <a:r>
              <a:rPr lang="ar-SA" sz="2100" dirty="0"/>
              <a:t>اعرض الدعم والصبر والعطف والفهم.</a:t>
            </a:r>
            <a:r>
              <a:rPr lang="en-US" sz="2100" dirty="0"/>
              <a:t> </a:t>
            </a:r>
            <a:r>
              <a:rPr lang="ar-SA" sz="2100" dirty="0"/>
              <a:t>تذكر أنهم لا يشعرون بهذه الطريقة عمدًا.</a:t>
            </a:r>
            <a:r>
              <a:rPr lang="en-US" sz="2100" dirty="0"/>
              <a:t> </a:t>
            </a:r>
          </a:p>
          <a:p>
            <a:pPr lvl="0"/>
            <a:r>
              <a:rPr lang="ar-SA" sz="2100" dirty="0"/>
              <a:t>تحدث إليهم، اسألهم، واستمع إليهم بعناية.</a:t>
            </a:r>
          </a:p>
          <a:p>
            <a:pPr lvl="0"/>
            <a:r>
              <a:rPr lang="ar-SA" sz="2100" dirty="0"/>
              <a:t>ادعهم للمشي أو الخروج في نزهة.</a:t>
            </a:r>
            <a:r>
              <a:rPr lang="en-US" sz="2100" dirty="0"/>
              <a:t> </a:t>
            </a:r>
            <a:r>
              <a:rPr lang="ar-SA" sz="2100" dirty="0"/>
              <a:t>اعرض التشجيع اللطيف للقيام بالأشياء التي تعرف أنها سوف تساعد (مثلًا، المشي خارج المنزل).</a:t>
            </a:r>
            <a:r>
              <a:rPr lang="en-US" sz="2100" dirty="0"/>
              <a:t> </a:t>
            </a:r>
          </a:p>
          <a:p>
            <a:pPr lvl="0"/>
            <a:r>
              <a:rPr lang="ar-SA" sz="2100" dirty="0"/>
              <a:t>بدون ابتذال، ذكرهم بأن الأشياء تتغير بمرور الوقت.</a:t>
            </a:r>
            <a:r>
              <a:rPr lang="en-US" sz="2100" dirty="0"/>
              <a:t> </a:t>
            </a:r>
            <a:r>
              <a:rPr lang="ar-SA" sz="2100" dirty="0"/>
              <a:t>سوف يأتي وقت يشعرون فيه بتحسن مرة أخرى.</a:t>
            </a:r>
          </a:p>
          <a:p>
            <a:pPr lvl="0"/>
            <a:r>
              <a:rPr lang="ar-SA" sz="2100" dirty="0"/>
              <a:t>شجعهم على طلب المساعدة من طبيب و/أو استشاري.</a:t>
            </a:r>
          </a:p>
          <a:p>
            <a:pPr lvl="0"/>
            <a:r>
              <a:rPr lang="ar-SA" sz="2100" dirty="0"/>
              <a:t>اطلب المساعدة المهنية والنصيحة بنفسك إذا سمعتهم يتحدثون عن أفكار انتحارية.</a:t>
            </a:r>
            <a:r>
              <a:rPr lang="en-US" sz="2100" dirty="0"/>
              <a:t> </a:t>
            </a:r>
          </a:p>
        </p:txBody>
      </p:sp>
      <p:pic>
        <p:nvPicPr>
          <p:cNvPr id="7" name="Picture 6" descr="A picture containing guitar, clipart, bowed instrument&#10;&#10;Description automatically generated">
            <a:extLst>
              <a:ext uri="{FF2B5EF4-FFF2-40B4-BE49-F238E27FC236}">
                <a16:creationId xmlns:a16="http://schemas.microsoft.com/office/drawing/2014/main" xmlns="" id="{0B5897FB-C476-0F4F-8F78-902FF411B9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6389552" y="3171508"/>
            <a:ext cx="4365897" cy="716280"/>
          </a:xfrm>
          <a:prstGeom prst="rect">
            <a:avLst/>
          </a:prstGeom>
        </p:spPr>
      </p:pic>
    </p:spTree>
    <p:extLst>
      <p:ext uri="{BB962C8B-B14F-4D97-AF65-F5344CB8AC3E}">
        <p14:creationId xmlns:p14="http://schemas.microsoft.com/office/powerpoint/2010/main" val="2365240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A5060F8-F7AA-454E-8B4C-ADB2610EB424}"/>
              </a:ext>
            </a:extLst>
          </p:cNvPr>
          <p:cNvSpPr>
            <a:spLocks noGrp="1"/>
          </p:cNvSpPr>
          <p:nvPr>
            <p:ph type="title"/>
          </p:nvPr>
        </p:nvSpPr>
        <p:spPr>
          <a:xfrm>
            <a:off x="171449" y="136526"/>
            <a:ext cx="8507233" cy="611619"/>
          </a:xfrm>
        </p:spPr>
        <p:txBody>
          <a:bodyPr/>
          <a:lstStyle/>
          <a:p>
            <a:r>
              <a:rPr lang="ar-SA" dirty="0"/>
              <a:t>أسئلة مهمة للإجابة عنها</a:t>
            </a:r>
          </a:p>
        </p:txBody>
      </p:sp>
      <p:sp>
        <p:nvSpPr>
          <p:cNvPr id="4" name="Text Placeholder 3">
            <a:extLst>
              <a:ext uri="{FF2B5EF4-FFF2-40B4-BE49-F238E27FC236}">
                <a16:creationId xmlns:a16="http://schemas.microsoft.com/office/drawing/2014/main" xmlns="" id="{78BA598B-3E58-EF40-9BCA-0A4B810308F0}"/>
              </a:ext>
            </a:extLst>
          </p:cNvPr>
          <p:cNvSpPr>
            <a:spLocks noGrp="1"/>
          </p:cNvSpPr>
          <p:nvPr>
            <p:ph type="body" sz="quarter" idx="10"/>
          </p:nvPr>
        </p:nvSpPr>
        <p:spPr>
          <a:xfrm>
            <a:off x="171450" y="1287630"/>
            <a:ext cx="5193352" cy="5254550"/>
          </a:xfrm>
        </p:spPr>
        <p:txBody>
          <a:bodyPr/>
          <a:lstStyle/>
          <a:p>
            <a:pPr marL="514350" indent="-514350">
              <a:lnSpc>
                <a:spcPct val="100000"/>
              </a:lnSpc>
              <a:spcBef>
                <a:spcPts val="600"/>
              </a:spcBef>
              <a:spcAft>
                <a:spcPts val="600"/>
              </a:spcAft>
              <a:buFont typeface="+mj-lt"/>
              <a:buAutoNum type="arabicPeriod"/>
            </a:pPr>
            <a:r>
              <a:rPr lang="ar-SA" sz="2200" dirty="0"/>
              <a:t>ما هذا؟</a:t>
            </a:r>
            <a:r>
              <a:rPr lang="en-US" sz="2200" dirty="0"/>
              <a:t> </a:t>
            </a:r>
            <a:r>
              <a:rPr lang="ar-SA" sz="2200" dirty="0"/>
              <a:t>ما هي العلامات والأعراض؟</a:t>
            </a:r>
          </a:p>
          <a:p>
            <a:pPr marL="514350" indent="-514350">
              <a:lnSpc>
                <a:spcPct val="100000"/>
              </a:lnSpc>
              <a:spcBef>
                <a:spcPts val="600"/>
              </a:spcBef>
              <a:spcAft>
                <a:spcPts val="600"/>
              </a:spcAft>
              <a:buFont typeface="+mj-lt"/>
              <a:buAutoNum type="arabicPeriod"/>
            </a:pPr>
            <a:r>
              <a:rPr lang="ar-SA" sz="2200" dirty="0"/>
              <a:t>ما هي أسبابه​؟</a:t>
            </a:r>
          </a:p>
          <a:p>
            <a:pPr marL="514350" indent="-514350">
              <a:lnSpc>
                <a:spcPct val="100000"/>
              </a:lnSpc>
              <a:spcBef>
                <a:spcPts val="600"/>
              </a:spcBef>
              <a:spcAft>
                <a:spcPts val="600"/>
              </a:spcAft>
              <a:buFont typeface="+mj-lt"/>
              <a:buAutoNum type="arabicPeriod"/>
            </a:pPr>
            <a:r>
              <a:rPr lang="ar-SA" sz="2200" dirty="0"/>
              <a:t>ما مدى انتشاره؟</a:t>
            </a:r>
          </a:p>
          <a:p>
            <a:pPr marL="514350" indent="-514350">
              <a:lnSpc>
                <a:spcPct val="100000"/>
              </a:lnSpc>
              <a:spcBef>
                <a:spcPts val="600"/>
              </a:spcBef>
              <a:spcAft>
                <a:spcPts val="600"/>
              </a:spcAft>
              <a:buFont typeface="+mj-lt"/>
              <a:buAutoNum type="arabicPeriod"/>
            </a:pPr>
            <a:r>
              <a:rPr lang="ar-SA" sz="2200" dirty="0"/>
              <a:t>ماذا يفيد في ذلك؟</a:t>
            </a:r>
            <a:r>
              <a:rPr lang="en-US" sz="2200" dirty="0"/>
              <a:t> </a:t>
            </a:r>
            <a:r>
              <a:rPr lang="ar-SA" sz="2200" dirty="0"/>
              <a:t>كيف يتم علاجه​؟</a:t>
            </a:r>
          </a:p>
          <a:p>
            <a:pPr marL="514350" indent="-514350">
              <a:lnSpc>
                <a:spcPct val="100000"/>
              </a:lnSpc>
              <a:spcBef>
                <a:spcPts val="600"/>
              </a:spcBef>
              <a:spcAft>
                <a:spcPts val="600"/>
              </a:spcAft>
              <a:buFont typeface="+mj-lt"/>
              <a:buAutoNum type="arabicPeriod"/>
            </a:pPr>
            <a:r>
              <a:rPr lang="ar-SA" sz="2200" dirty="0"/>
              <a:t>كيف تساعد نفسك عندما تتعرض لذلك؟</a:t>
            </a:r>
          </a:p>
          <a:p>
            <a:pPr marL="514350" indent="-514350">
              <a:lnSpc>
                <a:spcPct val="100000"/>
              </a:lnSpc>
              <a:spcBef>
                <a:spcPts val="600"/>
              </a:spcBef>
              <a:spcAft>
                <a:spcPts val="600"/>
              </a:spcAft>
              <a:buFont typeface="+mj-lt"/>
              <a:buAutoNum type="arabicPeriod"/>
            </a:pPr>
            <a:r>
              <a:rPr lang="ar-SA" sz="2200" dirty="0"/>
              <a:t>كيف يمكنك مساعدة شخص آخر؟</a:t>
            </a:r>
          </a:p>
          <a:p>
            <a:pPr marL="514350" indent="-514350">
              <a:lnSpc>
                <a:spcPct val="100000"/>
              </a:lnSpc>
              <a:spcBef>
                <a:spcPts val="600"/>
              </a:spcBef>
              <a:spcAft>
                <a:spcPts val="600"/>
              </a:spcAft>
              <a:buFont typeface="+mj-lt"/>
              <a:buAutoNum type="arabicPeriod"/>
            </a:pPr>
            <a:r>
              <a:rPr lang="ar-SA" sz="2200" dirty="0"/>
              <a:t>كيف يمكن للجنة الإنقاذ الدولية دعم الموظفين؟</a:t>
            </a:r>
          </a:p>
        </p:txBody>
      </p:sp>
      <p:sp>
        <p:nvSpPr>
          <p:cNvPr id="3" name="TextBox 2">
            <a:extLst>
              <a:ext uri="{FF2B5EF4-FFF2-40B4-BE49-F238E27FC236}">
                <a16:creationId xmlns:a16="http://schemas.microsoft.com/office/drawing/2014/main" xmlns="" id="{A142814D-CE88-5A43-821B-D425D7AC41D7}"/>
              </a:ext>
            </a:extLst>
          </p:cNvPr>
          <p:cNvSpPr txBox="1"/>
          <p:nvPr/>
        </p:nvSpPr>
        <p:spPr>
          <a:xfrm>
            <a:off x="6196580" y="1566952"/>
            <a:ext cx="2482103" cy="3724096"/>
          </a:xfrm>
          <a:prstGeom prst="rect">
            <a:avLst/>
          </a:prstGeom>
          <a:solidFill>
            <a:schemeClr val="bg1">
              <a:lumMod val="85000"/>
            </a:schemeClr>
          </a:solidFill>
        </p:spPr>
        <p:txBody>
          <a:bodyPr wrap="square" rtlCol="0">
            <a:spAutoFit/>
          </a:bodyPr>
          <a:lstStyle/>
          <a:p>
            <a:pPr>
              <a:lnSpc>
                <a:spcPct val="100000"/>
              </a:lnSpc>
              <a:spcBef>
                <a:spcPts val="600"/>
              </a:spcBef>
              <a:spcAft>
                <a:spcPts val="600"/>
              </a:spcAft>
            </a:pPr>
            <a:r>
              <a:rPr lang="ar-SA" sz="2400" i="1" dirty="0"/>
              <a:t>ما هو </a:t>
            </a:r>
            <a:r>
              <a:rPr lang="ar-SA" sz="2400" b="1" i="1" dirty="0"/>
              <a:t>الاكتئاب</a:t>
            </a:r>
            <a:r>
              <a:rPr lang="ar-SA" sz="2400" i="1" dirty="0"/>
              <a:t>وكيف يختلف عن الشعور بالحزن؟</a:t>
            </a:r>
          </a:p>
          <a:p>
            <a:pPr>
              <a:lnSpc>
                <a:spcPct val="100000"/>
              </a:lnSpc>
              <a:spcBef>
                <a:spcPts val="600"/>
              </a:spcBef>
              <a:spcAft>
                <a:spcPts val="600"/>
              </a:spcAft>
            </a:pPr>
            <a:endParaRPr lang="en-US" sz="2400" i="1" dirty="0"/>
          </a:p>
          <a:p>
            <a:pPr>
              <a:lnSpc>
                <a:spcPct val="100000"/>
              </a:lnSpc>
              <a:spcBef>
                <a:spcPts val="600"/>
              </a:spcBef>
              <a:spcAft>
                <a:spcPts val="600"/>
              </a:spcAft>
            </a:pPr>
            <a:r>
              <a:rPr lang="ar-SA" sz="2400" i="1" dirty="0"/>
              <a:t>ما هو </a:t>
            </a:r>
            <a:r>
              <a:rPr lang="ar-SA" sz="2400" b="1" i="1" dirty="0"/>
              <a:t>القلق</a:t>
            </a:r>
            <a:r>
              <a:rPr lang="ar-SA" sz="2400" i="1" dirty="0"/>
              <a:t> وكيف يختلف عن الشعور بالقلق؟</a:t>
            </a:r>
          </a:p>
        </p:txBody>
      </p:sp>
      <p:sp>
        <p:nvSpPr>
          <p:cNvPr id="5" name="Right Arrow 4">
            <a:extLst>
              <a:ext uri="{FF2B5EF4-FFF2-40B4-BE49-F238E27FC236}">
                <a16:creationId xmlns:a16="http://schemas.microsoft.com/office/drawing/2014/main" xmlns="" id="{21512119-E51F-E24B-A89D-793CD087F4D1}"/>
              </a:ext>
            </a:extLst>
          </p:cNvPr>
          <p:cNvSpPr/>
          <p:nvPr/>
        </p:nvSpPr>
        <p:spPr>
          <a:xfrm rot="10800000">
            <a:off x="5599450" y="2834578"/>
            <a:ext cx="1194259" cy="468406"/>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n w="22225">
                <a:solidFill>
                  <a:schemeClr val="accent2"/>
                </a:solidFill>
                <a:prstDash val="solid"/>
              </a:ln>
              <a:solidFill>
                <a:srgbClr val="FFC000"/>
              </a:solidFill>
            </a:endParaRPr>
          </a:p>
        </p:txBody>
      </p:sp>
    </p:spTree>
    <p:extLst>
      <p:ext uri="{BB962C8B-B14F-4D97-AF65-F5344CB8AC3E}">
        <p14:creationId xmlns:p14="http://schemas.microsoft.com/office/powerpoint/2010/main" val="941568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C55A5F-E8A8-B547-B2BF-B0F2A72FBF77}"/>
              </a:ext>
            </a:extLst>
          </p:cNvPr>
          <p:cNvSpPr>
            <a:spLocks noGrp="1"/>
          </p:cNvSpPr>
          <p:nvPr>
            <p:ph type="title"/>
          </p:nvPr>
        </p:nvSpPr>
        <p:spPr/>
        <p:txBody>
          <a:bodyPr/>
          <a:lstStyle/>
          <a:p>
            <a:r>
              <a:rPr lang="ar-SA"/>
              <a:t>أماكن يمكنك طلب المساعدة أو الدعم منها</a:t>
            </a:r>
          </a:p>
        </p:txBody>
      </p:sp>
      <p:sp>
        <p:nvSpPr>
          <p:cNvPr id="3" name="Text Placeholder 2">
            <a:extLst>
              <a:ext uri="{FF2B5EF4-FFF2-40B4-BE49-F238E27FC236}">
                <a16:creationId xmlns:a16="http://schemas.microsoft.com/office/drawing/2014/main" xmlns="" id="{43CD95DE-2B25-A04A-8833-360FF30314DF}"/>
              </a:ext>
            </a:extLst>
          </p:cNvPr>
          <p:cNvSpPr>
            <a:spLocks noGrp="1"/>
          </p:cNvSpPr>
          <p:nvPr>
            <p:ph type="body" sz="quarter" idx="10"/>
          </p:nvPr>
        </p:nvSpPr>
        <p:spPr>
          <a:xfrm>
            <a:off x="277091" y="1097188"/>
            <a:ext cx="8423997" cy="4786792"/>
          </a:xfrm>
        </p:spPr>
        <p:txBody>
          <a:bodyPr/>
          <a:lstStyle/>
          <a:p>
            <a:pPr marL="0" indent="0">
              <a:buNone/>
            </a:pPr>
            <a:r>
              <a:rPr lang="ar-SA" dirty="0"/>
              <a:t>اتصل على (أو اطلب من صديق/أحد أفراد الأسرة مساعدتك في الاتصال على):</a:t>
            </a:r>
          </a:p>
          <a:p>
            <a:pPr marL="514350" indent="-514350">
              <a:buFont typeface="+mj-lt"/>
              <a:buAutoNum type="arabicPeriod"/>
            </a:pPr>
            <a:r>
              <a:rPr lang="ar-SA" sz="2100" dirty="0"/>
              <a:t>مقدم برنامج دعم ومرونة الموظفين من لجنة الإنقاذ الدولية (</a:t>
            </a:r>
            <a:r>
              <a:rPr lang="en-US" sz="2100" dirty="0"/>
              <a:t>Konterra</a:t>
            </a:r>
            <a:r>
              <a:rPr lang="ar-SA" sz="2100" dirty="0"/>
              <a:t>)</a:t>
            </a:r>
          </a:p>
          <a:p>
            <a:pPr marL="514350" indent="-514350">
              <a:buFont typeface="+mj-lt"/>
              <a:buAutoNum type="arabicPeriod"/>
            </a:pPr>
            <a:r>
              <a:rPr lang="ar-SA" sz="2100" dirty="0"/>
              <a:t>طبيب أسرتك أو ممارس عام آخر</a:t>
            </a:r>
          </a:p>
          <a:p>
            <a:pPr marL="514350" indent="-514350">
              <a:buFont typeface="+mj-lt"/>
              <a:buAutoNum type="arabicPeriod"/>
            </a:pPr>
            <a:r>
              <a:rPr lang="ar-SA" sz="2100" dirty="0"/>
              <a:t>شركة التأمين الصحي الخاصة بك (اسأل عن إحالات ومعلومات عن مقدمي الخدمات والموارد)</a:t>
            </a:r>
          </a:p>
          <a:p>
            <a:pPr marL="514350" indent="-514350">
              <a:buFont typeface="+mj-lt"/>
              <a:buAutoNum type="arabicPeriod"/>
            </a:pPr>
            <a:r>
              <a:rPr lang="ar-SA" sz="2100" dirty="0"/>
              <a:t>أخصائي نفسي محلي أو استشاري</a:t>
            </a:r>
          </a:p>
          <a:p>
            <a:pPr marL="514350" indent="-514350">
              <a:buFont typeface="+mj-lt"/>
              <a:buAutoNum type="arabicPeriod"/>
            </a:pPr>
            <a:r>
              <a:rPr lang="ar-SA" sz="2100" dirty="0"/>
              <a:t>رجال دين أو الكوادر الدينية المحليين الآخرين</a:t>
            </a:r>
          </a:p>
          <a:p>
            <a:pPr marL="514350" indent="-514350">
              <a:buFont typeface="+mj-lt"/>
              <a:buAutoNum type="arabicPeriod"/>
            </a:pPr>
            <a:r>
              <a:rPr lang="ar-SA" sz="2100" dirty="0"/>
              <a:t>أي خدمات رعاية صحة نفسية محلية و/أو مراكز أزمات</a:t>
            </a:r>
          </a:p>
          <a:p>
            <a:pPr marL="514350" indent="-514350">
              <a:buFont typeface="+mj-lt"/>
              <a:buAutoNum type="arabicPeriod"/>
            </a:pPr>
            <a:r>
              <a:rPr lang="ar-SA" sz="2100" dirty="0"/>
              <a:t>الخطوط الساخنة المحلية للطوارئ أو الأزمات</a:t>
            </a:r>
          </a:p>
          <a:p>
            <a:pPr marL="514350" indent="-514350">
              <a:buFont typeface="+mj-lt"/>
              <a:buAutoNum type="arabicPeriod"/>
            </a:pPr>
            <a:r>
              <a:rPr lang="ar-SA" sz="2100" dirty="0"/>
              <a:t>المستشفيات المحلية (تفضل بزيارة غرفة الطوارئ إذا كنت في أزمة)</a:t>
            </a:r>
          </a:p>
          <a:p>
            <a:pPr marL="514350" indent="-514350">
              <a:buFont typeface="+mj-lt"/>
              <a:buAutoNum type="arabicPeriod"/>
            </a:pPr>
            <a:endParaRPr lang="en-US" sz="2100" dirty="0"/>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40889458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8AF2B9A-0B2D-0644-A7BD-8BCDFB393840}"/>
              </a:ext>
            </a:extLst>
          </p:cNvPr>
          <p:cNvSpPr>
            <a:spLocks noGrp="1"/>
          </p:cNvSpPr>
          <p:nvPr>
            <p:ph type="title"/>
          </p:nvPr>
        </p:nvSpPr>
        <p:spPr/>
        <p:txBody>
          <a:bodyPr/>
          <a:lstStyle/>
          <a:p>
            <a:r>
              <a:rPr lang="ar-SA"/>
              <a:t>أشكال الدعم المقدمة من لجنة الإنقاذ الدولية للموظفين الذين يواجهون صعوبات متعلقة بالصحة النفسية</a:t>
            </a:r>
          </a:p>
        </p:txBody>
      </p:sp>
      <p:sp>
        <p:nvSpPr>
          <p:cNvPr id="3" name="Text Placeholder 2">
            <a:extLst>
              <a:ext uri="{FF2B5EF4-FFF2-40B4-BE49-F238E27FC236}">
                <a16:creationId xmlns:a16="http://schemas.microsoft.com/office/drawing/2014/main" xmlns="" id="{FA7AE513-9427-E34A-AD0C-CEA286E8B7F8}"/>
              </a:ext>
            </a:extLst>
          </p:cNvPr>
          <p:cNvSpPr>
            <a:spLocks noGrp="1"/>
          </p:cNvSpPr>
          <p:nvPr>
            <p:ph type="body" sz="quarter" idx="10"/>
          </p:nvPr>
        </p:nvSpPr>
        <p:spPr/>
        <p:txBody>
          <a:bodyPr/>
          <a:lstStyle/>
          <a:p>
            <a:pPr marL="0" indent="0">
              <a:buNone/>
            </a:pPr>
            <a:r>
              <a:rPr lang="ar-SA" sz="2400"/>
              <a:t>تستطيع لجنة الإنقاذ الدولية تقديم...</a:t>
            </a:r>
          </a:p>
          <a:p>
            <a:r>
              <a:rPr lang="ar-SA" sz="2400"/>
              <a:t>الدعم من مديرك والموارد البشرية لتعديل عبء العمل أوالمسؤوليات الخاصة بك بصورة مؤقتة</a:t>
            </a:r>
          </a:p>
          <a:p>
            <a:r>
              <a:rPr lang="ar-SA" sz="2400"/>
              <a:t>موارد تعليمية على </a:t>
            </a:r>
            <a:r>
              <a:rPr lang="ar-SA" sz="2400">
                <a:hlinkClick r:id="rId3" action="ppaction://hlinkfile"/>
              </a:rPr>
              <a:t>الموقع الإلكتروني لواجب الرعاية</a:t>
            </a:r>
          </a:p>
          <a:p>
            <a:r>
              <a:rPr lang="ar-SA" sz="2400"/>
              <a:t>استشارات من برنامج توفير المساعدة والمرونة للموظف (</a:t>
            </a:r>
            <a:r>
              <a:rPr lang="en-US" sz="2400"/>
              <a:t>EARP</a:t>
            </a:r>
            <a:r>
              <a:rPr lang="ar-SA" sz="2400"/>
              <a:t>) التابع للجنة الإنقاذ الدولية</a:t>
            </a:r>
          </a:p>
          <a:p>
            <a:r>
              <a:rPr lang="ar-SA" sz="2400"/>
              <a:t>دعم في الوصول إلى الرعاية الصحية الأولية والرعاية النفسية عبر التأمين الصحي أو خدمات الصحة الوطنية</a:t>
            </a:r>
          </a:p>
          <a:p>
            <a:r>
              <a:rPr lang="ar-SA" sz="2400"/>
              <a:t>أسئلة وأجوبة مع </a:t>
            </a:r>
            <a:r>
              <a:rPr lang="ar-SA" sz="2400">
                <a:hlinkClick r:id="rId4"/>
              </a:rPr>
              <a:t>مستشار صحة الموظفين</a:t>
            </a:r>
            <a:r>
              <a:rPr lang="ar-SA" sz="2400"/>
              <a:t>لمساعدتك في العثور على المزيد من المعلومات وتحديد الخيارات</a:t>
            </a:r>
          </a:p>
          <a:p>
            <a:r>
              <a:rPr lang="ar-SA" sz="2400"/>
              <a:t>طلب الإجازة أو غيرها من الخدمات من الموارد البشرية</a:t>
            </a:r>
            <a:r>
              <a:rPr lang="en-US" sz="2400"/>
              <a:t> </a:t>
            </a:r>
          </a:p>
          <a:p>
            <a:endParaRPr lang="en-US" dirty="0"/>
          </a:p>
        </p:txBody>
      </p:sp>
    </p:spTree>
    <p:extLst>
      <p:ext uri="{BB962C8B-B14F-4D97-AF65-F5344CB8AC3E}">
        <p14:creationId xmlns:p14="http://schemas.microsoft.com/office/powerpoint/2010/main" val="40248358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587ACF-7F2E-E548-B89E-251F8F30003B}"/>
              </a:ext>
            </a:extLst>
          </p:cNvPr>
          <p:cNvSpPr>
            <a:spLocks noGrp="1"/>
          </p:cNvSpPr>
          <p:nvPr>
            <p:ph type="title"/>
          </p:nvPr>
        </p:nvSpPr>
        <p:spPr>
          <a:xfrm>
            <a:off x="91440" y="136526"/>
            <a:ext cx="9052560" cy="611619"/>
          </a:xfrm>
        </p:spPr>
        <p:txBody>
          <a:bodyPr/>
          <a:lstStyle/>
          <a:p>
            <a:r>
              <a:rPr lang="ar-SA" sz="2400"/>
              <a:t>برنامج توفير المساعدة والمرونة للموظف (</a:t>
            </a:r>
            <a:r>
              <a:rPr lang="en-US" sz="2400"/>
              <a:t>EARP</a:t>
            </a:r>
            <a:r>
              <a:rPr lang="ar-SA" sz="2400"/>
              <a:t>) التابع للجنة الإنقاذ الدولية</a:t>
            </a:r>
          </a:p>
        </p:txBody>
      </p:sp>
      <p:sp>
        <p:nvSpPr>
          <p:cNvPr id="4" name="Text Placeholder 3">
            <a:extLst>
              <a:ext uri="{FF2B5EF4-FFF2-40B4-BE49-F238E27FC236}">
                <a16:creationId xmlns:a16="http://schemas.microsoft.com/office/drawing/2014/main" xmlns="" id="{4FD3EB6C-E10F-B24F-A539-94B531A98C42}"/>
              </a:ext>
            </a:extLst>
          </p:cNvPr>
          <p:cNvSpPr>
            <a:spLocks noGrp="1"/>
          </p:cNvSpPr>
          <p:nvPr>
            <p:ph type="body" sz="quarter" idx="10"/>
          </p:nvPr>
        </p:nvSpPr>
        <p:spPr>
          <a:xfrm>
            <a:off x="498157" y="921826"/>
            <a:ext cx="8239125" cy="5046447"/>
          </a:xfrm>
        </p:spPr>
        <p:txBody>
          <a:bodyPr/>
          <a:lstStyle/>
          <a:p>
            <a:pPr marL="0" indent="0">
              <a:lnSpc>
                <a:spcPct val="100000"/>
              </a:lnSpc>
              <a:spcAft>
                <a:spcPts val="300"/>
              </a:spcAft>
              <a:buNone/>
            </a:pPr>
            <a:r>
              <a:rPr lang="ar-SA" sz="2400" b="1"/>
              <a:t>استشارات برنامج توفير المساعدة والمرونة للموظف (</a:t>
            </a:r>
            <a:r>
              <a:rPr lang="en-US" sz="2400" b="1"/>
              <a:t>EARP</a:t>
            </a:r>
            <a:r>
              <a:rPr lang="ar-SA" sz="2400" b="1"/>
              <a:t>) التابع للجنة الإنقاذ الدولية تتمثل في:</a:t>
            </a:r>
          </a:p>
          <a:p>
            <a:pPr>
              <a:spcAft>
                <a:spcPts val="300"/>
              </a:spcAft>
            </a:pPr>
            <a:r>
              <a:rPr lang="ar-SA" sz="2400"/>
              <a:t>مجانية للموظفين (وأفراد أسرهم)</a:t>
            </a:r>
          </a:p>
          <a:p>
            <a:pPr>
              <a:spcAft>
                <a:spcPts val="300"/>
              </a:spcAft>
            </a:pPr>
            <a:r>
              <a:rPr lang="ar-SA" sz="2400"/>
              <a:t>سرية (لن تعرف لجنة الإنقاذ الدولية ما إذا كان أي موظف معين قد استخدم الخدمة، أو ما تمت مناقشته)</a:t>
            </a:r>
          </a:p>
          <a:p>
            <a:pPr>
              <a:spcAft>
                <a:spcPts val="300"/>
              </a:spcAft>
            </a:pPr>
            <a:r>
              <a:rPr lang="ar-SA" sz="2400"/>
              <a:t>متوفرة بلغات مختلفة (يتحدث الاستشاريون الذين يعملون في </a:t>
            </a:r>
            <a:r>
              <a:rPr lang="en-US" sz="2400"/>
              <a:t>Konerra</a:t>
            </a:r>
            <a:r>
              <a:rPr lang="ar-SA" sz="2400"/>
              <a:t> مجموعة متنوعة من اللغات)</a:t>
            </a:r>
          </a:p>
          <a:p>
            <a:pPr>
              <a:spcAft>
                <a:spcPts val="300"/>
              </a:spcAft>
            </a:pPr>
            <a:r>
              <a:rPr lang="ar-SA" sz="2400"/>
              <a:t>مقدمة من استشاريين لديهم خبرة دولية و/أو خبرة في العمل مع المنظمات الإنسانية والتنموية</a:t>
            </a:r>
          </a:p>
          <a:p>
            <a:pPr>
              <a:spcAft>
                <a:spcPts val="300"/>
              </a:spcAft>
            </a:pPr>
            <a:r>
              <a:rPr lang="ar-SA" sz="2400"/>
              <a:t>مخصصة:</a:t>
            </a:r>
            <a:r>
              <a:rPr lang="en-US" sz="2400"/>
              <a:t> </a:t>
            </a:r>
            <a:r>
              <a:rPr lang="ar-SA" sz="2400"/>
              <a:t>يمكن أن يطلب الموظفون الاستفسار عن النوع، المجموعة العمرية، الجنس/العرق والتخصص الفرعي للمستشار الخاص بهم</a:t>
            </a:r>
          </a:p>
          <a:p>
            <a:pPr>
              <a:spcAft>
                <a:spcPts val="300"/>
              </a:spcAft>
            </a:pPr>
            <a:endParaRPr lang="en-US" sz="2000" dirty="0"/>
          </a:p>
          <a:p>
            <a:pPr lvl="1">
              <a:buFontTx/>
              <a:buChar char="-"/>
            </a:pPr>
            <a:endParaRPr lang="en-US" dirty="0"/>
          </a:p>
          <a:p>
            <a:pPr marL="971550" lvl="1" indent="-514350">
              <a:buFont typeface="+mj-lt"/>
              <a:buAutoNum type="arabicPeriod"/>
            </a:pPr>
            <a:endParaRPr lang="en-US" dirty="0"/>
          </a:p>
        </p:txBody>
      </p:sp>
    </p:spTree>
    <p:extLst>
      <p:ext uri="{BB962C8B-B14F-4D97-AF65-F5344CB8AC3E}">
        <p14:creationId xmlns:p14="http://schemas.microsoft.com/office/powerpoint/2010/main" val="10067025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205D5F-AEEC-F346-94D6-7FD63B35DD97}"/>
              </a:ext>
            </a:extLst>
          </p:cNvPr>
          <p:cNvSpPr>
            <a:spLocks noGrp="1"/>
          </p:cNvSpPr>
          <p:nvPr>
            <p:ph type="title"/>
          </p:nvPr>
        </p:nvSpPr>
        <p:spPr/>
        <p:txBody>
          <a:bodyPr/>
          <a:lstStyle/>
          <a:p>
            <a:r>
              <a:rPr lang="ar-SA"/>
              <a:t>كيف تحدد موعدًا لجلسة استشارات عبر البريد الإلكتروني</a:t>
            </a:r>
          </a:p>
        </p:txBody>
      </p:sp>
      <p:sp>
        <p:nvSpPr>
          <p:cNvPr id="3" name="Text Placeholder 2">
            <a:extLst>
              <a:ext uri="{FF2B5EF4-FFF2-40B4-BE49-F238E27FC236}">
                <a16:creationId xmlns:a16="http://schemas.microsoft.com/office/drawing/2014/main" xmlns="" id="{AAE32A6A-2861-5D45-AA12-84A75CCEB09D}"/>
              </a:ext>
            </a:extLst>
          </p:cNvPr>
          <p:cNvSpPr>
            <a:spLocks noGrp="1"/>
          </p:cNvSpPr>
          <p:nvPr>
            <p:ph type="body" sz="quarter" idx="10"/>
          </p:nvPr>
        </p:nvSpPr>
        <p:spPr>
          <a:xfrm>
            <a:off x="461963" y="1146175"/>
            <a:ext cx="8239125" cy="4811280"/>
          </a:xfrm>
        </p:spPr>
        <p:txBody>
          <a:bodyPr/>
          <a:lstStyle/>
          <a:p>
            <a:pPr marL="0" indent="0">
              <a:spcBef>
                <a:spcPct val="0"/>
              </a:spcBef>
              <a:spcAft>
                <a:spcPts val="600"/>
              </a:spcAft>
              <a:buSzPct val="80000"/>
              <a:buNone/>
              <a:defRPr/>
            </a:pPr>
            <a:r>
              <a:rPr lang="ar-SA" sz="2400"/>
              <a:t>إذا كنت تود التحدث مع مستشار </a:t>
            </a:r>
            <a:r>
              <a:rPr lang="en-US" sz="2400"/>
              <a:t>Konterra</a:t>
            </a:r>
            <a:r>
              <a:rPr lang="ar-SA" sz="2400"/>
              <a:t>، أرسل بريد إلكتروني إلى:</a:t>
            </a:r>
            <a:r>
              <a:rPr lang="en-US" sz="2400"/>
              <a:t> </a:t>
            </a:r>
            <a:r>
              <a:rPr lang="en-US" sz="2400" u="sng"/>
              <a:t>IRC</a:t>
            </a:r>
            <a:r>
              <a:rPr lang="en-US" sz="2400">
                <a:hlinkClick r:id="rId3">
                  <a:extLst>
                    <a:ext uri="{A12FA001-AC4F-418D-AE19-62706E023703}">
                      <ahyp:hlinkClr xmlns:ahyp="http://schemas.microsoft.com/office/drawing/2018/hyperlinkcolor" xmlns="" val="tx"/>
                    </a:ext>
                  </a:extLst>
                </a:hlinkClick>
              </a:rPr>
              <a:t>@konterragroup.net</a:t>
            </a:r>
            <a:r>
              <a:rPr lang="ar-SA" sz="2400"/>
              <a:t> وقم بتضمين ما يلي:</a:t>
            </a:r>
          </a:p>
          <a:p>
            <a:pPr marL="457200" indent="-436563">
              <a:lnSpc>
                <a:spcPct val="110000"/>
              </a:lnSpc>
              <a:spcBef>
                <a:spcPct val="0"/>
              </a:spcBef>
              <a:buSzPct val="80000"/>
              <a:defRPr/>
            </a:pPr>
            <a:r>
              <a:rPr lang="ar-SA" sz="2200"/>
              <a:t>الاسم والموقع</a:t>
            </a:r>
          </a:p>
          <a:p>
            <a:pPr marL="457200" indent="-436563">
              <a:lnSpc>
                <a:spcPct val="110000"/>
              </a:lnSpc>
              <a:spcBef>
                <a:spcPct val="0"/>
              </a:spcBef>
              <a:buSzPct val="80000"/>
              <a:defRPr/>
            </a:pPr>
            <a:r>
              <a:rPr lang="ar-SA" sz="2200"/>
              <a:t>عدة فترات زمنية مدتها ساعة واحدة تكون أنت متاحًا في أثناءها خلال الأيام 1-3 التالية</a:t>
            </a:r>
          </a:p>
          <a:p>
            <a:pPr marL="457200" indent="-436563">
              <a:lnSpc>
                <a:spcPct val="110000"/>
              </a:lnSpc>
              <a:spcBef>
                <a:spcPct val="0"/>
              </a:spcBef>
              <a:buSzPct val="80000"/>
              <a:defRPr/>
            </a:pPr>
            <a:r>
              <a:rPr lang="ar-SA" sz="2200"/>
              <a:t>التفضيلات المتعلقة بالمستشار الذي ترغب في التحدث معه (مثل ذكر/أنثى، اللغة، إلخ.)</a:t>
            </a:r>
          </a:p>
          <a:p>
            <a:pPr marL="457200" indent="-436563">
              <a:lnSpc>
                <a:spcPct val="110000"/>
              </a:lnSpc>
              <a:spcBef>
                <a:spcPct val="0"/>
              </a:spcBef>
              <a:buSzPct val="80000"/>
              <a:defRPr/>
            </a:pPr>
            <a:r>
              <a:rPr lang="ar-SA" sz="2200"/>
              <a:t>ما الذي ترغب في مناقشته (على المستوى العام)</a:t>
            </a:r>
            <a:br>
              <a:rPr lang="ar-SA" sz="2200"/>
            </a:br>
            <a:endParaRPr lang="ar-SA" sz="2200"/>
          </a:p>
          <a:p>
            <a:pPr marL="0" indent="0">
              <a:spcBef>
                <a:spcPct val="0"/>
              </a:spcBef>
              <a:buSzPct val="80000"/>
              <a:buNone/>
              <a:defRPr/>
            </a:pPr>
            <a:r>
              <a:rPr lang="ar-SA" sz="2400"/>
              <a:t>ستتلقى ردًا في غضون 24 ساعة يتضمن وقت المشورة، بناءً على تفضيلاتك والمستشار المتوفر</a:t>
            </a:r>
          </a:p>
        </p:txBody>
      </p:sp>
    </p:spTree>
    <p:extLst>
      <p:ext uri="{BB962C8B-B14F-4D97-AF65-F5344CB8AC3E}">
        <p14:creationId xmlns:p14="http://schemas.microsoft.com/office/powerpoint/2010/main" val="32126524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20EE69A2-69E3-F742-ABF3-B6282C262D29}"/>
              </a:ext>
            </a:extLst>
          </p:cNvPr>
          <p:cNvSpPr>
            <a:spLocks noGrp="1"/>
          </p:cNvSpPr>
          <p:nvPr>
            <p:ph type="body" sz="quarter" idx="10"/>
          </p:nvPr>
        </p:nvSpPr>
        <p:spPr/>
        <p:txBody>
          <a:bodyPr/>
          <a:lstStyle/>
          <a:p>
            <a:pPr marL="0" indent="0" algn="ctr">
              <a:buNone/>
            </a:pPr>
            <a:endParaRPr lang="en-US" sz="6000" b="1" dirty="0"/>
          </a:p>
          <a:p>
            <a:pPr marL="0" indent="0" algn="ctr">
              <a:buNone/>
            </a:pPr>
            <a:r>
              <a:rPr lang="ar-SA" sz="6000" b="1" dirty="0"/>
              <a:t>مع خالص الشكر،</a:t>
            </a:r>
          </a:p>
          <a:p>
            <a:pPr marL="0" indent="0" algn="ctr">
              <a:buNone/>
            </a:pPr>
            <a:r>
              <a:rPr lang="ar-SA" sz="6000" dirty="0"/>
              <a:t>أي أسئلة؟</a:t>
            </a:r>
          </a:p>
        </p:txBody>
      </p:sp>
    </p:spTree>
    <p:extLst>
      <p:ext uri="{BB962C8B-B14F-4D97-AF65-F5344CB8AC3E}">
        <p14:creationId xmlns:p14="http://schemas.microsoft.com/office/powerpoint/2010/main" val="2833797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49E39B-5EBD-0244-B65B-48A4B9DDA89E}"/>
              </a:ext>
            </a:extLst>
          </p:cNvPr>
          <p:cNvSpPr>
            <a:spLocks noGrp="1"/>
          </p:cNvSpPr>
          <p:nvPr>
            <p:ph type="ctrTitle"/>
          </p:nvPr>
        </p:nvSpPr>
        <p:spPr>
          <a:xfrm>
            <a:off x="685800" y="130182"/>
            <a:ext cx="7772400" cy="1694415"/>
          </a:xfrm>
        </p:spPr>
        <p:txBody>
          <a:bodyPr/>
          <a:lstStyle/>
          <a:p>
            <a:r>
              <a:rPr lang="ar-SA" b="1" dirty="0"/>
              <a:t>نبذة عن الاكتئاب</a:t>
            </a:r>
            <a:r>
              <a:rPr lang="en-US" b="1" dirty="0"/>
              <a:t> </a:t>
            </a:r>
          </a:p>
        </p:txBody>
      </p:sp>
      <p:pic>
        <p:nvPicPr>
          <p:cNvPr id="6" name="Picture 5">
            <a:extLst>
              <a:ext uri="{FF2B5EF4-FFF2-40B4-BE49-F238E27FC236}">
                <a16:creationId xmlns:a16="http://schemas.microsoft.com/office/drawing/2014/main" xmlns="" id="{932B2EF5-8F4D-9244-81C2-557F5AF0AD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60500" y="2075609"/>
            <a:ext cx="6223000" cy="3721100"/>
          </a:xfrm>
          <a:prstGeom prst="rect">
            <a:avLst/>
          </a:prstGeom>
        </p:spPr>
      </p:pic>
    </p:spTree>
    <p:extLst>
      <p:ext uri="{BB962C8B-B14F-4D97-AF65-F5344CB8AC3E}">
        <p14:creationId xmlns:p14="http://schemas.microsoft.com/office/powerpoint/2010/main" val="728981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F4DC4D-5519-F54E-AEDD-A9B913C23133}"/>
              </a:ext>
            </a:extLst>
          </p:cNvPr>
          <p:cNvSpPr>
            <a:spLocks noGrp="1"/>
          </p:cNvSpPr>
          <p:nvPr>
            <p:ph type="title"/>
          </p:nvPr>
        </p:nvSpPr>
        <p:spPr>
          <a:xfrm>
            <a:off x="171449" y="136526"/>
            <a:ext cx="8741641" cy="611619"/>
          </a:xfrm>
        </p:spPr>
        <p:txBody>
          <a:bodyPr/>
          <a:lstStyle/>
          <a:p>
            <a:r>
              <a:rPr lang="ar-SA" dirty="0"/>
              <a:t>ما هو الاكتئاب؟</a:t>
            </a:r>
          </a:p>
        </p:txBody>
      </p:sp>
      <p:sp>
        <p:nvSpPr>
          <p:cNvPr id="3" name="Text Placeholder 2">
            <a:extLst>
              <a:ext uri="{FF2B5EF4-FFF2-40B4-BE49-F238E27FC236}">
                <a16:creationId xmlns:a16="http://schemas.microsoft.com/office/drawing/2014/main" xmlns="" id="{4B7DD70B-4655-E449-BFF3-F45770D6F36A}"/>
              </a:ext>
            </a:extLst>
          </p:cNvPr>
          <p:cNvSpPr>
            <a:spLocks noGrp="1"/>
          </p:cNvSpPr>
          <p:nvPr>
            <p:ph type="body" sz="quarter" idx="10"/>
          </p:nvPr>
        </p:nvSpPr>
        <p:spPr>
          <a:xfrm>
            <a:off x="461963" y="1146175"/>
            <a:ext cx="8239125" cy="4862739"/>
          </a:xfrm>
        </p:spPr>
        <p:txBody>
          <a:bodyPr/>
          <a:lstStyle/>
          <a:p>
            <a:r>
              <a:rPr lang="ar-SA" dirty="0"/>
              <a:t>يسبب الاكتئاب شعورًا مستمرًا بالحزن و/أو فقدان الاهتمام بالأنشطة التي عادةً ما تستمتع بها.</a:t>
            </a:r>
            <a:r>
              <a:rPr lang="en-US" dirty="0"/>
              <a:t> </a:t>
            </a:r>
          </a:p>
          <a:p>
            <a:r>
              <a:rPr lang="ar-SA" dirty="0"/>
              <a:t>إنها خبرة "الإنسان المتكامل" - إنها تؤثر على جسدك، ومستوى الطاقة لديك، ومزاجك وأفكارك.</a:t>
            </a:r>
            <a:r>
              <a:rPr lang="en-US" dirty="0"/>
              <a:t> </a:t>
            </a:r>
            <a:r>
              <a:rPr lang="ar-SA" dirty="0"/>
              <a:t>فهو يؤثر على الطريقة التي تتناول من خلالها الطعام وعلى نومك والطريقة التي تشعر من خلالها بنفسك، والطريقة التي تفكر بها في الأشياء.</a:t>
            </a:r>
          </a:p>
        </p:txBody>
      </p:sp>
      <p:sp>
        <p:nvSpPr>
          <p:cNvPr id="4" name="TextBox 3">
            <a:extLst>
              <a:ext uri="{FF2B5EF4-FFF2-40B4-BE49-F238E27FC236}">
                <a16:creationId xmlns:a16="http://schemas.microsoft.com/office/drawing/2014/main" xmlns="" id="{06C50F1C-D462-8148-956D-B331187EE45B}"/>
              </a:ext>
            </a:extLst>
          </p:cNvPr>
          <p:cNvSpPr txBox="1"/>
          <p:nvPr/>
        </p:nvSpPr>
        <p:spPr>
          <a:xfrm>
            <a:off x="461963" y="4364556"/>
            <a:ext cx="8239125" cy="1508105"/>
          </a:xfrm>
          <a:prstGeom prst="rect">
            <a:avLst/>
          </a:prstGeom>
          <a:noFill/>
        </p:spPr>
        <p:txBody>
          <a:bodyPr wrap="square" rtlCol="0">
            <a:spAutoFit/>
          </a:bodyPr>
          <a:lstStyle/>
          <a:p>
            <a:r>
              <a:rPr lang="ar-SA" sz="2400">
                <a:solidFill>
                  <a:schemeClr val="accent5">
                    <a:lumMod val="75000"/>
                  </a:schemeClr>
                </a:solidFill>
              </a:rPr>
              <a:t>"</a:t>
            </a:r>
            <a:r>
              <a:rPr lang="ar-SA" sz="2400" i="1">
                <a:solidFill>
                  <a:schemeClr val="accent5">
                    <a:lumMod val="75000"/>
                  </a:schemeClr>
                </a:solidFill>
              </a:rPr>
              <a:t>الاكتئاب ليس مجرد حزن.</a:t>
            </a:r>
            <a:r>
              <a:rPr lang="en-US" sz="2400" i="1">
                <a:solidFill>
                  <a:schemeClr val="accent5">
                    <a:lumMod val="75000"/>
                  </a:schemeClr>
                </a:solidFill>
              </a:rPr>
              <a:t> </a:t>
            </a:r>
            <a:r>
              <a:rPr lang="ar-SA" sz="2400" i="1">
                <a:solidFill>
                  <a:schemeClr val="accent5">
                    <a:lumMod val="75000"/>
                  </a:schemeClr>
                </a:solidFill>
              </a:rPr>
              <a:t>الاكتئاب في أسوأ حالاته هو غياب بارد للمشاعر - حالة من البؤس والفراغ والتجويف - والشيء الوحيد الذي تشعر بأنه حقيقي هو أن ذلك الشعور لن ينتهي أو يتحسن أبدًا."</a:t>
            </a:r>
          </a:p>
          <a:p>
            <a:pPr algn="r"/>
            <a:r>
              <a:rPr lang="ar-SA" sz="2000">
                <a:solidFill>
                  <a:schemeClr val="accent5">
                    <a:lumMod val="75000"/>
                  </a:schemeClr>
                </a:solidFill>
              </a:rPr>
              <a:t>- غير معروف</a:t>
            </a:r>
          </a:p>
        </p:txBody>
      </p:sp>
    </p:spTree>
    <p:extLst>
      <p:ext uri="{BB962C8B-B14F-4D97-AF65-F5344CB8AC3E}">
        <p14:creationId xmlns:p14="http://schemas.microsoft.com/office/powerpoint/2010/main" val="990363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C5CE579-F64C-B944-8CBA-E6046BD03A7C}"/>
              </a:ext>
            </a:extLst>
          </p:cNvPr>
          <p:cNvSpPr>
            <a:spLocks noGrp="1"/>
          </p:cNvSpPr>
          <p:nvPr>
            <p:ph type="title"/>
          </p:nvPr>
        </p:nvSpPr>
        <p:spPr/>
        <p:txBody>
          <a:bodyPr/>
          <a:lstStyle/>
          <a:p>
            <a:r>
              <a:rPr lang="ar-SA"/>
              <a:t>العلامات والأعراض الشائعة للاكتئاب</a:t>
            </a:r>
          </a:p>
        </p:txBody>
      </p:sp>
      <p:graphicFrame>
        <p:nvGraphicFramePr>
          <p:cNvPr id="4" name="Table 4">
            <a:extLst>
              <a:ext uri="{FF2B5EF4-FFF2-40B4-BE49-F238E27FC236}">
                <a16:creationId xmlns:a16="http://schemas.microsoft.com/office/drawing/2014/main" xmlns="" id="{4D6E7FAB-2909-A743-9478-E995E2EEBF90}"/>
              </a:ext>
            </a:extLst>
          </p:cNvPr>
          <p:cNvGraphicFramePr>
            <a:graphicFrameLocks noGrp="1"/>
          </p:cNvGraphicFramePr>
          <p:nvPr>
            <p:extLst>
              <p:ext uri="{D42A27DB-BD31-4B8C-83A1-F6EECF244321}">
                <p14:modId xmlns:p14="http://schemas.microsoft.com/office/powerpoint/2010/main" val="1093532121"/>
              </p:ext>
            </p:extLst>
          </p:nvPr>
        </p:nvGraphicFramePr>
        <p:xfrm>
          <a:off x="175372" y="912906"/>
          <a:ext cx="8793256" cy="4434840"/>
        </p:xfrm>
        <a:graphic>
          <a:graphicData uri="http://schemas.openxmlformats.org/drawingml/2006/table">
            <a:tbl>
              <a:tblPr rtl="1" firstRow="1" bandRow="1">
                <a:tableStyleId>{5C22544A-7EE6-4342-B048-85BDC9FD1C3A}</a:tableStyleId>
              </a:tblPr>
              <a:tblGrid>
                <a:gridCol w="4396628">
                  <a:extLst>
                    <a:ext uri="{9D8B030D-6E8A-4147-A177-3AD203B41FA5}">
                      <a16:colId xmlns:a16="http://schemas.microsoft.com/office/drawing/2014/main" xmlns="" val="2530468558"/>
                    </a:ext>
                  </a:extLst>
                </a:gridCol>
                <a:gridCol w="4396628">
                  <a:extLst>
                    <a:ext uri="{9D8B030D-6E8A-4147-A177-3AD203B41FA5}">
                      <a16:colId xmlns:a16="http://schemas.microsoft.com/office/drawing/2014/main" xmlns="" val="2084176911"/>
                    </a:ext>
                  </a:extLst>
                </a:gridCol>
              </a:tblGrid>
              <a:tr h="370840">
                <a:tc>
                  <a:txBody>
                    <a:bodyPr/>
                    <a:lstStyle/>
                    <a:p>
                      <a:pPr algn="r"/>
                      <a:r>
                        <a:rPr lang="ar-SA" sz="2400" dirty="0"/>
                        <a:t>المخ والمعتقدات</a:t>
                      </a:r>
                    </a:p>
                  </a:txBody>
                  <a:tcPr>
                    <a:solidFill>
                      <a:schemeClr val="accent1">
                        <a:lumMod val="75000"/>
                      </a:schemeClr>
                    </a:solidFill>
                  </a:tcPr>
                </a:tc>
                <a:tc>
                  <a:txBody>
                    <a:bodyPr/>
                    <a:lstStyle/>
                    <a:p>
                      <a:pPr algn="r"/>
                      <a:r>
                        <a:rPr lang="ar-SA" sz="2400"/>
                        <a:t>الجسم والسلوك</a:t>
                      </a:r>
                    </a:p>
                  </a:txBody>
                  <a:tcPr>
                    <a:solidFill>
                      <a:schemeClr val="accent1">
                        <a:lumMod val="75000"/>
                      </a:schemeClr>
                    </a:solidFill>
                  </a:tcPr>
                </a:tc>
                <a:extLst>
                  <a:ext uri="{0D108BD9-81ED-4DB2-BD59-A6C34878D82A}">
                    <a16:rowId xmlns:a16="http://schemas.microsoft.com/office/drawing/2014/main" xmlns="" val="2332763944"/>
                  </a:ext>
                </a:extLst>
              </a:tr>
              <a:tr h="370840">
                <a:tc>
                  <a:txBody>
                    <a:bodyPr/>
                    <a:lstStyle/>
                    <a:p>
                      <a:pPr>
                        <a:spcBef>
                          <a:spcPts val="300"/>
                        </a:spcBef>
                        <a:spcAft>
                          <a:spcPts val="300"/>
                        </a:spcAft>
                      </a:pPr>
                      <a:r>
                        <a:rPr lang="ar-SA" sz="2000" dirty="0">
                          <a:solidFill>
                            <a:schemeClr val="dk1"/>
                          </a:solidFill>
                          <a:latin typeface="+mn-lt"/>
                          <a:ea typeface="+mn-ea"/>
                          <a:cs typeface="Arial"/>
                        </a:rPr>
                        <a:t>الشعور بالحزن والفراغ واليأس والعجز</a:t>
                      </a:r>
                    </a:p>
                    <a:p>
                      <a:pPr>
                        <a:spcBef>
                          <a:spcPts val="300"/>
                        </a:spcBef>
                        <a:spcAft>
                          <a:spcPts val="300"/>
                        </a:spcAft>
                      </a:pPr>
                      <a:r>
                        <a:rPr lang="ar-SA" sz="2000" dirty="0">
                          <a:solidFill>
                            <a:schemeClr val="dk1"/>
                          </a:solidFill>
                          <a:latin typeface="+mn-lt"/>
                          <a:ea typeface="+mn-ea"/>
                          <a:cs typeface="Arial"/>
                        </a:rPr>
                        <a:t>فقدان الاهتمام والاستمتاع بالأنشطة أو الأشياء التي عادةً ما يتم الاستمتاع بها</a:t>
                      </a:r>
                    </a:p>
                    <a:p>
                      <a:pPr>
                        <a:spcBef>
                          <a:spcPts val="300"/>
                        </a:spcBef>
                        <a:spcAft>
                          <a:spcPts val="300"/>
                        </a:spcAft>
                      </a:pPr>
                      <a:r>
                        <a:rPr lang="ar-SA" sz="2000" dirty="0">
                          <a:solidFill>
                            <a:schemeClr val="dk1"/>
                          </a:solidFill>
                          <a:latin typeface="+mn-lt"/>
                          <a:ea typeface="+mn-ea"/>
                          <a:cs typeface="Arial"/>
                        </a:rPr>
                        <a:t>الشعور بعدم التحفز أو الخمول</a:t>
                      </a:r>
                    </a:p>
                    <a:p>
                      <a:pPr>
                        <a:spcBef>
                          <a:spcPts val="300"/>
                        </a:spcBef>
                        <a:spcAft>
                          <a:spcPts val="300"/>
                        </a:spcAft>
                      </a:pPr>
                      <a:r>
                        <a:rPr lang="ar-SA" sz="2000" dirty="0">
                          <a:solidFill>
                            <a:schemeClr val="dk1"/>
                          </a:solidFill>
                          <a:latin typeface="+mn-lt"/>
                          <a:ea typeface="+mn-ea"/>
                          <a:cs typeface="Arial"/>
                        </a:rPr>
                        <a:t>الشعور بالذنب أو انتقاد الذات (أن تتملكك مشاعر سلبية وسيئة تجاه نفسك)</a:t>
                      </a:r>
                    </a:p>
                    <a:p>
                      <a:pPr>
                        <a:spcBef>
                          <a:spcPts val="300"/>
                        </a:spcBef>
                        <a:spcAft>
                          <a:spcPts val="300"/>
                        </a:spcAft>
                      </a:pPr>
                      <a:r>
                        <a:rPr lang="ar-SA" sz="2000" dirty="0">
                          <a:solidFill>
                            <a:schemeClr val="dk1"/>
                          </a:solidFill>
                          <a:latin typeface="+mn-lt"/>
                          <a:ea typeface="+mn-ea"/>
                          <a:cs typeface="Arial"/>
                        </a:rPr>
                        <a:t>الشعور باللامبالاة والانفصال عن المشاعر الإيجابية</a:t>
                      </a:r>
                    </a:p>
                    <a:p>
                      <a:pPr>
                        <a:spcBef>
                          <a:spcPts val="300"/>
                        </a:spcBef>
                        <a:spcAft>
                          <a:spcPts val="300"/>
                        </a:spcAft>
                      </a:pPr>
                      <a:r>
                        <a:rPr lang="ar-SA" sz="2000" dirty="0">
                          <a:solidFill>
                            <a:schemeClr val="dk1"/>
                          </a:solidFill>
                          <a:latin typeface="+mn-lt"/>
                          <a:ea typeface="+mn-ea"/>
                          <a:cs typeface="Arial"/>
                        </a:rPr>
                        <a:t>التهيج والغضب وتقلب المزاج</a:t>
                      </a:r>
                    </a:p>
                    <a:p>
                      <a:pPr>
                        <a:spcBef>
                          <a:spcPts val="300"/>
                        </a:spcBef>
                        <a:spcAft>
                          <a:spcPts val="300"/>
                        </a:spcAft>
                      </a:pPr>
                      <a:r>
                        <a:rPr lang="ar-SA" sz="2000" dirty="0">
                          <a:solidFill>
                            <a:schemeClr val="dk1"/>
                          </a:solidFill>
                          <a:latin typeface="+mn-lt"/>
                          <a:ea typeface="+mn-ea"/>
                          <a:cs typeface="Arial"/>
                        </a:rPr>
                        <a:t>صعوبة في التركيز والتفكير بوضوح وتذكر الأشياء واتخاذ القرارات</a:t>
                      </a:r>
                    </a:p>
                    <a:p>
                      <a:pPr>
                        <a:spcBef>
                          <a:spcPts val="300"/>
                        </a:spcBef>
                        <a:spcAft>
                          <a:spcPts val="300"/>
                        </a:spcAft>
                      </a:pPr>
                      <a:r>
                        <a:rPr lang="ar-SA" sz="2000" dirty="0">
                          <a:solidFill>
                            <a:schemeClr val="dk1"/>
                          </a:solidFill>
                          <a:latin typeface="+mn-lt"/>
                          <a:ea typeface="+mn-ea"/>
                          <a:cs typeface="Arial"/>
                        </a:rPr>
                        <a:t>أفكار تتعلق بالموت والانتحار</a:t>
                      </a:r>
                      <a:r>
                        <a:rPr lang="en-US" sz="2000" dirty="0"/>
                        <a:t> </a:t>
                      </a:r>
                    </a:p>
                  </a:txBody>
                  <a:tcPr>
                    <a:solidFill>
                      <a:schemeClr val="accent1">
                        <a:lumMod val="40000"/>
                        <a:lumOff val="60000"/>
                      </a:schemeClr>
                    </a:solidFill>
                  </a:tcPr>
                </a:tc>
                <a:tc>
                  <a:txBody>
                    <a:bodyPr/>
                    <a:lstStyle/>
                    <a:p>
                      <a:pPr>
                        <a:spcBef>
                          <a:spcPts val="300"/>
                        </a:spcBef>
                        <a:spcAft>
                          <a:spcPts val="300"/>
                        </a:spcAft>
                      </a:pPr>
                      <a:r>
                        <a:rPr lang="ar-SA" sz="2000" dirty="0">
                          <a:solidFill>
                            <a:schemeClr val="dk1"/>
                          </a:solidFill>
                          <a:latin typeface="+mn-lt"/>
                          <a:ea typeface="+mn-ea"/>
                          <a:cs typeface="Arial"/>
                        </a:rPr>
                        <a:t>الافتقار إلى الطاقة والشعور بالتعب أو الإنهاك كثيرًا</a:t>
                      </a:r>
                    </a:p>
                    <a:p>
                      <a:pPr>
                        <a:spcBef>
                          <a:spcPts val="300"/>
                        </a:spcBef>
                        <a:spcAft>
                          <a:spcPts val="300"/>
                        </a:spcAft>
                      </a:pPr>
                      <a:r>
                        <a:rPr lang="ar-SA" sz="2000" dirty="0">
                          <a:solidFill>
                            <a:schemeClr val="dk1"/>
                          </a:solidFill>
                          <a:latin typeface="+mn-lt"/>
                          <a:ea typeface="+mn-ea"/>
                          <a:cs typeface="Arial"/>
                        </a:rPr>
                        <a:t>الانسحاب بعيدًا عن الآخرين، حتى الأشخاص الذين عادةً تستمتع بقضاء الأوقات معهم</a:t>
                      </a:r>
                    </a:p>
                    <a:p>
                      <a:pPr>
                        <a:spcBef>
                          <a:spcPts val="300"/>
                        </a:spcBef>
                        <a:spcAft>
                          <a:spcPts val="300"/>
                        </a:spcAft>
                      </a:pPr>
                      <a:r>
                        <a:rPr lang="ar-SA" sz="2000" dirty="0">
                          <a:solidFill>
                            <a:schemeClr val="dk1"/>
                          </a:solidFill>
                          <a:latin typeface="+mn-lt"/>
                          <a:ea typeface="+mn-ea"/>
                          <a:cs typeface="Arial"/>
                        </a:rPr>
                        <a:t>تغيرات في أنماط النوم الطبيعية لديك (النوم لفترات طويلة أو لفترات قصيرة)</a:t>
                      </a:r>
                    </a:p>
                    <a:p>
                      <a:pPr>
                        <a:spcBef>
                          <a:spcPts val="300"/>
                        </a:spcBef>
                        <a:spcAft>
                          <a:spcPts val="300"/>
                        </a:spcAft>
                      </a:pPr>
                      <a:r>
                        <a:rPr lang="ar-SA" sz="2000" dirty="0">
                          <a:solidFill>
                            <a:schemeClr val="dk1"/>
                          </a:solidFill>
                          <a:latin typeface="+mn-lt"/>
                          <a:ea typeface="+mn-ea"/>
                          <a:cs typeface="Arial"/>
                        </a:rPr>
                        <a:t>تغيرات في الشهية وفقدان أو زيادة الوزن</a:t>
                      </a:r>
                    </a:p>
                    <a:p>
                      <a:pPr>
                        <a:spcBef>
                          <a:spcPts val="300"/>
                        </a:spcBef>
                        <a:spcAft>
                          <a:spcPts val="300"/>
                        </a:spcAft>
                      </a:pPr>
                      <a:r>
                        <a:rPr lang="ar-SA" sz="2000" dirty="0">
                          <a:solidFill>
                            <a:schemeClr val="dk1"/>
                          </a:solidFill>
                          <a:latin typeface="+mn-lt"/>
                          <a:ea typeface="+mn-ea"/>
                          <a:cs typeface="Arial"/>
                        </a:rPr>
                        <a:t>فقدان الاهتمام بالجنس</a:t>
                      </a:r>
                    </a:p>
                    <a:p>
                      <a:pPr>
                        <a:spcBef>
                          <a:spcPts val="300"/>
                        </a:spcBef>
                        <a:spcAft>
                          <a:spcPts val="300"/>
                        </a:spcAft>
                      </a:pPr>
                      <a:r>
                        <a:rPr lang="ar-SA" sz="2000" dirty="0">
                          <a:solidFill>
                            <a:schemeClr val="dk1"/>
                          </a:solidFill>
                          <a:latin typeface="+mn-lt"/>
                          <a:ea typeface="+mn-ea"/>
                          <a:cs typeface="Arial"/>
                        </a:rPr>
                        <a:t>زيادة الإدمان مثل إدمان الكحوليات للمساعدة في التكيف</a:t>
                      </a:r>
                    </a:p>
                    <a:p>
                      <a:pPr>
                        <a:spcBef>
                          <a:spcPts val="300"/>
                        </a:spcBef>
                        <a:spcAft>
                          <a:spcPts val="300"/>
                        </a:spcAft>
                      </a:pPr>
                      <a:r>
                        <a:rPr lang="ar-SA" sz="2000" dirty="0">
                          <a:solidFill>
                            <a:schemeClr val="dk1"/>
                          </a:solidFill>
                          <a:latin typeface="+mn-lt"/>
                          <a:ea typeface="+mn-ea"/>
                          <a:cs typeface="Arial"/>
                        </a:rPr>
                        <a:t>أوجاع وآلام في الجسم</a:t>
                      </a:r>
                    </a:p>
                    <a:p>
                      <a:pPr>
                        <a:spcBef>
                          <a:spcPts val="300"/>
                        </a:spcBef>
                        <a:spcAft>
                          <a:spcPts val="300"/>
                        </a:spcAft>
                      </a:pPr>
                      <a:r>
                        <a:rPr lang="ar-SA" sz="2000" dirty="0">
                          <a:solidFill>
                            <a:schemeClr val="dk1"/>
                          </a:solidFill>
                          <a:latin typeface="+mn-lt"/>
                          <a:ea typeface="+mn-ea"/>
                          <a:cs typeface="Arial"/>
                        </a:rPr>
                        <a:t>إهمال المسؤوليات</a:t>
                      </a:r>
                    </a:p>
                  </a:txBody>
                  <a:tcPr>
                    <a:solidFill>
                      <a:schemeClr val="accent1">
                        <a:lumMod val="40000"/>
                        <a:lumOff val="60000"/>
                      </a:schemeClr>
                    </a:solidFill>
                  </a:tcPr>
                </a:tc>
                <a:extLst>
                  <a:ext uri="{0D108BD9-81ED-4DB2-BD59-A6C34878D82A}">
                    <a16:rowId xmlns:a16="http://schemas.microsoft.com/office/drawing/2014/main" xmlns="" val="3340138522"/>
                  </a:ext>
                </a:extLst>
              </a:tr>
            </a:tbl>
          </a:graphicData>
        </a:graphic>
      </p:graphicFrame>
    </p:spTree>
    <p:extLst>
      <p:ext uri="{BB962C8B-B14F-4D97-AF65-F5344CB8AC3E}">
        <p14:creationId xmlns:p14="http://schemas.microsoft.com/office/powerpoint/2010/main" val="2613127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85F718-5868-3141-A521-CC6F5B385847}"/>
              </a:ext>
            </a:extLst>
          </p:cNvPr>
          <p:cNvSpPr>
            <a:spLocks noGrp="1"/>
          </p:cNvSpPr>
          <p:nvPr>
            <p:ph type="title"/>
          </p:nvPr>
        </p:nvSpPr>
        <p:spPr>
          <a:xfrm>
            <a:off x="171449" y="136526"/>
            <a:ext cx="8775947" cy="611619"/>
          </a:xfrm>
        </p:spPr>
        <p:txBody>
          <a:bodyPr/>
          <a:lstStyle/>
          <a:p>
            <a:r>
              <a:rPr lang="ar-SA" dirty="0"/>
              <a:t>ما مدى شيوع الاكتئاب؟</a:t>
            </a:r>
          </a:p>
        </p:txBody>
      </p:sp>
      <p:pic>
        <p:nvPicPr>
          <p:cNvPr id="5" name="Picture 4" descr="Map&#10;&#10;Description automatically generated">
            <a:extLst>
              <a:ext uri="{FF2B5EF4-FFF2-40B4-BE49-F238E27FC236}">
                <a16:creationId xmlns:a16="http://schemas.microsoft.com/office/drawing/2014/main" xmlns="" id="{9E212AA2-ED10-514E-AC31-C78BF61C36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343" y="1146175"/>
            <a:ext cx="8485433" cy="4788460"/>
          </a:xfrm>
          <a:prstGeom prst="rect">
            <a:avLst/>
          </a:prstGeom>
          <a:solidFill>
            <a:schemeClr val="bg1">
              <a:lumMod val="95000"/>
              <a:alpha val="29000"/>
            </a:schemeClr>
          </a:solidFill>
        </p:spPr>
      </p:pic>
      <p:sp>
        <p:nvSpPr>
          <p:cNvPr id="3" name="Text Placeholder 2">
            <a:extLst>
              <a:ext uri="{FF2B5EF4-FFF2-40B4-BE49-F238E27FC236}">
                <a16:creationId xmlns:a16="http://schemas.microsoft.com/office/drawing/2014/main" xmlns="" id="{C78EE5CA-47A9-3C4B-A806-6DDC4AB42A84}"/>
              </a:ext>
            </a:extLst>
          </p:cNvPr>
          <p:cNvSpPr>
            <a:spLocks noGrp="1"/>
          </p:cNvSpPr>
          <p:nvPr>
            <p:ph type="body" sz="quarter" idx="10"/>
          </p:nvPr>
        </p:nvSpPr>
        <p:spPr>
          <a:xfrm>
            <a:off x="461963" y="1146175"/>
            <a:ext cx="8485433" cy="4788460"/>
          </a:xfrm>
          <a:solidFill>
            <a:schemeClr val="bg1">
              <a:alpha val="84000"/>
            </a:schemeClr>
          </a:solidFill>
        </p:spPr>
        <p:txBody>
          <a:bodyPr/>
          <a:lstStyle/>
          <a:p>
            <a:r>
              <a:rPr lang="ar-SA"/>
              <a:t>"الاكتئاب عبارة عن سبب رئيسي للإعاقة في جميع أنحاء العالم" (منظمة الصحة العالمية)</a:t>
            </a:r>
            <a:r>
              <a:rPr lang="en-US"/>
              <a:t> </a:t>
            </a:r>
          </a:p>
          <a:p>
            <a:r>
              <a:rPr lang="ar-SA"/>
              <a:t>سيتعرض حوالي شخص واحد من بين 6 أشخاص (16.6%) للاكتئاب في مرحلةٍ ما.</a:t>
            </a:r>
          </a:p>
          <a:p>
            <a:r>
              <a:rPr lang="ar-SA"/>
              <a:t>غالبًا ما يصل معدل إصابة النساء بالاكتئاب إلى ضعف معدل إصابة الرجال.</a:t>
            </a:r>
          </a:p>
          <a:p>
            <a:r>
              <a:rPr lang="ar-SA"/>
              <a:t>حوالي 3-4% من سكان العالم يعانوا من الاكتئاب في أي وقت معين.</a:t>
            </a:r>
            <a:r>
              <a:rPr lang="en-US"/>
              <a:t> </a:t>
            </a:r>
          </a:p>
          <a:p>
            <a:r>
              <a:rPr lang="ar-SA"/>
              <a:t>يعاني الأشخاص من جميع الدول والثقافات المختلفة من الاكتئاب، على الرغم من أن معدلات الانتشار قد تختلف.</a:t>
            </a:r>
            <a:r>
              <a:rPr lang="en-US"/>
              <a:t> </a:t>
            </a:r>
          </a:p>
        </p:txBody>
      </p:sp>
    </p:spTree>
    <p:extLst>
      <p:ext uri="{BB962C8B-B14F-4D97-AF65-F5344CB8AC3E}">
        <p14:creationId xmlns:p14="http://schemas.microsoft.com/office/powerpoint/2010/main" val="46524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74AD02F-C066-634F-AC71-87BFDCF34C52}"/>
              </a:ext>
            </a:extLst>
          </p:cNvPr>
          <p:cNvSpPr>
            <a:spLocks noGrp="1"/>
          </p:cNvSpPr>
          <p:nvPr>
            <p:ph type="title"/>
          </p:nvPr>
        </p:nvSpPr>
        <p:spPr>
          <a:xfrm>
            <a:off x="171450" y="136526"/>
            <a:ext cx="8529638" cy="611619"/>
          </a:xfrm>
        </p:spPr>
        <p:txBody>
          <a:bodyPr/>
          <a:lstStyle/>
          <a:p>
            <a:r>
              <a:rPr lang="ar-SA" dirty="0"/>
              <a:t>ما الذي يسبب الاكتئاب؟</a:t>
            </a:r>
            <a:br>
              <a:rPr lang="ar-SA" dirty="0"/>
            </a:br>
            <a:endParaRPr lang="ar-SA" dirty="0"/>
          </a:p>
        </p:txBody>
      </p:sp>
      <p:sp>
        <p:nvSpPr>
          <p:cNvPr id="3" name="Text Placeholder 2">
            <a:extLst>
              <a:ext uri="{FF2B5EF4-FFF2-40B4-BE49-F238E27FC236}">
                <a16:creationId xmlns:a16="http://schemas.microsoft.com/office/drawing/2014/main" xmlns="" id="{6A572B24-102D-F94A-8951-5C6661994EA1}"/>
              </a:ext>
            </a:extLst>
          </p:cNvPr>
          <p:cNvSpPr>
            <a:spLocks noGrp="1"/>
          </p:cNvSpPr>
          <p:nvPr>
            <p:ph type="body" sz="quarter" idx="10"/>
          </p:nvPr>
        </p:nvSpPr>
        <p:spPr>
          <a:xfrm>
            <a:off x="461963" y="1708879"/>
            <a:ext cx="8239125" cy="4886793"/>
          </a:xfrm>
        </p:spPr>
        <p:txBody>
          <a:bodyPr/>
          <a:lstStyle/>
          <a:p>
            <a:pPr lvl="0">
              <a:buFont typeface="Wingdings" panose="05000000000000000000" pitchFamily="2" charset="2"/>
              <a:buChar char=""/>
            </a:pPr>
            <a:r>
              <a:rPr lang="ar-SA" sz="2200" b="1" dirty="0"/>
              <a:t>الضعف الجيني </a:t>
            </a:r>
            <a:r>
              <a:rPr lang="ar-SA" sz="2200" dirty="0"/>
              <a:t> للتوازنات في المزاج التي تنظم الكيمياء في المخ.</a:t>
            </a:r>
            <a:r>
              <a:rPr lang="en-US" sz="2200" dirty="0"/>
              <a:t> </a:t>
            </a:r>
          </a:p>
          <a:p>
            <a:pPr lvl="0">
              <a:buFont typeface="Wingdings" panose="05000000000000000000" pitchFamily="2" charset="2"/>
              <a:buChar char=""/>
            </a:pPr>
            <a:r>
              <a:rPr lang="ar-SA" sz="2200" b="1" dirty="0"/>
              <a:t>الضغط المستمر</a:t>
            </a:r>
            <a:r>
              <a:rPr lang="ar-SA" sz="2200" dirty="0"/>
              <a:t>(مثلًا، المتعلق بالمشاكل الصحية المزمنة، صراعات العلاقات، مشاكل العمل، الماليات، وغيرها من المشاكل)</a:t>
            </a:r>
            <a:r>
              <a:rPr lang="en-US" sz="2200" dirty="0"/>
              <a:t> </a:t>
            </a:r>
          </a:p>
          <a:p>
            <a:pPr lvl="0">
              <a:buFont typeface="Wingdings" panose="05000000000000000000" pitchFamily="2" charset="2"/>
              <a:buChar char=""/>
            </a:pPr>
            <a:r>
              <a:rPr lang="ar-SA" sz="2200" b="1" dirty="0"/>
              <a:t>الوحدة أو العزلة</a:t>
            </a:r>
          </a:p>
          <a:p>
            <a:pPr lvl="0">
              <a:buFont typeface="Wingdings" panose="05000000000000000000" pitchFamily="2" charset="2"/>
              <a:buChar char=""/>
            </a:pPr>
            <a:r>
              <a:rPr lang="ar-SA" sz="2200" b="1" dirty="0"/>
              <a:t>الظروف الصحية، الآثار الجانبية للأدوية، والتغيرات الهرمونية</a:t>
            </a:r>
            <a:r>
              <a:rPr lang="en-US" sz="2200" b="1" dirty="0"/>
              <a:t/>
            </a:r>
            <a:br>
              <a:rPr lang="en-US" sz="2200" b="1" dirty="0"/>
            </a:br>
            <a:r>
              <a:rPr lang="en-US" sz="2200" b="1" dirty="0"/>
              <a:t> </a:t>
            </a:r>
            <a:r>
              <a:rPr lang="ar-SA" sz="2200" dirty="0"/>
              <a:t>(كتلك المرتبطة بالحمل والولادة)</a:t>
            </a:r>
          </a:p>
          <a:p>
            <a:pPr lvl="0">
              <a:buFont typeface="Wingdings" panose="05000000000000000000" pitchFamily="2" charset="2"/>
              <a:buChar char=""/>
            </a:pPr>
            <a:r>
              <a:rPr lang="ar-SA" sz="2200" b="1" dirty="0"/>
              <a:t>خبرات الحياة السابقة</a:t>
            </a:r>
            <a:r>
              <a:rPr lang="ar-SA" sz="2200" dirty="0"/>
              <a:t> (مثلًا، الصدمات الماضية)</a:t>
            </a:r>
          </a:p>
          <a:p>
            <a:pPr>
              <a:buFont typeface="Wingdings" panose="05000000000000000000" pitchFamily="2" charset="2"/>
              <a:buChar char=""/>
            </a:pPr>
            <a:r>
              <a:rPr lang="ar-SA" sz="2200" dirty="0"/>
              <a:t>أحيانًا لا يكون هناك سبب واضح</a:t>
            </a:r>
            <a:r>
              <a:rPr lang="en-US" sz="2400" dirty="0"/>
              <a:t> </a:t>
            </a:r>
          </a:p>
        </p:txBody>
      </p:sp>
      <p:sp>
        <p:nvSpPr>
          <p:cNvPr id="4" name="TextBox 3">
            <a:extLst>
              <a:ext uri="{FF2B5EF4-FFF2-40B4-BE49-F238E27FC236}">
                <a16:creationId xmlns:a16="http://schemas.microsoft.com/office/drawing/2014/main" xmlns="" id="{78DFE88B-7940-E644-AAF0-109ECE770529}"/>
              </a:ext>
            </a:extLst>
          </p:cNvPr>
          <p:cNvSpPr txBox="1"/>
          <p:nvPr/>
        </p:nvSpPr>
        <p:spPr>
          <a:xfrm>
            <a:off x="0" y="1026053"/>
            <a:ext cx="9144000" cy="584775"/>
          </a:xfrm>
          <a:prstGeom prst="rect">
            <a:avLst/>
          </a:prstGeom>
          <a:solidFill>
            <a:schemeClr val="accent1">
              <a:lumMod val="40000"/>
              <a:lumOff val="60000"/>
            </a:schemeClr>
          </a:solidFill>
        </p:spPr>
        <p:txBody>
          <a:bodyPr wrap="square" rtlCol="0">
            <a:spAutoFit/>
          </a:bodyPr>
          <a:lstStyle/>
          <a:p>
            <a:pPr marL="14288" lvl="0" indent="0" algn="ctr">
              <a:spcAft>
                <a:spcPts val="1200"/>
              </a:spcAft>
              <a:buNone/>
            </a:pPr>
            <a:r>
              <a:rPr lang="ar-SA" sz="3200" b="1" dirty="0"/>
              <a:t>التغيرات في كيمياء المخ</a:t>
            </a:r>
          </a:p>
        </p:txBody>
      </p:sp>
    </p:spTree>
    <p:extLst>
      <p:ext uri="{BB962C8B-B14F-4D97-AF65-F5344CB8AC3E}">
        <p14:creationId xmlns:p14="http://schemas.microsoft.com/office/powerpoint/2010/main" val="845657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0970C3-5C6E-3F4F-B9FE-322134CA83D5}"/>
              </a:ext>
            </a:extLst>
          </p:cNvPr>
          <p:cNvSpPr>
            <a:spLocks noGrp="1"/>
          </p:cNvSpPr>
          <p:nvPr>
            <p:ph type="title"/>
          </p:nvPr>
        </p:nvSpPr>
        <p:spPr/>
        <p:txBody>
          <a:bodyPr/>
          <a:lstStyle/>
          <a:p>
            <a:r>
              <a:rPr lang="ar-SA"/>
              <a:t>العلاجات الفعالة للاكتئاب</a:t>
            </a:r>
          </a:p>
        </p:txBody>
      </p:sp>
      <p:sp>
        <p:nvSpPr>
          <p:cNvPr id="3" name="Text Placeholder 2">
            <a:extLst>
              <a:ext uri="{FF2B5EF4-FFF2-40B4-BE49-F238E27FC236}">
                <a16:creationId xmlns:a16="http://schemas.microsoft.com/office/drawing/2014/main" xmlns="" id="{088FF67A-9192-F449-A1B1-60A79A807F6B}"/>
              </a:ext>
            </a:extLst>
          </p:cNvPr>
          <p:cNvSpPr>
            <a:spLocks noGrp="1"/>
          </p:cNvSpPr>
          <p:nvPr>
            <p:ph type="body" sz="quarter" idx="10"/>
          </p:nvPr>
        </p:nvSpPr>
        <p:spPr>
          <a:xfrm>
            <a:off x="412086" y="1161451"/>
            <a:ext cx="8083521" cy="4535097"/>
          </a:xfrm>
        </p:spPr>
        <p:txBody>
          <a:bodyPr/>
          <a:lstStyle/>
          <a:p>
            <a:pPr marL="457200" indent="-457200">
              <a:spcBef>
                <a:spcPts val="600"/>
              </a:spcBef>
              <a:spcAft>
                <a:spcPts val="600"/>
              </a:spcAft>
              <a:buFont typeface="+mj-lt"/>
              <a:buAutoNum type="arabicPeriod"/>
            </a:pPr>
            <a:r>
              <a:rPr lang="ar-SA" sz="2300" b="1"/>
              <a:t>العلاج</a:t>
            </a:r>
            <a:r>
              <a:rPr lang="ar-SA" sz="2300"/>
              <a:t>:</a:t>
            </a:r>
            <a:r>
              <a:rPr lang="en-US" sz="2300"/>
              <a:t> </a:t>
            </a:r>
            <a:r>
              <a:rPr lang="ar-SA" sz="2300"/>
              <a:t>يساعد من خلال تعليمك طرقًا جديدة للتفكير في تجاربك وطرقًا أخرى للتأقلم ، وكذلك توفير اتصال داعم.</a:t>
            </a:r>
          </a:p>
          <a:p>
            <a:pPr marL="457200" indent="-457200">
              <a:spcBef>
                <a:spcPts val="600"/>
              </a:spcBef>
              <a:spcAft>
                <a:spcPts val="600"/>
              </a:spcAft>
              <a:buFont typeface="+mj-lt"/>
              <a:buAutoNum type="arabicPeriod"/>
            </a:pPr>
            <a:r>
              <a:rPr lang="ar-SA" sz="2300" b="1"/>
              <a:t>الأدوية</a:t>
            </a:r>
            <a:r>
              <a:rPr lang="ar-SA" sz="2300"/>
              <a:t>:</a:t>
            </a:r>
            <a:r>
              <a:rPr lang="en-US" sz="2300"/>
              <a:t> </a:t>
            </a:r>
            <a:r>
              <a:rPr lang="ar-SA" sz="2300"/>
              <a:t>تساعد على موازنة الناقلات العصبية في مخك والتي تؤثر على المزاج والانفعالات.</a:t>
            </a:r>
            <a:r>
              <a:rPr lang="en-US" sz="2300"/>
              <a:t> </a:t>
            </a:r>
          </a:p>
          <a:p>
            <a:pPr marL="457200" indent="-457200">
              <a:spcBef>
                <a:spcPts val="600"/>
              </a:spcBef>
              <a:spcAft>
                <a:spcPts val="600"/>
              </a:spcAft>
              <a:buFont typeface="+mj-lt"/>
              <a:buAutoNum type="arabicPeriod"/>
            </a:pPr>
            <a:r>
              <a:rPr lang="ar-SA" sz="2300" b="1"/>
              <a:t>ممارسة التمارين الرياضية</a:t>
            </a:r>
            <a:r>
              <a:rPr lang="en-US" sz="2300" b="1"/>
              <a:t> </a:t>
            </a:r>
            <a:r>
              <a:rPr lang="ar-SA" sz="2300"/>
              <a:t>تساعد على زيادة مستوى كيميائيات الناقلات العصبية ذات الصلة والإندروفين ("الشعور بأنك على ما يرام") في المخ.</a:t>
            </a:r>
            <a:r>
              <a:rPr lang="en-US" sz="2300"/>
              <a:t> </a:t>
            </a:r>
          </a:p>
        </p:txBody>
      </p:sp>
      <p:pic>
        <p:nvPicPr>
          <p:cNvPr id="5" name="Picture 4" descr="A red and white logo&#10;&#10;Description automatically generated with low confidence">
            <a:extLst>
              <a:ext uri="{FF2B5EF4-FFF2-40B4-BE49-F238E27FC236}">
                <a16:creationId xmlns:a16="http://schemas.microsoft.com/office/drawing/2014/main" xmlns="" id="{6D94AF67-313F-B44A-ABE2-A1F00B4C03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81182" y="4297749"/>
            <a:ext cx="3145328" cy="1665174"/>
          </a:xfrm>
          <a:prstGeom prst="rect">
            <a:avLst/>
          </a:prstGeom>
        </p:spPr>
      </p:pic>
    </p:spTree>
    <p:extLst>
      <p:ext uri="{BB962C8B-B14F-4D97-AF65-F5344CB8AC3E}">
        <p14:creationId xmlns:p14="http://schemas.microsoft.com/office/powerpoint/2010/main" val="2959325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D164FC-7C8B-B240-A339-07F4798C2CB3}"/>
              </a:ext>
            </a:extLst>
          </p:cNvPr>
          <p:cNvSpPr>
            <a:spLocks noGrp="1"/>
          </p:cNvSpPr>
          <p:nvPr>
            <p:ph type="title"/>
          </p:nvPr>
        </p:nvSpPr>
        <p:spPr>
          <a:xfrm>
            <a:off x="171449" y="136526"/>
            <a:ext cx="8820151" cy="611619"/>
          </a:xfrm>
        </p:spPr>
        <p:txBody>
          <a:bodyPr/>
          <a:lstStyle/>
          <a:p>
            <a:r>
              <a:rPr lang="ar-SA" sz="2600"/>
              <a:t>كيف تساعد نفسك إذا تعرضت للاكتئاب؟</a:t>
            </a:r>
          </a:p>
        </p:txBody>
      </p:sp>
      <p:sp>
        <p:nvSpPr>
          <p:cNvPr id="3" name="Text Placeholder 2">
            <a:extLst>
              <a:ext uri="{FF2B5EF4-FFF2-40B4-BE49-F238E27FC236}">
                <a16:creationId xmlns:a16="http://schemas.microsoft.com/office/drawing/2014/main" xmlns="" id="{331E3301-96E8-0142-9021-B3F9CFD91EED}"/>
              </a:ext>
            </a:extLst>
          </p:cNvPr>
          <p:cNvSpPr>
            <a:spLocks noGrp="1"/>
          </p:cNvSpPr>
          <p:nvPr>
            <p:ph type="body" sz="quarter" idx="10"/>
          </p:nvPr>
        </p:nvSpPr>
        <p:spPr>
          <a:xfrm>
            <a:off x="461963" y="1146175"/>
            <a:ext cx="8404946" cy="923925"/>
          </a:xfrm>
        </p:spPr>
        <p:txBody>
          <a:bodyPr/>
          <a:lstStyle/>
          <a:p>
            <a:pPr marL="457200" lvl="0" indent="-457200">
              <a:buFont typeface="+mj-lt"/>
              <a:buAutoNum type="arabicPeriod"/>
            </a:pPr>
            <a:r>
              <a:rPr lang="ar-SA" sz="2200" dirty="0"/>
              <a:t>اطلب الدعم المهني من طبيب أو استشاري.</a:t>
            </a:r>
            <a:r>
              <a:rPr lang="en-US" sz="2200" dirty="0"/>
              <a:t> </a:t>
            </a:r>
          </a:p>
          <a:p>
            <a:pPr marL="457200" lvl="0" indent="-457200">
              <a:buFont typeface="+mj-lt"/>
              <a:buAutoNum type="arabicPeriod"/>
            </a:pPr>
            <a:r>
              <a:rPr lang="ar-SA" sz="2200" dirty="0"/>
              <a:t>حدد الأولويات وضع أهدافًا واقعية للرعاية بنفسك.</a:t>
            </a:r>
          </a:p>
          <a:p>
            <a:pPr marL="457200" lvl="0" indent="-457200">
              <a:buFont typeface="+mj-lt"/>
              <a:buAutoNum type="arabicPeriod"/>
            </a:pPr>
            <a:r>
              <a:rPr lang="ar-SA" sz="2200" dirty="0"/>
              <a:t>أخبر الأشخاص المقربين منك وهؤلاء الذين تثق فيهم بأنك تعاني.</a:t>
            </a:r>
            <a:r>
              <a:rPr lang="en-US" sz="2200" dirty="0"/>
              <a:t> </a:t>
            </a:r>
            <a:r>
              <a:rPr lang="ar-SA" sz="2200" dirty="0"/>
              <a:t>دع عائلتك وأصدقاءك يساعدوك.</a:t>
            </a:r>
            <a:r>
              <a:rPr lang="en-US" sz="2200" dirty="0"/>
              <a:t> </a:t>
            </a:r>
          </a:p>
          <a:p>
            <a:pPr marL="457200" lvl="0" indent="-457200">
              <a:buFont typeface="+mj-lt"/>
              <a:buAutoNum type="arabicPeriod"/>
            </a:pPr>
            <a:r>
              <a:rPr lang="ar-SA" sz="2200" dirty="0"/>
              <a:t>حاول قضاء بعض الوقت مع أشخاص من حولك.</a:t>
            </a:r>
            <a:r>
              <a:rPr lang="en-US" sz="2200" dirty="0"/>
              <a:t> </a:t>
            </a:r>
          </a:p>
          <a:p>
            <a:pPr marL="457200" lvl="0" indent="-457200">
              <a:buFont typeface="+mj-lt"/>
              <a:buAutoNum type="arabicPeriod"/>
            </a:pPr>
            <a:r>
              <a:rPr lang="ar-SA" sz="2200" dirty="0"/>
              <a:t>مارس تمارين رياضية بانتظام - مثلًا، المشي لمدة 30 دقيقة كل يوم.</a:t>
            </a:r>
            <a:r>
              <a:rPr lang="en-US" sz="2200" dirty="0"/>
              <a:t> </a:t>
            </a:r>
          </a:p>
          <a:p>
            <a:pPr marL="457200" lvl="0" indent="-457200">
              <a:buFont typeface="+mj-lt"/>
              <a:buAutoNum type="arabicPeriod"/>
            </a:pPr>
            <a:r>
              <a:rPr lang="ar-SA" sz="2200" dirty="0"/>
              <a:t>افعل الأشياء التي </a:t>
            </a:r>
            <a:r>
              <a:rPr lang="ar-SA" sz="2200" i="1" dirty="0"/>
              <a:t>تعودت</a:t>
            </a:r>
            <a:r>
              <a:rPr lang="ar-SA" sz="2200" dirty="0"/>
              <a:t>الاستمتاع بها.</a:t>
            </a:r>
            <a:r>
              <a:rPr lang="en-US" sz="2200" dirty="0"/>
              <a:t> </a:t>
            </a:r>
          </a:p>
          <a:p>
            <a:pPr marL="457200" lvl="0" indent="-457200">
              <a:buFont typeface="+mj-lt"/>
              <a:buAutoNum type="arabicPeriod"/>
            </a:pPr>
            <a:r>
              <a:rPr lang="ar-SA" sz="2200" dirty="0"/>
              <a:t>أجل أي قرارات مهمة حتى انتهاء الاكتئاب.</a:t>
            </a:r>
            <a:r>
              <a:rPr lang="en-US" sz="2200" dirty="0"/>
              <a:t> </a:t>
            </a:r>
          </a:p>
          <a:p>
            <a:pPr marL="457200" lvl="0" indent="-457200">
              <a:buFont typeface="+mj-lt"/>
              <a:buAutoNum type="arabicPeriod"/>
            </a:pPr>
            <a:r>
              <a:rPr lang="ar-SA" sz="2200" dirty="0"/>
              <a:t>قلل من تعاطي الكحول وأي عقاقير أخرى تستخدمها.</a:t>
            </a:r>
            <a:r>
              <a:rPr lang="en-US" sz="2200" dirty="0"/>
              <a:t> </a:t>
            </a:r>
          </a:p>
          <a:p>
            <a:pPr marL="457200" indent="-457200">
              <a:buFont typeface="+mj-lt"/>
              <a:buAutoNum type="arabicPeriod"/>
            </a:pPr>
            <a:r>
              <a:rPr lang="ar-SA" sz="2200" dirty="0"/>
              <a:t>توقع مزاجك والتفكير الإيجابي للتحسن بصورة تدريجية.</a:t>
            </a:r>
          </a:p>
          <a:p>
            <a:pPr marL="0" lvl="0" indent="0">
              <a:buNone/>
            </a:pPr>
            <a:endParaRPr lang="en-US" sz="2200" dirty="0"/>
          </a:p>
        </p:txBody>
      </p:sp>
    </p:spTree>
    <p:extLst>
      <p:ext uri="{BB962C8B-B14F-4D97-AF65-F5344CB8AC3E}">
        <p14:creationId xmlns:p14="http://schemas.microsoft.com/office/powerpoint/2010/main" val="195276943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Arial"/>
      </a:majorFont>
      <a:minorFont>
        <a:latin typeface="Calibri"/>
        <a:ea typeface=""/>
        <a:cs typeface="Arial"/>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derstanding Burnout" id="{9F9F561A-3832-4B44-A019-50EB6AB0E3B5}" vid="{FE375CF1-A32D-6A47-9B5C-96D78946E565}"/>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Arial"/>
      </a:majorFont>
      <a:minorFont>
        <a:latin typeface="Calibri"/>
        <a:ea typeface=""/>
        <a:cs typeface="Arial"/>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derstanding Burnout" id="{9F9F561A-3832-4B44-A019-50EB6AB0E3B5}" vid="{FE375CF1-A32D-6A47-9B5C-96D78946E56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Arial"/>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Arial"/>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4174</TotalTime>
  <Words>3746</Words>
  <Application>Microsoft Office PowerPoint</Application>
  <PresentationFormat>On-screen Show (4:3)</PresentationFormat>
  <Paragraphs>395</Paragraphs>
  <Slides>24</Slides>
  <Notes>24</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24</vt:i4>
      </vt:variant>
    </vt:vector>
  </HeadingPairs>
  <TitlesOfParts>
    <vt:vector size="31" baseType="lpstr">
      <vt:lpstr>Arial</vt:lpstr>
      <vt:lpstr>Calibri</vt:lpstr>
      <vt:lpstr>Wingdings</vt:lpstr>
      <vt:lpstr>ヒラギノ角ゴ Pro W3</vt:lpstr>
      <vt:lpstr>Office Theme</vt:lpstr>
      <vt:lpstr>1_Office Theme</vt:lpstr>
      <vt:lpstr>think-cell Slide</vt:lpstr>
      <vt:lpstr>فهم الاكتئاب والقلق</vt:lpstr>
      <vt:lpstr>أسئلة مهمة للإجابة عنها</vt:lpstr>
      <vt:lpstr>نبذة عن الاكتئاب </vt:lpstr>
      <vt:lpstr>ما هو الاكتئاب؟</vt:lpstr>
      <vt:lpstr>العلامات والأعراض الشائعة للاكتئاب</vt:lpstr>
      <vt:lpstr>ما مدى شيوع الاكتئاب؟</vt:lpstr>
      <vt:lpstr>ما الذي يسبب الاكتئاب؟ </vt:lpstr>
      <vt:lpstr>العلاجات الفعالة للاكتئاب</vt:lpstr>
      <vt:lpstr>كيف تساعد نفسك إذا تعرضت للاكتئاب؟</vt:lpstr>
      <vt:lpstr>نبذة عن القلق </vt:lpstr>
      <vt:lpstr>ما هو القلق؟</vt:lpstr>
      <vt:lpstr>أنواع اضطرابات القلق</vt:lpstr>
      <vt:lpstr>العلامات والأعراض الشائعة للقلق</vt:lpstr>
      <vt:lpstr>ما مدى شيوع القلق؟</vt:lpstr>
      <vt:lpstr>ما الذي يسبب القلق؟ </vt:lpstr>
      <vt:lpstr>علاجات فعالة للقلق</vt:lpstr>
      <vt:lpstr>كيف تساعد نفسك إذا تعرضت لذلك؟</vt:lpstr>
      <vt:lpstr>كيف يمكنك أنت ولجنة الإنقاذ الدولية تقديم المساعدة</vt:lpstr>
      <vt:lpstr>كيف تستطيع مساعدة شخص يعاني من القلق أو الاكتئاب؟</vt:lpstr>
      <vt:lpstr>أماكن يمكنك طلب المساعدة أو الدعم منها</vt:lpstr>
      <vt:lpstr>أشكال الدعم المقدمة من لجنة الإنقاذ الدولية للموظفين الذين يواجهون صعوبات متعلقة بالصحة النفسية</vt:lpstr>
      <vt:lpstr>برنامج توفير المساعدة والمرونة للموظف (EARP) التابع للجنة الإنقاذ الدولية</vt:lpstr>
      <vt:lpstr>كيف تحدد موعدًا لجلسة استشارات عبر البريد الإلكتروني</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and Tackling Burnout</dc:title>
  <dc:creator>Lisa McKay</dc:creator>
  <cp:lastModifiedBy>Robert Lindsley</cp:lastModifiedBy>
  <cp:revision>193</cp:revision>
  <cp:lastPrinted>2018-03-21T12:36:13Z</cp:lastPrinted>
  <dcterms:created xsi:type="dcterms:W3CDTF">2019-12-13T02:50:12Z</dcterms:created>
  <dcterms:modified xsi:type="dcterms:W3CDTF">2021-06-02T17:55:21Z</dcterms:modified>
</cp:coreProperties>
</file>