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9" r:id="rId2"/>
  </p:sldMasterIdLst>
  <p:notesMasterIdLst>
    <p:notesMasterId r:id="rId27"/>
  </p:notesMasterIdLst>
  <p:handoutMasterIdLst>
    <p:handoutMasterId r:id="rId28"/>
  </p:handoutMasterIdLst>
  <p:sldIdLst>
    <p:sldId id="470" r:id="rId3"/>
    <p:sldId id="471" r:id="rId4"/>
    <p:sldId id="472" r:id="rId5"/>
    <p:sldId id="495" r:id="rId6"/>
    <p:sldId id="556" r:id="rId7"/>
    <p:sldId id="542" r:id="rId8"/>
    <p:sldId id="544" r:id="rId9"/>
    <p:sldId id="545" r:id="rId10"/>
    <p:sldId id="546" r:id="rId11"/>
    <p:sldId id="540" r:id="rId12"/>
    <p:sldId id="496" r:id="rId13"/>
    <p:sldId id="558" r:id="rId14"/>
    <p:sldId id="551" r:id="rId15"/>
    <p:sldId id="557" r:id="rId16"/>
    <p:sldId id="559" r:id="rId17"/>
    <p:sldId id="560" r:id="rId18"/>
    <p:sldId id="554" r:id="rId19"/>
    <p:sldId id="555" r:id="rId20"/>
    <p:sldId id="547" r:id="rId21"/>
    <p:sldId id="528" r:id="rId22"/>
    <p:sldId id="515" r:id="rId23"/>
    <p:sldId id="529" r:id="rId24"/>
    <p:sldId id="538" r:id="rId25"/>
    <p:sldId id="539"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66373" autoAdjust="0"/>
  </p:normalViewPr>
  <p:slideViewPr>
    <p:cSldViewPr snapToGrid="0">
      <p:cViewPr varScale="1">
        <p:scale>
          <a:sx n="47" d="100"/>
          <a:sy n="47" d="100"/>
        </p:scale>
        <p:origin x="660" y="36"/>
      </p:cViewPr>
      <p:guideLst>
        <p:guide orient="horz" pos="552"/>
        <p:guide pos="504"/>
        <p:guide orient="horz" pos="1032"/>
      </p:guideLst>
    </p:cSldViewPr>
  </p:slideViewPr>
  <p:outlineViewPr>
    <p:cViewPr>
      <p:scale>
        <a:sx n="33" d="100"/>
        <a:sy n="33" d="100"/>
      </p:scale>
      <p:origin x="0" y="-88"/>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03" d="100"/>
          <a:sy n="103" d="100"/>
        </p:scale>
        <p:origin x="2176"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6/24/2021</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6/24/2021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fr-FR" b="1" i="1"/>
              <a:t>Présentez </a:t>
            </a:r>
            <a:r>
              <a:rPr lang="fr-FR"/>
              <a:t>: Offrez une brève présentation du facilitateur et de la session. Points importants à garder à l’esprit :</a:t>
            </a:r>
          </a:p>
          <a:p>
            <a:endParaRPr lang="en-US" b="1" dirty="0"/>
          </a:p>
          <a:p>
            <a:r>
              <a:rPr lang="fr-FR" b="1"/>
              <a:t>À propos de cette session : </a:t>
            </a:r>
          </a:p>
          <a:p>
            <a:pPr marL="171450" indent="-171450">
              <a:buFont typeface="Arial" panose="020B0604020202020204" pitchFamily="34" charset="0"/>
              <a:buChar char="•"/>
            </a:pPr>
            <a:r>
              <a:rPr lang="fr-FR"/>
              <a:t>Cette session contient des informations fondamentales sur la dépression et l’anxiété, la manière dont elles sont traitées, et comment l’IRC peut venir en aide aux employés souffrant de dépression et d’anxiété.</a:t>
            </a:r>
          </a:p>
          <a:p>
            <a:pPr marL="171450" indent="-171450">
              <a:buFont typeface="Arial" panose="020B0604020202020204" pitchFamily="34" charset="0"/>
              <a:buChar char="•"/>
            </a:pPr>
            <a:r>
              <a:rPr lang="fr-FR"/>
              <a:t>Si le facilitateur n’est pas un professionnel formé à la santé mentale, il est important d’en prendre note durant cette introduction et de fournir des mises en garde adéquates ainsi que des avertissements relatifs au contenu.</a:t>
            </a:r>
          </a:p>
          <a:p>
            <a:pPr marL="0" indent="0">
              <a:buFont typeface="Arial" panose="020B0604020202020204" pitchFamily="34" charset="0"/>
              <a:buNone/>
            </a:pPr>
            <a:endParaRPr lang="en-US" dirty="0"/>
          </a:p>
          <a:p>
            <a:pPr marL="0" indent="0">
              <a:buFont typeface="Arial" panose="020B0604020202020204" pitchFamily="34" charset="0"/>
              <a:buNone/>
            </a:pPr>
            <a:r>
              <a:rPr lang="fr-FR" b="1"/>
              <a:t>Concernant les éléments déclencheurs, les avertissements relatifs au contenu et les limites de l’expertise des facilitateurs :</a:t>
            </a:r>
          </a:p>
          <a:p>
            <a:pPr marL="171450" lvl="0" indent="-171450">
              <a:buFont typeface="Arial" panose="020B0604020202020204" pitchFamily="34" charset="0"/>
              <a:buChar char="•"/>
            </a:pPr>
            <a:r>
              <a:rPr lang="fr-FR"/>
              <a:t>Les facilitateurs doivent savoir qu'il est très probable que plusieurs participants à la session souffrent actuellement (ou aient souffert dans le passé) de problèmes de santé mentale. Ils pourraient également avoir des amis ou des êtres chers qui ont profondément souffert de dépression et/ou d’anxiété (dont idées suicidaires/tentatives de suicide, et suicide). Cette présentation est donc susceptible de contenir des « éléments déclencheurs ». </a:t>
            </a:r>
          </a:p>
          <a:p>
            <a:pPr marL="171450" lvl="0" indent="-171450">
              <a:buFont typeface="Arial" panose="020B0604020202020204" pitchFamily="34" charset="0"/>
              <a:buChar char="•"/>
            </a:pPr>
            <a:r>
              <a:rPr lang="fr-FR"/>
              <a:t>À titre minimum, les facilitateurs doivent déclarer aux participants que s’ils commencent à se sentir dépassés, nerveux ou contrariés durant la session, ils peuvent sortir faire une pause.</a:t>
            </a:r>
          </a:p>
          <a:p>
            <a:pPr marL="171450" lvl="0" indent="-171450">
              <a:buFont typeface="Arial" panose="020B0604020202020204" pitchFamily="34" charset="0"/>
              <a:buChar char="•"/>
            </a:pPr>
            <a:r>
              <a:rPr lang="fr-FR"/>
              <a:t>Les facilitateurs ou un manager doivent ensuite effectuer un suivi auprès de toute personne qui se serait absentée en cours de session et lui remettre une copie des contenus des diapositives (qui comprennent des instructions, vers la fin, concernant les modalités d’accès à des services de conseil par les employés).   </a:t>
            </a:r>
          </a:p>
          <a:p>
            <a:pPr marL="171450" lvl="0" indent="-171450">
              <a:buFont typeface="Arial" panose="020B0604020202020204" pitchFamily="34" charset="0"/>
              <a:buChar char="•"/>
            </a:pPr>
            <a:r>
              <a:rPr lang="fr-FR"/>
              <a:t>Les facilitateurs qui ne sont pas des professionnels de la santé mentale doivent savoir qui contacter afin de demander de l’aide ou de poser des questions sur ce contenu, le cas échéant.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​Expliquez : </a:t>
            </a:r>
            <a:r>
              <a:rPr lang="fr-FR" sz="1200" b="0" i="0">
                <a:solidFill>
                  <a:schemeClr val="tx1"/>
                </a:solidFill>
                <a:latin typeface="+mn-lt"/>
                <a:ea typeface="+mn-ea"/>
                <a:cs typeface="+mn-cs"/>
              </a:rPr>
              <a:t>À présent, laissons de côté la dépression pour nous pencher sur l’anxiété. Cette diapositive présente des mots et des expressions qui nous viennent souvent à l’esprit lorsque nous songeons à l’anxiété : inquiétude, tension, peur. </a:t>
            </a:r>
          </a:p>
          <a:p>
            <a:endParaRPr lang="en-US" sz="1200" b="0" i="0" kern="1200" dirty="0">
              <a:solidFill>
                <a:schemeClr val="tx1"/>
              </a:solidFill>
              <a:effectLst/>
              <a:latin typeface="+mn-lt"/>
              <a:ea typeface="+mn-ea"/>
              <a:cs typeface="+mn-cs"/>
            </a:endParaRPr>
          </a:p>
          <a:p>
            <a:r>
              <a:rPr lang="fr-FR" sz="1200" b="1" i="1">
                <a:solidFill>
                  <a:schemeClr val="tx1"/>
                </a:solidFill>
                <a:latin typeface="+mn-lt"/>
                <a:ea typeface="+mn-ea"/>
                <a:cs typeface="+mn-cs"/>
              </a:rPr>
              <a:t>[Si vous en avez le temps] Demandez aux participants : </a:t>
            </a:r>
            <a:r>
              <a:rPr lang="fr-FR" sz="1200" b="0" i="0">
                <a:solidFill>
                  <a:schemeClr val="tx1"/>
                </a:solidFill>
                <a:latin typeface="+mn-lt"/>
                <a:ea typeface="+mn-ea"/>
                <a:cs typeface="+mn-cs"/>
              </a:rPr>
              <a:t>« Pouvez-vous citer des mots ou des expressions ou métaphores issues d’autres langues ou cultures et qui sont liés au mot anxiété ? »</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a:p>
        </p:txBody>
      </p:sp>
    </p:spTree>
    <p:extLst>
      <p:ext uri="{BB962C8B-B14F-4D97-AF65-F5344CB8AC3E}">
        <p14:creationId xmlns:p14="http://schemas.microsoft.com/office/powerpoint/2010/main" val="1876228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a:t>L’anxiété va au-delà du stress ou de l’inquiétude.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Tout le monde éprouve de l’anxiété à différents moments de sa vie. Le stress ou l’anxiété sont des réactions normales face à une situation dangereuse ou stressante. Il s’agit de la manière dont notre corps essaye de nous préserver des situations dangereuses et nous encourage à résoudre les problèmes.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Bien que le stress et l’anxiété soient une réaction courante face à une situation où nous nous sentons sous pression, ils cessent généralement une fois que la situation stressante est passée, ou que le facteur de stress a disparu.</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Nous avons tous des moments où nous sommes anxieux, mais pour quelqu’un qui souffre d’anxiété problématique, ce ressenti n’est pas facilement contrôlé, et l’anxiété devient un problème lorsque ces pensées et sentiments ne disparaissent pas, lorsqu’ils s’installent dans la durée, ou qu'ils se produisent sans raison ni cause particulière et interfèrent avec la vie quotidienne.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a:p>
        </p:txBody>
      </p:sp>
    </p:spTree>
    <p:extLst>
      <p:ext uri="{BB962C8B-B14F-4D97-AF65-F5344CB8AC3E}">
        <p14:creationId xmlns:p14="http://schemas.microsoft.com/office/powerpoint/2010/main" val="1060060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fontAlgn="base"/>
            <a:r>
              <a:rPr lang="fr-FR" sz="1200" b="1" i="1">
                <a:solidFill>
                  <a:schemeClr val="tx1"/>
                </a:solidFill>
                <a:latin typeface="+mn-lt"/>
                <a:ea typeface="+mn-ea"/>
                <a:cs typeface="+mn-cs"/>
              </a:rPr>
              <a:t>​Expliquez : </a:t>
            </a:r>
          </a:p>
          <a:p>
            <a:pPr marL="171450" indent="-171450" fontAlgn="base">
              <a:buFont typeface="Arial" panose="020B0604020202020204" pitchFamily="34" charset="0"/>
              <a:buChar char="•"/>
            </a:pPr>
            <a:r>
              <a:rPr lang="fr-FR" sz="1200" b="0" i="0">
                <a:solidFill>
                  <a:schemeClr val="tx1"/>
                </a:solidFill>
                <a:latin typeface="+mn-lt"/>
                <a:ea typeface="+mn-ea"/>
                <a:cs typeface="+mn-cs"/>
              </a:rPr>
              <a:t>De nombreuses personnes souffrant d’anxiété éprouvent des symptômes caractéristiques de plusieurs types d’anxiété, et peuvent également souffrir de dépression. </a:t>
            </a:r>
          </a:p>
          <a:p>
            <a:pPr marL="171450" indent="-171450" fontAlgn="base">
              <a:buFont typeface="Arial" panose="020B0604020202020204" pitchFamily="34" charset="0"/>
              <a:buChar char="•"/>
            </a:pPr>
            <a:r>
              <a:rPr lang="fr-FR" sz="1200" b="0" i="0">
                <a:solidFill>
                  <a:schemeClr val="tx1"/>
                </a:solidFill>
                <a:latin typeface="+mn-lt"/>
                <a:ea typeface="+mn-ea"/>
                <a:cs typeface="+mn-cs"/>
              </a:rPr>
              <a:t>Il est important de demander de l’aide sans attendre si vous éprouvez de l’anxiété. Vos symptômes pourraient ne pas disparaître par eux-mêmes et s’ils ne sont pas traités, ils pourraient commencer à dominer votre vie.</a:t>
            </a:r>
          </a:p>
          <a:p>
            <a:pPr marL="171450" indent="-171450" fontAlgn="base">
              <a:buFont typeface="Arial" panose="020B0604020202020204" pitchFamily="34" charset="0"/>
              <a:buChar char="•"/>
            </a:pPr>
            <a:r>
              <a:rPr lang="fr-FR" sz="1200" b="0" i="0">
                <a:solidFill>
                  <a:schemeClr val="tx1"/>
                </a:solidFill>
                <a:latin typeface="+mn-lt"/>
                <a:ea typeface="+mn-ea"/>
                <a:cs typeface="+mn-cs"/>
              </a:rPr>
              <a:t>​Il existe différents types d’anxiété. Les plus courants sont :</a:t>
            </a:r>
          </a:p>
          <a:p>
            <a:pPr marL="171450" indent="-17145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fontAlgn="base">
              <a:buFont typeface="Arial" panose="020B0604020202020204" pitchFamily="34" charset="0"/>
              <a:buNone/>
            </a:pPr>
            <a:r>
              <a:rPr lang="fr-FR" sz="1200" b="1" i="0">
                <a:solidFill>
                  <a:schemeClr val="tx1"/>
                </a:solidFill>
                <a:latin typeface="+mn-lt"/>
                <a:ea typeface="+mn-ea"/>
                <a:cs typeface="+mn-cs"/>
              </a:rPr>
              <a:t>Trouble anxieux généralisé (TAG) : </a:t>
            </a:r>
            <a:r>
              <a:rPr lang="fr-FR" sz="1200" b="0" i="0">
                <a:solidFill>
                  <a:schemeClr val="tx1"/>
                </a:solidFill>
                <a:latin typeface="+mn-lt"/>
                <a:ea typeface="+mn-ea"/>
                <a:cs typeface="+mn-cs"/>
              </a:rPr>
              <a:t>Une personne se sent anxieuse et tendue presque chaque jour et s’inquiète à de nombreux sujets, pendant six mois ou plus. Les personnes souffrant de TAG :</a:t>
            </a:r>
          </a:p>
          <a:p>
            <a:pPr marL="171450" indent="-171450" fontAlgn="base">
              <a:buFont typeface="Arial" panose="020B0604020202020204" pitchFamily="34" charset="0"/>
              <a:buChar char="•"/>
            </a:pPr>
            <a:r>
              <a:rPr lang="fr-FR" sz="1200" b="0" i="0">
                <a:solidFill>
                  <a:schemeClr val="tx1"/>
                </a:solidFill>
                <a:latin typeface="+mn-lt"/>
                <a:ea typeface="+mn-ea"/>
                <a:cs typeface="+mn-cs"/>
              </a:rPr>
              <a:t>Sont anxieuses et inquiètes en permanence, et non pas seulement dans les situations stressantes.</a:t>
            </a:r>
          </a:p>
          <a:p>
            <a:pPr marL="171450" indent="-171450" fontAlgn="base">
              <a:buFont typeface="Arial" panose="020B0604020202020204" pitchFamily="34" charset="0"/>
              <a:buChar char="•"/>
            </a:pPr>
            <a:r>
              <a:rPr lang="fr-FR" sz="1200" b="0" i="0">
                <a:solidFill>
                  <a:schemeClr val="tx1"/>
                </a:solidFill>
                <a:latin typeface="+mn-lt"/>
                <a:ea typeface="+mn-ea"/>
                <a:cs typeface="+mn-cs"/>
              </a:rPr>
              <a:t>Ces inquiétudes sont intenses, persistantes et interfèrent avec leur vie normale. </a:t>
            </a:r>
          </a:p>
          <a:p>
            <a:pPr marL="171450" indent="-171450" fontAlgn="base">
              <a:buFont typeface="Arial" panose="020B0604020202020204" pitchFamily="34" charset="0"/>
              <a:buChar char="•"/>
            </a:pPr>
            <a:r>
              <a:rPr lang="fr-FR" sz="1200" b="0" i="0">
                <a:solidFill>
                  <a:schemeClr val="tx1"/>
                </a:solidFill>
                <a:latin typeface="+mn-lt"/>
                <a:ea typeface="+mn-ea"/>
                <a:cs typeface="+mn-cs"/>
              </a:rPr>
              <a:t>Leurs inquiétudes sont liées à plusieurs aspects de la vie quotidienne, dont les questions liées au travail, à la santé, à la famille et aux finances, plutôt qu’à un seul problème. Même des choses mineures comme les corvées domestiques, ou le fait d’être en retard à un rendez-vous peuvent susciter de l’anxiété et des inquiétudes incontrôlables, avec l’impression que quelque chose de terrible va se produire.</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fr-FR" sz="1200" b="1" i="0">
                <a:solidFill>
                  <a:schemeClr val="tx1"/>
                </a:solidFill>
                <a:latin typeface="+mn-lt"/>
                <a:ea typeface="+mn-ea"/>
                <a:cs typeface="+mn-cs"/>
              </a:rPr>
              <a:t>Anxiété sociale : </a:t>
            </a:r>
            <a:r>
              <a:rPr lang="fr-FR" sz="1200" b="0" i="0">
                <a:solidFill>
                  <a:schemeClr val="tx1"/>
                </a:solidFill>
                <a:latin typeface="+mn-lt"/>
                <a:ea typeface="+mn-ea"/>
                <a:cs typeface="+mn-cs"/>
              </a:rPr>
              <a:t>Un trouble anxieux caractérisé par une anxiété accablante et un sentiment de malaise excessif dans les situations sociales quotidiennes. La phobie sociale peut être limitée à un seul type de situation - comme la peur de parler dans les situations formelles ou informelles, ou de manger ou boire devant d’autres personnes - ou, sous sa forme la plus grave, elle peut être si envahissante que la personne manifestera des symptômes à chaque fois qu’elle se trouve en présence d’autres personnes.</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r>
              <a:rPr lang="fr-FR" sz="1200" b="1" i="0">
                <a:solidFill>
                  <a:schemeClr val="tx1"/>
                </a:solidFill>
                <a:latin typeface="+mn-lt"/>
                <a:ea typeface="+mn-ea"/>
                <a:cs typeface="+mn-cs"/>
              </a:rPr>
              <a:t>Trouble panique : </a:t>
            </a:r>
            <a:r>
              <a:rPr lang="fr-FR" sz="1200" b="0" i="0">
                <a:solidFill>
                  <a:schemeClr val="tx1"/>
                </a:solidFill>
                <a:latin typeface="+mn-lt"/>
                <a:ea typeface="+mn-ea"/>
                <a:cs typeface="+mn-cs"/>
              </a:rPr>
              <a:t>Le trouble panique est un trouble anxieux caractérisé par des crises de panique (des épisodes inattendus et répétés de peur intense, accompagnés de symptômes physiques qui peuvent inclure des douleurs thoraciques, des palpitations cardiaques, un essoufflement, des vertiges ou des douleurs abdominales). Ces épisodes peuvent atteindre leur paroxysme en quelques minutes. </a:t>
            </a:r>
          </a:p>
          <a:p>
            <a:pPr marL="171450" indent="-171450">
              <a:buFont typeface="Arial" panose="020B0604020202020204" pitchFamily="34" charset="0"/>
              <a:buChar char="•"/>
            </a:pPr>
            <a:r>
              <a:rPr lang="fr-FR" sz="1200" b="0" i="0">
                <a:solidFill>
                  <a:schemeClr val="tx1"/>
                </a:solidFill>
                <a:latin typeface="+mn-lt"/>
                <a:ea typeface="+mn-ea"/>
                <a:cs typeface="+mn-cs"/>
              </a:rPr>
              <a:t>On peut citer, entre autres pensées effrayantes : </a:t>
            </a:r>
            <a:r>
              <a:rPr lang="fr-FR" sz="1200">
                <a:solidFill>
                  <a:schemeClr val="tx1"/>
                </a:solidFill>
                <a:latin typeface="+mn-lt"/>
                <a:ea typeface="+mn-ea"/>
                <a:cs typeface="+mn-cs"/>
              </a:rPr>
              <a:t>« Je vais mourir » « Je n’arrive pas à respirer » « Cela ne s’arrêtera jamais » « Je suis en train de subir une crise cardiaque »</a:t>
            </a:r>
          </a:p>
          <a:p>
            <a:pPr marL="171450" indent="-171450">
              <a:buFont typeface="Arial" panose="020B0604020202020204" pitchFamily="34" charset="0"/>
              <a:buChar char="•"/>
            </a:pPr>
            <a:r>
              <a:rPr lang="fr-FR" sz="1200">
                <a:solidFill>
                  <a:schemeClr val="tx1"/>
                </a:solidFill>
                <a:latin typeface="+mn-lt"/>
                <a:ea typeface="+mn-ea"/>
                <a:cs typeface="+mn-cs"/>
              </a:rPr>
              <a:t>On peut citer, entre autres sensations physiques : palpitations cardiaques, transpiration, respiration difficile, tremblements, vertiges, envie de vomir.</a:t>
            </a:r>
          </a:p>
          <a:p>
            <a:pPr marL="171450" indent="-171450">
              <a:buFont typeface="Arial" panose="020B0604020202020204" pitchFamily="34" charset="0"/>
              <a:buChar char="•"/>
            </a:pPr>
            <a:r>
              <a:rPr lang="fr-FR" sz="1200">
                <a:solidFill>
                  <a:schemeClr val="tx1"/>
                </a:solidFill>
                <a:latin typeface="+mn-lt"/>
                <a:ea typeface="+mn-ea"/>
                <a:cs typeface="+mn-cs"/>
              </a:rPr>
              <a:t>Les crises de panique peuvent sembler insurmontables mais elles sont généralement de courte durée (environ 10 minutes). Il est important de savoir qu’elles s’arrêtent.</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fr-FR" sz="1200" b="1" i="0">
                <a:solidFill>
                  <a:schemeClr val="tx1"/>
                </a:solidFill>
                <a:latin typeface="+mn-lt"/>
                <a:ea typeface="+mn-ea"/>
                <a:cs typeface="+mn-cs"/>
              </a:rPr>
              <a:t>Phobies spécifiques : </a:t>
            </a:r>
            <a:r>
              <a:rPr lang="fr-FR" sz="1200" b="0" i="0">
                <a:solidFill>
                  <a:schemeClr val="tx1"/>
                </a:solidFill>
                <a:latin typeface="+mn-lt"/>
                <a:ea typeface="+mn-ea"/>
                <a:cs typeface="+mn-cs"/>
              </a:rPr>
              <a:t>La personne éprouve une peur intense au sujet d’un objet ou d'une situation spécifique (comme recevoir une injection ou voyager en avion) et pourrait déployer des efforts importants pour l’éviter. Il existe différents types de phobies.</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fr-FR" sz="1200" b="1" i="0" u="sng">
                <a:solidFill>
                  <a:schemeClr val="tx1"/>
                </a:solidFill>
                <a:latin typeface="+mn-lt"/>
                <a:ea typeface="+mn-ea"/>
                <a:cs typeface="+mn-cs"/>
              </a:rPr>
              <a:t>Informations de référence pour le facilitateur :</a:t>
            </a:r>
          </a:p>
          <a:p>
            <a:pPr marL="171450" indent="-171450">
              <a:buFont typeface="Arial" panose="020B0604020202020204" pitchFamily="34" charset="0"/>
              <a:buChar char="•"/>
            </a:pPr>
            <a:r>
              <a:rPr lang="fr-FR" b="0"/>
              <a:t>On peut citer, entre autres troubles comprenant de l’anxiété : </a:t>
            </a:r>
            <a:r>
              <a:rPr lang="fr-FR"/>
              <a:t>trouble obsessionnel compulsif (TCO, qui n’est généralement plus considéré comme un « trouble anxieux ») et trouble de stress post-traumatique (TSPT).</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a:p>
        </p:txBody>
      </p:sp>
    </p:spTree>
    <p:extLst>
      <p:ext uri="{BB962C8B-B14F-4D97-AF65-F5344CB8AC3E}">
        <p14:creationId xmlns:p14="http://schemas.microsoft.com/office/powerpoint/2010/main" val="1520273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sz="1200">
                <a:solidFill>
                  <a:schemeClr val="tx1"/>
                </a:solidFill>
                <a:latin typeface="+mn-lt"/>
                <a:ea typeface="+mn-ea"/>
                <a:cs typeface="+mn-cs"/>
              </a:rPr>
              <a:t>Les personnes qui souffrent d’anxiété subissent des changements qui affectent leur réflexion, leur ressenti, leur bien-être physique et leur comportement.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Toutes les personnes qui souffrent d’anxiété ne subiront pas TOUS ces symptômes.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Le diagnostic s’intéresse à l’intensité des symptômes, à leur durée, à toutes les causes spécifiques potentielles identifiables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a:p>
        </p:txBody>
      </p:sp>
    </p:spTree>
    <p:extLst>
      <p:ext uri="{BB962C8B-B14F-4D97-AF65-F5344CB8AC3E}">
        <p14:creationId xmlns:p14="http://schemas.microsoft.com/office/powerpoint/2010/main" val="645703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fr-FR" b="1" i="1"/>
              <a:t>Présentez</a:t>
            </a:r>
            <a:r>
              <a:rPr lang="fr-FR" b="0" i="0"/>
              <a:t> les informations qui figurent sur la diapositive.</a:t>
            </a:r>
          </a:p>
          <a:p>
            <a:endParaRPr lang="en-US" b="1" i="1" dirty="0"/>
          </a:p>
          <a:p>
            <a:r>
              <a:rPr lang="fr-FR" b="1" i="1"/>
              <a:t>​Expliquez :</a:t>
            </a:r>
          </a:p>
          <a:p>
            <a:pPr marL="171450" indent="-171450">
              <a:buFont typeface="Arial" panose="020B0604020202020204" pitchFamily="34" charset="0"/>
              <a:buChar char="•"/>
            </a:pPr>
            <a:r>
              <a:rPr lang="fr-FR" b="1" i="0" u="none"/>
              <a:t>Les taux de prévalence </a:t>
            </a:r>
            <a:r>
              <a:rPr lang="fr-FR" b="0" i="0" u="none"/>
              <a:t>peuvent varier selon les cultures pour de nombreuses raisons, dont : </a:t>
            </a:r>
          </a:p>
          <a:p>
            <a:pPr marL="628650" lvl="1" indent="-171450">
              <a:buFont typeface="Arial" panose="020B0604020202020204" pitchFamily="34" charset="0"/>
              <a:buChar char="•"/>
            </a:pPr>
            <a:r>
              <a:rPr lang="fr-FR" b="0" i="0" u="none"/>
              <a:t>L’influence des valeurs et normes culturelles sur l’expérience et l’expression des troubles de la santé mentale</a:t>
            </a:r>
          </a:p>
          <a:p>
            <a:pPr marL="628650" lvl="1" indent="-171450">
              <a:buFont typeface="Arial" panose="020B0604020202020204" pitchFamily="34" charset="0"/>
              <a:buChar char="•"/>
            </a:pPr>
            <a:r>
              <a:rPr lang="fr-FR" b="0" i="0" u="none"/>
              <a:t>L’utilisation de différents modèles de mesure</a:t>
            </a:r>
          </a:p>
          <a:p>
            <a:pPr marL="628650" lvl="1" indent="-171450">
              <a:buFont typeface="Arial" panose="020B0604020202020204" pitchFamily="34" charset="0"/>
              <a:buChar char="•"/>
            </a:pPr>
            <a:r>
              <a:rPr lang="fr-FR" b="0" i="0" u="none"/>
              <a:t>Les variations entre les taux d’accès aux professionnels de la santé mentale et aux médecins qui entraînent des différences de taux de diagnostic, entre autres  </a:t>
            </a:r>
          </a:p>
          <a:p>
            <a:pPr marL="171450" indent="-171450">
              <a:buFont typeface="Arial" panose="020B0604020202020204" pitchFamily="34" charset="0"/>
              <a:buChar char="•"/>
            </a:pPr>
            <a:r>
              <a:rPr lang="fr-FR" b="1" i="0" u="none"/>
              <a:t>L’ « écart entre les sexes » </a:t>
            </a:r>
            <a:r>
              <a:rPr lang="fr-FR" b="0" i="0" u="none"/>
              <a:t>en matière de prévalence existe indépendamment de la race, de l’appartenance ethnique et de la culture. Les femmes pourraient être plus susceptibles de souffrir d’anxiété pour plusieurs raisons, dont : </a:t>
            </a:r>
          </a:p>
          <a:p>
            <a:pPr marL="628650" lvl="1" indent="-171450">
              <a:buFont typeface="Arial" panose="020B0604020202020204" pitchFamily="34" charset="0"/>
              <a:buChar char="•"/>
            </a:pPr>
            <a:r>
              <a:rPr lang="fr-FR" b="0" i="0" u="none"/>
              <a:t>Circonstances de vie et culture (p. ex. inégalité des rapports de force et du statut, risque plus important de subir des abus, surcharge de travail)</a:t>
            </a:r>
          </a:p>
          <a:p>
            <a:pPr marL="628650" lvl="1" indent="-171450">
              <a:buFont typeface="Arial" panose="020B0604020202020204" pitchFamily="34" charset="0"/>
              <a:buChar char="•"/>
            </a:pPr>
            <a:r>
              <a:rPr lang="fr-FR" b="0" i="0" u="none"/>
              <a:t>L’influence des hormones associées à la puberté, à la grossesse et à l’accouchement </a:t>
            </a:r>
          </a:p>
          <a:p>
            <a:endParaRPr lang="en-US" b="1" i="1" u="sng" dirty="0"/>
          </a:p>
          <a:p>
            <a:r>
              <a:rPr lang="fr-FR" b="1" i="0" u="sng"/>
              <a:t>Références pertinentes</a:t>
            </a:r>
          </a:p>
          <a:p>
            <a:pPr marL="228600" indent="-228600">
              <a:buAutoNum type="arabicPeriod"/>
            </a:pPr>
            <a:r>
              <a:rPr lang="fr-FR" b="0" i="1"/>
              <a:t>Données sanitaires de l’OMS (2017) : </a:t>
            </a:r>
            <a:r>
              <a:rPr lang="fr-FR" b="0" i="0"/>
              <a:t>https://ourworldindata.org/mental-health</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fr-FR" sz="1200" b="0" i="1">
                <a:solidFill>
                  <a:schemeClr val="tx1"/>
                </a:solidFill>
                <a:latin typeface="+mn-lt"/>
                <a:ea typeface="+mn-ea"/>
                <a:cs typeface="+mn-cs"/>
              </a:rPr>
              <a:t>Épidémiologie des troubles anxieux au XXIe siècle : </a:t>
            </a:r>
            <a:r>
              <a:rPr lang="fr-FR" sz="1200" b="0" i="0">
                <a:solidFill>
                  <a:schemeClr val="tx1"/>
                </a:solidFill>
                <a:latin typeface="+mn-lt"/>
                <a:ea typeface="+mn-ea"/>
                <a:cs typeface="+mn-cs"/>
              </a:rPr>
              <a:t>https://www.ncbi.nlm.nih.gov/pmc/articles/PMC4610617/</a:t>
            </a:r>
          </a:p>
          <a:p>
            <a:pPr marL="228600" indent="-228600">
              <a:buAutoNum type="arabicPeriod"/>
            </a:pPr>
            <a:r>
              <a:rPr lang="fr-FR" b="0" i="1"/>
              <a:t>Aspects interculturels des troubles de l'anxiété</a:t>
            </a:r>
            <a:r>
              <a:rPr lang="fr-FR" b="0" i="0"/>
              <a:t> : https://www.ncbi.nlm.nih.gov/pmc/articles/PMC4037698/</a:t>
            </a:r>
          </a:p>
          <a:p>
            <a:pPr marL="228600" indent="-228600">
              <a:buAutoNum type="arabicPeriod"/>
            </a:pPr>
            <a:endParaRPr lang="en-US" b="0" i="0" dirty="0"/>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a:p>
        </p:txBody>
      </p:sp>
    </p:spTree>
    <p:extLst>
      <p:ext uri="{BB962C8B-B14F-4D97-AF65-F5344CB8AC3E}">
        <p14:creationId xmlns:p14="http://schemas.microsoft.com/office/powerpoint/2010/main" val="1435492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fr-FR" b="1" i="1"/>
              <a:t>​Expliquez : </a:t>
            </a:r>
            <a:r>
              <a:rPr lang="fr-FR" sz="1200">
                <a:solidFill>
                  <a:schemeClr val="tx1"/>
                </a:solidFill>
                <a:latin typeface="+mn-lt"/>
                <a:ea typeface="+mn-ea"/>
                <a:cs typeface="+mn-cs"/>
              </a:rPr>
              <a:t>L’anxiété est un phénomène complexe et les docteurs et chercheurs font sans cesse de nouvelles découvertes à son sujet. La plupart des experts considèrent que l’anxiété extrême est due à une combinaison de facteurs plutôt qu’à une cause isolée. Certains de ces facteurs pertinents peuvent inclure :</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 </a:t>
            </a:r>
          </a:p>
          <a:p>
            <a:pPr marL="171450" lvl="0" indent="-171450">
              <a:buFont typeface="Arial" panose="020B0604020202020204" pitchFamily="34" charset="0"/>
              <a:buChar char="•"/>
            </a:pPr>
            <a:r>
              <a:rPr lang="fr-FR" sz="1200" b="1">
                <a:solidFill>
                  <a:schemeClr val="tx1"/>
                </a:solidFill>
                <a:latin typeface="+mn-lt"/>
                <a:ea typeface="+mn-ea"/>
                <a:cs typeface="+mn-cs"/>
              </a:rPr>
              <a:t>Vulnérabilité génétiqueet chimie cérébrale</a:t>
            </a:r>
            <a:r>
              <a:rPr lang="fr-FR" sz="1200">
                <a:solidFill>
                  <a:schemeClr val="tx1"/>
                </a:solidFill>
                <a:latin typeface="+mn-lt"/>
                <a:ea typeface="+mn-ea"/>
                <a:cs typeface="+mn-cs"/>
              </a:rPr>
              <a:t>. Les neurotransmetteurs cérébraux responsables de la régulation de l’humeur pourraient ne pas remplir leur rôle. </a:t>
            </a:r>
          </a:p>
          <a:p>
            <a:pPr marL="171450" lvl="0" indent="-171450">
              <a:buFont typeface="Arial" panose="020B0604020202020204" pitchFamily="34" charset="0"/>
              <a:buChar char="•"/>
            </a:pPr>
            <a:r>
              <a:rPr lang="fr-FR" sz="1200" b="1">
                <a:solidFill>
                  <a:schemeClr val="tx1"/>
                </a:solidFill>
                <a:latin typeface="+mn-lt"/>
                <a:ea typeface="+mn-ea"/>
                <a:cs typeface="+mn-cs"/>
              </a:rPr>
              <a:t>Facteurs liés à la personnalité</a:t>
            </a:r>
            <a:r>
              <a:rPr lang="fr-FR" sz="1200">
                <a:solidFill>
                  <a:schemeClr val="tx1"/>
                </a:solidFill>
                <a:latin typeface="+mn-lt"/>
                <a:ea typeface="+mn-ea"/>
                <a:cs typeface="+mn-cs"/>
              </a:rPr>
              <a:t> : sensibilité élevée, perfectionnisme, personnalité de « Type A », timidité, pessimisme, faible estime de soi et autres. </a:t>
            </a:r>
          </a:p>
          <a:p>
            <a:pPr marL="171450" lvl="0" indent="-171450">
              <a:buFont typeface="Arial" panose="020B0604020202020204" pitchFamily="34" charset="0"/>
              <a:buChar char="•"/>
            </a:pPr>
            <a:r>
              <a:rPr lang="fr-FR" sz="1200" b="1">
                <a:solidFill>
                  <a:schemeClr val="tx1"/>
                </a:solidFill>
                <a:latin typeface="+mn-lt"/>
                <a:ea typeface="+mn-ea"/>
                <a:cs typeface="+mn-cs"/>
              </a:rPr>
              <a:t>Antécédents et modèles familiaux. </a:t>
            </a:r>
            <a:r>
              <a:rPr lang="fr-FR" sz="1200">
                <a:solidFill>
                  <a:schemeClr val="tx1"/>
                </a:solidFill>
                <a:latin typeface="+mn-lt"/>
                <a:ea typeface="+mn-ea"/>
                <a:cs typeface="+mn-cs"/>
              </a:rPr>
              <a:t>Les gens peuvent « apprendre » de leurs parents ou d’autres personnes à avoir des réactions anxieuses et réactives face aux défis de la vie. </a:t>
            </a:r>
          </a:p>
          <a:p>
            <a:pPr marL="171450" lvl="0" indent="-171450">
              <a:buFont typeface="Arial" panose="020B0604020202020204" pitchFamily="34" charset="0"/>
              <a:buChar char="•"/>
            </a:pPr>
            <a:r>
              <a:rPr lang="fr-FR" sz="1200" b="1">
                <a:solidFill>
                  <a:schemeClr val="tx1"/>
                </a:solidFill>
                <a:latin typeface="+mn-lt"/>
                <a:ea typeface="+mn-ea"/>
                <a:cs typeface="+mn-cs"/>
              </a:rPr>
              <a:t>La présence d’un stress durable</a:t>
            </a:r>
            <a:r>
              <a:rPr lang="fr-FR" sz="1200">
                <a:solidFill>
                  <a:schemeClr val="tx1"/>
                </a:solidFill>
                <a:latin typeface="+mn-lt"/>
                <a:ea typeface="+mn-ea"/>
                <a:cs typeface="+mn-cs"/>
              </a:rPr>
              <a:t> lié à des problèmes de santé chroniques, à des conflits relationnels, au travail, aux finances et à d’autres problèmes.</a:t>
            </a:r>
          </a:p>
          <a:p>
            <a:pPr marL="171450" lvl="0" indent="-171450">
              <a:buFont typeface="Arial" panose="020B0604020202020204" pitchFamily="34" charset="0"/>
              <a:buChar char="•"/>
            </a:pPr>
            <a:r>
              <a:rPr lang="fr-FR" sz="1200" b="1">
                <a:solidFill>
                  <a:schemeClr val="tx1"/>
                </a:solidFill>
                <a:latin typeface="+mn-lt"/>
                <a:ea typeface="+mn-ea"/>
                <a:cs typeface="+mn-cs"/>
              </a:rPr>
              <a:t>Des pathologies </a:t>
            </a:r>
            <a:r>
              <a:rPr lang="fr-FR" sz="1200">
                <a:solidFill>
                  <a:schemeClr val="tx1"/>
                </a:solidFill>
                <a:latin typeface="+mn-lt"/>
                <a:ea typeface="+mn-ea"/>
                <a:cs typeface="+mn-cs"/>
              </a:rPr>
              <a:t>comme le diabète, le cancer et les maladies cardiaques peuvent déclencher des troubles anxieux. </a:t>
            </a:r>
          </a:p>
          <a:p>
            <a:pPr marL="171450" lvl="0" indent="-171450">
              <a:buFont typeface="Arial" panose="020B0604020202020204" pitchFamily="34" charset="0"/>
              <a:buChar char="•"/>
            </a:pPr>
            <a:r>
              <a:rPr lang="fr-FR" sz="1200" b="1">
                <a:solidFill>
                  <a:schemeClr val="tx1"/>
                </a:solidFill>
                <a:latin typeface="+mn-lt"/>
                <a:ea typeface="+mn-ea"/>
                <a:cs typeface="+mn-cs"/>
              </a:rPr>
              <a:t>Grossesse et accouchement. </a:t>
            </a:r>
            <a:r>
              <a:rPr lang="fr-FR" sz="1200">
                <a:solidFill>
                  <a:schemeClr val="tx1"/>
                </a:solidFill>
                <a:latin typeface="+mn-lt"/>
                <a:ea typeface="+mn-ea"/>
                <a:cs typeface="+mn-cs"/>
              </a:rPr>
              <a:t>L’anxiété est courante durant la grossesse et après la naissance (anxiété postnatale). Environ 1 femme enceinte sur 7 montre des signes d’anxiété extrême durant la grossesse ou après l’accouchement. </a:t>
            </a:r>
          </a:p>
          <a:p>
            <a:pPr marL="171450" lvl="0" indent="-171450">
              <a:buFont typeface="Arial" panose="020B0604020202020204" pitchFamily="34" charset="0"/>
              <a:buChar char="•"/>
            </a:pPr>
            <a:r>
              <a:rPr lang="fr-FR" sz="1200" b="1">
                <a:solidFill>
                  <a:schemeClr val="tx1"/>
                </a:solidFill>
                <a:latin typeface="+mn-lt"/>
                <a:ea typeface="+mn-ea"/>
                <a:cs typeface="+mn-cs"/>
              </a:rPr>
              <a:t>Expériences de vie passées</a:t>
            </a:r>
            <a:r>
              <a:rPr lang="fr-FR" sz="1200">
                <a:solidFill>
                  <a:schemeClr val="tx1"/>
                </a:solidFill>
                <a:latin typeface="+mn-lt"/>
                <a:ea typeface="+mn-ea"/>
                <a:cs typeface="+mn-cs"/>
              </a:rPr>
              <a:t>. Les événementsqui provoquent une détresse considérable (comme une catastrophe naturelle majeure ou le fait d’être témoin d'un décès) peuvent déclencher des troubles anxieux. </a:t>
            </a:r>
          </a:p>
          <a:p>
            <a:pPr marL="171450" indent="-171450">
              <a:buFont typeface="Arial" panose="020B0604020202020204" pitchFamily="34" charset="0"/>
              <a:buChar char="•"/>
            </a:pPr>
            <a:r>
              <a:rPr lang="fr-FR" sz="1200" b="1">
                <a:solidFill>
                  <a:schemeClr val="tx1"/>
                </a:solidFill>
                <a:latin typeface="+mn-lt"/>
                <a:ea typeface="+mn-ea"/>
                <a:cs typeface="+mn-cs"/>
              </a:rPr>
              <a:t>​Abus de substances</a:t>
            </a:r>
            <a:r>
              <a:rPr lang="fr-FR" sz="1200">
                <a:solidFill>
                  <a:schemeClr val="tx1"/>
                </a:solidFill>
                <a:latin typeface="+mn-lt"/>
                <a:ea typeface="+mn-ea"/>
                <a:cs typeface="+mn-cs"/>
              </a:rPr>
              <a:t>. La consommation (ou le sevrage) de drogues et médicaments comme le cannabis, l’alcool et les sédatifs peuvent déclencher de l’anxiété.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a:p>
        </p:txBody>
      </p:sp>
    </p:spTree>
    <p:extLst>
      <p:ext uri="{BB962C8B-B14F-4D97-AF65-F5344CB8AC3E}">
        <p14:creationId xmlns:p14="http://schemas.microsoft.com/office/powerpoint/2010/main" val="3250721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a:t>
            </a:r>
            <a:r>
              <a:rPr lang="fr-FR" b="0" i="0"/>
              <a:t> : </a:t>
            </a:r>
            <a:r>
              <a:rPr lang="fr-FR" sz="1200">
                <a:solidFill>
                  <a:schemeClr val="tx1"/>
                </a:solidFill>
                <a:latin typeface="+mn-lt"/>
                <a:ea typeface="+mn-ea"/>
                <a:cs typeface="+mn-cs"/>
              </a:rPr>
              <a:t>Il est important de demander de l’aide sans attendre si vous éprouvez de l’anxiété. Vos symptômes pourraient ne pas disparaître d’eux-mêmes. S’ils n’étaient pas traités, ils pourraient même devenir plus intenses, épuisants, handicapants, et commencer à dominer votre existence. Il existe une palette de traitements efficaces contre l’anxiété. Plus tôt les personnes souffrant d’anxiété demandent de l’aide, plus elles sont susceptibles de se rétablir.  Voici quatre traitements contre l’anxiété dont l’efficacité a été scientifiquement démontrée...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​Points à discuter : </a:t>
            </a:r>
            <a:r>
              <a:rPr lang="fr-FR" b="0" i="0"/>
              <a:t>Que faire ?</a:t>
            </a:r>
          </a:p>
          <a:p>
            <a:pPr lvl="0"/>
            <a:r>
              <a:rPr lang="fr-FR" sz="1200" b="1">
                <a:solidFill>
                  <a:schemeClr val="tx1"/>
                </a:solidFill>
                <a:latin typeface="+mn-lt"/>
                <a:ea typeface="+mn-ea"/>
                <a:cs typeface="+mn-cs"/>
              </a:rPr>
              <a:t>1. Exercice physique et autres changements de style de vie : </a:t>
            </a:r>
            <a:r>
              <a:rPr lang="fr-FR" sz="1200">
                <a:solidFill>
                  <a:schemeClr val="tx1"/>
                </a:solidFill>
                <a:latin typeface="+mn-lt"/>
                <a:ea typeface="+mn-ea"/>
                <a:cs typeface="+mn-cs"/>
              </a:rPr>
              <a:t>L’exercice physique peutaider en augmentant le niveau de certains neurotransmetteurs et endorphines (qui suscitent une sensation de bien-être) dans le cerveau. En général, les personnes qui suivent les directives de l’Organisation mondiale de la Santé en matière d’exercice physique (150 minutes d’exercice physique d'intensité modérée par semaine pour les adultes en bonne santé âgés de 18 à 64 ans) bénéficient d’une meilleure santé mentale que les autres. Si vous utilisez l’exercice physique pour aider à soulager les symptômes de dépression, il est recommandé de commencer par 20 minutes d’exercice modéré 3 fois par semaine, puis d’augmenter la charge jusqu’à 30 minutes d’exercice modéré au moins 5 jours par semaine. Des études suggèrent également que certainschangements de mode de vie visant à réduire les niveaux de stress contribuent souvent à soulager les symptômes d’anxiété.  </a:t>
            </a:r>
          </a:p>
          <a:p>
            <a:r>
              <a:rPr lang="fr-FR" sz="1200">
                <a:solidFill>
                  <a:schemeClr val="tx1"/>
                </a:solidFill>
                <a:latin typeface="+mn-lt"/>
                <a:ea typeface="+mn-ea"/>
                <a:cs typeface="+mn-cs"/>
              </a:rPr>
              <a:t> </a:t>
            </a:r>
          </a:p>
          <a:p>
            <a:pPr lvl="0"/>
            <a:r>
              <a:rPr lang="fr-FR" sz="1200" b="1">
                <a:solidFill>
                  <a:schemeClr val="tx1"/>
                </a:solidFill>
                <a:latin typeface="+mn-lt"/>
                <a:ea typeface="+mn-ea"/>
                <a:cs typeface="+mn-cs"/>
              </a:rPr>
              <a:t>2. Ressources fiables d’auto-assistance : </a:t>
            </a:r>
            <a:r>
              <a:rPr lang="fr-FR" sz="1200">
                <a:solidFill>
                  <a:schemeClr val="tx1"/>
                </a:solidFill>
                <a:latin typeface="+mn-lt"/>
                <a:ea typeface="+mn-ea"/>
                <a:cs typeface="+mn-cs"/>
              </a:rPr>
              <a:t>Les ressources d’auto-assistance (comme les formations en ligne) peuvent également s’avérer très utiles. La plupart de ces ressources en ligne sont gratuites. Elles sont également anonymes et facilement accessibles à quiconque dispose d’un accès à internet. En cas de symptômes d’anxiété modérés à sévères, il est également judicieux d’envisager une thérapie/un traitement médicamenteux.</a:t>
            </a:r>
          </a:p>
          <a:p>
            <a:r>
              <a:rPr lang="fr-FR" sz="1200">
                <a:solidFill>
                  <a:schemeClr val="tx1"/>
                </a:solidFill>
                <a:latin typeface="+mn-lt"/>
                <a:ea typeface="+mn-ea"/>
                <a:cs typeface="+mn-cs"/>
              </a:rPr>
              <a:t> </a:t>
            </a:r>
          </a:p>
          <a:p>
            <a:pPr lvl="0"/>
            <a:r>
              <a:rPr lang="fr-FR" sz="1200" b="1">
                <a:solidFill>
                  <a:schemeClr val="tx1"/>
                </a:solidFill>
                <a:latin typeface="+mn-lt"/>
                <a:ea typeface="+mn-ea"/>
                <a:cs typeface="+mn-cs"/>
              </a:rPr>
              <a:t>3. Thérapie : </a:t>
            </a:r>
            <a:r>
              <a:rPr lang="fr-FR" sz="1200">
                <a:solidFill>
                  <a:schemeClr val="tx1"/>
                </a:solidFill>
                <a:latin typeface="+mn-lt"/>
                <a:ea typeface="+mn-ea"/>
                <a:cs typeface="+mn-cs"/>
              </a:rPr>
              <a:t>La thérapie peut aider en enseignant de nouvelles manières d’envisager ses expériences et d’autres manières de surmonter les épreuves, tout en apportant des soutiens directs. Il existe plusieurs approches thérapeutiques susceptibles d’aider à traiter l’anxiété, dont la thérapie cognitive et comportementale et la thérapie comportementale (dont la thérapie d’exposition). Les programmes thérapeutiques en ligne peuvent également s‘avérer très utiles. </a:t>
            </a:r>
          </a:p>
          <a:p>
            <a:r>
              <a:rPr lang="fr-FR" sz="1200">
                <a:solidFill>
                  <a:schemeClr val="tx1"/>
                </a:solidFill>
                <a:latin typeface="+mn-lt"/>
                <a:ea typeface="+mn-ea"/>
                <a:cs typeface="+mn-cs"/>
              </a:rPr>
              <a:t> </a:t>
            </a:r>
          </a:p>
          <a:p>
            <a:pPr lvl="0"/>
            <a:r>
              <a:rPr lang="fr-FR" sz="1200" b="1">
                <a:solidFill>
                  <a:schemeClr val="tx1"/>
                </a:solidFill>
                <a:latin typeface="+mn-lt"/>
                <a:ea typeface="+mn-ea"/>
                <a:cs typeface="+mn-cs"/>
              </a:rPr>
              <a:t>4. ​Médicaments : </a:t>
            </a:r>
            <a:r>
              <a:rPr lang="fr-FR" sz="1200">
                <a:solidFill>
                  <a:schemeClr val="tx1"/>
                </a:solidFill>
                <a:latin typeface="+mn-lt"/>
                <a:ea typeface="+mn-ea"/>
                <a:cs typeface="+mn-cs"/>
              </a:rPr>
              <a:t>Les médicaments peuvent être utiles pour soulager les symptômes du trouble anxieux généralisé et sont souvent prescrits en combinaison avec d’autres thérapies. Certains types de médicaments contre l’anxiété peuvent créer une dépendance et sont généralement prescrits à court terme, ou selon les besoins. Certains antidépresseurs peuvent également jouer un rôle dans le traitement de l’anxiété. L’anxiété provoque également des changements de la chimie cérébrale, que les antidépresseurs peuvent parfois aider à soulager.</a:t>
            </a:r>
          </a:p>
          <a:p>
            <a:pPr marL="228600" lvl="0" indent="-228600">
              <a:buFont typeface="+mj-lt"/>
              <a:buAutoNum type="arabicPeriod"/>
            </a:pPr>
            <a:endParaRPr lang="en-US" b="1"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b="0" i="0" u="sng">
                <a:solidFill>
                  <a:schemeClr val="tx1"/>
                </a:solidFill>
                <a:latin typeface="+mn-lt"/>
                <a:ea typeface="+mn-ea"/>
                <a:cs typeface="+mn-cs"/>
              </a:rPr>
              <a:t>Références​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u="none"/>
              <a:t>Guide des traitements efficaces contre l'anxiété : une revue fondée sur des faits d'observation : https://resources.beyondblue.org.au/prism/file?token=BL/0762</a:t>
            </a:r>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a:p>
        </p:txBody>
      </p:sp>
    </p:spTree>
    <p:extLst>
      <p:ext uri="{BB962C8B-B14F-4D97-AF65-F5344CB8AC3E}">
        <p14:creationId xmlns:p14="http://schemas.microsoft.com/office/powerpoint/2010/main" val="15894038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fr-FR" b="1" i="1"/>
              <a:t>[Si vous en avez le temps] Demandez aux participants : </a:t>
            </a:r>
            <a:r>
              <a:rPr lang="fr-FR" b="0" i="0"/>
              <a:t>Certains d’entre vous ontpeut-être déjà subi un trouble anxieux ou connaissent quelqu’un dont c’est le cas. Si vous vous sentez à l’aise pour partager ce que vous avez appris ou ce que vous avez vu fonctionner, qu’est-ce qui s’avère utile lorsqu’une</a:t>
            </a:r>
            <a:r>
              <a:rPr lang="fr-FR" b="0" i="0" baseline="0"/>
              <a:t> personne</a:t>
            </a:r>
            <a:r>
              <a:rPr lang="fr-FR" b="0" i="0"/>
              <a:t> souffre d'une anxiété extrême ou persistante ? Que peut-</a:t>
            </a:r>
            <a:r>
              <a:rPr lang="fr-FR" b="0" i="0" baseline="0"/>
              <a:t>elle</a:t>
            </a:r>
            <a:r>
              <a:rPr lang="fr-FR" b="0" i="0"/>
              <a:t> faire pour se venir en aide durant cette période ? </a:t>
            </a:r>
          </a:p>
          <a:p>
            <a:pPr marL="171450" indent="-171450">
              <a:buFont typeface="Arial" panose="020B0604020202020204" pitchFamily="34" charset="0"/>
              <a:buChar char="•"/>
            </a:pPr>
            <a:r>
              <a:rPr lang="fr-FR" b="1" i="1"/>
              <a:t>​Discutez des contributions des participants​</a:t>
            </a:r>
          </a:p>
          <a:p>
            <a:endParaRPr lang="en-US" b="1" i="1" dirty="0"/>
          </a:p>
          <a:p>
            <a:r>
              <a:rPr lang="fr-FR" b="1" i="1"/>
              <a:t>Présentez </a:t>
            </a:r>
            <a:r>
              <a:rPr lang="fr-FR" b="0" i="0"/>
              <a:t>et </a:t>
            </a:r>
            <a:r>
              <a:rPr lang="fr-FR" b="1" i="1"/>
              <a:t>discutez </a:t>
            </a:r>
            <a:r>
              <a:rPr lang="fr-FR" b="0" i="0"/>
              <a:t>des informations qui figurent sur la diapositive :</a:t>
            </a:r>
          </a:p>
          <a:p>
            <a:pPr lvl="0"/>
            <a:r>
              <a:rPr lang="fr-FR" sz="1200" b="1">
                <a:solidFill>
                  <a:schemeClr val="tx1"/>
                </a:solidFill>
                <a:latin typeface="+mn-lt"/>
                <a:ea typeface="+mn-ea"/>
                <a:cs typeface="+mn-cs"/>
              </a:rPr>
              <a:t>1. Adressez-vous à un médecin et/ou conseiller professionnel. </a:t>
            </a:r>
            <a:r>
              <a:rPr lang="fr-FR" sz="1200">
                <a:solidFill>
                  <a:schemeClr val="tx1"/>
                </a:solidFill>
                <a:latin typeface="+mn-lt"/>
                <a:ea typeface="+mn-ea"/>
                <a:cs typeface="+mn-cs"/>
              </a:rPr>
              <a:t>Consultez un professionnel de confiance et suivez ses conseils en matière de médicaments et/ou de thérapie.  Entre autres nombreux avantages, la consultation d'un conseiller peut vous aider à accomplir toutes les autres démarches de la liste. </a:t>
            </a:r>
          </a:p>
          <a:p>
            <a:r>
              <a:rPr lang="fr-FR" sz="1200" b="1">
                <a:solidFill>
                  <a:schemeClr val="tx1"/>
                </a:solidFill>
                <a:latin typeface="+mn-lt"/>
                <a:ea typeface="+mn-ea"/>
                <a:cs typeface="+mn-cs"/>
              </a:rPr>
              <a:t>2. Parlez-en à vos proches et aux personnes auxquelles vous faites confiance</a:t>
            </a:r>
            <a:r>
              <a:rPr lang="fr-FR" sz="1200">
                <a:solidFill>
                  <a:schemeClr val="tx1"/>
                </a:solidFill>
                <a:latin typeface="+mn-lt"/>
                <a:ea typeface="+mn-ea"/>
                <a:cs typeface="+mn-cs"/>
              </a:rPr>
              <a:t>. Laissez votre famille et vos amis vous aider. Si vous ne savez pas </a:t>
            </a:r>
            <a:r>
              <a:rPr lang="fr-FR" sz="1200" i="1">
                <a:solidFill>
                  <a:schemeClr val="tx1"/>
                </a:solidFill>
                <a:latin typeface="+mn-lt"/>
                <a:ea typeface="+mn-ea"/>
                <a:cs typeface="+mn-cs"/>
              </a:rPr>
              <a:t>comment</a:t>
            </a:r>
            <a:r>
              <a:rPr lang="fr-FR" sz="1200">
                <a:solidFill>
                  <a:schemeClr val="tx1"/>
                </a:solidFill>
                <a:latin typeface="+mn-lt"/>
                <a:ea typeface="+mn-ea"/>
                <a:cs typeface="+mn-cs"/>
              </a:rPr>
              <a:t> ils peuvent vous aider, demandez à l’un d’entre eux de débattre avec vous des termes #1 et #3 de cette liste et élaborez ensemble un plan d’action. </a:t>
            </a:r>
          </a:p>
          <a:p>
            <a:r>
              <a:rPr lang="fr-FR" sz="1200" b="1">
                <a:solidFill>
                  <a:schemeClr val="tx1"/>
                </a:solidFill>
                <a:latin typeface="+mn-lt"/>
                <a:ea typeface="+mn-ea"/>
                <a:cs typeface="+mn-cs"/>
              </a:rPr>
              <a:t>3. Identifiez des manières de réduire votre stress et établissez des objectifs réalistes d’auto-prise en charge : </a:t>
            </a:r>
            <a:r>
              <a:rPr lang="fr-FR" sz="1200">
                <a:solidFill>
                  <a:schemeClr val="tx1"/>
                </a:solidFill>
                <a:latin typeface="+mn-lt"/>
                <a:ea typeface="+mn-ea"/>
                <a:cs typeface="+mn-cs"/>
              </a:rPr>
              <a:t>Explorez des manières de réduire le niveau de stress et de pression dans votre vie, identifiez des priorités d’auto-prise en charge (p. ex. en matière d’exercice physique et de nutrition), et définissez des objectifs réalistes. Faites ce que vous voulez, sans vous surcharger ni risquer de blessure physique. </a:t>
            </a:r>
          </a:p>
          <a:p>
            <a:r>
              <a:rPr lang="fr-FR" sz="1200" b="1">
                <a:solidFill>
                  <a:schemeClr val="tx1"/>
                </a:solidFill>
                <a:latin typeface="+mn-lt"/>
                <a:ea typeface="+mn-ea"/>
                <a:cs typeface="+mn-cs"/>
              </a:rPr>
              <a:t>4. Prenez note de vos schémas de pensée :</a:t>
            </a:r>
            <a:r>
              <a:rPr lang="fr-FR" sz="1200">
                <a:solidFill>
                  <a:schemeClr val="tx1"/>
                </a:solidFill>
                <a:latin typeface="+mn-lt"/>
                <a:ea typeface="+mn-ea"/>
                <a:cs typeface="+mn-cs"/>
              </a:rPr>
              <a:t> Pour gérer son anxiété, il est essentiel de prendre conscience de l’influence de ses pensées sur son niveau d’anxiété. Cette prise de conscience vous aidera à comprendre ce qui contribue à votre anxiété, ainsi que vos facteurs déclencheurs. Elle peut vous aider à gérer différemment les situations stressantes et les facteurs déclencheurs, et à apprendre de nouvelles manières de les gérer. </a:t>
            </a:r>
          </a:p>
          <a:p>
            <a:r>
              <a:rPr lang="fr-FR" sz="1200" b="1">
                <a:solidFill>
                  <a:schemeClr val="tx1"/>
                </a:solidFill>
                <a:latin typeface="+mn-lt"/>
                <a:ea typeface="+mn-ea"/>
                <a:cs typeface="+mn-cs"/>
              </a:rPr>
              <a:t>5.</a:t>
            </a:r>
            <a:r>
              <a:rPr lang="fr-FR" sz="1200">
                <a:solidFill>
                  <a:schemeClr val="tx1"/>
                </a:solidFill>
                <a:latin typeface="+mn-lt"/>
                <a:ea typeface="+mn-ea"/>
                <a:cs typeface="+mn-cs"/>
              </a:rPr>
              <a:t> </a:t>
            </a:r>
            <a:r>
              <a:rPr lang="fr-FR" sz="1200" b="1">
                <a:solidFill>
                  <a:schemeClr val="tx1"/>
                </a:solidFill>
                <a:latin typeface="+mn-lt"/>
                <a:ea typeface="+mn-ea"/>
                <a:cs typeface="+mn-cs"/>
              </a:rPr>
              <a:t>Apprenez des techniques de respiration utiles :</a:t>
            </a:r>
            <a:r>
              <a:rPr lang="fr-FR" sz="1200">
                <a:solidFill>
                  <a:schemeClr val="tx1"/>
                </a:solidFill>
                <a:latin typeface="+mn-lt"/>
                <a:ea typeface="+mn-ea"/>
                <a:cs typeface="+mn-cs"/>
              </a:rPr>
              <a:t> De nombreux symptômes d’anxiété prennent la forme d'un cycle de sensations physiques. Le contrôle de la respiration est une excellente manière d’interrompre ce cycle.</a:t>
            </a:r>
          </a:p>
          <a:p>
            <a:r>
              <a:rPr lang="fr-FR" sz="1200" b="1">
                <a:solidFill>
                  <a:schemeClr val="tx1"/>
                </a:solidFill>
                <a:latin typeface="+mn-lt"/>
                <a:ea typeface="+mn-ea"/>
                <a:cs typeface="+mn-cs"/>
              </a:rPr>
              <a:t>6. Pratiquez un exercice physique régulier : </a:t>
            </a:r>
            <a:r>
              <a:rPr lang="fr-FR" sz="1200">
                <a:solidFill>
                  <a:schemeClr val="tx1"/>
                </a:solidFill>
                <a:latin typeface="+mn-lt"/>
                <a:ea typeface="+mn-ea"/>
                <a:cs typeface="+mn-cs"/>
              </a:rPr>
              <a:t>Commencez à pratiquer davantage d’exercice physique, en visant 30 minutes d’exercice physique modéré par jour, au moins cinq fois par semaine. Si vous avez la possibilité de pratiquer une activité physique en extérieur, faites-le. Si vous ne pratiquez pas régulièrement d’exercice physique, commencez modérément et augmentez progressivement l'intensité.</a:t>
            </a:r>
          </a:p>
          <a:p>
            <a:r>
              <a:rPr lang="fr-FR" sz="1200" b="1">
                <a:solidFill>
                  <a:schemeClr val="tx1"/>
                </a:solidFill>
                <a:latin typeface="+mn-lt"/>
                <a:ea typeface="+mn-ea"/>
                <a:cs typeface="+mn-cs"/>
              </a:rPr>
              <a:t>7. Apprenez d’autres compétences de gestion et d’adaptation utiles</a:t>
            </a:r>
            <a:r>
              <a:rPr lang="fr-FR" sz="1200">
                <a:solidFill>
                  <a:schemeClr val="tx1"/>
                </a:solidFill>
                <a:latin typeface="+mn-lt"/>
                <a:ea typeface="+mn-ea"/>
                <a:cs typeface="+mn-cs"/>
              </a:rPr>
              <a:t> : Il existe diverses stratégies de gestion et d’adaptation qui peuvent vous aider à gérer votre anxiété, dont des stratégies utiles de dialogue intérieur, de visualisation et de relaxation.  Approfondissez vos connaissances à leur sujet et mettez-les à l’épreuve.</a:t>
            </a:r>
          </a:p>
          <a:p>
            <a:r>
              <a:rPr lang="fr-FR" sz="1200" b="1">
                <a:solidFill>
                  <a:schemeClr val="tx1"/>
                </a:solidFill>
                <a:latin typeface="+mn-lt"/>
                <a:ea typeface="+mn-ea"/>
                <a:cs typeface="+mn-cs"/>
              </a:rPr>
              <a:t>8. Prenez conscience de vos stratégies d’évitement et efforcez-vous petit à petit de vous confronter à vos peurs. </a:t>
            </a:r>
            <a:r>
              <a:rPr lang="fr-FR" sz="1200">
                <a:solidFill>
                  <a:schemeClr val="tx1"/>
                </a:solidFill>
                <a:latin typeface="+mn-lt"/>
                <a:ea typeface="+mn-ea"/>
                <a:cs typeface="+mn-cs"/>
              </a:rPr>
              <a:t>Il est normal de vouloir éviter les situations qui suscitent de l’anxiété. L’évitement peut améliorer votre ressenti à court terme, mais à long terme, il peut aggraver votre anxiété, car il vous empêche de constater que ce que vous craignez pourrait ne pas se produire, ou ne pas être aussi effrayant que vous le pensez. Efforcez-vous d’acquérir des compétences de gestion de l’anxiété, puis confrontez-vous progressivement à vos peurs et mettez vos compétences à contribution. Vous constaterez que vous êtes capable de gérer des situations anxiogènes et vous gagnerez en confiance et en motivation.</a:t>
            </a:r>
          </a:p>
          <a:p>
            <a:r>
              <a:rPr lang="fr-FR" sz="1200" b="1">
                <a:solidFill>
                  <a:schemeClr val="tx1"/>
                </a:solidFill>
                <a:latin typeface="+mn-lt"/>
                <a:ea typeface="+mn-ea"/>
                <a:cs typeface="+mn-cs"/>
              </a:rPr>
              <a:t>9. Limitez la consommation d’alcool et d’autres drogues</a:t>
            </a:r>
            <a:r>
              <a:rPr lang="fr-FR" sz="1200">
                <a:solidFill>
                  <a:schemeClr val="tx1"/>
                </a:solidFill>
                <a:latin typeface="+mn-lt"/>
                <a:ea typeface="+mn-ea"/>
                <a:cs typeface="+mn-cs"/>
              </a:rPr>
              <a:t> : L’alcool et de nombreuses autres drogues ont un effet dépressif sur le système nerveux central. Ces substances pourraient vous procurer un sentiment de bien-être ou vous aider à vous détendre à court terme, mais elles peuvent sensiblement aggraver vos symptômes, intensifier votre anxiété et causer d’autres problèmes à long terme.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a:p>
        </p:txBody>
      </p:sp>
    </p:spTree>
    <p:extLst>
      <p:ext uri="{BB962C8B-B14F-4D97-AF65-F5344CB8AC3E}">
        <p14:creationId xmlns:p14="http://schemas.microsoft.com/office/powerpoint/2010/main" val="423712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​Expliquez : </a:t>
            </a:r>
            <a:r>
              <a:rPr lang="fr-FR" sz="1200" b="0" i="0">
                <a:solidFill>
                  <a:schemeClr val="tx1"/>
                </a:solidFill>
                <a:latin typeface="+mn-lt"/>
                <a:ea typeface="+mn-ea"/>
                <a:cs typeface="+mn-cs"/>
              </a:rPr>
              <a:t>Vous allez conclure cette présentation en explorant des manières d’aider d’autres personnes qui souffrent de dépression ou d’anxiété, et comment l’IRC peut les aider.</a:t>
            </a:r>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a:p>
        </p:txBody>
      </p:sp>
    </p:spTree>
    <p:extLst>
      <p:ext uri="{BB962C8B-B14F-4D97-AF65-F5344CB8AC3E}">
        <p14:creationId xmlns:p14="http://schemas.microsoft.com/office/powerpoint/2010/main" val="1363670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Demandez aux participants : </a:t>
            </a:r>
            <a:r>
              <a:rPr lang="fr-FR" b="0" i="0"/>
              <a:t>Que faire pour aider et soutenir un proche qui souffre de dépression ou d’anxiété ?</a:t>
            </a:r>
          </a:p>
          <a:p>
            <a:pPr marL="171450" indent="-171450">
              <a:buFont typeface="Arial" panose="020B0604020202020204" pitchFamily="34" charset="0"/>
              <a:buChar char="•"/>
            </a:pPr>
            <a:r>
              <a:rPr lang="fr-FR" b="1" i="1"/>
              <a:t>Discutez des </a:t>
            </a:r>
            <a:r>
              <a:rPr lang="fr-FR" b="0" i="0"/>
              <a:t>réponses des participants</a:t>
            </a:r>
            <a:r>
              <a:rPr lang="fr-FR"/>
              <a:t>.</a:t>
            </a:r>
          </a:p>
          <a:p>
            <a:pPr marL="171450" lvl="0" indent="-171450">
              <a:buFont typeface="Arial" panose="020B0604020202020204" pitchFamily="34" charset="0"/>
              <a:buChar char="•"/>
            </a:pPr>
            <a:endParaRPr lang="en-US" sz="1200" b="1" kern="1200" dirty="0">
              <a:solidFill>
                <a:schemeClr val="tx1"/>
              </a:solidFill>
              <a:effectLst/>
              <a:latin typeface="+mn-lt"/>
              <a:ea typeface="+mn-ea"/>
              <a:cs typeface="+mn-cs"/>
            </a:endParaRPr>
          </a:p>
          <a:p>
            <a:pPr marL="0" lvl="0" indent="0">
              <a:buFont typeface="Arial" panose="020B0604020202020204" pitchFamily="34" charset="0"/>
              <a:buNone/>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a:p>
        </p:txBody>
      </p:sp>
    </p:spTree>
    <p:extLst>
      <p:ext uri="{BB962C8B-B14F-4D97-AF65-F5344CB8AC3E}">
        <p14:creationId xmlns:p14="http://schemas.microsoft.com/office/powerpoint/2010/main" val="3579191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questions qui figurent sur la diapositive.</a:t>
            </a:r>
          </a:p>
          <a:p>
            <a:pPr lvl="0"/>
            <a:endParaRPr lang="en-US" sz="1200" b="0" i="0" kern="1200" dirty="0">
              <a:solidFill>
                <a:schemeClr val="tx1"/>
              </a:solidFill>
              <a:effectLst/>
              <a:latin typeface="+mn-lt"/>
              <a:ea typeface="+mn-ea"/>
              <a:cs typeface="+mn-cs"/>
            </a:endParaRPr>
          </a:p>
          <a:p>
            <a:pPr lvl="0"/>
            <a:r>
              <a:rPr lang="fr-FR" sz="1200" b="1" i="1">
                <a:solidFill>
                  <a:schemeClr val="tx1"/>
                </a:solidFill>
                <a:latin typeface="+mn-lt"/>
                <a:ea typeface="+mn-ea"/>
                <a:cs typeface="+mn-cs"/>
              </a:rPr>
              <a:t>Expliquez </a:t>
            </a:r>
            <a:r>
              <a:rPr lang="fr-FR" sz="1200" b="0" i="0">
                <a:solidFill>
                  <a:schemeClr val="tx1"/>
                </a:solidFill>
                <a:latin typeface="+mn-lt"/>
                <a:ea typeface="+mn-ea"/>
                <a:cs typeface="+mn-cs"/>
              </a:rPr>
              <a:t>que v</a:t>
            </a:r>
            <a:r>
              <a:rPr lang="fr-FR" sz="1200">
                <a:solidFill>
                  <a:schemeClr val="tx1"/>
                </a:solidFill>
                <a:latin typeface="+mn-lt"/>
                <a:ea typeface="+mn-ea"/>
                <a:cs typeface="+mn-cs"/>
              </a:rPr>
              <a:t>ous allez d’abord traiter de la dépression, puis de l’anxiété, avant de conclure en examinant comment vous (en tant qu'individu) et l’IRC pouvez aider une personne qui souffre de dépression ou d’anxiété.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a:p>
        </p:txBody>
      </p:sp>
    </p:spTree>
    <p:extLst>
      <p:ext uri="{BB962C8B-B14F-4D97-AF65-F5344CB8AC3E}">
        <p14:creationId xmlns:p14="http://schemas.microsoft.com/office/powerpoint/2010/main" val="4968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Débattez </a:t>
            </a:r>
            <a:r>
              <a:rPr lang="fr-FR" b="0" i="0"/>
              <a:t>des points qui figurent sur la diapositive et de la manière dont l’IRC peut aider les employés qui souffrent de troubles de la santé mentale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a:p>
        </p:txBody>
      </p:sp>
    </p:spTree>
    <p:extLst>
      <p:ext uri="{BB962C8B-B14F-4D97-AF65-F5344CB8AC3E}">
        <p14:creationId xmlns:p14="http://schemas.microsoft.com/office/powerpoint/2010/main" val="834989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Expliquez </a:t>
            </a:r>
            <a:r>
              <a:rPr lang="fr-FR" sz="1200">
                <a:solidFill>
                  <a:schemeClr val="tx1"/>
                </a:solidFill>
                <a:latin typeface="+mn-lt"/>
                <a:ea typeface="+mn-ea"/>
                <a:cs typeface="+mn-cs"/>
              </a:rPr>
              <a:t>comment les employés de l’IRC peuvent demander des conseils gratuits via le programme EARP en vous appuyant sur cette diapositive et les éléments suivants.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lvl="0"/>
            <a:endParaRPr lang="en-US" sz="1200" b="1"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a:p>
        </p:txBody>
      </p:sp>
    </p:spTree>
    <p:extLst>
      <p:ext uri="{BB962C8B-B14F-4D97-AF65-F5344CB8AC3E}">
        <p14:creationId xmlns:p14="http://schemas.microsoft.com/office/powerpoint/2010/main" val="1463322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a:p>
        </p:txBody>
      </p:sp>
    </p:spTree>
    <p:extLst>
      <p:ext uri="{BB962C8B-B14F-4D97-AF65-F5344CB8AC3E}">
        <p14:creationId xmlns:p14="http://schemas.microsoft.com/office/powerpoint/2010/main" val="3864592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Demandez aux participants </a:t>
            </a:r>
            <a:r>
              <a:rPr lang="fr-FR" b="0" i="0"/>
              <a:t>s'ils ont des questions. </a:t>
            </a:r>
          </a:p>
          <a:p>
            <a:pPr marL="171450" indent="-171450">
              <a:buFont typeface="Arial" panose="020B0604020202020204" pitchFamily="34" charset="0"/>
              <a:buChar char="•"/>
            </a:pPr>
            <a:r>
              <a:rPr lang="fr-FR" b="1" i="0"/>
              <a:t>NB : </a:t>
            </a:r>
            <a:r>
              <a:rPr lang="fr-FR" b="0" i="0"/>
              <a:t>Si vous n’êtes pas un professionnel qualifié de la santé mentale et que quelqu’un vous pose une question dont vous ignorez la réponse, </a:t>
            </a:r>
            <a:r>
              <a:rPr lang="fr-FR" b="1" i="0" u="sng"/>
              <a:t>ne tentez pas de deviner la réponse. </a:t>
            </a:r>
            <a:r>
              <a:rPr lang="fr-FR" b="1" i="0" u="none"/>
              <a:t> </a:t>
            </a:r>
            <a:r>
              <a:rPr lang="fr-FR" b="0" i="0" u="none"/>
              <a:t>D</a:t>
            </a:r>
            <a:r>
              <a:rPr lang="fr-FR" b="0" i="0"/>
              <a:t>ites à cette personne que vous obtiendrez une réponse et que vous la lui transmettrez.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a:p>
        </p:txBody>
      </p:sp>
    </p:spTree>
    <p:extLst>
      <p:ext uri="{BB962C8B-B14F-4D97-AF65-F5344CB8AC3E}">
        <p14:creationId xmlns:p14="http://schemas.microsoft.com/office/powerpoint/2010/main" val="319396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Demandez aux participants : </a:t>
            </a:r>
            <a:r>
              <a:rPr lang="fr-FR" sz="1200" b="0" i="0">
                <a:solidFill>
                  <a:schemeClr val="tx1"/>
                </a:solidFill>
                <a:latin typeface="+mn-lt"/>
                <a:ea typeface="+mn-ea"/>
                <a:cs typeface="+mn-cs"/>
              </a:rPr>
              <a:t>​Quels mots ou quelles images vous viennent à l'esprit lorsque vous entendez le terme « Dépression » ?</a:t>
            </a:r>
          </a:p>
          <a:p>
            <a:endParaRPr lang="en-US" sz="1200" b="0" i="0" kern="1200" dirty="0">
              <a:solidFill>
                <a:schemeClr val="tx1"/>
              </a:solidFill>
              <a:effectLst/>
              <a:latin typeface="+mn-lt"/>
              <a:ea typeface="+mn-ea"/>
              <a:cs typeface="+mn-cs"/>
            </a:endParaRPr>
          </a:p>
          <a:p>
            <a:r>
              <a:rPr lang="fr-FR" sz="1200" b="1" i="1">
                <a:solidFill>
                  <a:schemeClr val="tx1"/>
                </a:solidFill>
                <a:latin typeface="+mn-lt"/>
                <a:ea typeface="+mn-ea"/>
                <a:cs typeface="+mn-cs"/>
              </a:rPr>
              <a:t>Débattez des </a:t>
            </a:r>
            <a:r>
              <a:rPr lang="fr-FR" sz="1200" b="0" i="0">
                <a:solidFill>
                  <a:schemeClr val="tx1"/>
                </a:solidFill>
                <a:latin typeface="+mn-lt"/>
                <a:ea typeface="+mn-ea"/>
                <a:cs typeface="+mn-cs"/>
              </a:rPr>
              <a:t>réponses des participants et notez tous les thèmes (on peut citer, entre autres réponses courantes : tristesse, grisaille, épuisement, désespoir…)</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1" i="1"/>
              <a:t>Présentez </a:t>
            </a:r>
            <a:r>
              <a:rPr lang="fr-FR" b="0" i="0"/>
              <a:t>les informations qui figurent sur la diapositive.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1" i="1"/>
              <a:t>​Expliquez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La dépression diffère des variations habituelles d’humeur et des réactions émotionnelles de courte durée de la vie de tous les jours.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Nous avons tous des jours (ou des semaines) durant lesquels nous nous sentons triste, épuisé et abattu.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La différence entre une perte de motivation ou une tristesse passagère et une dépression réside dans l’</a:t>
            </a:r>
            <a:r>
              <a:rPr lang="fr-FR" sz="1200" b="0" i="1">
                <a:solidFill>
                  <a:schemeClr val="tx1"/>
                </a:solidFill>
                <a:latin typeface="+mn-lt"/>
                <a:ea typeface="+mn-ea"/>
                <a:cs typeface="+mn-cs"/>
              </a:rPr>
              <a:t>intensité</a:t>
            </a:r>
            <a:r>
              <a:rPr lang="fr-FR" sz="1200" b="0" i="0">
                <a:solidFill>
                  <a:schemeClr val="tx1"/>
                </a:solidFill>
                <a:latin typeface="+mn-lt"/>
                <a:ea typeface="+mn-ea"/>
                <a:cs typeface="+mn-cs"/>
              </a:rPr>
              <a:t> et la </a:t>
            </a:r>
            <a:r>
              <a:rPr lang="fr-FR" sz="1200" b="0" i="1">
                <a:solidFill>
                  <a:schemeClr val="tx1"/>
                </a:solidFill>
                <a:latin typeface="+mn-lt"/>
                <a:ea typeface="+mn-ea"/>
                <a:cs typeface="+mn-cs"/>
              </a:rPr>
              <a:t>durée </a:t>
            </a:r>
            <a:r>
              <a:rPr lang="fr-FR" sz="1200" b="0" i="0">
                <a:solidFill>
                  <a:schemeClr val="tx1"/>
                </a:solidFill>
                <a:latin typeface="+mn-lt"/>
                <a:ea typeface="+mn-ea"/>
                <a:cs typeface="+mn-cs"/>
              </a:rPr>
              <a:t>des symptômes.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Si les symptômes sont durables et d’une intensité modérée à sévère, vous souffrez peut-être de dépression.</a:t>
            </a:r>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a:p>
        </p:txBody>
      </p:sp>
    </p:spTree>
    <p:extLst>
      <p:ext uri="{BB962C8B-B14F-4D97-AF65-F5344CB8AC3E}">
        <p14:creationId xmlns:p14="http://schemas.microsoft.com/office/powerpoint/2010/main" val="2430054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sz="1200">
                <a:solidFill>
                  <a:schemeClr val="tx1"/>
                </a:solidFill>
                <a:latin typeface="+mn-lt"/>
                <a:ea typeface="+mn-ea"/>
                <a:cs typeface="+mn-cs"/>
              </a:rPr>
              <a:t>Les personnes qui souffrent de dépression subissent des changements qui affectent leur réflexion, leur ressenti, leur bien-être physique et leur comportement.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Toutes les personnes qui souffrent de dépression ne subiront pas TOUS ces symptômes.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Le diagnostic s’intéresse à l’intensité des symptômes, à la durée des symptômes (ont-ils duré au moins deux semaines et perturbé sensiblement la vie et le fonctionnement normal de la personne ?) et à toutes les causes spécifiques qui peuvent être identifiées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b="1" i="0">
                <a:solidFill>
                  <a:schemeClr val="tx1"/>
                </a:solidFill>
                <a:latin typeface="+mn-lt"/>
                <a:ea typeface="+mn-ea"/>
                <a:cs typeface="+mn-cs"/>
              </a:rPr>
              <a:t>Informations de référence pour le facilitateur : Critères du DSM-V pour le diagnostic de la dépression</a:t>
            </a:r>
          </a:p>
          <a:p>
            <a:pPr fontAlgn="base"/>
            <a:r>
              <a:rPr lang="fr-FR" sz="1200" b="0" i="0">
                <a:solidFill>
                  <a:schemeClr val="tx1"/>
                </a:solidFill>
                <a:latin typeface="+mn-lt"/>
                <a:ea typeface="+mn-ea"/>
                <a:cs typeface="+mn-cs"/>
              </a:rPr>
              <a:t>L’individu doit manifester cinq symptômes ou plus durant la même période de 2 semaines, et au moins l’un des symptômes pourrait être soit (1) humeur déprimée ou (2) perte d’intérêt ou de plaisir.</a:t>
            </a:r>
          </a:p>
          <a:p>
            <a:pPr marL="171450" indent="-171450" fontAlgn="base">
              <a:buFont typeface="Arial" panose="020B0604020202020204" pitchFamily="34" charset="0"/>
              <a:buChar char="•"/>
            </a:pPr>
            <a:r>
              <a:rPr lang="fr-FR" sz="1200" b="0" i="0">
                <a:solidFill>
                  <a:schemeClr val="tx1"/>
                </a:solidFill>
                <a:latin typeface="+mn-lt"/>
                <a:ea typeface="+mn-ea"/>
                <a:cs typeface="+mn-cs"/>
              </a:rPr>
              <a:t>Humeur déprimée durant la majeure partie de la journée, presque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Réduction sensible de l'intérêt ou du plaisir tiré de toutes ou presque toutes les activités durant la majeure partie de la journée, presque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Perte notable de poids en l’absence de régime ou prise de poids, ou appétit réduit ou accru presque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Réflexion ralentie et réduction du degré de mouvement physique (observables par les autres et pas seulement une impression subjective de fébrilité ou de ralentissement).</a:t>
            </a:r>
          </a:p>
          <a:p>
            <a:pPr marL="171450" indent="-171450" fontAlgn="base">
              <a:buFont typeface="Arial" panose="020B0604020202020204" pitchFamily="34" charset="0"/>
              <a:buChar char="•"/>
            </a:pPr>
            <a:r>
              <a:rPr lang="fr-FR" sz="1200" b="0" i="0">
                <a:solidFill>
                  <a:schemeClr val="tx1"/>
                </a:solidFill>
                <a:latin typeface="+mn-lt"/>
                <a:ea typeface="+mn-ea"/>
                <a:cs typeface="+mn-cs"/>
              </a:rPr>
              <a:t>Fatigue ou perte d’énergie presque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Sentiment de dévalorisation ou de culpabilité excessive ou inappropriée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Diminution de la capacité à réfléchir ou à se concentrer, ou indécision, presque tous les jours.</a:t>
            </a:r>
          </a:p>
          <a:p>
            <a:pPr marL="171450" indent="-171450" fontAlgn="base">
              <a:buFont typeface="Arial" panose="020B0604020202020204" pitchFamily="34" charset="0"/>
              <a:buChar char="•"/>
            </a:pPr>
            <a:r>
              <a:rPr lang="fr-FR" sz="1200" b="0" i="0">
                <a:solidFill>
                  <a:schemeClr val="tx1"/>
                </a:solidFill>
                <a:latin typeface="+mn-lt"/>
                <a:ea typeface="+mn-ea"/>
                <a:cs typeface="+mn-cs"/>
              </a:rPr>
              <a:t>Pensées récurrentes au sujet de la mort, idées suicidaires récurrentes sans projet spécifique, ou tentative de suicide ou projet spécifique de suicide.</a:t>
            </a:r>
          </a:p>
          <a:p>
            <a:pPr fontAlgn="base"/>
            <a:r>
              <a:rPr lang="fr-FR" sz="1200" b="0" i="0">
                <a:solidFill>
                  <a:schemeClr val="tx1"/>
                </a:solidFill>
                <a:latin typeface="+mn-lt"/>
                <a:ea typeface="+mn-ea"/>
                <a:cs typeface="+mn-cs"/>
              </a:rPr>
              <a:t>Pour établir un diagnostic de dépression, ces symptômes doivent occasionner une détresse cliniquement significative pour l’individu ou lui porter préjudice dans ses activités sociales, professionnelles, ou d’autres aspects importants de sa vie.  Qui plus est, ces symptômes ne doivent pas résulter d’une consommation excessive de substances ou d’une autre pathologie.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a:p>
        </p:txBody>
      </p:sp>
    </p:spTree>
    <p:extLst>
      <p:ext uri="{BB962C8B-B14F-4D97-AF65-F5344CB8AC3E}">
        <p14:creationId xmlns:p14="http://schemas.microsoft.com/office/powerpoint/2010/main" val="1172398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fr-FR" b="1" i="1"/>
              <a:t>Présentez</a:t>
            </a:r>
            <a:r>
              <a:rPr lang="fr-FR" b="0" i="0"/>
              <a:t> les informations qui figurent sur la diapositive.</a:t>
            </a:r>
          </a:p>
          <a:p>
            <a:endParaRPr lang="en-US" b="1" i="1" dirty="0"/>
          </a:p>
          <a:p>
            <a:r>
              <a:rPr lang="fr-FR" b="1" i="1"/>
              <a:t>​Expliquez :</a:t>
            </a:r>
          </a:p>
          <a:p>
            <a:pPr marL="171450" indent="-171450">
              <a:buFont typeface="Arial" panose="020B0604020202020204" pitchFamily="34" charset="0"/>
              <a:buChar char="•"/>
            </a:pPr>
            <a:r>
              <a:rPr lang="fr-FR" b="1" i="0" u="none"/>
              <a:t>Les taux de prévalence </a:t>
            </a:r>
            <a:r>
              <a:rPr lang="fr-FR" b="0" i="0" u="none"/>
              <a:t>peuvent varier selon les cultures pour de nombreuses raisons, dont : </a:t>
            </a:r>
          </a:p>
          <a:p>
            <a:pPr marL="628650" lvl="1" indent="-171450">
              <a:buFont typeface="Arial" panose="020B0604020202020204" pitchFamily="34" charset="0"/>
              <a:buChar char="•"/>
            </a:pPr>
            <a:r>
              <a:rPr lang="fr-FR" b="0" i="0" u="none"/>
              <a:t>L’influence des valeurs et normes culturelles sur l’expérience et l’expression des troubles de la santé mentale</a:t>
            </a:r>
          </a:p>
          <a:p>
            <a:pPr marL="628650" lvl="1" indent="-171450">
              <a:buFont typeface="Arial" panose="020B0604020202020204" pitchFamily="34" charset="0"/>
              <a:buChar char="•"/>
            </a:pPr>
            <a:r>
              <a:rPr lang="fr-FR" b="0" i="0" u="none"/>
              <a:t>L’utilisation de différents modèles de mesure</a:t>
            </a:r>
          </a:p>
          <a:p>
            <a:pPr marL="628650" lvl="1" indent="-171450">
              <a:buFont typeface="Arial" panose="020B0604020202020204" pitchFamily="34" charset="0"/>
              <a:buChar char="•"/>
            </a:pPr>
            <a:r>
              <a:rPr lang="fr-FR" b="0" i="0" u="none"/>
              <a:t>Les variations entre les taux d’accès aux professionnels de la santé mentale et aux médecins qui entraînent des différences de taux de diagnostic, entre autres  </a:t>
            </a:r>
          </a:p>
          <a:p>
            <a:pPr marL="171450" indent="-171450">
              <a:buFont typeface="Arial" panose="020B0604020202020204" pitchFamily="34" charset="0"/>
              <a:buChar char="•"/>
            </a:pPr>
            <a:r>
              <a:rPr lang="fr-FR" b="1" i="0" u="none"/>
              <a:t>L’ « écart entre les sexes » </a:t>
            </a:r>
            <a:r>
              <a:rPr lang="fr-FR" b="0" i="0" u="none"/>
              <a:t>en matière de prévalence existe indépendamment de la race, de l’appartenance ethnique et de la culture. Les femmes pourraient être plus susceptibles de souffrir de dépression pour plusieurs raisons, dont : </a:t>
            </a:r>
          </a:p>
          <a:p>
            <a:pPr marL="628650" lvl="1" indent="-171450">
              <a:buFont typeface="Arial" panose="020B0604020202020204" pitchFamily="34" charset="0"/>
              <a:buChar char="•"/>
            </a:pPr>
            <a:r>
              <a:rPr lang="fr-FR" b="0" i="0" u="none"/>
              <a:t>Circonstances de vie et culture (p. ex. inégalité des rapports de force et du statut, risque plus important de subir des abus, surcharge de travail)</a:t>
            </a:r>
          </a:p>
          <a:p>
            <a:pPr marL="628650" lvl="1" indent="-171450">
              <a:buFont typeface="Arial" panose="020B0604020202020204" pitchFamily="34" charset="0"/>
              <a:buChar char="•"/>
            </a:pPr>
            <a:r>
              <a:rPr lang="fr-FR" b="0" i="0" u="none"/>
              <a:t>L’influence des hormones associées à la puberté, à la grossesse et à l’accouchement </a:t>
            </a:r>
          </a:p>
          <a:p>
            <a:endParaRPr lang="en-US" b="1" i="1" dirty="0"/>
          </a:p>
          <a:p>
            <a:r>
              <a:rPr lang="fr-FR" b="1" i="0"/>
              <a:t>Références pertinentes</a:t>
            </a:r>
          </a:p>
          <a:p>
            <a:pPr marL="228600" indent="-228600">
              <a:buAutoNum type="arabicPeriod"/>
            </a:pPr>
            <a:r>
              <a:rPr lang="fr-FR" b="0" i="1"/>
              <a:t>L’épidémiologie de la dépression selon les cultures </a:t>
            </a:r>
            <a:r>
              <a:rPr lang="fr-FR" b="0" i="0"/>
              <a:t>: https://www.ncbi.nlm.nih.gov/pmc/articles/PMC4100461/</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fr-FR" sz="1200" b="0" i="1">
                <a:solidFill>
                  <a:schemeClr val="tx1"/>
                </a:solidFill>
                <a:latin typeface="+mn-lt"/>
                <a:ea typeface="+mn-ea"/>
                <a:cs typeface="+mn-cs"/>
              </a:rPr>
              <a:t>Les valeurs culturelles et la prévalence des troubles mentaux dans 25 pays </a:t>
            </a:r>
            <a:r>
              <a:rPr lang="fr-FR" sz="1200" b="0" i="0">
                <a:solidFill>
                  <a:schemeClr val="tx1"/>
                </a:solidFill>
                <a:latin typeface="+mn-lt"/>
                <a:ea typeface="+mn-ea"/>
                <a:cs typeface="+mn-cs"/>
              </a:rPr>
              <a:t>: https://pubmed.ncbi.nlm.nih.gov/28793240/</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fr-FR" sz="1200" b="0" i="1">
                <a:solidFill>
                  <a:schemeClr val="tx1"/>
                </a:solidFill>
                <a:latin typeface="+mn-lt"/>
                <a:ea typeface="+mn-ea"/>
                <a:cs typeface="+mn-cs"/>
              </a:rPr>
              <a:t>La dépression chez les femmes : comprendre l’écart entre les sexes : </a:t>
            </a:r>
            <a:r>
              <a:rPr lang="fr-FR" sz="1200" b="0" i="0">
                <a:solidFill>
                  <a:schemeClr val="tx1"/>
                </a:solidFill>
                <a:latin typeface="+mn-lt"/>
                <a:ea typeface="+mn-ea"/>
                <a:cs typeface="+mn-cs"/>
              </a:rPr>
              <a:t>https://www.mayoclinic.org/diseases-conditions/depression/in-depth/depression/art-20047725</a:t>
            </a:r>
          </a:p>
          <a:p>
            <a:pPr marL="228600" indent="-228600">
              <a:buAutoNum type="arabicPeriod"/>
            </a:pPr>
            <a:endParaRPr lang="en-US" b="0" i="0" dirty="0"/>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a:p>
        </p:txBody>
      </p:sp>
    </p:spTree>
    <p:extLst>
      <p:ext uri="{BB962C8B-B14F-4D97-AF65-F5344CB8AC3E}">
        <p14:creationId xmlns:p14="http://schemas.microsoft.com/office/powerpoint/2010/main" val="2841799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b="1" i="1"/>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La dépression est un phénomène complexe et les médecins et chercheurs font sans cesse de nouvelles découvertes à son sujet. On dit souvent que les personnes qui souffrent de dépression présentent un déséquilibre des « substances chimiques régulatrices de l’humeur » (p. ex. sérotonine et dopamine) présentes dans leur cerveau.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Il est vrai que toute personne souffrant de dépression subit des modifications de sa chimie cérébrale. Cependant, cette situation peut se produire pour de nombreuses raisons.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Dans le cas de nombreuses personnes, la dépression est due à plusieurs causes.</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 </a:t>
            </a:r>
          </a:p>
          <a:p>
            <a:endParaRPr lang="en-US" sz="1200" kern="1200" dirty="0">
              <a:solidFill>
                <a:schemeClr val="tx1"/>
              </a:solidFill>
              <a:effectLst/>
              <a:latin typeface="+mn-lt"/>
              <a:ea typeface="+mn-ea"/>
              <a:cs typeface="+mn-cs"/>
            </a:endParaRPr>
          </a:p>
          <a:p>
            <a:r>
              <a:rPr lang="fr-FR" sz="1200" b="1">
                <a:solidFill>
                  <a:schemeClr val="tx1"/>
                </a:solidFill>
                <a:latin typeface="+mn-lt"/>
                <a:ea typeface="+mn-ea"/>
                <a:cs typeface="+mn-cs"/>
              </a:rPr>
              <a:t>Références​</a:t>
            </a:r>
          </a:p>
          <a:p>
            <a:pPr marL="228600" indent="-228600">
              <a:buFont typeface="+mj-lt"/>
              <a:buAutoNum type="arabicPeriod"/>
            </a:pPr>
            <a:r>
              <a:rPr lang="fr-FR" i="1"/>
              <a:t>Qu’est-ce qui cause la dépression : </a:t>
            </a:r>
            <a:r>
              <a:rPr lang="fr-FR" i="0"/>
              <a:t>https://www.health.harvard.edu/mind-and-mood/what-causes-depression</a:t>
            </a:r>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a:p>
        </p:txBody>
      </p:sp>
    </p:spTree>
    <p:extLst>
      <p:ext uri="{BB962C8B-B14F-4D97-AF65-F5344CB8AC3E}">
        <p14:creationId xmlns:p14="http://schemas.microsoft.com/office/powerpoint/2010/main" val="3327652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fr-FR" b="1" i="1"/>
              <a:t>​Points à discuter : </a:t>
            </a:r>
            <a:r>
              <a:rPr lang="fr-FR" b="0" i="0"/>
              <a:t>Que faire ?</a:t>
            </a:r>
          </a:p>
          <a:p>
            <a:pPr marL="171450" indent="-171450">
              <a:buFont typeface="Arial" panose="020B0604020202020204" pitchFamily="34" charset="0"/>
              <a:buChar char="•"/>
            </a:pPr>
            <a:r>
              <a:rPr lang="fr-FR" sz="1200">
                <a:solidFill>
                  <a:schemeClr val="tx1"/>
                </a:solidFill>
                <a:latin typeface="+mn-lt"/>
                <a:ea typeface="+mn-ea"/>
                <a:cs typeface="+mn-cs"/>
              </a:rPr>
              <a:t>La dépression peut parfois disparaître spontanément. Sans traitement, cependant, une dépression peut durer des mois (voire des années) et s’aggraver sensiblement avant de s’améliorer. D'une manière générale, le plus tôt une personne dépressive bénéficie de soutien et d'un traitement, le plus tôt ses symptômes s’amenuisent, et meilleurs sont les résultats à long terme. </a:t>
            </a:r>
          </a:p>
          <a:p>
            <a:pPr marL="171450" indent="-171450">
              <a:buFont typeface="Arial" panose="020B0604020202020204" pitchFamily="34" charset="0"/>
              <a:buChar char="•"/>
            </a:pPr>
            <a:r>
              <a:rPr lang="fr-FR" sz="1200">
                <a:solidFill>
                  <a:schemeClr val="tx1"/>
                </a:solidFill>
                <a:latin typeface="+mn-lt"/>
                <a:ea typeface="+mn-ea"/>
                <a:cs typeface="+mn-cs"/>
              </a:rPr>
              <a:t>Plusieurs traitements peuvent être très efficaces pour la plupart des patients et réduisent la gravité et la durée des symptômes. Voici trois d’entre eux :</a:t>
            </a:r>
          </a:p>
          <a:p>
            <a:endParaRPr lang="en-US" dirty="0"/>
          </a:p>
          <a:p>
            <a:r>
              <a:rPr lang="fr-FR" b="1" i="1"/>
              <a:t>Présentez </a:t>
            </a:r>
            <a:r>
              <a:rPr lang="fr-FR" b="0" i="0"/>
              <a:t>et </a:t>
            </a:r>
            <a:r>
              <a:rPr lang="fr-FR" b="1" i="1"/>
              <a:t>discutez </a:t>
            </a:r>
            <a:r>
              <a:rPr lang="fr-FR" b="0" i="0"/>
              <a:t>des informations qui figurent sur la diapositive.</a:t>
            </a:r>
          </a:p>
          <a:p>
            <a:endParaRPr lang="en-US" b="0" i="0" dirty="0"/>
          </a:p>
          <a:p>
            <a:pPr lvl="0"/>
            <a:r>
              <a:rPr lang="fr-FR" sz="1200" b="1">
                <a:solidFill>
                  <a:schemeClr val="tx1"/>
                </a:solidFill>
                <a:latin typeface="+mn-lt"/>
                <a:ea typeface="+mn-ea"/>
                <a:cs typeface="+mn-cs"/>
              </a:rPr>
              <a:t>Thérapie</a:t>
            </a:r>
            <a:r>
              <a:rPr lang="fr-FR" sz="1200">
                <a:solidFill>
                  <a:schemeClr val="tx1"/>
                </a:solidFill>
                <a:latin typeface="+mn-lt"/>
                <a:ea typeface="+mn-ea"/>
                <a:cs typeface="+mn-cs"/>
              </a:rPr>
              <a:t> : La thérapie peut aider en enseignant de nouvelles manières d’envisager ses expériences et d’autres manières de surmonter les épreuves, tout en apportant des soutiens directs. Il existe plusieurs approches thérapeutiques pour aider à traiter la dépression (dont la thérapie cognitive et comportementale et la psychothérapie). Pour les personnes qui souffrent d'une dépression légère à modérée, les programmes thérapeutiques en ligne peuvent s’avérer très utiles. </a:t>
            </a:r>
          </a:p>
          <a:p>
            <a:pPr marL="0" lvl="0" indent="0">
              <a:buFont typeface="Arial" panose="020B0604020202020204" pitchFamily="34" charset="0"/>
              <a:buNone/>
            </a:pPr>
            <a:endParaRPr lang="en-US" b="0" i="0" dirty="0"/>
          </a:p>
          <a:p>
            <a:pPr marL="0" lvl="0" indent="0">
              <a:buFont typeface="Arial" panose="020B0604020202020204" pitchFamily="34" charset="0"/>
              <a:buNone/>
            </a:pPr>
            <a:r>
              <a:rPr lang="fr-FR" b="0" i="0"/>
              <a:t>[</a:t>
            </a:r>
            <a:r>
              <a:rPr lang="fr-FR" b="0" i="1"/>
              <a:t>NB pour le facilitateur</a:t>
            </a:r>
            <a:r>
              <a:rPr lang="fr-FR" b="0" i="0"/>
              <a:t> : Lien vers une présentation des traitements de type « thérapie par la parole » : https://www.beyondblue.org.au/the-facts/depression/treatments-for-depression/psychological-treatments-for-depression]</a:t>
            </a:r>
          </a:p>
          <a:p>
            <a:pPr marL="0" lvl="0" indent="0">
              <a:buFont typeface="Arial" panose="020B0604020202020204" pitchFamily="34" charset="0"/>
              <a:buNone/>
            </a:pPr>
            <a:endParaRPr lang="en-US" b="0" i="0" dirty="0"/>
          </a:p>
          <a:p>
            <a:pPr lvl="0"/>
            <a:r>
              <a:rPr lang="fr-FR" sz="1200" b="1">
                <a:solidFill>
                  <a:schemeClr val="tx1"/>
                </a:solidFill>
                <a:latin typeface="+mn-lt"/>
                <a:ea typeface="+mn-ea"/>
                <a:cs typeface="+mn-cs"/>
              </a:rPr>
              <a:t>Médicaments</a:t>
            </a:r>
            <a:r>
              <a:rPr lang="fr-FR" sz="1200">
                <a:solidFill>
                  <a:schemeClr val="tx1"/>
                </a:solidFill>
                <a:latin typeface="+mn-lt"/>
                <a:ea typeface="+mn-ea"/>
                <a:cs typeface="+mn-cs"/>
              </a:rPr>
              <a:t> : Les médicaments peuvent aider en équilibrant les neurotransmetteurs du cerveau, qui affectent l’humeur et les émotions (notamment la sérotonine, la norépinéphrine et la dopamine). La plupart des antidépresseurs soulagent la dépression en agissant sur ces neurotransmetteurs, chacun d'une manière légèrement différente. Il existe de nombreux types d’antidépresseurs, dont des inhibiteurs sélectifs de la recapture de la sérotonine (ISRS) et autres.</a:t>
            </a:r>
          </a:p>
          <a:p>
            <a:pPr marL="171450" lvl="0" indent="-171450">
              <a:buFont typeface="Arial" panose="020B0604020202020204" pitchFamily="34" charset="0"/>
              <a:buChar char="•"/>
            </a:pPr>
            <a:endParaRPr lang="en-US" b="1" i="0" dirty="0"/>
          </a:p>
          <a:p>
            <a:pPr marL="0" lvl="0" indent="0">
              <a:buFont typeface="Arial" panose="020B0604020202020204" pitchFamily="34" charset="0"/>
              <a:buNone/>
            </a:pPr>
            <a:r>
              <a:rPr lang="fr-FR" b="0" i="0"/>
              <a:t>[</a:t>
            </a:r>
            <a:r>
              <a:rPr lang="fr-FR" b="0" i="1"/>
              <a:t>NB pour le facilitateur</a:t>
            </a:r>
            <a:r>
              <a:rPr lang="fr-FR" b="0" i="0"/>
              <a:t> : Lien vers une présentation des médicaments antidépresseurs : https://www.mayoclinic.org/diseases-conditions/depression/in-depth/antidepressants/art-20046273]</a:t>
            </a:r>
          </a:p>
          <a:p>
            <a:pPr marL="0" lvl="0" indent="0">
              <a:buFont typeface="Arial" panose="020B0604020202020204" pitchFamily="34" charset="0"/>
              <a:buNone/>
            </a:pPr>
            <a:endParaRPr lang="en-US" b="0" i="0" dirty="0"/>
          </a:p>
          <a:p>
            <a:pPr lvl="0"/>
            <a:r>
              <a:rPr lang="fr-FR" sz="1200" b="1">
                <a:solidFill>
                  <a:schemeClr val="tx1"/>
                </a:solidFill>
                <a:latin typeface="+mn-lt"/>
                <a:ea typeface="+mn-ea"/>
                <a:cs typeface="+mn-cs"/>
              </a:rPr>
              <a:t>​Exercice physique : </a:t>
            </a:r>
            <a:r>
              <a:rPr lang="fr-FR" sz="1200">
                <a:solidFill>
                  <a:schemeClr val="tx1"/>
                </a:solidFill>
                <a:latin typeface="+mn-lt"/>
                <a:ea typeface="+mn-ea"/>
                <a:cs typeface="+mn-cs"/>
              </a:rPr>
              <a:t>L’exercice physique peutaider en augmentant le niveau de certains neurotransmetteurs et endorphines (qui suscitent une sensation de bien-être) dans le cerveau. En général, les personnes qui suivent les directives de l’Organisation mondiale de la Santé en matière d’exercice physique (150 minutes d’exercice physique d'intensité modérée par semaine pour les adultes en bonne santé âgés de 18 à 64 ans) présentent une meilleure santé mentale que les autres. Des études scientifiques suggèrent que 20 minutes d’exercice modéré, 3 fois par semaine, suffisent à réduire sensiblement les symptômes de dépression. Pour soulager les symptômes de dépression, il est conseillé de commencer par 20 minutes 3 fois par semaine, puis d’augmenter progressivement jusqu’à 30 minutes d’exercice modéré au moins 5 fois par semaine. </a:t>
            </a:r>
          </a:p>
          <a:p>
            <a:r>
              <a:rPr lang="fr-FR" sz="120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0" i="0"/>
              <a:t>[</a:t>
            </a:r>
            <a:r>
              <a:rPr lang="fr-FR" b="0" i="1"/>
              <a:t>NB pour le facilitateur</a:t>
            </a:r>
            <a:r>
              <a:rPr lang="fr-FR" b="0" i="0"/>
              <a:t> : Lien vers une méta-analyse d’études scientifiques à ce sujet : https://www.ncbi.nlm.nih.gov/pmc/articles/PMC474733/]</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a:solidFill>
                  <a:schemeClr val="tx1"/>
                </a:solidFill>
                <a:latin typeface="+mn-lt"/>
                <a:ea typeface="+mn-ea"/>
                <a:cs typeface="+mn-cs"/>
              </a:rPr>
              <a:t>Différents types de dépression nécessitent différents traitements. Étant donné que nous sommes tous des individus avec des caractéristiques différentes, nous réagissons tous différemment aux traitements. Souvent, une combinaison de traitements (p. ex. thérapie, médicaments et exercice physique régulier) fonctionne de manière optimale pour traiter une dépression.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p>
          <a:p>
            <a:pPr marL="171450" lvl="0" indent="-171450">
              <a:buFont typeface="Arial" panose="020B0604020202020204" pitchFamily="34" charset="0"/>
              <a:buChar char="•"/>
            </a:pP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a:p>
        </p:txBody>
      </p:sp>
    </p:spTree>
    <p:extLst>
      <p:ext uri="{BB962C8B-B14F-4D97-AF65-F5344CB8AC3E}">
        <p14:creationId xmlns:p14="http://schemas.microsoft.com/office/powerpoint/2010/main" val="2140859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fr-FR" b="1" i="1"/>
              <a:t>[Si vous en avez le temps] Demandez aux participants : </a:t>
            </a:r>
            <a:r>
              <a:rPr lang="fr-FR" b="0" i="0"/>
              <a:t>Certains d’entre vous ont peut-être déjà subi une dépression, ou connaissent quelqu’un dont c’est le cas. Si vous vous sentez à l’aise pour le faire, partagez ce que vous avez appris</a:t>
            </a:r>
            <a:r>
              <a:rPr lang="fr-FR" b="0" i="0" baseline="0"/>
              <a:t> ou ce q</a:t>
            </a:r>
            <a:r>
              <a:rPr lang="fr-FR" b="0" i="0"/>
              <a:t>ui fonctionne</a:t>
            </a:r>
            <a:r>
              <a:rPr lang="fr-FR" b="0" i="0" baseline="0"/>
              <a:t> selon vous pour soulager</a:t>
            </a:r>
            <a:r>
              <a:rPr lang="fr-FR" b="0" i="0"/>
              <a:t> les personnes qui souffrent de dépression. Que peut-on faire</a:t>
            </a:r>
            <a:r>
              <a:rPr lang="fr-FR" b="0" i="0" baseline="0"/>
              <a:t> </a:t>
            </a:r>
            <a:r>
              <a:rPr lang="fr-FR" b="0" i="0"/>
              <a:t>pour se venir en aide durant cette période ?</a:t>
            </a:r>
          </a:p>
          <a:p>
            <a:pPr marL="171450" indent="-171450">
              <a:buFont typeface="Arial" panose="020B0604020202020204" pitchFamily="34" charset="0"/>
              <a:buChar char="•"/>
            </a:pPr>
            <a:r>
              <a:rPr lang="fr-FR" b="1" i="1"/>
              <a:t>​Discutez des contributions des participants​</a:t>
            </a:r>
          </a:p>
          <a:p>
            <a:endParaRPr lang="en-US" b="1" i="1" dirty="0"/>
          </a:p>
          <a:p>
            <a:r>
              <a:rPr lang="fr-FR" b="1" i="1"/>
              <a:t>Présentez </a:t>
            </a:r>
            <a:r>
              <a:rPr lang="fr-FR" b="0" i="0"/>
              <a:t>et </a:t>
            </a:r>
            <a:r>
              <a:rPr lang="fr-FR" b="1" i="1"/>
              <a:t>discutez </a:t>
            </a:r>
            <a:r>
              <a:rPr lang="fr-FR" b="0" i="0"/>
              <a:t>des informations qui figurent sur la diapositive :</a:t>
            </a:r>
          </a:p>
          <a:p>
            <a:pPr lvl="0"/>
            <a:r>
              <a:rPr lang="fr-FR" sz="1200" b="1">
                <a:solidFill>
                  <a:schemeClr val="tx1"/>
                </a:solidFill>
                <a:latin typeface="+mn-lt"/>
                <a:ea typeface="+mn-ea"/>
                <a:cs typeface="+mn-cs"/>
              </a:rPr>
              <a:t>1. Adressez-vous à un médecin ou conseiller professionnel. </a:t>
            </a:r>
            <a:r>
              <a:rPr lang="fr-FR" sz="1200">
                <a:solidFill>
                  <a:schemeClr val="tx1"/>
                </a:solidFill>
                <a:latin typeface="+mn-lt"/>
                <a:ea typeface="+mn-ea"/>
                <a:cs typeface="+mn-cs"/>
              </a:rPr>
              <a:t>Consultez un professionnel de confiance et suivez ses conseils en matière de médicaments et/ou de thérapie.  Entre autres nombreux avantages, la consultation d'un conseiller peut vous aider à accomplir toutes les autres démarches de la liste. </a:t>
            </a:r>
          </a:p>
          <a:p>
            <a:pPr lvl="0"/>
            <a:r>
              <a:rPr lang="fr-FR" sz="1200" b="1">
                <a:solidFill>
                  <a:schemeClr val="tx1"/>
                </a:solidFill>
                <a:latin typeface="+mn-lt"/>
                <a:ea typeface="+mn-ea"/>
                <a:cs typeface="+mn-cs"/>
              </a:rPr>
              <a:t>2. Dites à vos proches et aux personnes auxquelles vous faites confiance que vous souffrez</a:t>
            </a:r>
            <a:r>
              <a:rPr lang="fr-FR" sz="1200">
                <a:solidFill>
                  <a:schemeClr val="tx1"/>
                </a:solidFill>
                <a:latin typeface="+mn-lt"/>
                <a:ea typeface="+mn-ea"/>
                <a:cs typeface="+mn-cs"/>
              </a:rPr>
              <a:t>. Laissez votre famille et vos amis vous aider. Si vous ne savez pas </a:t>
            </a:r>
            <a:r>
              <a:rPr lang="fr-FR" sz="1200" i="1">
                <a:solidFill>
                  <a:schemeClr val="tx1"/>
                </a:solidFill>
                <a:latin typeface="+mn-lt"/>
                <a:ea typeface="+mn-ea"/>
                <a:cs typeface="+mn-cs"/>
              </a:rPr>
              <a:t>comment</a:t>
            </a:r>
            <a:r>
              <a:rPr lang="fr-FR" sz="1200">
                <a:solidFill>
                  <a:schemeClr val="tx1"/>
                </a:solidFill>
                <a:latin typeface="+mn-lt"/>
                <a:ea typeface="+mn-ea"/>
                <a:cs typeface="+mn-cs"/>
              </a:rPr>
              <a:t> ils peuvent vous aider, demandez à l’un d’entre eux de débattre avec vous des éléments n° 1 et n° 3 de cette liste et élaborez ensemble un plan d’action. </a:t>
            </a:r>
          </a:p>
          <a:p>
            <a:pPr lvl="0"/>
            <a:r>
              <a:rPr lang="fr-FR" sz="1200" b="1">
                <a:solidFill>
                  <a:schemeClr val="tx1"/>
                </a:solidFill>
                <a:latin typeface="+mn-lt"/>
                <a:ea typeface="+mn-ea"/>
                <a:cs typeface="+mn-cs"/>
              </a:rPr>
              <a:t>3. Identifiez vos priorités et établissez des objectifs réalistes d’auto-prise en charge : </a:t>
            </a:r>
            <a:r>
              <a:rPr lang="fr-FR" sz="1200">
                <a:solidFill>
                  <a:schemeClr val="tx1"/>
                </a:solidFill>
                <a:latin typeface="+mn-lt"/>
                <a:ea typeface="+mn-ea"/>
                <a:cs typeface="+mn-cs"/>
              </a:rPr>
              <a:t>Identifiez des priorités en matière d’auto-prise en charge (p. ex. en lien avec l’exercice physique, la nutrition et le sommeil) et définissez des objectifs réalistes en tenant compte de la dépression. Faites ce que vous voulez, sans vous surcharger ni risquer de blessure physique. </a:t>
            </a:r>
          </a:p>
          <a:p>
            <a:pPr lvl="0"/>
            <a:r>
              <a:rPr lang="fr-FR" sz="1200" b="1">
                <a:solidFill>
                  <a:schemeClr val="tx1"/>
                </a:solidFill>
                <a:latin typeface="+mn-lt"/>
                <a:ea typeface="+mn-ea"/>
                <a:cs typeface="+mn-cs"/>
              </a:rPr>
              <a:t>4. Passez du temps en compagnie d’autres personnes</a:t>
            </a:r>
            <a:r>
              <a:rPr lang="fr-FR" sz="1200">
                <a:solidFill>
                  <a:schemeClr val="tx1"/>
                </a:solidFill>
                <a:latin typeface="+mn-lt"/>
                <a:ea typeface="+mn-ea"/>
                <a:cs typeface="+mn-cs"/>
              </a:rPr>
              <a:t>, </a:t>
            </a:r>
            <a:r>
              <a:rPr lang="fr-FR" sz="1200" b="1">
                <a:solidFill>
                  <a:schemeClr val="tx1"/>
                </a:solidFill>
                <a:latin typeface="+mn-lt"/>
                <a:ea typeface="+mn-ea"/>
                <a:cs typeface="+mn-cs"/>
              </a:rPr>
              <a:t>même si vous n’en avez pas toujours envie dans l’instant.</a:t>
            </a:r>
            <a:r>
              <a:rPr lang="fr-FR" sz="1200">
                <a:solidFill>
                  <a:schemeClr val="tx1"/>
                </a:solidFill>
                <a:latin typeface="+mn-lt"/>
                <a:ea typeface="+mn-ea"/>
                <a:cs typeface="+mn-cs"/>
              </a:rPr>
              <a:t> Les personnes qui souffrent de dépression ont tendance à s’éloigner des autres et à s’isoler. Même si vous avez le sentiment de ne pas avoir l’énergie ou le désir de vous rapprocher des autres, passez du temps avec les personnes auxquelles vous faites le plus confiance et qui vous soutiennent le plus. Cela vous sera plus bénéfique que de passer plus de temps seul. </a:t>
            </a:r>
          </a:p>
          <a:p>
            <a:pPr lvl="0"/>
            <a:r>
              <a:rPr lang="fr-FR" sz="1200" b="1">
                <a:solidFill>
                  <a:schemeClr val="tx1"/>
                </a:solidFill>
                <a:latin typeface="+mn-lt"/>
                <a:ea typeface="+mn-ea"/>
                <a:cs typeface="+mn-cs"/>
              </a:rPr>
              <a:t>5. Pratiquez un exercice physique régulier : </a:t>
            </a:r>
            <a:r>
              <a:rPr lang="fr-FR" sz="1200">
                <a:solidFill>
                  <a:schemeClr val="tx1"/>
                </a:solidFill>
                <a:latin typeface="+mn-lt"/>
                <a:ea typeface="+mn-ea"/>
                <a:cs typeface="+mn-cs"/>
              </a:rPr>
              <a:t>Commencez à pratiquer davantage d’exercice physique, en visant 30 minutes d’exercice physique modéré par jour, au moins cinq fois par semaine. Si vous avez la possibilité de pratiquer une activité physique en extérieur, faites-le. Si vous ne pratiquez pas régulièrement d’exercice physique, commencez modérément et augmentez progressivement l'intensité.</a:t>
            </a:r>
          </a:p>
          <a:p>
            <a:pPr lvl="0"/>
            <a:r>
              <a:rPr lang="fr-FR" sz="1200" b="1">
                <a:solidFill>
                  <a:schemeClr val="tx1"/>
                </a:solidFill>
                <a:latin typeface="+mn-lt"/>
                <a:ea typeface="+mn-ea"/>
                <a:cs typeface="+mn-cs"/>
              </a:rPr>
              <a:t>6. Faites des choses que vous </a:t>
            </a:r>
            <a:r>
              <a:rPr lang="fr-FR" sz="1200" b="1" i="1">
                <a:solidFill>
                  <a:schemeClr val="tx1"/>
                </a:solidFill>
                <a:latin typeface="+mn-lt"/>
                <a:ea typeface="+mn-ea"/>
                <a:cs typeface="+mn-cs"/>
              </a:rPr>
              <a:t>aimiez</a:t>
            </a:r>
            <a:r>
              <a:rPr lang="fr-FR" sz="1200" b="1">
                <a:solidFill>
                  <a:schemeClr val="tx1"/>
                </a:solidFill>
                <a:latin typeface="+mn-lt"/>
                <a:ea typeface="+mn-ea"/>
                <a:cs typeface="+mn-cs"/>
              </a:rPr>
              <a:t> faire : </a:t>
            </a:r>
            <a:r>
              <a:rPr lang="fr-FR" sz="1200">
                <a:solidFill>
                  <a:schemeClr val="tx1"/>
                </a:solidFill>
                <a:latin typeface="+mn-lt"/>
                <a:ea typeface="+mn-ea"/>
                <a:cs typeface="+mn-cs"/>
              </a:rPr>
              <a:t>Quand on souffre de dépression, il est difficile d’apprécier quoi que ce soit. Commencez donc par faire des choses que vous </a:t>
            </a:r>
            <a:r>
              <a:rPr lang="fr-FR" sz="1200" i="1">
                <a:solidFill>
                  <a:schemeClr val="tx1"/>
                </a:solidFill>
                <a:latin typeface="+mn-lt"/>
                <a:ea typeface="+mn-ea"/>
                <a:cs typeface="+mn-cs"/>
              </a:rPr>
              <a:t>aimiez</a:t>
            </a:r>
            <a:r>
              <a:rPr lang="fr-FR" sz="1200">
                <a:solidFill>
                  <a:schemeClr val="tx1"/>
                </a:solidFill>
                <a:latin typeface="+mn-lt"/>
                <a:ea typeface="+mn-ea"/>
                <a:cs typeface="+mn-cs"/>
              </a:rPr>
              <a:t> faire.</a:t>
            </a:r>
            <a:r>
              <a:rPr lang="fr-FR" sz="1200" b="1">
                <a:solidFill>
                  <a:schemeClr val="tx1"/>
                </a:solidFill>
                <a:latin typeface="+mn-lt"/>
                <a:ea typeface="+mn-ea"/>
                <a:cs typeface="+mn-cs"/>
              </a:rPr>
              <a:t> </a:t>
            </a:r>
            <a:r>
              <a:rPr lang="fr-FR" sz="1200">
                <a:solidFill>
                  <a:schemeClr val="tx1"/>
                </a:solidFill>
                <a:latin typeface="+mn-lt"/>
                <a:ea typeface="+mn-ea"/>
                <a:cs typeface="+mn-cs"/>
              </a:rPr>
              <a:t>Regardez des films, sortez, cuisinez ou jardinez, participez à des événements religieux ou sociaux. Quelles que soient vos activités préférées avant le début de votre dépression, commencez par ces activités, à petite dose. Pratiquez-les, et vous devriez retrouver peu à peu votre intérêt et votre plaisir. </a:t>
            </a:r>
          </a:p>
          <a:p>
            <a:pPr lvl="0"/>
            <a:r>
              <a:rPr lang="fr-FR" sz="1200" b="1">
                <a:solidFill>
                  <a:schemeClr val="tx1"/>
                </a:solidFill>
                <a:latin typeface="+mn-lt"/>
                <a:ea typeface="+mn-ea"/>
                <a:cs typeface="+mn-cs"/>
              </a:rPr>
              <a:t>7. Différez toute décision importante jusqu’à la fin de la dépression</a:t>
            </a:r>
            <a:r>
              <a:rPr lang="fr-FR" sz="1200">
                <a:solidFill>
                  <a:schemeClr val="tx1"/>
                </a:solidFill>
                <a:latin typeface="+mn-lt"/>
                <a:ea typeface="+mn-ea"/>
                <a:cs typeface="+mn-cs"/>
              </a:rPr>
              <a:t> : Une personne dépressive n’est pas au meilleur de sa forme. Efforcez-vous donc d’éviter de prendre des décisions importantes ou majeures durant cette période. Si nécessaire, discutez de toute transition notable - changement de travail, mariage ou divorce, achat d'une maison, changement de pays - avec d’autres personnes qui vous connaissent bien et qui ont un point de vue plus objectif.</a:t>
            </a:r>
          </a:p>
          <a:p>
            <a:pPr lvl="0"/>
            <a:r>
              <a:rPr lang="fr-FR" sz="1200" b="1">
                <a:solidFill>
                  <a:schemeClr val="tx1"/>
                </a:solidFill>
                <a:latin typeface="+mn-lt"/>
                <a:ea typeface="+mn-ea"/>
                <a:cs typeface="+mn-cs"/>
              </a:rPr>
              <a:t>8. Limitez la consommation d’alcool et d’autres drogues</a:t>
            </a:r>
            <a:r>
              <a:rPr lang="fr-FR" sz="1200">
                <a:solidFill>
                  <a:schemeClr val="tx1"/>
                </a:solidFill>
                <a:latin typeface="+mn-lt"/>
                <a:ea typeface="+mn-ea"/>
                <a:cs typeface="+mn-cs"/>
              </a:rPr>
              <a:t> : L’alcool et de nombreuses autres drogues ont un effet dépressif sur le système nerveux central. Nombre de ces substances </a:t>
            </a:r>
            <a:r>
              <a:rPr lang="fr-FR" sz="1200" i="1">
                <a:solidFill>
                  <a:schemeClr val="tx1"/>
                </a:solidFill>
                <a:latin typeface="+mn-lt"/>
                <a:ea typeface="+mn-ea"/>
                <a:cs typeface="+mn-cs"/>
              </a:rPr>
              <a:t>aggravent</a:t>
            </a:r>
            <a:r>
              <a:rPr lang="fr-FR" sz="1200">
                <a:solidFill>
                  <a:schemeClr val="tx1"/>
                </a:solidFill>
                <a:latin typeface="+mn-lt"/>
                <a:ea typeface="+mn-ea"/>
                <a:cs typeface="+mn-cs"/>
              </a:rPr>
              <a:t> la dépression au fil du temps. Ces substances pourraient vous apporter un sentiment de bien-être ou vous aider à vous détendre à court terme, mais elles peuvent sensiblement aggraver vos symptômes et causer d’autres problèmes à long terme. </a:t>
            </a:r>
          </a:p>
          <a:p>
            <a:pPr lvl="0"/>
            <a:r>
              <a:rPr lang="fr-FR" sz="1200" b="1">
                <a:solidFill>
                  <a:schemeClr val="tx1"/>
                </a:solidFill>
                <a:latin typeface="+mn-lt"/>
                <a:ea typeface="+mn-ea"/>
                <a:cs typeface="+mn-cs"/>
              </a:rPr>
              <a:t>9. Attendez-vous à ce que votre humeur s’améliore progressivement et à ce que vos pensées négatives disparaissent peu à peu, pas immédiatement</a:t>
            </a:r>
            <a:r>
              <a:rPr lang="fr-FR" sz="1200">
                <a:solidFill>
                  <a:schemeClr val="tx1"/>
                </a:solidFill>
                <a:latin typeface="+mn-lt"/>
                <a:ea typeface="+mn-ea"/>
                <a:cs typeface="+mn-cs"/>
              </a:rPr>
              <a:t> : Il est rare qu’une dépression s’arrête brutalement. La guérison prend du temps, l’état des patients s’améliore généralement petit à petit, et ils retrouvent peu à peu une vision plus positive. </a:t>
            </a: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a:p>
        </p:txBody>
      </p:sp>
    </p:spTree>
    <p:extLst>
      <p:ext uri="{BB962C8B-B14F-4D97-AF65-F5344CB8AC3E}">
        <p14:creationId xmlns:p14="http://schemas.microsoft.com/office/powerpoint/2010/main" val="823647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58615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00859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993346"/>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08646575"/>
      </p:ext>
    </p:extLst>
  </p:cSld>
  <p:clrMap bg1="lt1" tx1="dk1" bg2="lt2" tx2="dk2" accent1="accent1" accent2="accent2" accent3="accent3" accent4="accent4" accent5="accent5" accent6="accent6" hlink="hlink" folHlink="folHlink"/>
  <p:sldLayoutIdLst>
    <p:sldLayoutId id="2147483680" r:id="rId1"/>
    <p:sldLayoutId id="2147483681"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doc.rescue.org"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hyperlink" Target="mailto:DutyOfCare@rescue.org"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6" y="1028784"/>
            <a:ext cx="8408193" cy="1694415"/>
          </a:xfrm>
        </p:spPr>
        <p:txBody>
          <a:bodyPr/>
          <a:lstStyle/>
          <a:p>
            <a:r>
              <a:rPr lang="fr-FR" sz="6000" dirty="0"/>
              <a:t>Comprendre la dépression et l’anxiété</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130182"/>
            <a:ext cx="7772400" cy="1694415"/>
          </a:xfrm>
        </p:spPr>
        <p:txBody>
          <a:bodyPr/>
          <a:lstStyle/>
          <a:p>
            <a:r>
              <a:rPr lang="fr-FR"/>
              <a:t>L’anxiété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3475" y="1824597"/>
            <a:ext cx="6877050" cy="3867150"/>
          </a:xfrm>
          <a:prstGeom prst="rect">
            <a:avLst/>
          </a:prstGeom>
        </p:spPr>
      </p:pic>
    </p:spTree>
    <p:extLst>
      <p:ext uri="{BB962C8B-B14F-4D97-AF65-F5344CB8AC3E}">
        <p14:creationId xmlns:p14="http://schemas.microsoft.com/office/powerpoint/2010/main" val="219850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4F095-A858-8E4A-8B3F-2BE4F9BE1C15}"/>
              </a:ext>
            </a:extLst>
          </p:cNvPr>
          <p:cNvSpPr>
            <a:spLocks noGrp="1"/>
          </p:cNvSpPr>
          <p:nvPr>
            <p:ph type="title"/>
          </p:nvPr>
        </p:nvSpPr>
        <p:spPr/>
        <p:txBody>
          <a:bodyPr/>
          <a:lstStyle/>
          <a:p>
            <a:r>
              <a:rPr lang="fr-FR"/>
              <a:t>Qu’est-ce que l’anxiété ?</a:t>
            </a:r>
          </a:p>
        </p:txBody>
      </p:sp>
      <p:sp>
        <p:nvSpPr>
          <p:cNvPr id="3" name="Text Placeholder 2">
            <a:extLst>
              <a:ext uri="{FF2B5EF4-FFF2-40B4-BE49-F238E27FC236}">
                <a16:creationId xmlns:a16="http://schemas.microsoft.com/office/drawing/2014/main" id="{BE1C8038-922C-7D4D-A645-6F14EED234F5}"/>
              </a:ext>
            </a:extLst>
          </p:cNvPr>
          <p:cNvSpPr>
            <a:spLocks noGrp="1"/>
          </p:cNvSpPr>
          <p:nvPr>
            <p:ph type="body" sz="quarter" idx="10"/>
          </p:nvPr>
        </p:nvSpPr>
        <p:spPr>
          <a:xfrm>
            <a:off x="330313" y="1146175"/>
            <a:ext cx="8502423" cy="4764768"/>
          </a:xfrm>
        </p:spPr>
        <p:txBody>
          <a:bodyPr/>
          <a:lstStyle/>
          <a:p>
            <a:pPr marL="0" indent="0">
              <a:buNone/>
            </a:pPr>
            <a:r>
              <a:rPr lang="fr-FR" sz="2400" dirty="0"/>
              <a:t>Tout le monde se sent tendu, stressé ou inquiet sous pression. Ces sentiments disparaissent généralement une fois que la situation stressante a pris fin. </a:t>
            </a:r>
          </a:p>
          <a:p>
            <a:pPr marL="0" indent="0">
              <a:buNone/>
            </a:pPr>
            <a:r>
              <a:rPr lang="fr-FR" sz="2400" dirty="0"/>
              <a:t>Un trouble anxieux met en jeu une anxiété qui :</a:t>
            </a:r>
          </a:p>
          <a:p>
            <a:r>
              <a:rPr lang="fr-FR" sz="2400" dirty="0"/>
              <a:t>ne disparaît pas</a:t>
            </a:r>
          </a:p>
          <a:p>
            <a:r>
              <a:rPr lang="fr-FR" sz="2400" dirty="0"/>
              <a:t>se produit sans raison particulière, ou</a:t>
            </a:r>
          </a:p>
          <a:p>
            <a:r>
              <a:rPr lang="fr-FR" sz="2400" dirty="0"/>
              <a:t>a un impact négatif sur la vie quotidienne</a:t>
            </a:r>
          </a:p>
          <a:p>
            <a:endParaRPr lang="en-US" dirty="0"/>
          </a:p>
        </p:txBody>
      </p:sp>
      <p:sp>
        <p:nvSpPr>
          <p:cNvPr id="5" name="TextBox 4">
            <a:extLst>
              <a:ext uri="{FF2B5EF4-FFF2-40B4-BE49-F238E27FC236}">
                <a16:creationId xmlns:a16="http://schemas.microsoft.com/office/drawing/2014/main" id="{74EC7606-A54C-7449-B583-5D8E9E564210}"/>
              </a:ext>
            </a:extLst>
          </p:cNvPr>
          <p:cNvSpPr txBox="1"/>
          <p:nvPr/>
        </p:nvSpPr>
        <p:spPr>
          <a:xfrm>
            <a:off x="461963" y="4433615"/>
            <a:ext cx="8239125" cy="1661993"/>
          </a:xfrm>
          <a:prstGeom prst="rect">
            <a:avLst/>
          </a:prstGeom>
          <a:noFill/>
        </p:spPr>
        <p:txBody>
          <a:bodyPr wrap="square" rtlCol="0">
            <a:spAutoFit/>
          </a:bodyPr>
          <a:lstStyle/>
          <a:p>
            <a:r>
              <a:rPr lang="fr-FR" sz="2000" i="1" dirty="0">
                <a:solidFill>
                  <a:schemeClr val="accent5">
                    <a:lumMod val="75000"/>
                  </a:schemeClr>
                </a:solidFill>
              </a:rPr>
              <a:t>« On sait qu’il s’agit d'une chose peu importante, que l’on devrait oublier rapidement. Mais soudain, ces petites choses prennent de l’ampleur et elles ne cessent de prendre de l’importance dans notre tête, elles envahissent notre poitrine et elles tentent de s’échapper de notre corps. » 							</a:t>
            </a:r>
            <a:r>
              <a:rPr lang="fr-FR" sz="2000" dirty="0">
                <a:solidFill>
                  <a:schemeClr val="accent5">
                    <a:lumMod val="75000"/>
                  </a:schemeClr>
                </a:solidFill>
              </a:rPr>
              <a:t>​- Inconnu</a:t>
            </a:r>
          </a:p>
        </p:txBody>
      </p:sp>
    </p:spTree>
    <p:extLst>
      <p:ext uri="{BB962C8B-B14F-4D97-AF65-F5344CB8AC3E}">
        <p14:creationId xmlns:p14="http://schemas.microsoft.com/office/powerpoint/2010/main" val="2393215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89E2A-D56F-5B42-A3A8-7089BE3429E1}"/>
              </a:ext>
            </a:extLst>
          </p:cNvPr>
          <p:cNvSpPr>
            <a:spLocks noGrp="1"/>
          </p:cNvSpPr>
          <p:nvPr>
            <p:ph type="title"/>
          </p:nvPr>
        </p:nvSpPr>
        <p:spPr/>
        <p:txBody>
          <a:bodyPr/>
          <a:lstStyle/>
          <a:p>
            <a:r>
              <a:rPr lang="fr-FR"/>
              <a:t>Les types de troubles anxieux</a:t>
            </a:r>
          </a:p>
        </p:txBody>
      </p:sp>
      <p:sp>
        <p:nvSpPr>
          <p:cNvPr id="3" name="Text Placeholder 2">
            <a:extLst>
              <a:ext uri="{FF2B5EF4-FFF2-40B4-BE49-F238E27FC236}">
                <a16:creationId xmlns:a16="http://schemas.microsoft.com/office/drawing/2014/main" id="{7BA28B4A-F926-7F41-9A5D-2314FD65A283}"/>
              </a:ext>
            </a:extLst>
          </p:cNvPr>
          <p:cNvSpPr>
            <a:spLocks noGrp="1"/>
          </p:cNvSpPr>
          <p:nvPr>
            <p:ph type="body" sz="quarter" idx="10"/>
          </p:nvPr>
        </p:nvSpPr>
        <p:spPr/>
        <p:txBody>
          <a:bodyPr/>
          <a:lstStyle/>
          <a:p>
            <a:pPr marL="0" indent="0">
              <a:spcBef>
                <a:spcPts val="600"/>
              </a:spcBef>
              <a:spcAft>
                <a:spcPts val="600"/>
              </a:spcAft>
              <a:buNone/>
            </a:pPr>
            <a:r>
              <a:rPr lang="fr-FR" sz="2400" b="1"/>
              <a:t>Trouble anxieux généralisé (TAG) : </a:t>
            </a:r>
            <a:r>
              <a:rPr lang="fr-FR" sz="2400"/>
              <a:t>La personne se sent anxieuse et tendue presque chaque jour et s’inquiète au sujet de nombreuses choses différentes.</a:t>
            </a:r>
          </a:p>
          <a:p>
            <a:pPr marL="0" indent="0">
              <a:spcBef>
                <a:spcPts val="600"/>
              </a:spcBef>
              <a:spcAft>
                <a:spcPts val="600"/>
              </a:spcAft>
              <a:buNone/>
            </a:pPr>
            <a:r>
              <a:rPr lang="fr-FR" sz="2400" b="1"/>
              <a:t>Anxiété sociale : </a:t>
            </a:r>
            <a:r>
              <a:rPr lang="fr-FR" sz="2400"/>
              <a:t>La personne se sent très anxieuse et excessivement embarrassée dans les situations sociales de tous les jours. </a:t>
            </a:r>
          </a:p>
          <a:p>
            <a:pPr marL="0" indent="0">
              <a:spcBef>
                <a:spcPts val="600"/>
              </a:spcBef>
              <a:spcAft>
                <a:spcPts val="600"/>
              </a:spcAft>
              <a:buNone/>
            </a:pPr>
            <a:r>
              <a:rPr lang="fr-FR" sz="2400" b="1"/>
              <a:t>Trouble panique : </a:t>
            </a:r>
            <a:r>
              <a:rPr lang="fr-FR" sz="2400"/>
              <a:t>La personne subit des épisodes inattendus et répétés de peur intense, accompagnés de symptômes physiques. </a:t>
            </a:r>
          </a:p>
          <a:p>
            <a:pPr marL="0" indent="0">
              <a:spcBef>
                <a:spcPts val="600"/>
              </a:spcBef>
              <a:spcAft>
                <a:spcPts val="600"/>
              </a:spcAft>
              <a:buNone/>
            </a:pPr>
            <a:r>
              <a:rPr lang="fr-FR" sz="2400" b="1"/>
              <a:t>Phobies spécifiques : </a:t>
            </a:r>
            <a:r>
              <a:rPr lang="fr-FR" sz="2400"/>
              <a:t>La personne éprouve une peur intense au sujet d’un élément ou d'une situation spécifique et pourrait déployer des efforts importants pour l’éviter.</a:t>
            </a:r>
          </a:p>
          <a:p>
            <a:pPr marL="0" indent="0">
              <a:buNone/>
            </a:pPr>
            <a:endParaRPr lang="en-US" dirty="0"/>
          </a:p>
        </p:txBody>
      </p:sp>
    </p:spTree>
    <p:extLst>
      <p:ext uri="{BB962C8B-B14F-4D97-AF65-F5344CB8AC3E}">
        <p14:creationId xmlns:p14="http://schemas.microsoft.com/office/powerpoint/2010/main" val="78091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E579-F64C-B944-8CBA-E6046BD03A7C}"/>
              </a:ext>
            </a:extLst>
          </p:cNvPr>
          <p:cNvSpPr>
            <a:spLocks noGrp="1"/>
          </p:cNvSpPr>
          <p:nvPr>
            <p:ph type="title"/>
          </p:nvPr>
        </p:nvSpPr>
        <p:spPr/>
        <p:txBody>
          <a:bodyPr/>
          <a:lstStyle/>
          <a:p>
            <a:r>
              <a:rPr lang="fr-FR"/>
              <a:t>Les signes et symptômes courants de l’anxiété</a:t>
            </a:r>
          </a:p>
        </p:txBody>
      </p:sp>
      <p:graphicFrame>
        <p:nvGraphicFramePr>
          <p:cNvPr id="4" name="Table 4">
            <a:extLst>
              <a:ext uri="{FF2B5EF4-FFF2-40B4-BE49-F238E27FC236}">
                <a16:creationId xmlns:a16="http://schemas.microsoft.com/office/drawing/2014/main" id="{4D6E7FAB-2909-A743-9478-E995E2EEBF90}"/>
              </a:ext>
            </a:extLst>
          </p:cNvPr>
          <p:cNvGraphicFramePr>
            <a:graphicFrameLocks noGrp="1"/>
          </p:cNvGraphicFramePr>
          <p:nvPr>
            <p:extLst>
              <p:ext uri="{D42A27DB-BD31-4B8C-83A1-F6EECF244321}">
                <p14:modId xmlns:p14="http://schemas.microsoft.com/office/powerpoint/2010/main" val="3166709763"/>
              </p:ext>
            </p:extLst>
          </p:nvPr>
        </p:nvGraphicFramePr>
        <p:xfrm>
          <a:off x="175372" y="950258"/>
          <a:ext cx="8793256" cy="4846320"/>
        </p:xfrm>
        <a:graphic>
          <a:graphicData uri="http://schemas.openxmlformats.org/drawingml/2006/table">
            <a:tbl>
              <a:tblPr firstRow="1" bandRow="1">
                <a:tableStyleId>{5C22544A-7EE6-4342-B048-85BDC9FD1C3A}</a:tableStyleId>
              </a:tblPr>
              <a:tblGrid>
                <a:gridCol w="3930463">
                  <a:extLst>
                    <a:ext uri="{9D8B030D-6E8A-4147-A177-3AD203B41FA5}">
                      <a16:colId xmlns:a16="http://schemas.microsoft.com/office/drawing/2014/main" val="2530468558"/>
                    </a:ext>
                  </a:extLst>
                </a:gridCol>
                <a:gridCol w="4862793">
                  <a:extLst>
                    <a:ext uri="{9D8B030D-6E8A-4147-A177-3AD203B41FA5}">
                      <a16:colId xmlns:a16="http://schemas.microsoft.com/office/drawing/2014/main" val="2084176911"/>
                    </a:ext>
                  </a:extLst>
                </a:gridCol>
              </a:tblGrid>
              <a:tr h="370840">
                <a:tc>
                  <a:txBody>
                    <a:bodyPr/>
                    <a:lstStyle/>
                    <a:p>
                      <a:pPr algn="l"/>
                      <a:r>
                        <a:rPr lang="fr-FR" sz="2000"/>
                        <a:t>Le cerveau et les croyances</a:t>
                      </a:r>
                    </a:p>
                  </a:txBody>
                  <a:tcPr>
                    <a:solidFill>
                      <a:schemeClr val="accent1">
                        <a:lumMod val="75000"/>
                      </a:schemeClr>
                    </a:solidFill>
                  </a:tcPr>
                </a:tc>
                <a:tc>
                  <a:txBody>
                    <a:bodyPr/>
                    <a:lstStyle/>
                    <a:p>
                      <a:pPr algn="l"/>
                      <a:r>
                        <a:rPr lang="fr-FR" sz="2000"/>
                        <a:t>Le corps et le comportement</a:t>
                      </a:r>
                    </a:p>
                  </a:txBody>
                  <a:tcPr>
                    <a:solidFill>
                      <a:schemeClr val="accent1">
                        <a:lumMod val="75000"/>
                      </a:schemeClr>
                    </a:solidFill>
                  </a:tcPr>
                </a:tc>
                <a:extLst>
                  <a:ext uri="{0D108BD9-81ED-4DB2-BD59-A6C34878D82A}">
                    <a16:rowId xmlns:a16="http://schemas.microsoft.com/office/drawing/2014/main" val="2332763944"/>
                  </a:ext>
                </a:extLst>
              </a:tr>
              <a:tr h="309581">
                <a:tc>
                  <a:txBody>
                    <a:bodyPr/>
                    <a:lstStyle/>
                    <a:p>
                      <a:pPr>
                        <a:spcBef>
                          <a:spcPts val="300"/>
                        </a:spcBef>
                        <a:spcAft>
                          <a:spcPts val="300"/>
                        </a:spcAft>
                      </a:pPr>
                      <a:r>
                        <a:rPr lang="fr-FR" sz="1800">
                          <a:solidFill>
                            <a:schemeClr val="dk1"/>
                          </a:solidFill>
                          <a:latin typeface="Calibri" panose="020F0502020204030204" pitchFamily="34" charset="0"/>
                          <a:ea typeface="+mn-ea"/>
                          <a:cs typeface="Calibri" panose="020F0502020204030204" pitchFamily="34" charset="0"/>
                        </a:rPr>
                        <a:t>Inquiétude persistante (même pour des choses au sujet desquelles vous pensez que vous ne « devriez pas » vous inquiéter)</a:t>
                      </a:r>
                    </a:p>
                    <a:p>
                      <a:pPr>
                        <a:spcBef>
                          <a:spcPts val="300"/>
                        </a:spcBef>
                        <a:spcAft>
                          <a:spcPts val="300"/>
                        </a:spcAft>
                      </a:pPr>
                      <a:r>
                        <a:rPr lang="fr-FR" sz="1800">
                          <a:solidFill>
                            <a:schemeClr val="dk1"/>
                          </a:solidFill>
                          <a:latin typeface="Calibri" panose="020F0502020204030204" pitchFamily="34" charset="0"/>
                          <a:ea typeface="+mn-ea"/>
                          <a:cs typeface="Calibri" panose="020F0502020204030204" pitchFamily="34" charset="0"/>
                        </a:rPr>
                        <a:t>Difficultés à contrôler son inquiétude ou à arrêter de penser à des choses qui suscitent de l’anxiété </a:t>
                      </a:r>
                    </a:p>
                    <a:p>
                      <a:pPr>
                        <a:spcBef>
                          <a:spcPts val="300"/>
                        </a:spcBef>
                        <a:spcAft>
                          <a:spcPts val="300"/>
                        </a:spcAft>
                      </a:pPr>
                      <a:r>
                        <a:rPr lang="fr-FR" sz="1800">
                          <a:solidFill>
                            <a:schemeClr val="dk1"/>
                          </a:solidFill>
                          <a:latin typeface="Calibri" panose="020F0502020204030204" pitchFamily="34" charset="0"/>
                          <a:ea typeface="+mn-ea"/>
                          <a:cs typeface="Calibri" panose="020F0502020204030204" pitchFamily="34" charset="0"/>
                        </a:rPr>
                        <a:t>​Problèmes de concentration</a:t>
                      </a:r>
                    </a:p>
                    <a:p>
                      <a:pPr>
                        <a:spcBef>
                          <a:spcPts val="300"/>
                        </a:spcBef>
                        <a:spcAft>
                          <a:spcPts val="300"/>
                        </a:spcAft>
                      </a:pPr>
                      <a:r>
                        <a:rPr lang="fr-FR" sz="1800">
                          <a:solidFill>
                            <a:schemeClr val="dk1"/>
                          </a:solidFill>
                          <a:latin typeface="Calibri" panose="020F0502020204030204" pitchFamily="34" charset="0"/>
                          <a:ea typeface="+mn-ea"/>
                          <a:cs typeface="Calibri" panose="020F0502020204030204" pitchFamily="34" charset="0"/>
                        </a:rPr>
                        <a:t>Réactivité émotionnelle (réactions rapides et intenses à des facteurs de stress)</a:t>
                      </a:r>
                    </a:p>
                    <a:p>
                      <a:pPr>
                        <a:spcBef>
                          <a:spcPts val="300"/>
                        </a:spcBef>
                        <a:spcAft>
                          <a:spcPts val="300"/>
                        </a:spcAft>
                      </a:pPr>
                      <a:r>
                        <a:rPr lang="fr-FR" sz="1800">
                          <a:solidFill>
                            <a:schemeClr val="dk1"/>
                          </a:solidFill>
                          <a:latin typeface="Calibri" panose="020F0502020204030204" pitchFamily="34" charset="0"/>
                          <a:ea typeface="+mn-ea"/>
                          <a:cs typeface="Calibri" panose="020F0502020204030204" pitchFamily="34" charset="0"/>
                        </a:rPr>
                        <a:t>Irritabilité</a:t>
                      </a:r>
                    </a:p>
                    <a:p>
                      <a:pPr marL="0" marR="0" lvl="0" indent="0" algn="l" defTabSz="914400" rtl="0" eaLnBrk="1" fontAlgn="auto" latinLnBrk="0" hangingPunct="1">
                        <a:lnSpc>
                          <a:spcPct val="100000"/>
                        </a:lnSpc>
                        <a:spcBef>
                          <a:spcPts val="300"/>
                        </a:spcBef>
                        <a:spcAft>
                          <a:spcPts val="300"/>
                        </a:spcAft>
                        <a:buClrTx/>
                        <a:buSzTx/>
                        <a:buFontTx/>
                        <a:buNone/>
                        <a:tabLst/>
                        <a:defRPr/>
                      </a:pPr>
                      <a:r>
                        <a:rPr lang="fr-FR" sz="1800">
                          <a:latin typeface="Calibri" panose="020F0502020204030204" pitchFamily="34" charset="0"/>
                          <a:ea typeface="Calibri" panose="020F0502020204030204" pitchFamily="34" charset="0"/>
                          <a:cs typeface="Calibri" panose="020F0502020204030204" pitchFamily="34" charset="0"/>
                        </a:rPr>
                        <a:t>Incapacité à se détendre, être constamment tendu et à cran</a:t>
                      </a:r>
                    </a:p>
                  </a:txBody>
                  <a:tcPr>
                    <a:solidFill>
                      <a:schemeClr val="accent1">
                        <a:lumMod val="40000"/>
                        <a:lumOff val="60000"/>
                      </a:schemeClr>
                    </a:solidFill>
                  </a:tcPr>
                </a:tc>
                <a:tc>
                  <a:txBody>
                    <a:bodyPr/>
                    <a:lstStyle/>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Rythme cardiaque rapide et respiration rapide et superficielle</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Sentiment de tension et douleurs (particulièrement dans le cou, les épaules et le dos)</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Sursauter facilement</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Difficultés à s’endormir (ou à rester endormi)</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Sensation de fatigue très fréquente</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Nervosité, contractions musculaires et tremblements</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Maux d’estomac : « papillons » dans l’estomac, état maladif ou passages fréquents aux toilettes</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Éviter des personnes ou des lieux</a:t>
                      </a:r>
                    </a:p>
                    <a:p>
                      <a:pPr marL="0" marR="0">
                        <a:spcBef>
                          <a:spcPts val="300"/>
                        </a:spcBef>
                        <a:spcAft>
                          <a:spcPts val="300"/>
                        </a:spcAft>
                      </a:pPr>
                      <a:r>
                        <a:rPr lang="fr-FR" sz="1800" dirty="0">
                          <a:latin typeface="Calibri" panose="020F0502020204030204" pitchFamily="34" charset="0"/>
                          <a:ea typeface="Calibri" panose="020F0502020204030204" pitchFamily="34" charset="0"/>
                          <a:cs typeface="Calibri" panose="020F0502020204030204" pitchFamily="34" charset="0"/>
                        </a:rPr>
                        <a:t>Éloignement de ses amis et de sa famille</a:t>
                      </a:r>
                    </a:p>
                  </a:txBody>
                  <a:tcPr marL="68580" marR="68580" marT="0" marB="0">
                    <a:solidFill>
                      <a:schemeClr val="accent1">
                        <a:lumMod val="40000"/>
                        <a:lumOff val="60000"/>
                      </a:schemeClr>
                    </a:solidFill>
                  </a:tcPr>
                </a:tc>
                <a:extLst>
                  <a:ext uri="{0D108BD9-81ED-4DB2-BD59-A6C34878D82A}">
                    <a16:rowId xmlns:a16="http://schemas.microsoft.com/office/drawing/2014/main" val="3340138522"/>
                  </a:ext>
                </a:extLst>
              </a:tr>
            </a:tbl>
          </a:graphicData>
        </a:graphic>
      </p:graphicFrame>
    </p:spTree>
    <p:extLst>
      <p:ext uri="{BB962C8B-B14F-4D97-AF65-F5344CB8AC3E}">
        <p14:creationId xmlns:p14="http://schemas.microsoft.com/office/powerpoint/2010/main" val="52769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5F718-5868-3141-A521-CC6F5B385847}"/>
              </a:ext>
            </a:extLst>
          </p:cNvPr>
          <p:cNvSpPr>
            <a:spLocks noGrp="1"/>
          </p:cNvSpPr>
          <p:nvPr>
            <p:ph type="title"/>
          </p:nvPr>
        </p:nvSpPr>
        <p:spPr>
          <a:xfrm>
            <a:off x="171449" y="136526"/>
            <a:ext cx="8239125" cy="611619"/>
          </a:xfrm>
        </p:spPr>
        <p:txBody>
          <a:bodyPr/>
          <a:lstStyle/>
          <a:p>
            <a:r>
              <a:rPr lang="fr-FR"/>
              <a:t>L’anxiété est-elle un trouble courant ?</a:t>
            </a:r>
          </a:p>
        </p:txBody>
      </p:sp>
      <p:pic>
        <p:nvPicPr>
          <p:cNvPr id="5" name="Picture 4" descr="Map&#10;&#10;Description automatically generated">
            <a:extLst>
              <a:ext uri="{FF2B5EF4-FFF2-40B4-BE49-F238E27FC236}">
                <a16:creationId xmlns:a16="http://schemas.microsoft.com/office/drawing/2014/main"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r>
              <a:rPr lang="fr-FR" sz="2200" dirty="0"/>
              <a:t>Les troubles anxieux sont le type de trouble de la santé mentale le plus courant dans le monde. </a:t>
            </a:r>
          </a:p>
          <a:p>
            <a:pPr lvl="1"/>
            <a:r>
              <a:rPr lang="fr-FR" sz="2200" dirty="0"/>
              <a:t>Jusqu’à 1 personne sur 3 (33 %) souffrira d'un trouble anxieux à un moment de sa vie.</a:t>
            </a:r>
          </a:p>
          <a:p>
            <a:pPr lvl="1"/>
            <a:r>
              <a:rPr lang="fr-FR" sz="2200" dirty="0"/>
              <a:t>Les femmes sont presque deux fois plus susceptibles que les hommes de recevoir ce diagnostic.</a:t>
            </a:r>
          </a:p>
          <a:p>
            <a:pPr lvl="1"/>
            <a:r>
              <a:rPr lang="fr-FR" sz="2200" dirty="0"/>
              <a:t>Environ 3-7 % de la population mondiale souffre d'un trouble anxieux à tout moment.</a:t>
            </a:r>
          </a:p>
          <a:p>
            <a:r>
              <a:rPr lang="fr-FR" sz="2200" dirty="0"/>
              <a:t>L’anxiété affecte des personnes issues de tous les pays et de toutes les cultures, bien que les taux de prévalence puissent varier et que les personnes souffrant d’anxiété puissent se présenter différemment dans différentes cultures. </a:t>
            </a:r>
          </a:p>
        </p:txBody>
      </p:sp>
    </p:spTree>
    <p:extLst>
      <p:ext uri="{BB962C8B-B14F-4D97-AF65-F5344CB8AC3E}">
        <p14:creationId xmlns:p14="http://schemas.microsoft.com/office/powerpoint/2010/main" val="207699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AD02F-C066-634F-AC71-87BFDCF34C52}"/>
              </a:ext>
            </a:extLst>
          </p:cNvPr>
          <p:cNvSpPr>
            <a:spLocks noGrp="1"/>
          </p:cNvSpPr>
          <p:nvPr>
            <p:ph type="title"/>
          </p:nvPr>
        </p:nvSpPr>
        <p:spPr/>
        <p:txBody>
          <a:bodyPr/>
          <a:lstStyle/>
          <a:p>
            <a:r>
              <a:rPr lang="fr-FR"/>
              <a:t>Quelles sont les causes de l’anxiété ?</a:t>
            </a:r>
            <a:br>
              <a:rPr lang="fr-FR"/>
            </a:br>
            <a:endParaRPr lang="fr-FR"/>
          </a:p>
        </p:txBody>
      </p:sp>
      <p:sp>
        <p:nvSpPr>
          <p:cNvPr id="3" name="Text Placeholder 2">
            <a:extLst>
              <a:ext uri="{FF2B5EF4-FFF2-40B4-BE49-F238E27FC236}">
                <a16:creationId xmlns:a16="http://schemas.microsoft.com/office/drawing/2014/main" id="{6A572B24-102D-F94A-8951-5C6661994EA1}"/>
              </a:ext>
            </a:extLst>
          </p:cNvPr>
          <p:cNvSpPr>
            <a:spLocks noGrp="1"/>
          </p:cNvSpPr>
          <p:nvPr>
            <p:ph type="body" sz="quarter" idx="10"/>
          </p:nvPr>
        </p:nvSpPr>
        <p:spPr>
          <a:xfrm>
            <a:off x="461963" y="1708879"/>
            <a:ext cx="8239125" cy="4886793"/>
          </a:xfrm>
        </p:spPr>
        <p:txBody>
          <a:bodyPr/>
          <a:lstStyle/>
          <a:p>
            <a:pPr marL="461963" lvl="0" indent="-461963">
              <a:buFont typeface="Wingdings" pitchFamily="2" charset="2"/>
              <a:buChar char="Ø"/>
            </a:pPr>
            <a:r>
              <a:rPr lang="fr-FR" sz="2100" b="1" dirty="0"/>
              <a:t>Génétique, antécédents familiaux et personnalité</a:t>
            </a:r>
            <a:r>
              <a:rPr lang="fr-FR" sz="2100" dirty="0"/>
              <a:t> </a:t>
            </a:r>
          </a:p>
          <a:p>
            <a:pPr marL="461963" lvl="0" indent="-461963">
              <a:buFont typeface="Wingdings" pitchFamily="2" charset="2"/>
              <a:buChar char="Ø"/>
            </a:pPr>
            <a:r>
              <a:rPr lang="fr-FR" sz="2100" b="1" dirty="0"/>
              <a:t>Stress prolongé </a:t>
            </a:r>
            <a:r>
              <a:rPr lang="fr-FR" sz="2100" dirty="0"/>
              <a:t>(p. ex. lié à des problèmes de santé chroniques, conflits relationnels, problèmes professionnels, financiers) </a:t>
            </a:r>
          </a:p>
          <a:p>
            <a:pPr marL="461963" lvl="0" indent="-461963">
              <a:buFont typeface="Wingdings" pitchFamily="2" charset="2"/>
              <a:buChar char="Ø"/>
            </a:pPr>
            <a:r>
              <a:rPr lang="fr-FR" sz="2100" b="1" dirty="0"/>
              <a:t>Chimie cérébrale</a:t>
            </a:r>
            <a:r>
              <a:rPr lang="fr-FR" sz="2100" dirty="0"/>
              <a:t> </a:t>
            </a:r>
          </a:p>
          <a:p>
            <a:pPr marL="461963" lvl="0" indent="-461963">
              <a:buFont typeface="Wingdings" pitchFamily="2" charset="2"/>
              <a:buChar char="Ø"/>
            </a:pPr>
            <a:r>
              <a:rPr lang="fr-FR" sz="2100" b="1" dirty="0"/>
              <a:t>Pathologies </a:t>
            </a:r>
          </a:p>
          <a:p>
            <a:pPr marL="461963" lvl="0" indent="-461963">
              <a:buFont typeface="Wingdings" pitchFamily="2" charset="2"/>
              <a:buChar char="Ø"/>
            </a:pPr>
            <a:r>
              <a:rPr lang="fr-FR" sz="2100" b="1" dirty="0"/>
              <a:t>Grossesse et accouchement</a:t>
            </a:r>
          </a:p>
          <a:p>
            <a:pPr marL="461963" lvl="0" indent="-461963">
              <a:buFont typeface="Wingdings" pitchFamily="2" charset="2"/>
              <a:buChar char="Ø"/>
            </a:pPr>
            <a:r>
              <a:rPr lang="fr-FR" sz="2100" b="1" dirty="0"/>
              <a:t>Expériences de vie passées</a:t>
            </a:r>
            <a:r>
              <a:rPr lang="fr-FR" sz="2100" dirty="0"/>
              <a:t> (p. ex. traumatismes passés)</a:t>
            </a:r>
          </a:p>
          <a:p>
            <a:pPr marL="461963" lvl="0" indent="-461963">
              <a:buFont typeface="Wingdings" pitchFamily="2" charset="2"/>
              <a:buChar char="Ø"/>
            </a:pPr>
            <a:r>
              <a:rPr lang="fr-FR" sz="2100" b="1" dirty="0"/>
              <a:t>Abus de substances</a:t>
            </a:r>
          </a:p>
          <a:p>
            <a:pPr marL="461963" indent="-461963">
              <a:buFont typeface="Wingdings" pitchFamily="2" charset="2"/>
              <a:buChar char="Ø"/>
            </a:pPr>
            <a:r>
              <a:rPr lang="fr-FR" sz="2100" dirty="0"/>
              <a:t>Parfois, pas de raison évidente </a:t>
            </a:r>
          </a:p>
        </p:txBody>
      </p:sp>
      <p:sp>
        <p:nvSpPr>
          <p:cNvPr id="4" name="TextBox 3">
            <a:extLst>
              <a:ext uri="{FF2B5EF4-FFF2-40B4-BE49-F238E27FC236}">
                <a16:creationId xmlns:a16="http://schemas.microsoft.com/office/drawing/2014/main" id="{78DFE88B-7940-E644-AAF0-109ECE770529}"/>
              </a:ext>
            </a:extLst>
          </p:cNvPr>
          <p:cNvSpPr txBox="1"/>
          <p:nvPr/>
        </p:nvSpPr>
        <p:spPr>
          <a:xfrm>
            <a:off x="0" y="1026053"/>
            <a:ext cx="9144000" cy="523220"/>
          </a:xfrm>
          <a:prstGeom prst="rect">
            <a:avLst/>
          </a:prstGeom>
          <a:solidFill>
            <a:schemeClr val="accent1">
              <a:lumMod val="40000"/>
              <a:lumOff val="60000"/>
            </a:schemeClr>
          </a:solidFill>
        </p:spPr>
        <p:txBody>
          <a:bodyPr wrap="square" rtlCol="0">
            <a:spAutoFit/>
          </a:bodyPr>
          <a:lstStyle/>
          <a:p>
            <a:pPr marL="14288" lvl="0" indent="0" algn="ctr">
              <a:spcAft>
                <a:spcPts val="1200"/>
              </a:spcAft>
              <a:buNone/>
            </a:pPr>
            <a:r>
              <a:rPr lang="fr-FR" sz="2800" b="1" i="1" dirty="0"/>
              <a:t>Elle est généralement due à une combinaison de facteurs</a:t>
            </a:r>
          </a:p>
        </p:txBody>
      </p:sp>
    </p:spTree>
    <p:extLst>
      <p:ext uri="{BB962C8B-B14F-4D97-AF65-F5344CB8AC3E}">
        <p14:creationId xmlns:p14="http://schemas.microsoft.com/office/powerpoint/2010/main" val="2905786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970C3-5C6E-3F4F-B9FE-322134CA83D5}"/>
              </a:ext>
            </a:extLst>
          </p:cNvPr>
          <p:cNvSpPr>
            <a:spLocks noGrp="1"/>
          </p:cNvSpPr>
          <p:nvPr>
            <p:ph type="title"/>
          </p:nvPr>
        </p:nvSpPr>
        <p:spPr/>
        <p:txBody>
          <a:bodyPr/>
          <a:lstStyle/>
          <a:p>
            <a:r>
              <a:rPr lang="fr-FR"/>
              <a:t>Les traitements efficaces contre l’anxiété</a:t>
            </a:r>
          </a:p>
        </p:txBody>
      </p:sp>
      <p:sp>
        <p:nvSpPr>
          <p:cNvPr id="3" name="Text Placeholder 2">
            <a:extLst>
              <a:ext uri="{FF2B5EF4-FFF2-40B4-BE49-F238E27FC236}">
                <a16:creationId xmlns:a16="http://schemas.microsoft.com/office/drawing/2014/main" id="{088FF67A-9192-F449-A1B1-60A79A807F6B}"/>
              </a:ext>
            </a:extLst>
          </p:cNvPr>
          <p:cNvSpPr>
            <a:spLocks noGrp="1"/>
          </p:cNvSpPr>
          <p:nvPr>
            <p:ph type="body" sz="quarter" idx="10"/>
          </p:nvPr>
        </p:nvSpPr>
        <p:spPr>
          <a:xfrm>
            <a:off x="412086" y="1161451"/>
            <a:ext cx="8356357" cy="4535097"/>
          </a:xfrm>
        </p:spPr>
        <p:txBody>
          <a:bodyPr/>
          <a:lstStyle/>
          <a:p>
            <a:pPr marL="457200" indent="-457200">
              <a:spcBef>
                <a:spcPts val="600"/>
              </a:spcBef>
              <a:spcAft>
                <a:spcPts val="600"/>
              </a:spcAft>
              <a:buFont typeface="+mj-lt"/>
              <a:buAutoNum type="arabicPeriod"/>
            </a:pPr>
            <a:r>
              <a:rPr lang="fr-FR" sz="2000" b="1" dirty="0"/>
              <a:t>Exercice physique et autres changements de mode de vie </a:t>
            </a:r>
            <a:r>
              <a:rPr lang="fr-FR" sz="2000" dirty="0"/>
              <a:t>(p. ex. réduction du stress)</a:t>
            </a:r>
          </a:p>
          <a:p>
            <a:pPr marL="457200" indent="-457200">
              <a:spcBef>
                <a:spcPts val="600"/>
              </a:spcBef>
              <a:spcAft>
                <a:spcPts val="600"/>
              </a:spcAft>
              <a:buFont typeface="+mj-lt"/>
              <a:buAutoNum type="arabicPeriod"/>
            </a:pPr>
            <a:r>
              <a:rPr lang="fr-FR" sz="2000" b="1" dirty="0"/>
              <a:t>Ressources fiables d’auto-assistance</a:t>
            </a:r>
          </a:p>
          <a:p>
            <a:pPr marL="457200" indent="-457200">
              <a:spcBef>
                <a:spcPts val="600"/>
              </a:spcBef>
              <a:spcAft>
                <a:spcPts val="600"/>
              </a:spcAft>
              <a:buFont typeface="+mj-lt"/>
              <a:buAutoNum type="arabicPeriod"/>
            </a:pPr>
            <a:r>
              <a:rPr lang="fr-FR" sz="2000" b="1" dirty="0"/>
              <a:t>Thérapie :</a:t>
            </a:r>
            <a:r>
              <a:rPr lang="fr-FR" sz="2000" dirty="0"/>
              <a:t> Elle aide en nous enseignant de nouvelles manières d’envisager nos expériences et d’autres manières de surmonter les épreuves, tout en apportant un soutien direct.</a:t>
            </a:r>
          </a:p>
          <a:p>
            <a:pPr marL="457200" indent="-457200">
              <a:spcBef>
                <a:spcPts val="600"/>
              </a:spcBef>
              <a:spcAft>
                <a:spcPts val="600"/>
              </a:spcAft>
              <a:buFont typeface="+mj-lt"/>
              <a:buAutoNum type="arabicPeriod"/>
            </a:pPr>
            <a:r>
              <a:rPr lang="fr-FR" sz="2000" b="1" dirty="0"/>
              <a:t>Médicaments</a:t>
            </a:r>
            <a:r>
              <a:rPr lang="fr-FR" sz="2000" dirty="0"/>
              <a:t> : Aident en équilibrant les neurotransmetteurs du cerveau, qui affectent l’humeur et les émotions. </a:t>
            </a:r>
          </a:p>
        </p:txBody>
      </p:sp>
      <p:pic>
        <p:nvPicPr>
          <p:cNvPr id="5" name="Picture 4" descr="A red and white logo&#10;&#10;Description automatically generated with low confidence">
            <a:extLst>
              <a:ext uri="{FF2B5EF4-FFF2-40B4-BE49-F238E27FC236}">
                <a16:creationId xmlns:a16="http://schemas.microsoft.com/office/drawing/2014/main" id="{6D94AF67-313F-B44A-ABE2-A1F00B4C03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1182" y="4312989"/>
            <a:ext cx="3145328" cy="1665174"/>
          </a:xfrm>
          <a:prstGeom prst="rect">
            <a:avLst/>
          </a:prstGeom>
        </p:spPr>
      </p:pic>
    </p:spTree>
    <p:extLst>
      <p:ext uri="{BB962C8B-B14F-4D97-AF65-F5344CB8AC3E}">
        <p14:creationId xmlns:p14="http://schemas.microsoft.com/office/powerpoint/2010/main" val="2157540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164FC-7C8B-B240-A339-07F4798C2CB3}"/>
              </a:ext>
            </a:extLst>
          </p:cNvPr>
          <p:cNvSpPr>
            <a:spLocks noGrp="1"/>
          </p:cNvSpPr>
          <p:nvPr>
            <p:ph type="title"/>
          </p:nvPr>
        </p:nvSpPr>
        <p:spPr>
          <a:xfrm>
            <a:off x="171450" y="136526"/>
            <a:ext cx="8713932" cy="611619"/>
          </a:xfrm>
        </p:spPr>
        <p:txBody>
          <a:bodyPr/>
          <a:lstStyle/>
          <a:p>
            <a:r>
              <a:rPr lang="fr-FR" sz="2400" dirty="0"/>
              <a:t>Comment s’aider soi-même lorsque l’on souffre d’anxiété ?</a:t>
            </a:r>
          </a:p>
        </p:txBody>
      </p:sp>
      <p:sp>
        <p:nvSpPr>
          <p:cNvPr id="3" name="Text Placeholder 2">
            <a:extLst>
              <a:ext uri="{FF2B5EF4-FFF2-40B4-BE49-F238E27FC236}">
                <a16:creationId xmlns:a16="http://schemas.microsoft.com/office/drawing/2014/main" id="{331E3301-96E8-0142-9021-B3F9CFD91EED}"/>
              </a:ext>
            </a:extLst>
          </p:cNvPr>
          <p:cNvSpPr>
            <a:spLocks noGrp="1"/>
          </p:cNvSpPr>
          <p:nvPr>
            <p:ph type="body" sz="quarter" idx="10"/>
          </p:nvPr>
        </p:nvSpPr>
        <p:spPr>
          <a:xfrm>
            <a:off x="461964" y="1146175"/>
            <a:ext cx="8044728" cy="4843145"/>
          </a:xfrm>
        </p:spPr>
        <p:txBody>
          <a:bodyPr/>
          <a:lstStyle/>
          <a:p>
            <a:pPr marL="457200" lvl="0" indent="-457200">
              <a:buFont typeface="+mj-lt"/>
              <a:buAutoNum type="arabicPeriod"/>
            </a:pPr>
            <a:r>
              <a:rPr lang="fr-FR" sz="1800" dirty="0"/>
              <a:t>Adressez-vous à un médecin ou conseiller professionnel. </a:t>
            </a:r>
          </a:p>
          <a:p>
            <a:pPr marL="457200" indent="-457200">
              <a:buFont typeface="+mj-lt"/>
              <a:buAutoNum type="arabicPeriod"/>
            </a:pPr>
            <a:r>
              <a:rPr lang="fr-FR" sz="1800" dirty="0"/>
              <a:t>Dites à vos proches et aux personnes auxquelles vous faites confiance que vous souffrez. </a:t>
            </a:r>
          </a:p>
          <a:p>
            <a:pPr marL="457200" lvl="0" indent="-457200">
              <a:buFont typeface="+mj-lt"/>
              <a:buAutoNum type="arabicPeriod"/>
            </a:pPr>
            <a:r>
              <a:rPr lang="fr-FR" sz="1800" dirty="0"/>
              <a:t>Prenez note de vos schémas de pensée.</a:t>
            </a:r>
          </a:p>
          <a:p>
            <a:pPr marL="457200" lvl="0" indent="-457200">
              <a:buFont typeface="+mj-lt"/>
              <a:buAutoNum type="arabicPeriod"/>
            </a:pPr>
            <a:r>
              <a:rPr lang="fr-FR" sz="1800" dirty="0"/>
              <a:t>Apprenez des techniques de respiration utiles.</a:t>
            </a:r>
          </a:p>
          <a:p>
            <a:pPr marL="457200" lvl="0" indent="-457200">
              <a:buFont typeface="+mj-lt"/>
              <a:buAutoNum type="arabicPeriod"/>
            </a:pPr>
            <a:r>
              <a:rPr lang="fr-FR" sz="1800" dirty="0"/>
              <a:t>Pratiquez une activité physique régulière, comme marcher 30 minutes par jour. </a:t>
            </a:r>
          </a:p>
          <a:p>
            <a:pPr marL="457200" indent="-457200">
              <a:buFont typeface="+mj-lt"/>
              <a:buAutoNum type="arabicPeriod"/>
            </a:pPr>
            <a:r>
              <a:rPr lang="fr-FR" sz="1800" dirty="0"/>
              <a:t>Apprenez d’autres compétences d’adaptation efficaces, comme des stratégies de dialogue intérieur, de visualisation et de relaxation utiles.</a:t>
            </a:r>
          </a:p>
          <a:p>
            <a:pPr marL="457200" indent="-457200">
              <a:buFont typeface="+mj-lt"/>
              <a:buAutoNum type="arabicPeriod"/>
            </a:pPr>
            <a:r>
              <a:rPr lang="fr-FR" sz="1800" dirty="0"/>
              <a:t>Prenez conscience de vos stratégies d’évitement et adoptez des mesures progressives (en demandant de l’aide) pour faire face à vos peurs et mettre à profit vos compétences de gestion de l’anxiété. </a:t>
            </a:r>
          </a:p>
          <a:p>
            <a:pPr marL="457200" lvl="0" indent="-457200">
              <a:buFont typeface="+mj-lt"/>
              <a:buAutoNum type="arabicPeriod"/>
            </a:pPr>
            <a:r>
              <a:rPr lang="fr-FR" sz="1800" dirty="0"/>
              <a:t>Limitez la consommation d’alcool et d’autres drogues. </a:t>
            </a:r>
          </a:p>
          <a:p>
            <a:endParaRPr lang="en-US" sz="1800" dirty="0"/>
          </a:p>
        </p:txBody>
      </p:sp>
    </p:spTree>
    <p:extLst>
      <p:ext uri="{BB962C8B-B14F-4D97-AF65-F5344CB8AC3E}">
        <p14:creationId xmlns:p14="http://schemas.microsoft.com/office/powerpoint/2010/main" val="2133686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297180" y="34958"/>
            <a:ext cx="8549640" cy="1694415"/>
          </a:xfrm>
        </p:spPr>
        <p:txBody>
          <a:bodyPr/>
          <a:lstStyle/>
          <a:p>
            <a:r>
              <a:rPr lang="fr-FR" dirty="0"/>
              <a:t>Ce que vous et l’IRC pouvez faire</a:t>
            </a:r>
          </a:p>
        </p:txBody>
      </p:sp>
      <p:pic>
        <p:nvPicPr>
          <p:cNvPr id="5" name="Picture 4" descr="A group of people holding an umbrella&#10;&#10;Description automatically generated with low confidence">
            <a:extLst>
              <a:ext uri="{FF2B5EF4-FFF2-40B4-BE49-F238E27FC236}">
                <a16:creationId xmlns:a16="http://schemas.microsoft.com/office/drawing/2014/main" id="{94EA4722-2455-CA4B-A421-C252D73860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9717" y="2061882"/>
            <a:ext cx="5815857" cy="3634910"/>
          </a:xfrm>
          <a:prstGeom prst="rect">
            <a:avLst/>
          </a:prstGeom>
        </p:spPr>
      </p:pic>
    </p:spTree>
    <p:extLst>
      <p:ext uri="{BB962C8B-B14F-4D97-AF65-F5344CB8AC3E}">
        <p14:creationId xmlns:p14="http://schemas.microsoft.com/office/powerpoint/2010/main" val="307626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C2683-EC30-184E-8813-FF6AEBC85A73}"/>
              </a:ext>
            </a:extLst>
          </p:cNvPr>
          <p:cNvSpPr>
            <a:spLocks noGrp="1"/>
          </p:cNvSpPr>
          <p:nvPr>
            <p:ph type="title"/>
          </p:nvPr>
        </p:nvSpPr>
        <p:spPr/>
        <p:txBody>
          <a:bodyPr/>
          <a:lstStyle/>
          <a:p>
            <a:r>
              <a:rPr lang="fr-FR" sz="2400" dirty="0"/>
              <a:t>Comment pouvez-vous aider une personne qui souffre d’anxiété ou de dépression ?</a:t>
            </a:r>
          </a:p>
        </p:txBody>
      </p:sp>
      <p:sp>
        <p:nvSpPr>
          <p:cNvPr id="3" name="Text Placeholder 2">
            <a:extLst>
              <a:ext uri="{FF2B5EF4-FFF2-40B4-BE49-F238E27FC236}">
                <a16:creationId xmlns:a16="http://schemas.microsoft.com/office/drawing/2014/main" id="{C7323662-1163-CF47-8934-B0E8261D15D7}"/>
              </a:ext>
            </a:extLst>
          </p:cNvPr>
          <p:cNvSpPr>
            <a:spLocks noGrp="1"/>
          </p:cNvSpPr>
          <p:nvPr>
            <p:ph type="body" sz="quarter" idx="10"/>
          </p:nvPr>
        </p:nvSpPr>
        <p:spPr>
          <a:xfrm>
            <a:off x="1143000" y="1146175"/>
            <a:ext cx="7558088" cy="923925"/>
          </a:xfrm>
          <a:noFill/>
        </p:spPr>
        <p:txBody>
          <a:bodyPr/>
          <a:lstStyle/>
          <a:p>
            <a:pPr lvl="0"/>
            <a:r>
              <a:rPr lang="fr-FR" sz="2000" dirty="0"/>
              <a:t>Montrez-vous encourageant, patient, empathique et compréhensif. Gardez bien à l’esprit qu’elle ne veut pas se sentir comme ça. </a:t>
            </a:r>
          </a:p>
          <a:p>
            <a:pPr lvl="0"/>
            <a:r>
              <a:rPr lang="fr-FR" sz="2000" dirty="0"/>
              <a:t>Parlez-lui, posez des questions et écoutez attentivement.</a:t>
            </a:r>
          </a:p>
          <a:p>
            <a:pPr lvl="0"/>
            <a:r>
              <a:rPr lang="fr-FR" sz="2000" dirty="0"/>
              <a:t>Invitez-la à marcher et à sortir avec vous. En faisant preuve de tact, encouragez-la à faire des choses dont vous savez qu’elles l’aideront (p. ex. allez marcher dehors). </a:t>
            </a:r>
          </a:p>
          <a:p>
            <a:pPr lvl="0"/>
            <a:r>
              <a:rPr lang="fr-FR" sz="2000" dirty="0"/>
              <a:t>En évitant de dire des platitudes, rappelez-lui qu’avec le temps, les choses changent. Le jour viendra où elle se sentira mieux.</a:t>
            </a:r>
          </a:p>
          <a:p>
            <a:pPr lvl="0"/>
            <a:r>
              <a:rPr lang="fr-FR" sz="2000" dirty="0"/>
              <a:t>Encouragez-la à demander l’aide d’un docteur et/ou conseiller.</a:t>
            </a:r>
          </a:p>
          <a:p>
            <a:pPr lvl="0"/>
            <a:r>
              <a:rPr lang="fr-FR" sz="2000" dirty="0"/>
              <a:t>Demandez vous-même de l’aide et des conseils auprès d'un professionnel si vous entendez cette personne exprimer des pensées suicidaires. </a:t>
            </a:r>
          </a:p>
        </p:txBody>
      </p:sp>
      <p:pic>
        <p:nvPicPr>
          <p:cNvPr id="7" name="Picture 6" descr="A picture containing guitar, clipart, bowed instrument&#10;&#10;Description automatically generated">
            <a:extLst>
              <a:ext uri="{FF2B5EF4-FFF2-40B4-BE49-F238E27FC236}">
                <a16:creationId xmlns:a16="http://schemas.microsoft.com/office/drawing/2014/main" id="{0B5897FB-C476-0F4F-8F78-902FF411B9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398089" y="3171507"/>
            <a:ext cx="4365897" cy="716280"/>
          </a:xfrm>
          <a:prstGeom prst="rect">
            <a:avLst/>
          </a:prstGeom>
        </p:spPr>
      </p:pic>
    </p:spTree>
    <p:extLst>
      <p:ext uri="{BB962C8B-B14F-4D97-AF65-F5344CB8AC3E}">
        <p14:creationId xmlns:p14="http://schemas.microsoft.com/office/powerpoint/2010/main" val="236524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p:txBody>
          <a:bodyPr/>
          <a:lstStyle/>
          <a:p>
            <a:r>
              <a:rPr lang="fr-FR"/>
              <a:t>​Questions importantes auxquelles répondre​​</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3599903" y="1287630"/>
            <a:ext cx="5422501" cy="5254550"/>
          </a:xfrm>
        </p:spPr>
        <p:txBody>
          <a:bodyPr/>
          <a:lstStyle/>
          <a:p>
            <a:pPr marL="514350" indent="-514350">
              <a:lnSpc>
                <a:spcPct val="100000"/>
              </a:lnSpc>
              <a:spcBef>
                <a:spcPts val="600"/>
              </a:spcBef>
              <a:spcAft>
                <a:spcPts val="600"/>
              </a:spcAft>
              <a:buFont typeface="+mj-lt"/>
              <a:buAutoNum type="arabicPeriod"/>
            </a:pPr>
            <a:r>
              <a:rPr lang="fr-FR" sz="2100" dirty="0"/>
              <a:t>​De quoi s'agit-il ? Quels en sont les signes et symptômes ?</a:t>
            </a:r>
          </a:p>
          <a:p>
            <a:pPr marL="514350" indent="-514350">
              <a:lnSpc>
                <a:spcPct val="100000"/>
              </a:lnSpc>
              <a:spcBef>
                <a:spcPts val="600"/>
              </a:spcBef>
              <a:spcAft>
                <a:spcPts val="600"/>
              </a:spcAft>
              <a:buFont typeface="+mj-lt"/>
              <a:buAutoNum type="arabicPeriod"/>
            </a:pPr>
            <a:r>
              <a:rPr lang="fr-FR" sz="2100" dirty="0"/>
              <a:t>​Quelles en sont les causes ?</a:t>
            </a:r>
          </a:p>
          <a:p>
            <a:pPr marL="514350" indent="-514350">
              <a:lnSpc>
                <a:spcPct val="100000"/>
              </a:lnSpc>
              <a:spcBef>
                <a:spcPts val="600"/>
              </a:spcBef>
              <a:spcAft>
                <a:spcPts val="600"/>
              </a:spcAft>
              <a:buFont typeface="+mj-lt"/>
              <a:buAutoNum type="arabicPeriod"/>
            </a:pPr>
            <a:r>
              <a:rPr lang="fr-FR" sz="2100" dirty="0"/>
              <a:t>Est-ce un problème courant ?</a:t>
            </a:r>
          </a:p>
          <a:p>
            <a:pPr marL="514350" indent="-514350">
              <a:lnSpc>
                <a:spcPct val="100000"/>
              </a:lnSpc>
              <a:spcBef>
                <a:spcPts val="600"/>
              </a:spcBef>
              <a:spcAft>
                <a:spcPts val="600"/>
              </a:spcAft>
              <a:buFont typeface="+mj-lt"/>
              <a:buAutoNum type="arabicPeriod"/>
            </a:pPr>
            <a:r>
              <a:rPr lang="fr-FR" sz="2100" dirty="0"/>
              <a:t>Que faire ? ​Quels sont les traitements habituels ?</a:t>
            </a:r>
          </a:p>
          <a:p>
            <a:pPr marL="514350" indent="-514350">
              <a:lnSpc>
                <a:spcPct val="100000"/>
              </a:lnSpc>
              <a:spcBef>
                <a:spcPts val="600"/>
              </a:spcBef>
              <a:spcAft>
                <a:spcPts val="600"/>
              </a:spcAft>
              <a:buFont typeface="+mj-lt"/>
              <a:buAutoNum type="arabicPeriod"/>
            </a:pPr>
            <a:r>
              <a:rPr lang="fr-FR" sz="2100" dirty="0"/>
              <a:t>Comment se venir en aide lorsque l’on souffre de dépression ou d’anxiété ?</a:t>
            </a:r>
          </a:p>
          <a:p>
            <a:pPr marL="514350" indent="-514350">
              <a:lnSpc>
                <a:spcPct val="100000"/>
              </a:lnSpc>
              <a:spcBef>
                <a:spcPts val="600"/>
              </a:spcBef>
              <a:spcAft>
                <a:spcPts val="600"/>
              </a:spcAft>
              <a:buFont typeface="+mj-lt"/>
              <a:buAutoNum type="arabicPeriod"/>
            </a:pPr>
            <a:r>
              <a:rPr lang="fr-FR" sz="2100" dirty="0"/>
              <a:t>Comment aider quelqu’un d'autre ?</a:t>
            </a:r>
          </a:p>
          <a:p>
            <a:pPr marL="514350" indent="-514350">
              <a:lnSpc>
                <a:spcPct val="100000"/>
              </a:lnSpc>
              <a:spcBef>
                <a:spcPts val="600"/>
              </a:spcBef>
              <a:spcAft>
                <a:spcPts val="600"/>
              </a:spcAft>
              <a:buFont typeface="+mj-lt"/>
              <a:buAutoNum type="arabicPeriod"/>
            </a:pPr>
            <a:r>
              <a:rPr lang="fr-FR" sz="2100" dirty="0"/>
              <a:t>Comment l’IRC vient-il en aide aux employés ?</a:t>
            </a:r>
          </a:p>
        </p:txBody>
      </p:sp>
      <p:sp>
        <p:nvSpPr>
          <p:cNvPr id="3" name="TextBox 2">
            <a:extLst>
              <a:ext uri="{FF2B5EF4-FFF2-40B4-BE49-F238E27FC236}">
                <a16:creationId xmlns:a16="http://schemas.microsoft.com/office/drawing/2014/main" id="{A142814D-CE88-5A43-821B-D425D7AC41D7}"/>
              </a:ext>
            </a:extLst>
          </p:cNvPr>
          <p:cNvSpPr txBox="1"/>
          <p:nvPr/>
        </p:nvSpPr>
        <p:spPr>
          <a:xfrm>
            <a:off x="350745" y="1566952"/>
            <a:ext cx="2482103" cy="3785652"/>
          </a:xfrm>
          <a:prstGeom prst="rect">
            <a:avLst/>
          </a:prstGeom>
          <a:solidFill>
            <a:schemeClr val="bg1">
              <a:lumMod val="85000"/>
            </a:schemeClr>
          </a:solidFill>
        </p:spPr>
        <p:txBody>
          <a:bodyPr wrap="square" rtlCol="0">
            <a:spAutoFit/>
          </a:bodyPr>
          <a:lstStyle/>
          <a:p>
            <a:pPr>
              <a:lnSpc>
                <a:spcPct val="100000"/>
              </a:lnSpc>
              <a:spcBef>
                <a:spcPts val="600"/>
              </a:spcBef>
              <a:spcAft>
                <a:spcPts val="600"/>
              </a:spcAft>
            </a:pPr>
            <a:r>
              <a:rPr lang="fr-FR" sz="2000" i="1" dirty="0"/>
              <a:t>Qu’est-ce que la </a:t>
            </a:r>
            <a:r>
              <a:rPr lang="fr-FR" sz="2000" b="1" i="1" dirty="0"/>
              <a:t>dépression</a:t>
            </a:r>
            <a:r>
              <a:rPr lang="fr-FR" sz="2000" i="1" dirty="0"/>
              <a:t> et quelle est la différence avec un sentiment de tristesse ?</a:t>
            </a:r>
          </a:p>
          <a:p>
            <a:pPr>
              <a:lnSpc>
                <a:spcPct val="100000"/>
              </a:lnSpc>
              <a:spcBef>
                <a:spcPts val="600"/>
              </a:spcBef>
              <a:spcAft>
                <a:spcPts val="600"/>
              </a:spcAft>
            </a:pPr>
            <a:endParaRPr lang="en-US" sz="2000" i="1" dirty="0"/>
          </a:p>
          <a:p>
            <a:pPr>
              <a:lnSpc>
                <a:spcPct val="100000"/>
              </a:lnSpc>
              <a:spcBef>
                <a:spcPts val="600"/>
              </a:spcBef>
              <a:spcAft>
                <a:spcPts val="600"/>
              </a:spcAft>
            </a:pPr>
            <a:r>
              <a:rPr lang="fr-FR" sz="2000" i="1" dirty="0"/>
              <a:t>Qu’est-ce que l’</a:t>
            </a:r>
            <a:r>
              <a:rPr lang="fr-FR" sz="2000" b="1" i="1" dirty="0"/>
              <a:t>anxiété</a:t>
            </a:r>
            <a:r>
              <a:rPr lang="fr-FR" sz="2000" i="1" dirty="0"/>
              <a:t> et quelle est la différence avec un sentiment d’inquiétude ?</a:t>
            </a:r>
          </a:p>
        </p:txBody>
      </p:sp>
      <p:sp>
        <p:nvSpPr>
          <p:cNvPr id="5" name="Right Arrow 4">
            <a:extLst>
              <a:ext uri="{FF2B5EF4-FFF2-40B4-BE49-F238E27FC236}">
                <a16:creationId xmlns:a16="http://schemas.microsoft.com/office/drawing/2014/main" id="{21512119-E51F-E24B-A89D-793CD087F4D1}"/>
              </a:ext>
            </a:extLst>
          </p:cNvPr>
          <p:cNvSpPr/>
          <p:nvPr/>
        </p:nvSpPr>
        <p:spPr>
          <a:xfrm>
            <a:off x="2235718" y="3194797"/>
            <a:ext cx="1194259" cy="46840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rgbClr val="FFC000"/>
              </a:solidFill>
            </a:endParaRPr>
          </a:p>
        </p:txBody>
      </p:sp>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55A5F-E8A8-B547-B2BF-B0F2A72FBF77}"/>
              </a:ext>
            </a:extLst>
          </p:cNvPr>
          <p:cNvSpPr>
            <a:spLocks noGrp="1"/>
          </p:cNvSpPr>
          <p:nvPr>
            <p:ph type="title"/>
          </p:nvPr>
        </p:nvSpPr>
        <p:spPr>
          <a:xfrm>
            <a:off x="171450" y="136526"/>
            <a:ext cx="8529638" cy="611619"/>
          </a:xfrm>
        </p:spPr>
        <p:txBody>
          <a:bodyPr/>
          <a:lstStyle/>
          <a:p>
            <a:r>
              <a:rPr lang="fr-FR" dirty="0"/>
              <a:t>Où s’adresser pour obtenir de l’aide et un soutien</a:t>
            </a:r>
          </a:p>
        </p:txBody>
      </p:sp>
      <p:sp>
        <p:nvSpPr>
          <p:cNvPr id="3" name="Text Placeholder 2">
            <a:extLst>
              <a:ext uri="{FF2B5EF4-FFF2-40B4-BE49-F238E27FC236}">
                <a16:creationId xmlns:a16="http://schemas.microsoft.com/office/drawing/2014/main" id="{43CD95DE-2B25-A04A-8833-360FF30314DF}"/>
              </a:ext>
            </a:extLst>
          </p:cNvPr>
          <p:cNvSpPr>
            <a:spLocks noGrp="1"/>
          </p:cNvSpPr>
          <p:nvPr>
            <p:ph type="body" sz="quarter" idx="10"/>
          </p:nvPr>
        </p:nvSpPr>
        <p:spPr/>
        <p:txBody>
          <a:bodyPr/>
          <a:lstStyle/>
          <a:p>
            <a:pPr marL="0" indent="0">
              <a:buNone/>
            </a:pPr>
            <a:r>
              <a:rPr lang="fr-FR" sz="1900" dirty="0"/>
              <a:t>Contactez (ou demandez à un ami/parent de vous aider à contacter) :</a:t>
            </a:r>
          </a:p>
          <a:p>
            <a:pPr marL="514350" indent="-514350">
              <a:buFont typeface="+mj-lt"/>
              <a:buAutoNum type="arabicPeriod"/>
            </a:pPr>
            <a:r>
              <a:rPr lang="fr-FR" sz="1900" dirty="0"/>
              <a:t>Le prestataire du Programme d’aide aux employés et de résilience de l’IRC (</a:t>
            </a:r>
            <a:r>
              <a:rPr lang="fr-FR" sz="1900" dirty="0" err="1"/>
              <a:t>Konterra</a:t>
            </a:r>
            <a:r>
              <a:rPr lang="fr-FR" sz="1900" dirty="0"/>
              <a:t>)</a:t>
            </a:r>
          </a:p>
          <a:p>
            <a:pPr marL="514350" indent="-514350">
              <a:buFont typeface="+mj-lt"/>
              <a:buAutoNum type="arabicPeriod"/>
            </a:pPr>
            <a:r>
              <a:rPr lang="fr-FR" sz="1900" dirty="0"/>
              <a:t>Votre médecin traitant ou un autre généraliste</a:t>
            </a:r>
          </a:p>
          <a:p>
            <a:pPr marL="514350" indent="-514350">
              <a:buFont typeface="+mj-lt"/>
              <a:buAutoNum type="arabicPeriod"/>
            </a:pPr>
            <a:r>
              <a:rPr lang="fr-FR" sz="1900" dirty="0"/>
              <a:t>Votre prestataire d’assurance maladie (ou demandez une recommandation et des informations concernant des fournisseurs et ressources)</a:t>
            </a:r>
          </a:p>
          <a:p>
            <a:pPr marL="514350" indent="-514350">
              <a:buFont typeface="+mj-lt"/>
              <a:buAutoNum type="arabicPeriod"/>
            </a:pPr>
            <a:r>
              <a:rPr lang="fr-FR" sz="1900" dirty="0"/>
              <a:t>Un psychologue ou conseiller local</a:t>
            </a:r>
          </a:p>
          <a:p>
            <a:pPr marL="514350" indent="-514350">
              <a:buFont typeface="+mj-lt"/>
              <a:buAutoNum type="arabicPeriod"/>
            </a:pPr>
            <a:r>
              <a:rPr lang="fr-FR" sz="1900" dirty="0"/>
              <a:t>Une autorité religieuse locale</a:t>
            </a:r>
          </a:p>
          <a:p>
            <a:pPr marL="514350" indent="-514350">
              <a:buFont typeface="+mj-lt"/>
              <a:buAutoNum type="arabicPeriod"/>
            </a:pPr>
            <a:r>
              <a:rPr lang="fr-FR" sz="1900" dirty="0"/>
              <a:t>Des services de santé mentale et/ou centres de crise locaux</a:t>
            </a:r>
          </a:p>
          <a:p>
            <a:pPr marL="514350" indent="-514350">
              <a:buFont typeface="+mj-lt"/>
              <a:buAutoNum type="arabicPeriod"/>
            </a:pPr>
            <a:r>
              <a:rPr lang="fr-FR" sz="1900" dirty="0"/>
              <a:t>Services téléphoniques d’urgence ou de crise locaux </a:t>
            </a:r>
          </a:p>
          <a:p>
            <a:pPr marL="514350" indent="-514350">
              <a:buFont typeface="+mj-lt"/>
              <a:buAutoNum type="arabicPeriod"/>
            </a:pPr>
            <a:r>
              <a:rPr lang="fr-FR" sz="1900" dirty="0"/>
              <a:t>Hôpitaux locaux (rendez-vous aux urgences si vous subissez une crise)</a:t>
            </a:r>
          </a:p>
          <a:p>
            <a:pPr marL="514350" indent="-514350">
              <a:buFont typeface="+mj-lt"/>
              <a:buAutoNum type="arabicPeriod"/>
            </a:pPr>
            <a:endParaRPr lang="en-US" sz="1900" dirty="0"/>
          </a:p>
          <a:p>
            <a:pPr marL="514350" indent="-514350">
              <a:buFont typeface="+mj-lt"/>
              <a:buAutoNum type="arabicPeriod"/>
            </a:pPr>
            <a:endParaRPr lang="en-US" sz="1900" dirty="0"/>
          </a:p>
          <a:p>
            <a:pPr marL="514350" indent="-514350">
              <a:buFont typeface="+mj-lt"/>
              <a:buAutoNum type="arabicPeriod"/>
            </a:pPr>
            <a:endParaRPr lang="en-US" sz="1900" dirty="0"/>
          </a:p>
        </p:txBody>
      </p:sp>
    </p:spTree>
    <p:extLst>
      <p:ext uri="{BB962C8B-B14F-4D97-AF65-F5344CB8AC3E}">
        <p14:creationId xmlns:p14="http://schemas.microsoft.com/office/powerpoint/2010/main" val="4088945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F2B9A-0B2D-0644-A7BD-8BCDFB393840}"/>
              </a:ext>
            </a:extLst>
          </p:cNvPr>
          <p:cNvSpPr>
            <a:spLocks noGrp="1"/>
          </p:cNvSpPr>
          <p:nvPr>
            <p:ph type="title"/>
          </p:nvPr>
        </p:nvSpPr>
        <p:spPr/>
        <p:txBody>
          <a:bodyPr/>
          <a:lstStyle/>
          <a:p>
            <a:r>
              <a:rPr lang="fr-FR"/>
              <a:t>Soutien offert par l’IRC aux employés confrontés à des difficultés en matière de santé mentale</a:t>
            </a:r>
          </a:p>
        </p:txBody>
      </p:sp>
      <p:sp>
        <p:nvSpPr>
          <p:cNvPr id="3" name="Text Placeholder 2">
            <a:extLst>
              <a:ext uri="{FF2B5EF4-FFF2-40B4-BE49-F238E27FC236}">
                <a16:creationId xmlns:a16="http://schemas.microsoft.com/office/drawing/2014/main" id="{FA7AE513-9427-E34A-AD0C-CEA286E8B7F8}"/>
              </a:ext>
            </a:extLst>
          </p:cNvPr>
          <p:cNvSpPr>
            <a:spLocks noGrp="1"/>
          </p:cNvSpPr>
          <p:nvPr>
            <p:ph type="body" sz="quarter" idx="10"/>
          </p:nvPr>
        </p:nvSpPr>
        <p:spPr>
          <a:xfrm>
            <a:off x="461963" y="1423266"/>
            <a:ext cx="8239125" cy="923925"/>
          </a:xfrm>
        </p:spPr>
        <p:txBody>
          <a:bodyPr/>
          <a:lstStyle/>
          <a:p>
            <a:pPr marL="0" indent="0">
              <a:buNone/>
            </a:pPr>
            <a:r>
              <a:rPr lang="fr-FR" sz="2000" dirty="0"/>
              <a:t>L’IRC peut fournir...</a:t>
            </a:r>
          </a:p>
          <a:p>
            <a:r>
              <a:rPr lang="fr-FR" sz="2000" dirty="0"/>
              <a:t>un soutien par l’intermédiaire de votre manager et des RH afin de pouvoir ajuster temporairement votre charge de travail ou vos responsabilités</a:t>
            </a:r>
          </a:p>
          <a:p>
            <a:r>
              <a:rPr lang="fr-FR" sz="2000" dirty="0"/>
              <a:t>des ressources éducatives sur le </a:t>
            </a:r>
            <a:r>
              <a:rPr lang="fr-FR" sz="2000" dirty="0">
                <a:hlinkClick r:id="rId3" action="ppaction://hlinkfile"/>
              </a:rPr>
              <a:t>site internet du Devoir de protection</a:t>
            </a:r>
          </a:p>
          <a:p>
            <a:r>
              <a:rPr lang="fr-FR" sz="2000" dirty="0"/>
              <a:t>des services de conseil via l’EARP</a:t>
            </a:r>
          </a:p>
          <a:p>
            <a:r>
              <a:rPr lang="fr-FR" sz="2000" dirty="0"/>
              <a:t>une assistance pour accéder à des soins de santé primaires et à des soins psychiatriques </a:t>
            </a:r>
          </a:p>
          <a:p>
            <a:r>
              <a:rPr lang="fr-FR" sz="2000" dirty="0"/>
              <a:t>un entretien sous forme de questions-réponses avec la </a:t>
            </a:r>
            <a:r>
              <a:rPr lang="fr-FR" sz="2000" dirty="0">
                <a:hlinkClick r:id="rId4"/>
              </a:rPr>
              <a:t>Conseillère Santé du personnel</a:t>
            </a:r>
            <a:r>
              <a:rPr lang="fr-FR" sz="2000" dirty="0"/>
              <a:t> pour vous aider à trouver davantage d'informations et à identifier des options</a:t>
            </a:r>
          </a:p>
          <a:p>
            <a:r>
              <a:rPr lang="fr-FR" sz="2000" dirty="0"/>
              <a:t>Demande de congés ou d’autres aménagements via les RH </a:t>
            </a:r>
          </a:p>
          <a:p>
            <a:endParaRPr lang="en-US" sz="2400" dirty="0"/>
          </a:p>
        </p:txBody>
      </p:sp>
    </p:spTree>
    <p:extLst>
      <p:ext uri="{BB962C8B-B14F-4D97-AF65-F5344CB8AC3E}">
        <p14:creationId xmlns:p14="http://schemas.microsoft.com/office/powerpoint/2010/main" val="4024835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p:txBody>
          <a:bodyPr/>
          <a:lstStyle/>
          <a:p>
            <a:r>
              <a:rPr lang="fr-FR" sz="2400"/>
              <a:t>​Le Programme d'aide aux employés et de résilience (EARP) de l'IRC</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61963" y="1330902"/>
            <a:ext cx="8239125" cy="923925"/>
          </a:xfrm>
        </p:spPr>
        <p:txBody>
          <a:bodyPr/>
          <a:lstStyle/>
          <a:p>
            <a:pPr marL="0" indent="0">
              <a:lnSpc>
                <a:spcPct val="100000"/>
              </a:lnSpc>
              <a:spcAft>
                <a:spcPts val="300"/>
              </a:spcAft>
              <a:buNone/>
            </a:pPr>
            <a:r>
              <a:rPr lang="fr-FR" sz="2000" b="1" dirty="0"/>
              <a:t>Le service de conseil EARP est :</a:t>
            </a:r>
          </a:p>
          <a:p>
            <a:pPr>
              <a:spcAft>
                <a:spcPts val="300"/>
              </a:spcAft>
            </a:pPr>
            <a:r>
              <a:rPr lang="fr-FR" sz="2000" dirty="0"/>
              <a:t>gratuit pour les employés (et les membres de leur famille immédiate)</a:t>
            </a:r>
          </a:p>
          <a:p>
            <a:pPr>
              <a:spcAft>
                <a:spcPts val="300"/>
              </a:spcAft>
            </a:pPr>
            <a:r>
              <a:rPr lang="fr-FR" sz="2000" dirty="0"/>
              <a:t>​confidentiel (et l'IRC ne saura pas si un employé a utilisé le service, ni ce qui a été évoqué)</a:t>
            </a:r>
          </a:p>
          <a:p>
            <a:pPr>
              <a:spcAft>
                <a:spcPts val="300"/>
              </a:spcAft>
            </a:pPr>
            <a:r>
              <a:rPr lang="fr-FR" sz="2000" dirty="0"/>
              <a:t>disponible dans plusieurs langues (</a:t>
            </a:r>
            <a:r>
              <a:rPr lang="fr-FR" sz="2000" dirty="0" err="1"/>
              <a:t>Konterra</a:t>
            </a:r>
            <a:r>
              <a:rPr lang="fr-FR" sz="2000" dirty="0"/>
              <a:t> dispose de conseillers parlant diverses langues)</a:t>
            </a:r>
          </a:p>
          <a:p>
            <a:pPr>
              <a:spcAft>
                <a:spcPts val="300"/>
              </a:spcAft>
            </a:pPr>
            <a:r>
              <a:rPr lang="fr-FR" sz="2000" dirty="0"/>
              <a:t>fourni par des conseillers qui disposent eux-mêmes d'une expérience internationale et/ou qui ont travaillé au sein d’organisations humanitaires et de développement</a:t>
            </a:r>
          </a:p>
          <a:p>
            <a:pPr>
              <a:spcAft>
                <a:spcPts val="300"/>
              </a:spcAft>
            </a:pPr>
            <a:r>
              <a:rPr lang="fr-FR" sz="2000" dirty="0"/>
              <a:t>personnalisable : les employés peuvent préciser le genre, la tranche d’âge, la race/appartenance ethnique et la sous-spécialité de leur conseiller</a:t>
            </a:r>
          </a:p>
          <a:p>
            <a:pPr>
              <a:spcAft>
                <a:spcPts val="300"/>
              </a:spcAft>
            </a:pPr>
            <a:endParaRPr lang="en-US" sz="1800" dirty="0"/>
          </a:p>
          <a:p>
            <a:pPr lvl="1">
              <a:buFontTx/>
              <a:buChar char="-"/>
            </a:pPr>
            <a:endParaRPr lang="en-US" sz="2000" dirty="0"/>
          </a:p>
          <a:p>
            <a:pPr marL="971550" lvl="1" indent="-514350">
              <a:buFont typeface="+mj-lt"/>
              <a:buAutoNum type="arabicPeriod"/>
            </a:pPr>
            <a:endParaRPr lang="en-US" sz="2000" dirty="0"/>
          </a:p>
        </p:txBody>
      </p:sp>
    </p:spTree>
    <p:extLst>
      <p:ext uri="{BB962C8B-B14F-4D97-AF65-F5344CB8AC3E}">
        <p14:creationId xmlns:p14="http://schemas.microsoft.com/office/powerpoint/2010/main" val="10067025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5D5F-AEEC-F346-94D6-7FD63B35DD97}"/>
              </a:ext>
            </a:extLst>
          </p:cNvPr>
          <p:cNvSpPr>
            <a:spLocks noGrp="1"/>
          </p:cNvSpPr>
          <p:nvPr>
            <p:ph type="title"/>
          </p:nvPr>
        </p:nvSpPr>
        <p:spPr/>
        <p:txBody>
          <a:bodyPr/>
          <a:lstStyle/>
          <a:p>
            <a:r>
              <a:rPr lang="fr-FR"/>
              <a:t>Comment programmer une session de conseil par e-mail</a:t>
            </a:r>
          </a:p>
        </p:txBody>
      </p:sp>
      <p:sp>
        <p:nvSpPr>
          <p:cNvPr id="3" name="Text Placeholder 2">
            <a:extLst>
              <a:ext uri="{FF2B5EF4-FFF2-40B4-BE49-F238E27FC236}">
                <a16:creationId xmlns:a16="http://schemas.microsoft.com/office/drawing/2014/main" id="{AAE32A6A-2861-5D45-AA12-84A75CCEB09D}"/>
              </a:ext>
            </a:extLst>
          </p:cNvPr>
          <p:cNvSpPr>
            <a:spLocks noGrp="1"/>
          </p:cNvSpPr>
          <p:nvPr>
            <p:ph type="body" sz="quarter" idx="10"/>
          </p:nvPr>
        </p:nvSpPr>
        <p:spPr>
          <a:xfrm>
            <a:off x="461963" y="1312430"/>
            <a:ext cx="8239125" cy="923925"/>
          </a:xfrm>
        </p:spPr>
        <p:txBody>
          <a:bodyPr/>
          <a:lstStyle/>
          <a:p>
            <a:pPr marL="0" indent="0">
              <a:spcBef>
                <a:spcPct val="0"/>
              </a:spcBef>
              <a:spcAft>
                <a:spcPts val="600"/>
              </a:spcAft>
              <a:buSzPct val="80000"/>
              <a:buNone/>
              <a:defRPr/>
            </a:pPr>
            <a:r>
              <a:rPr lang="fr-FR" sz="2200" dirty="0"/>
              <a:t>Si vous souhaitez parler à un conseiller </a:t>
            </a:r>
            <a:r>
              <a:rPr lang="fr-FR" sz="2200" dirty="0" err="1"/>
              <a:t>Konterra</a:t>
            </a:r>
            <a:r>
              <a:rPr lang="fr-FR" sz="2200" dirty="0"/>
              <a:t>, envoyez un e-mail à l’adresse : </a:t>
            </a:r>
            <a:r>
              <a:rPr lang="fr-FR" sz="2200" u="sng" dirty="0"/>
              <a:t>IRC</a:t>
            </a:r>
            <a:r>
              <a:rPr lang="fr-FR" sz="2200" dirty="0">
                <a:hlinkClick r:id="rId3">
                  <a:extLst>
                    <a:ext uri="{A12FA001-AC4F-418D-AE19-62706E023703}">
                      <ahyp:hlinkClr xmlns:ahyp="http://schemas.microsoft.com/office/drawing/2018/hyperlinkcolor" val="tx"/>
                    </a:ext>
                  </a:extLst>
                </a:hlinkClick>
              </a:rPr>
              <a:t>@konterragroup.net</a:t>
            </a:r>
            <a:r>
              <a:rPr lang="fr-FR" sz="2200" dirty="0"/>
              <a:t> et envoyez les éléments suivants :</a:t>
            </a:r>
          </a:p>
          <a:p>
            <a:pPr marL="457200" indent="-436563">
              <a:lnSpc>
                <a:spcPct val="110000"/>
              </a:lnSpc>
              <a:spcBef>
                <a:spcPct val="0"/>
              </a:spcBef>
              <a:buSzPct val="80000"/>
              <a:defRPr/>
            </a:pPr>
            <a:r>
              <a:rPr lang="fr-FR" sz="2200" dirty="0"/>
              <a:t>Nom et site</a:t>
            </a:r>
          </a:p>
          <a:p>
            <a:pPr marL="457200" indent="-436563">
              <a:lnSpc>
                <a:spcPct val="110000"/>
              </a:lnSpc>
              <a:spcBef>
                <a:spcPct val="0"/>
              </a:spcBef>
              <a:buSzPct val="80000"/>
              <a:defRPr/>
            </a:pPr>
            <a:r>
              <a:rPr lang="fr-FR" sz="2200" dirty="0"/>
              <a:t>Plusieurs périodes d’une heure durant lesquelles vous êtes disponible au cours des 3 prochains jours.</a:t>
            </a:r>
          </a:p>
          <a:p>
            <a:pPr marL="457200" indent="-436563">
              <a:lnSpc>
                <a:spcPct val="110000"/>
              </a:lnSpc>
              <a:spcBef>
                <a:spcPct val="0"/>
              </a:spcBef>
              <a:buSzPct val="80000"/>
              <a:defRPr/>
            </a:pPr>
            <a:r>
              <a:rPr lang="fr-FR" sz="2200" dirty="0"/>
              <a:t>Préférences concernant le conseiller psychologue (p. ex. homme/femme, langue, etc.)</a:t>
            </a:r>
          </a:p>
          <a:p>
            <a:pPr marL="457200" indent="-436563">
              <a:lnSpc>
                <a:spcPct val="110000"/>
              </a:lnSpc>
              <a:spcBef>
                <a:spcPct val="0"/>
              </a:spcBef>
              <a:buSzPct val="80000"/>
              <a:defRPr/>
            </a:pPr>
            <a:r>
              <a:rPr lang="fr-FR" sz="2200" dirty="0"/>
              <a:t>Ce dont vous souhaitez parler (de manière générale)</a:t>
            </a:r>
            <a:br>
              <a:rPr lang="fr-FR" sz="2200" dirty="0"/>
            </a:br>
            <a:endParaRPr lang="fr-FR" sz="2200" dirty="0"/>
          </a:p>
          <a:p>
            <a:pPr marL="0" indent="0">
              <a:spcBef>
                <a:spcPct val="0"/>
              </a:spcBef>
              <a:buSzPct val="80000"/>
              <a:buNone/>
              <a:defRPr/>
            </a:pPr>
            <a:r>
              <a:rPr lang="fr-FR" sz="2200" dirty="0"/>
              <a:t>Vous recevrez dans un délai de 24 heures une réponse contenant une heure de rendez-vous, en fonction de vos préférences et de la disponibilité des conseillers psychologues.</a:t>
            </a:r>
          </a:p>
        </p:txBody>
      </p:sp>
    </p:spTree>
    <p:extLst>
      <p:ext uri="{BB962C8B-B14F-4D97-AF65-F5344CB8AC3E}">
        <p14:creationId xmlns:p14="http://schemas.microsoft.com/office/powerpoint/2010/main" val="3212652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0EE69A2-69E3-F742-ABF3-B6282C262D29}"/>
              </a:ext>
            </a:extLst>
          </p:cNvPr>
          <p:cNvSpPr>
            <a:spLocks noGrp="1"/>
          </p:cNvSpPr>
          <p:nvPr>
            <p:ph type="body" sz="quarter" idx="10"/>
          </p:nvPr>
        </p:nvSpPr>
        <p:spPr/>
        <p:txBody>
          <a:bodyPr/>
          <a:lstStyle/>
          <a:p>
            <a:pPr marL="0" indent="0" algn="ctr">
              <a:buNone/>
            </a:pPr>
            <a:endParaRPr lang="en-US" sz="6000" b="1" dirty="0"/>
          </a:p>
          <a:p>
            <a:pPr marL="0" indent="0" algn="ctr">
              <a:buNone/>
            </a:pPr>
            <a:r>
              <a:rPr lang="fr-FR" sz="6000" b="1"/>
              <a:t>Merci,</a:t>
            </a:r>
          </a:p>
          <a:p>
            <a:pPr marL="0" indent="0" algn="ctr">
              <a:buNone/>
            </a:pPr>
            <a:r>
              <a:rPr lang="fr-FR" sz="6000"/>
              <a:t>Des questions ?</a:t>
            </a:r>
          </a:p>
        </p:txBody>
      </p:sp>
    </p:spTree>
    <p:extLst>
      <p:ext uri="{BB962C8B-B14F-4D97-AF65-F5344CB8AC3E}">
        <p14:creationId xmlns:p14="http://schemas.microsoft.com/office/powerpoint/2010/main" val="283379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130182"/>
            <a:ext cx="7772400" cy="1694415"/>
          </a:xfrm>
        </p:spPr>
        <p:txBody>
          <a:bodyPr/>
          <a:lstStyle/>
          <a:p>
            <a:r>
              <a:rPr lang="fr-FR"/>
              <a:t>La dépression </a:t>
            </a:r>
          </a:p>
        </p:txBody>
      </p:sp>
      <p:pic>
        <p:nvPicPr>
          <p:cNvPr id="6" name="Picture 5">
            <a:extLst>
              <a:ext uri="{FF2B5EF4-FFF2-40B4-BE49-F238E27FC236}">
                <a16:creationId xmlns:a16="http://schemas.microsoft.com/office/drawing/2014/main" id="{932B2EF5-8F4D-9244-81C2-557F5AF0A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0500" y="2075609"/>
            <a:ext cx="6223000" cy="3721100"/>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4DC4D-5519-F54E-AEDD-A9B913C23133}"/>
              </a:ext>
            </a:extLst>
          </p:cNvPr>
          <p:cNvSpPr>
            <a:spLocks noGrp="1"/>
          </p:cNvSpPr>
          <p:nvPr>
            <p:ph type="title"/>
          </p:nvPr>
        </p:nvSpPr>
        <p:spPr/>
        <p:txBody>
          <a:bodyPr/>
          <a:lstStyle/>
          <a:p>
            <a:r>
              <a:rPr lang="fr-FR"/>
              <a:t>Qu’est-ce que la dépression ?</a:t>
            </a:r>
          </a:p>
        </p:txBody>
      </p:sp>
      <p:sp>
        <p:nvSpPr>
          <p:cNvPr id="3" name="Text Placeholder 2">
            <a:extLst>
              <a:ext uri="{FF2B5EF4-FFF2-40B4-BE49-F238E27FC236}">
                <a16:creationId xmlns:a16="http://schemas.microsoft.com/office/drawing/2014/main" id="{4B7DD70B-4655-E449-BFF3-F45770D6F36A}"/>
              </a:ext>
            </a:extLst>
          </p:cNvPr>
          <p:cNvSpPr>
            <a:spLocks noGrp="1"/>
          </p:cNvSpPr>
          <p:nvPr>
            <p:ph type="body" sz="quarter" idx="10"/>
          </p:nvPr>
        </p:nvSpPr>
        <p:spPr>
          <a:xfrm>
            <a:off x="461963" y="997630"/>
            <a:ext cx="8239125" cy="4862739"/>
          </a:xfrm>
        </p:spPr>
        <p:txBody>
          <a:bodyPr/>
          <a:lstStyle/>
          <a:p>
            <a:r>
              <a:rPr lang="fr-FR" sz="2400" dirty="0"/>
              <a:t>La dépression provoque un sentiment persistent de tristesse et/ou de perte d’intérêt pour des activités que vous appréciez généralement. </a:t>
            </a:r>
          </a:p>
          <a:p>
            <a:r>
              <a:rPr lang="fr-FR" sz="2400" dirty="0"/>
              <a:t>Il s’agit d'une expérience qui affecte la personne « toute entière » : elle affecte votre corps, votre niveau d’énergie, votre humeur et vos pensées. Elle affecte la manière dont vous mangez et vous dormez, la manière dont vous vous considérez, et la manière dont vous envisagez les choses.</a:t>
            </a:r>
          </a:p>
        </p:txBody>
      </p:sp>
      <p:sp>
        <p:nvSpPr>
          <p:cNvPr id="4" name="TextBox 3">
            <a:extLst>
              <a:ext uri="{FF2B5EF4-FFF2-40B4-BE49-F238E27FC236}">
                <a16:creationId xmlns:a16="http://schemas.microsoft.com/office/drawing/2014/main" id="{06C50F1C-D462-8148-956D-B331187EE45B}"/>
              </a:ext>
            </a:extLst>
          </p:cNvPr>
          <p:cNvSpPr txBox="1"/>
          <p:nvPr/>
        </p:nvSpPr>
        <p:spPr>
          <a:xfrm>
            <a:off x="461963" y="4567756"/>
            <a:ext cx="8239125" cy="1631216"/>
          </a:xfrm>
          <a:prstGeom prst="rect">
            <a:avLst/>
          </a:prstGeom>
          <a:noFill/>
        </p:spPr>
        <p:txBody>
          <a:bodyPr wrap="square" rtlCol="0">
            <a:spAutoFit/>
          </a:bodyPr>
          <a:lstStyle/>
          <a:p>
            <a:r>
              <a:rPr lang="fr-FR" sz="2000" dirty="0">
                <a:solidFill>
                  <a:schemeClr val="accent5">
                    <a:lumMod val="75000"/>
                  </a:schemeClr>
                </a:solidFill>
              </a:rPr>
              <a:t>« </a:t>
            </a:r>
            <a:r>
              <a:rPr lang="fr-FR" sz="2000" i="1" dirty="0">
                <a:solidFill>
                  <a:schemeClr val="accent5">
                    <a:lumMod val="75000"/>
                  </a:schemeClr>
                </a:solidFill>
              </a:rPr>
              <a:t>La dépression n’est pas simplement de la tristesse. Sous sa forme la plus grave, la dépression est l’absence de tout ressenti, un état froid, morose, vide. Et la seule chose qui semble vraie est que cette situation ne prendra jamais fin et ne s’améliorera jamais. »</a:t>
            </a:r>
          </a:p>
          <a:p>
            <a:pPr algn="r"/>
            <a:r>
              <a:rPr lang="fr-FR" dirty="0">
                <a:solidFill>
                  <a:schemeClr val="accent5">
                    <a:lumMod val="75000"/>
                  </a:schemeClr>
                </a:solidFill>
              </a:rPr>
              <a:t>​- Inconnu</a:t>
            </a:r>
          </a:p>
        </p:txBody>
      </p:sp>
    </p:spTree>
    <p:extLst>
      <p:ext uri="{BB962C8B-B14F-4D97-AF65-F5344CB8AC3E}">
        <p14:creationId xmlns:p14="http://schemas.microsoft.com/office/powerpoint/2010/main" val="99036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E579-F64C-B944-8CBA-E6046BD03A7C}"/>
              </a:ext>
            </a:extLst>
          </p:cNvPr>
          <p:cNvSpPr>
            <a:spLocks noGrp="1"/>
          </p:cNvSpPr>
          <p:nvPr>
            <p:ph type="title"/>
          </p:nvPr>
        </p:nvSpPr>
        <p:spPr>
          <a:xfrm>
            <a:off x="171450" y="136526"/>
            <a:ext cx="8972550" cy="611619"/>
          </a:xfrm>
        </p:spPr>
        <p:txBody>
          <a:bodyPr/>
          <a:lstStyle/>
          <a:p>
            <a:r>
              <a:rPr lang="fr-FR" dirty="0"/>
              <a:t>Les signes et symptômes courants de dépression</a:t>
            </a:r>
          </a:p>
        </p:txBody>
      </p:sp>
      <p:graphicFrame>
        <p:nvGraphicFramePr>
          <p:cNvPr id="4" name="Table 4">
            <a:extLst>
              <a:ext uri="{FF2B5EF4-FFF2-40B4-BE49-F238E27FC236}">
                <a16:creationId xmlns:a16="http://schemas.microsoft.com/office/drawing/2014/main" id="{4D6E7FAB-2909-A743-9478-E995E2EEBF90}"/>
              </a:ext>
            </a:extLst>
          </p:cNvPr>
          <p:cNvGraphicFramePr>
            <a:graphicFrameLocks noGrp="1"/>
          </p:cNvGraphicFramePr>
          <p:nvPr>
            <p:extLst>
              <p:ext uri="{D42A27DB-BD31-4B8C-83A1-F6EECF244321}">
                <p14:modId xmlns:p14="http://schemas.microsoft.com/office/powerpoint/2010/main" val="3250403665"/>
              </p:ext>
            </p:extLst>
          </p:nvPr>
        </p:nvGraphicFramePr>
        <p:xfrm>
          <a:off x="175372" y="912906"/>
          <a:ext cx="8793256" cy="4907280"/>
        </p:xfrm>
        <a:graphic>
          <a:graphicData uri="http://schemas.openxmlformats.org/drawingml/2006/table">
            <a:tbl>
              <a:tblPr firstRow="1" bandRow="1">
                <a:tableStyleId>{5C22544A-7EE6-4342-B048-85BDC9FD1C3A}</a:tableStyleId>
              </a:tblPr>
              <a:tblGrid>
                <a:gridCol w="4396628">
                  <a:extLst>
                    <a:ext uri="{9D8B030D-6E8A-4147-A177-3AD203B41FA5}">
                      <a16:colId xmlns:a16="http://schemas.microsoft.com/office/drawing/2014/main" val="2530468558"/>
                    </a:ext>
                  </a:extLst>
                </a:gridCol>
                <a:gridCol w="4396628">
                  <a:extLst>
                    <a:ext uri="{9D8B030D-6E8A-4147-A177-3AD203B41FA5}">
                      <a16:colId xmlns:a16="http://schemas.microsoft.com/office/drawing/2014/main" val="2084176911"/>
                    </a:ext>
                  </a:extLst>
                </a:gridCol>
              </a:tblGrid>
              <a:tr h="370840">
                <a:tc>
                  <a:txBody>
                    <a:bodyPr/>
                    <a:lstStyle/>
                    <a:p>
                      <a:pPr algn="l"/>
                      <a:r>
                        <a:rPr lang="fr-FR" sz="2000"/>
                        <a:t>Le cerveau et les croyances</a:t>
                      </a:r>
                    </a:p>
                  </a:txBody>
                  <a:tcPr>
                    <a:solidFill>
                      <a:schemeClr val="accent1">
                        <a:lumMod val="75000"/>
                      </a:schemeClr>
                    </a:solidFill>
                  </a:tcPr>
                </a:tc>
                <a:tc>
                  <a:txBody>
                    <a:bodyPr/>
                    <a:lstStyle/>
                    <a:p>
                      <a:pPr algn="l"/>
                      <a:r>
                        <a:rPr lang="fr-FR" sz="2000"/>
                        <a:t>Le corps et le comportement</a:t>
                      </a:r>
                    </a:p>
                  </a:txBody>
                  <a:tcPr>
                    <a:solidFill>
                      <a:schemeClr val="accent1">
                        <a:lumMod val="75000"/>
                      </a:schemeClr>
                    </a:solidFill>
                  </a:tcPr>
                </a:tc>
                <a:extLst>
                  <a:ext uri="{0D108BD9-81ED-4DB2-BD59-A6C34878D82A}">
                    <a16:rowId xmlns:a16="http://schemas.microsoft.com/office/drawing/2014/main" val="2332763944"/>
                  </a:ext>
                </a:extLst>
              </a:tr>
              <a:tr h="370840">
                <a:tc>
                  <a:txBody>
                    <a:bodyPr/>
                    <a:lstStyle/>
                    <a:p>
                      <a:pPr>
                        <a:spcBef>
                          <a:spcPts val="300"/>
                        </a:spcBef>
                        <a:spcAft>
                          <a:spcPts val="300"/>
                        </a:spcAft>
                      </a:pPr>
                      <a:r>
                        <a:rPr lang="fr-FR" sz="1700" dirty="0">
                          <a:solidFill>
                            <a:schemeClr val="dk1"/>
                          </a:solidFill>
                          <a:latin typeface="+mn-lt"/>
                          <a:ea typeface="+mn-ea"/>
                          <a:cs typeface="+mn-cs"/>
                        </a:rPr>
                        <a:t>Sentiment de tristesse, vide, désespoir, impuissance</a:t>
                      </a:r>
                    </a:p>
                    <a:p>
                      <a:pPr>
                        <a:spcBef>
                          <a:spcPts val="300"/>
                        </a:spcBef>
                        <a:spcAft>
                          <a:spcPts val="300"/>
                        </a:spcAft>
                      </a:pPr>
                      <a:r>
                        <a:rPr lang="fr-FR" sz="1700" dirty="0">
                          <a:solidFill>
                            <a:schemeClr val="dk1"/>
                          </a:solidFill>
                          <a:latin typeface="+mn-lt"/>
                          <a:ea typeface="+mn-ea"/>
                          <a:cs typeface="+mn-cs"/>
                        </a:rPr>
                        <a:t>Perte d’intérêt et de plaisir dans les activités quotidiennes ou les choses normalement appréciables</a:t>
                      </a:r>
                    </a:p>
                    <a:p>
                      <a:pPr>
                        <a:spcBef>
                          <a:spcPts val="300"/>
                        </a:spcBef>
                        <a:spcAft>
                          <a:spcPts val="300"/>
                        </a:spcAft>
                      </a:pPr>
                      <a:r>
                        <a:rPr lang="fr-FR" sz="1700" dirty="0">
                          <a:solidFill>
                            <a:schemeClr val="dk1"/>
                          </a:solidFill>
                          <a:latin typeface="+mn-lt"/>
                          <a:ea typeface="+mn-ea"/>
                          <a:cs typeface="+mn-cs"/>
                        </a:rPr>
                        <a:t>Se sentir peu motivé ou apathique</a:t>
                      </a:r>
                    </a:p>
                    <a:p>
                      <a:pPr>
                        <a:spcBef>
                          <a:spcPts val="300"/>
                        </a:spcBef>
                        <a:spcAft>
                          <a:spcPts val="300"/>
                        </a:spcAft>
                      </a:pPr>
                      <a:r>
                        <a:rPr lang="fr-FR" sz="1700" dirty="0">
                          <a:solidFill>
                            <a:schemeClr val="dk1"/>
                          </a:solidFill>
                          <a:latin typeface="+mn-lt"/>
                          <a:ea typeface="+mn-ea"/>
                          <a:cs typeface="+mn-cs"/>
                        </a:rPr>
                        <a:t>Culpabilité et autocritique (sentiments négatifs au sujet de soi-même)</a:t>
                      </a:r>
                    </a:p>
                    <a:p>
                      <a:pPr>
                        <a:spcBef>
                          <a:spcPts val="300"/>
                        </a:spcBef>
                        <a:spcAft>
                          <a:spcPts val="300"/>
                        </a:spcAft>
                      </a:pPr>
                      <a:r>
                        <a:rPr lang="fr-FR" sz="1700" dirty="0">
                          <a:solidFill>
                            <a:schemeClr val="dk1"/>
                          </a:solidFill>
                          <a:latin typeface="+mn-lt"/>
                          <a:ea typeface="+mn-ea"/>
                          <a:cs typeface="+mn-cs"/>
                        </a:rPr>
                        <a:t>Se sentir insensible ou déconnecté de tout sentiment positif</a:t>
                      </a:r>
                    </a:p>
                    <a:p>
                      <a:pPr>
                        <a:spcBef>
                          <a:spcPts val="300"/>
                        </a:spcBef>
                        <a:spcAft>
                          <a:spcPts val="300"/>
                        </a:spcAft>
                      </a:pPr>
                      <a:r>
                        <a:rPr lang="fr-FR" sz="1700" dirty="0">
                          <a:solidFill>
                            <a:schemeClr val="dk1"/>
                          </a:solidFill>
                          <a:latin typeface="+mn-lt"/>
                          <a:ea typeface="+mn-ea"/>
                          <a:cs typeface="+mn-cs"/>
                        </a:rPr>
                        <a:t>Irritabilité, colère et sautes d’humeur</a:t>
                      </a:r>
                    </a:p>
                    <a:p>
                      <a:pPr>
                        <a:spcBef>
                          <a:spcPts val="300"/>
                        </a:spcBef>
                        <a:spcAft>
                          <a:spcPts val="300"/>
                        </a:spcAft>
                      </a:pPr>
                      <a:r>
                        <a:rPr lang="fr-FR" sz="1700" dirty="0">
                          <a:solidFill>
                            <a:schemeClr val="dk1"/>
                          </a:solidFill>
                          <a:latin typeface="+mn-lt"/>
                          <a:ea typeface="+mn-ea"/>
                          <a:cs typeface="+mn-cs"/>
                        </a:rPr>
                        <a:t>Difficultés pour se concentrer, penser clairement, se remémorer les choses et prendre des décisions</a:t>
                      </a:r>
                    </a:p>
                    <a:p>
                      <a:pPr>
                        <a:spcBef>
                          <a:spcPts val="300"/>
                        </a:spcBef>
                        <a:spcAft>
                          <a:spcPts val="300"/>
                        </a:spcAft>
                      </a:pPr>
                      <a:r>
                        <a:rPr lang="fr-FR" sz="1700" dirty="0">
                          <a:solidFill>
                            <a:schemeClr val="dk1"/>
                          </a:solidFill>
                          <a:latin typeface="+mn-lt"/>
                          <a:ea typeface="+mn-ea"/>
                          <a:cs typeface="+mn-cs"/>
                        </a:rPr>
                        <a:t>Pensées morbides et suicidaires</a:t>
                      </a:r>
                      <a:r>
                        <a:rPr lang="fr-FR" sz="1700" dirty="0"/>
                        <a:t> </a:t>
                      </a:r>
                    </a:p>
                  </a:txBody>
                  <a:tcPr>
                    <a:solidFill>
                      <a:schemeClr val="accent1">
                        <a:lumMod val="40000"/>
                        <a:lumOff val="60000"/>
                      </a:schemeClr>
                    </a:solidFill>
                  </a:tcPr>
                </a:tc>
                <a:tc>
                  <a:txBody>
                    <a:bodyPr/>
                    <a:lstStyle/>
                    <a:p>
                      <a:pPr>
                        <a:spcBef>
                          <a:spcPts val="300"/>
                        </a:spcBef>
                        <a:spcAft>
                          <a:spcPts val="300"/>
                        </a:spcAft>
                      </a:pPr>
                      <a:r>
                        <a:rPr lang="fr-FR" sz="1700" dirty="0">
                          <a:solidFill>
                            <a:schemeClr val="dk1"/>
                          </a:solidFill>
                          <a:latin typeface="+mn-lt"/>
                          <a:ea typeface="+mn-ea"/>
                          <a:cs typeface="+mn-cs"/>
                        </a:rPr>
                        <a:t>Manque d’énergie, ou sensation de fatigue et d’épuisement intense</a:t>
                      </a:r>
                    </a:p>
                    <a:p>
                      <a:pPr>
                        <a:spcBef>
                          <a:spcPts val="300"/>
                        </a:spcBef>
                        <a:spcAft>
                          <a:spcPts val="300"/>
                        </a:spcAft>
                      </a:pPr>
                      <a:r>
                        <a:rPr lang="fr-FR" sz="1700" dirty="0">
                          <a:solidFill>
                            <a:schemeClr val="dk1"/>
                          </a:solidFill>
                          <a:latin typeface="+mn-lt"/>
                          <a:ea typeface="+mn-ea"/>
                          <a:cs typeface="+mn-cs"/>
                        </a:rPr>
                        <a:t>Retrait et isolement, éloignement même vis-à-vis des personnes avec lesquelles vous aimez généralement passer du temps</a:t>
                      </a:r>
                    </a:p>
                    <a:p>
                      <a:pPr>
                        <a:spcBef>
                          <a:spcPts val="300"/>
                        </a:spcBef>
                        <a:spcAft>
                          <a:spcPts val="300"/>
                        </a:spcAft>
                      </a:pPr>
                      <a:r>
                        <a:rPr lang="fr-FR" sz="1700" dirty="0">
                          <a:solidFill>
                            <a:schemeClr val="dk1"/>
                          </a:solidFill>
                          <a:latin typeface="+mn-lt"/>
                          <a:ea typeface="+mn-ea"/>
                          <a:cs typeface="+mn-cs"/>
                        </a:rPr>
                        <a:t>Changements de vos habitudes de sommeil normales (dormir trop longtemps ou trop peu)</a:t>
                      </a:r>
                    </a:p>
                    <a:p>
                      <a:pPr>
                        <a:spcBef>
                          <a:spcPts val="300"/>
                        </a:spcBef>
                        <a:spcAft>
                          <a:spcPts val="300"/>
                        </a:spcAft>
                      </a:pPr>
                      <a:r>
                        <a:rPr lang="fr-FR" sz="1700" dirty="0">
                          <a:solidFill>
                            <a:schemeClr val="dk1"/>
                          </a:solidFill>
                          <a:latin typeface="+mn-lt"/>
                          <a:ea typeface="+mn-ea"/>
                          <a:cs typeface="+mn-cs"/>
                        </a:rPr>
                        <a:t>Changements de l’appétit, perte ou gain de poids</a:t>
                      </a:r>
                    </a:p>
                    <a:p>
                      <a:pPr>
                        <a:spcBef>
                          <a:spcPts val="300"/>
                        </a:spcBef>
                        <a:spcAft>
                          <a:spcPts val="300"/>
                        </a:spcAft>
                      </a:pPr>
                      <a:r>
                        <a:rPr lang="fr-FR" sz="1700" dirty="0">
                          <a:solidFill>
                            <a:schemeClr val="dk1"/>
                          </a:solidFill>
                          <a:latin typeface="+mn-lt"/>
                          <a:ea typeface="+mn-ea"/>
                          <a:cs typeface="+mn-cs"/>
                        </a:rPr>
                        <a:t>Perte d’intérêt pour le sexe</a:t>
                      </a:r>
                    </a:p>
                    <a:p>
                      <a:pPr>
                        <a:spcBef>
                          <a:spcPts val="300"/>
                        </a:spcBef>
                        <a:spcAft>
                          <a:spcPts val="300"/>
                        </a:spcAft>
                      </a:pPr>
                      <a:r>
                        <a:rPr lang="fr-FR" sz="1700" dirty="0">
                          <a:solidFill>
                            <a:schemeClr val="dk1"/>
                          </a:solidFill>
                          <a:latin typeface="+mn-lt"/>
                          <a:ea typeface="+mn-ea"/>
                          <a:cs typeface="+mn-cs"/>
                        </a:rPr>
                        <a:t>Augmentation de la consommation de substances comme l’alcool pour mieux supporter son état</a:t>
                      </a:r>
                    </a:p>
                    <a:p>
                      <a:pPr>
                        <a:spcBef>
                          <a:spcPts val="300"/>
                        </a:spcBef>
                        <a:spcAft>
                          <a:spcPts val="300"/>
                        </a:spcAft>
                      </a:pPr>
                      <a:r>
                        <a:rPr lang="fr-FR" sz="1700" dirty="0">
                          <a:solidFill>
                            <a:schemeClr val="dk1"/>
                          </a:solidFill>
                          <a:latin typeface="+mn-lt"/>
                          <a:ea typeface="+mn-ea"/>
                          <a:cs typeface="+mn-cs"/>
                        </a:rPr>
                        <a:t>Douleurs physiques et courbatures</a:t>
                      </a:r>
                    </a:p>
                    <a:p>
                      <a:pPr>
                        <a:spcBef>
                          <a:spcPts val="300"/>
                        </a:spcBef>
                        <a:spcAft>
                          <a:spcPts val="300"/>
                        </a:spcAft>
                      </a:pPr>
                      <a:r>
                        <a:rPr lang="fr-FR" sz="1700" dirty="0">
                          <a:solidFill>
                            <a:schemeClr val="dk1"/>
                          </a:solidFill>
                          <a:latin typeface="+mn-lt"/>
                          <a:ea typeface="+mn-ea"/>
                          <a:cs typeface="+mn-cs"/>
                        </a:rPr>
                        <a:t>Négliger ses responsabilités</a:t>
                      </a:r>
                    </a:p>
                  </a:txBody>
                  <a:tcPr>
                    <a:solidFill>
                      <a:schemeClr val="accent1">
                        <a:lumMod val="40000"/>
                        <a:lumOff val="60000"/>
                      </a:schemeClr>
                    </a:solidFill>
                  </a:tcPr>
                </a:tc>
                <a:extLst>
                  <a:ext uri="{0D108BD9-81ED-4DB2-BD59-A6C34878D82A}">
                    <a16:rowId xmlns:a16="http://schemas.microsoft.com/office/drawing/2014/main" val="3340138522"/>
                  </a:ext>
                </a:extLst>
              </a:tr>
            </a:tbl>
          </a:graphicData>
        </a:graphic>
      </p:graphicFrame>
    </p:spTree>
    <p:extLst>
      <p:ext uri="{BB962C8B-B14F-4D97-AF65-F5344CB8AC3E}">
        <p14:creationId xmlns:p14="http://schemas.microsoft.com/office/powerpoint/2010/main" val="261312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5F718-5868-3141-A521-CC6F5B385847}"/>
              </a:ext>
            </a:extLst>
          </p:cNvPr>
          <p:cNvSpPr>
            <a:spLocks noGrp="1"/>
          </p:cNvSpPr>
          <p:nvPr>
            <p:ph type="title"/>
          </p:nvPr>
        </p:nvSpPr>
        <p:spPr>
          <a:xfrm>
            <a:off x="171449" y="136526"/>
            <a:ext cx="8239125" cy="611619"/>
          </a:xfrm>
        </p:spPr>
        <p:txBody>
          <a:bodyPr/>
          <a:lstStyle/>
          <a:p>
            <a:r>
              <a:rPr lang="fr-FR"/>
              <a:t>La dépression est-elle un trouble courant ?</a:t>
            </a:r>
          </a:p>
        </p:txBody>
      </p:sp>
      <p:pic>
        <p:nvPicPr>
          <p:cNvPr id="5" name="Picture 4" descr="Map&#10;&#10;Description automatically generated">
            <a:extLst>
              <a:ext uri="{FF2B5EF4-FFF2-40B4-BE49-F238E27FC236}">
                <a16:creationId xmlns:a16="http://schemas.microsoft.com/office/drawing/2014/main"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r>
              <a:rPr lang="fr-FR" sz="2300" dirty="0"/>
              <a:t>« La dépression est l’une des principales causes de handicap au niveau mondial » (Organisation mondiale de la Santé) </a:t>
            </a:r>
          </a:p>
          <a:p>
            <a:r>
              <a:rPr lang="fr-FR" sz="2300" dirty="0"/>
              <a:t>Environ 1 personne sur 6 (16,6 %) subira une dépression un jour ou l'autre.</a:t>
            </a:r>
          </a:p>
          <a:p>
            <a:r>
              <a:rPr lang="fr-FR" sz="2300" dirty="0"/>
              <a:t>Les femmes sont presque deux fois plus susceptibles que les hommes de subir une dépression.</a:t>
            </a:r>
          </a:p>
          <a:p>
            <a:r>
              <a:rPr lang="fr-FR" sz="2300" dirty="0"/>
              <a:t>Environ 3-4 % de la population mondiale souffre d'une dépression à tout moment. </a:t>
            </a:r>
          </a:p>
          <a:p>
            <a:r>
              <a:rPr lang="fr-FR" sz="2300" dirty="0"/>
              <a:t>Quels que soient leur pays et leur culture, les gens peuvent souffrir de dépression, bien que les taux de prévalence puissent varier. </a:t>
            </a:r>
          </a:p>
        </p:txBody>
      </p:sp>
    </p:spTree>
    <p:extLst>
      <p:ext uri="{BB962C8B-B14F-4D97-AF65-F5344CB8AC3E}">
        <p14:creationId xmlns:p14="http://schemas.microsoft.com/office/powerpoint/2010/main" val="46524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AD02F-C066-634F-AC71-87BFDCF34C52}"/>
              </a:ext>
            </a:extLst>
          </p:cNvPr>
          <p:cNvSpPr>
            <a:spLocks noGrp="1"/>
          </p:cNvSpPr>
          <p:nvPr>
            <p:ph type="title"/>
          </p:nvPr>
        </p:nvSpPr>
        <p:spPr/>
        <p:txBody>
          <a:bodyPr/>
          <a:lstStyle/>
          <a:p>
            <a:r>
              <a:rPr lang="fr-FR"/>
              <a:t>Qu’est-ce qui provoque la dépression ?</a:t>
            </a:r>
            <a:br>
              <a:rPr lang="fr-FR"/>
            </a:br>
            <a:endParaRPr lang="fr-FR"/>
          </a:p>
        </p:txBody>
      </p:sp>
      <p:sp>
        <p:nvSpPr>
          <p:cNvPr id="3" name="Text Placeholder 2">
            <a:extLst>
              <a:ext uri="{FF2B5EF4-FFF2-40B4-BE49-F238E27FC236}">
                <a16:creationId xmlns:a16="http://schemas.microsoft.com/office/drawing/2014/main" id="{6A572B24-102D-F94A-8951-5C6661994EA1}"/>
              </a:ext>
            </a:extLst>
          </p:cNvPr>
          <p:cNvSpPr>
            <a:spLocks noGrp="1"/>
          </p:cNvSpPr>
          <p:nvPr>
            <p:ph type="body" sz="quarter" idx="10"/>
          </p:nvPr>
        </p:nvSpPr>
        <p:spPr>
          <a:xfrm>
            <a:off x="461963" y="1708879"/>
            <a:ext cx="8239125" cy="4886793"/>
          </a:xfrm>
        </p:spPr>
        <p:txBody>
          <a:bodyPr/>
          <a:lstStyle/>
          <a:p>
            <a:pPr marL="461963" lvl="0" indent="-461963">
              <a:buFont typeface="Wingdings" pitchFamily="2" charset="2"/>
              <a:buChar char="Ø"/>
            </a:pPr>
            <a:r>
              <a:rPr lang="fr-FR" sz="2200" b="1" dirty="0"/>
              <a:t>Vulnérabilité génétique </a:t>
            </a:r>
            <a:r>
              <a:rPr lang="fr-FR" sz="2200" dirty="0"/>
              <a:t>aux déséquilibres des substances chimiques de régulation de l’humeur dans le cerveau. </a:t>
            </a:r>
          </a:p>
          <a:p>
            <a:pPr marL="461963" lvl="0" indent="-461963">
              <a:buFont typeface="Wingdings" pitchFamily="2" charset="2"/>
              <a:buChar char="Ø"/>
            </a:pPr>
            <a:r>
              <a:rPr lang="fr-FR" sz="2200" b="1" dirty="0"/>
              <a:t>Stress prolongé </a:t>
            </a:r>
            <a:r>
              <a:rPr lang="fr-FR" sz="2200" dirty="0"/>
              <a:t>(p. ex. lié à des problèmes de santé chroniques, conflits relationnels, problèmes professionnels, financiers et autres) </a:t>
            </a:r>
          </a:p>
          <a:p>
            <a:pPr marL="461963" lvl="0" indent="-461963">
              <a:buFont typeface="Wingdings" pitchFamily="2" charset="2"/>
              <a:buChar char="Ø"/>
            </a:pPr>
            <a:r>
              <a:rPr lang="fr-FR" sz="2200" b="1" dirty="0"/>
              <a:t>Solitude et isolement</a:t>
            </a:r>
          </a:p>
          <a:p>
            <a:pPr marL="461963" lvl="0" indent="-461963">
              <a:buFont typeface="Wingdings" pitchFamily="2" charset="2"/>
              <a:buChar char="Ø"/>
            </a:pPr>
            <a:r>
              <a:rPr lang="fr-FR" sz="2200" b="1" dirty="0"/>
              <a:t>Pathologies, effets secondaires de médicaments et changements hormonaux</a:t>
            </a:r>
            <a:r>
              <a:rPr lang="fr-FR" sz="2200" dirty="0"/>
              <a:t> (comme ceux associés à la grossesse et à l’accouchement)</a:t>
            </a:r>
          </a:p>
          <a:p>
            <a:pPr marL="461963" lvl="0" indent="-461963">
              <a:buFont typeface="Wingdings" pitchFamily="2" charset="2"/>
              <a:buChar char="Ø"/>
            </a:pPr>
            <a:r>
              <a:rPr lang="fr-FR" sz="2200" b="1" dirty="0"/>
              <a:t>Expériences de vie passées</a:t>
            </a:r>
            <a:r>
              <a:rPr lang="fr-FR" sz="2200" dirty="0"/>
              <a:t> (p. ex. traumatismes passés)</a:t>
            </a:r>
          </a:p>
          <a:p>
            <a:pPr marL="461963" indent="-461963">
              <a:buFont typeface="Wingdings" pitchFamily="2" charset="2"/>
              <a:buChar char="Ø"/>
            </a:pPr>
            <a:r>
              <a:rPr lang="fr-FR" sz="2200" dirty="0"/>
              <a:t>Parfois, pas de raison évidente</a:t>
            </a:r>
            <a:r>
              <a:rPr lang="fr-FR" sz="2400" dirty="0"/>
              <a:t> </a:t>
            </a:r>
          </a:p>
        </p:txBody>
      </p:sp>
      <p:sp>
        <p:nvSpPr>
          <p:cNvPr id="4" name="TextBox 3">
            <a:extLst>
              <a:ext uri="{FF2B5EF4-FFF2-40B4-BE49-F238E27FC236}">
                <a16:creationId xmlns:a16="http://schemas.microsoft.com/office/drawing/2014/main" id="{78DFE88B-7940-E644-AAF0-109ECE770529}"/>
              </a:ext>
            </a:extLst>
          </p:cNvPr>
          <p:cNvSpPr txBox="1"/>
          <p:nvPr/>
        </p:nvSpPr>
        <p:spPr>
          <a:xfrm>
            <a:off x="0" y="1026053"/>
            <a:ext cx="9144000" cy="584775"/>
          </a:xfrm>
          <a:prstGeom prst="rect">
            <a:avLst/>
          </a:prstGeom>
          <a:solidFill>
            <a:schemeClr val="accent1">
              <a:lumMod val="40000"/>
              <a:lumOff val="60000"/>
            </a:schemeClr>
          </a:solidFill>
        </p:spPr>
        <p:txBody>
          <a:bodyPr wrap="square" rtlCol="0">
            <a:spAutoFit/>
          </a:bodyPr>
          <a:lstStyle/>
          <a:p>
            <a:pPr marL="14288" lvl="0" indent="0" algn="ctr">
              <a:spcAft>
                <a:spcPts val="1200"/>
              </a:spcAft>
              <a:buNone/>
            </a:pPr>
            <a:r>
              <a:rPr lang="fr-FR" sz="3200" b="1" i="1"/>
              <a:t>Changements de la chimie cérébrale</a:t>
            </a:r>
          </a:p>
        </p:txBody>
      </p:sp>
    </p:spTree>
    <p:extLst>
      <p:ext uri="{BB962C8B-B14F-4D97-AF65-F5344CB8AC3E}">
        <p14:creationId xmlns:p14="http://schemas.microsoft.com/office/powerpoint/2010/main" val="845657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970C3-5C6E-3F4F-B9FE-322134CA83D5}"/>
              </a:ext>
            </a:extLst>
          </p:cNvPr>
          <p:cNvSpPr>
            <a:spLocks noGrp="1"/>
          </p:cNvSpPr>
          <p:nvPr>
            <p:ph type="title"/>
          </p:nvPr>
        </p:nvSpPr>
        <p:spPr/>
        <p:txBody>
          <a:bodyPr/>
          <a:lstStyle/>
          <a:p>
            <a:r>
              <a:rPr lang="fr-FR"/>
              <a:t>Les traitements efficaces contre la dépression</a:t>
            </a:r>
          </a:p>
        </p:txBody>
      </p:sp>
      <p:sp>
        <p:nvSpPr>
          <p:cNvPr id="3" name="Text Placeholder 2">
            <a:extLst>
              <a:ext uri="{FF2B5EF4-FFF2-40B4-BE49-F238E27FC236}">
                <a16:creationId xmlns:a16="http://schemas.microsoft.com/office/drawing/2014/main" id="{088FF67A-9192-F449-A1B1-60A79A807F6B}"/>
              </a:ext>
            </a:extLst>
          </p:cNvPr>
          <p:cNvSpPr>
            <a:spLocks noGrp="1"/>
          </p:cNvSpPr>
          <p:nvPr>
            <p:ph type="body" sz="quarter" idx="10"/>
          </p:nvPr>
        </p:nvSpPr>
        <p:spPr>
          <a:xfrm>
            <a:off x="412086" y="1161451"/>
            <a:ext cx="8083521" cy="4535097"/>
          </a:xfrm>
        </p:spPr>
        <p:txBody>
          <a:bodyPr/>
          <a:lstStyle/>
          <a:p>
            <a:pPr marL="457200" indent="-457200">
              <a:spcBef>
                <a:spcPts val="600"/>
              </a:spcBef>
              <a:spcAft>
                <a:spcPts val="600"/>
              </a:spcAft>
              <a:buFont typeface="+mj-lt"/>
              <a:buAutoNum type="arabicPeriod"/>
            </a:pPr>
            <a:r>
              <a:rPr lang="fr-FR" sz="2000" b="1" dirty="0"/>
              <a:t>Thérapie</a:t>
            </a:r>
            <a:r>
              <a:rPr lang="fr-FR" sz="2000" dirty="0"/>
              <a:t> : Aide en enseignant de nouvelles manières d’envisager ses expériences et d’autres manières de surmonter les épreuves, tout en apportant un soutien direct.</a:t>
            </a:r>
          </a:p>
          <a:p>
            <a:pPr marL="457200" indent="-457200">
              <a:spcBef>
                <a:spcPts val="600"/>
              </a:spcBef>
              <a:spcAft>
                <a:spcPts val="600"/>
              </a:spcAft>
              <a:buFont typeface="+mj-lt"/>
              <a:buAutoNum type="arabicPeriod"/>
            </a:pPr>
            <a:r>
              <a:rPr lang="fr-FR" sz="2000" b="1" dirty="0"/>
              <a:t>Médicaments</a:t>
            </a:r>
            <a:r>
              <a:rPr lang="fr-FR" sz="2000" dirty="0"/>
              <a:t> : Aident en équilibrant les neurotransmetteurs du cerveau, qui affectent l’humeur et les émotions. </a:t>
            </a:r>
          </a:p>
          <a:p>
            <a:pPr marL="457200" indent="-457200">
              <a:spcBef>
                <a:spcPts val="600"/>
              </a:spcBef>
              <a:spcAft>
                <a:spcPts val="600"/>
              </a:spcAft>
              <a:buFont typeface="+mj-lt"/>
              <a:buAutoNum type="arabicPeriod"/>
            </a:pPr>
            <a:r>
              <a:rPr lang="fr-FR" sz="2000" b="1" dirty="0"/>
              <a:t>​Exercice physique : </a:t>
            </a:r>
            <a:r>
              <a:rPr lang="fr-FR" sz="2000" dirty="0"/>
              <a:t>Aide en augmentant le niveau des neurotransmetteurs et endorphines (qui suscitent une sensation de bien-être) pertinents dans le cerveau. </a:t>
            </a:r>
          </a:p>
        </p:txBody>
      </p:sp>
      <p:pic>
        <p:nvPicPr>
          <p:cNvPr id="5" name="Picture 4" descr="A red and white logo&#10;&#10;Description automatically generated with low confidence">
            <a:extLst>
              <a:ext uri="{FF2B5EF4-FFF2-40B4-BE49-F238E27FC236}">
                <a16:creationId xmlns:a16="http://schemas.microsoft.com/office/drawing/2014/main" id="{6D94AF67-313F-B44A-ABE2-A1F00B4C03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1182" y="4297749"/>
            <a:ext cx="3145328" cy="1665174"/>
          </a:xfrm>
          <a:prstGeom prst="rect">
            <a:avLst/>
          </a:prstGeom>
        </p:spPr>
      </p:pic>
    </p:spTree>
    <p:extLst>
      <p:ext uri="{BB962C8B-B14F-4D97-AF65-F5344CB8AC3E}">
        <p14:creationId xmlns:p14="http://schemas.microsoft.com/office/powerpoint/2010/main" val="2959325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164FC-7C8B-B240-A339-07F4798C2CB3}"/>
              </a:ext>
            </a:extLst>
          </p:cNvPr>
          <p:cNvSpPr>
            <a:spLocks noGrp="1"/>
          </p:cNvSpPr>
          <p:nvPr>
            <p:ph type="title"/>
          </p:nvPr>
        </p:nvSpPr>
        <p:spPr>
          <a:xfrm>
            <a:off x="171449" y="136526"/>
            <a:ext cx="8820151" cy="611619"/>
          </a:xfrm>
        </p:spPr>
        <p:txBody>
          <a:bodyPr/>
          <a:lstStyle/>
          <a:p>
            <a:r>
              <a:rPr lang="fr-FR" sz="2400" dirty="0"/>
              <a:t>Comment se venir en aide lorsque l’on souffre de dépression ?</a:t>
            </a:r>
          </a:p>
        </p:txBody>
      </p:sp>
      <p:sp>
        <p:nvSpPr>
          <p:cNvPr id="3" name="Text Placeholder 2">
            <a:extLst>
              <a:ext uri="{FF2B5EF4-FFF2-40B4-BE49-F238E27FC236}">
                <a16:creationId xmlns:a16="http://schemas.microsoft.com/office/drawing/2014/main" id="{331E3301-96E8-0142-9021-B3F9CFD91EED}"/>
              </a:ext>
            </a:extLst>
          </p:cNvPr>
          <p:cNvSpPr>
            <a:spLocks noGrp="1"/>
          </p:cNvSpPr>
          <p:nvPr>
            <p:ph type="body" sz="quarter" idx="10"/>
          </p:nvPr>
        </p:nvSpPr>
        <p:spPr>
          <a:xfrm>
            <a:off x="461963" y="1146175"/>
            <a:ext cx="8529638" cy="923925"/>
          </a:xfrm>
        </p:spPr>
        <p:txBody>
          <a:bodyPr/>
          <a:lstStyle/>
          <a:p>
            <a:pPr marL="457200" lvl="0" indent="-457200">
              <a:buFont typeface="+mj-lt"/>
              <a:buAutoNum type="arabicPeriod"/>
            </a:pPr>
            <a:r>
              <a:rPr lang="fr-FR" sz="1900" dirty="0"/>
              <a:t>Adressez-vous à un médecin ou conseiller professionnel. </a:t>
            </a:r>
          </a:p>
          <a:p>
            <a:pPr marL="457200" lvl="0" indent="-457200">
              <a:buFont typeface="+mj-lt"/>
              <a:buAutoNum type="arabicPeriod"/>
            </a:pPr>
            <a:r>
              <a:rPr lang="fr-FR" sz="1900" dirty="0"/>
              <a:t>Identifiez vos priorités et établissez des objectifs réalistes d’</a:t>
            </a:r>
            <a:r>
              <a:rPr lang="fr-FR" sz="1900" dirty="0" err="1"/>
              <a:t>auto-prise</a:t>
            </a:r>
            <a:r>
              <a:rPr lang="fr-FR" sz="1900" dirty="0"/>
              <a:t> en charge.</a:t>
            </a:r>
          </a:p>
          <a:p>
            <a:pPr marL="457200" lvl="0" indent="-457200">
              <a:buFont typeface="+mj-lt"/>
              <a:buAutoNum type="arabicPeriod"/>
            </a:pPr>
            <a:r>
              <a:rPr lang="fr-FR" sz="1900" dirty="0"/>
              <a:t>Dites à vos proches et aux personnes auxquelles vous faites confiance que vous souffrez. Laissez votre famille et vos amis vous aider. </a:t>
            </a:r>
          </a:p>
          <a:p>
            <a:pPr marL="457200" lvl="0" indent="-457200">
              <a:buFont typeface="+mj-lt"/>
              <a:buAutoNum type="arabicPeriod"/>
            </a:pPr>
            <a:r>
              <a:rPr lang="fr-FR" sz="1900" dirty="0"/>
              <a:t>Passez du temps en compagnie d’autres personnes. </a:t>
            </a:r>
          </a:p>
          <a:p>
            <a:pPr marL="457200" lvl="0" indent="-457200">
              <a:buFont typeface="+mj-lt"/>
              <a:buAutoNum type="arabicPeriod"/>
            </a:pPr>
            <a:r>
              <a:rPr lang="fr-FR" sz="1900" dirty="0"/>
              <a:t>Pratiquez une activité physique régulière, comme marcher 30 minutes par jour. </a:t>
            </a:r>
          </a:p>
          <a:p>
            <a:pPr marL="457200" lvl="0" indent="-457200">
              <a:buFont typeface="+mj-lt"/>
              <a:buAutoNum type="arabicPeriod"/>
            </a:pPr>
            <a:r>
              <a:rPr lang="fr-FR" sz="1900" dirty="0"/>
              <a:t>Faites des choses que vous </a:t>
            </a:r>
            <a:r>
              <a:rPr lang="fr-FR" sz="1900" i="1" dirty="0"/>
              <a:t>aimiez</a:t>
            </a:r>
            <a:r>
              <a:rPr lang="fr-FR" sz="1900" dirty="0"/>
              <a:t> faire. </a:t>
            </a:r>
          </a:p>
          <a:p>
            <a:pPr marL="457200" lvl="0" indent="-457200">
              <a:buFont typeface="+mj-lt"/>
              <a:buAutoNum type="arabicPeriod"/>
            </a:pPr>
            <a:r>
              <a:rPr lang="fr-FR" sz="1900" dirty="0"/>
              <a:t>Différez toute décision importante jusqu’à la fin de la dépression. </a:t>
            </a:r>
          </a:p>
          <a:p>
            <a:pPr marL="457200" lvl="0" indent="-457200">
              <a:buFont typeface="+mj-lt"/>
              <a:buAutoNum type="arabicPeriod"/>
            </a:pPr>
            <a:r>
              <a:rPr lang="fr-FR" sz="1900" dirty="0"/>
              <a:t>Limitez la consommation d’alcool et d’autres drogues. </a:t>
            </a:r>
          </a:p>
          <a:p>
            <a:pPr marL="457200" indent="-457200">
              <a:buFont typeface="+mj-lt"/>
              <a:buAutoNum type="arabicPeriod"/>
            </a:pPr>
            <a:r>
              <a:rPr lang="fr-FR" sz="1900" dirty="0"/>
              <a:t>Attendez-vous à ce que votre humeur s’améliore progressivement et à ce que vos pensées négatives disparaissent peu à peu.</a:t>
            </a:r>
          </a:p>
          <a:p>
            <a:pPr marL="0" lvl="0" indent="0">
              <a:buNone/>
            </a:pPr>
            <a:endParaRPr lang="en-US" sz="1900" dirty="0"/>
          </a:p>
        </p:txBody>
      </p:sp>
    </p:spTree>
    <p:extLst>
      <p:ext uri="{BB962C8B-B14F-4D97-AF65-F5344CB8AC3E}">
        <p14:creationId xmlns:p14="http://schemas.microsoft.com/office/powerpoint/2010/main" val="19527694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4174</TotalTime>
  <Words>7451</Words>
  <Application>Microsoft Office PowerPoint</Application>
  <PresentationFormat>On-screen Show (4:3)</PresentationFormat>
  <Paragraphs>395</Paragraphs>
  <Slides>24</Slides>
  <Notes>24</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Wingdings</vt:lpstr>
      <vt:lpstr>Office Theme</vt:lpstr>
      <vt:lpstr>1_Office Theme</vt:lpstr>
      <vt:lpstr>think-cell Slide</vt:lpstr>
      <vt:lpstr>Comprendre la dépression et l’anxiété</vt:lpstr>
      <vt:lpstr>​Questions importantes auxquelles répondre​​</vt:lpstr>
      <vt:lpstr>La dépression </vt:lpstr>
      <vt:lpstr>Qu’est-ce que la dépression ?</vt:lpstr>
      <vt:lpstr>Les signes et symptômes courants de dépression</vt:lpstr>
      <vt:lpstr>La dépression est-elle un trouble courant ?</vt:lpstr>
      <vt:lpstr>Qu’est-ce qui provoque la dépression ? </vt:lpstr>
      <vt:lpstr>Les traitements efficaces contre la dépression</vt:lpstr>
      <vt:lpstr>Comment se venir en aide lorsque l’on souffre de dépression ?</vt:lpstr>
      <vt:lpstr>L’anxiété </vt:lpstr>
      <vt:lpstr>Qu’est-ce que l’anxiété ?</vt:lpstr>
      <vt:lpstr>Les types de troubles anxieux</vt:lpstr>
      <vt:lpstr>Les signes et symptômes courants de l’anxiété</vt:lpstr>
      <vt:lpstr>L’anxiété est-elle un trouble courant ?</vt:lpstr>
      <vt:lpstr>Quelles sont les causes de l’anxiété ? </vt:lpstr>
      <vt:lpstr>Les traitements efficaces contre l’anxiété</vt:lpstr>
      <vt:lpstr>Comment s’aider soi-même lorsque l’on souffre d’anxiété ?</vt:lpstr>
      <vt:lpstr>Ce que vous et l’IRC pouvez faire</vt:lpstr>
      <vt:lpstr>Comment pouvez-vous aider une personne qui souffre d’anxiété ou de dépression ?</vt:lpstr>
      <vt:lpstr>Où s’adresser pour obtenir de l’aide et un soutien</vt:lpstr>
      <vt:lpstr>Soutien offert par l’IRC aux employés confrontés à des difficultés en matière de santé mentale</vt:lpstr>
      <vt:lpstr>​Le Programme d'aide aux employés et de résilience (EARP) de l'IRC</vt:lpstr>
      <vt:lpstr>Comment programmer une session de conseil par e-mail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Lana Baqaeen</cp:lastModifiedBy>
  <cp:revision>193</cp:revision>
  <cp:lastPrinted>2018-03-21T12:36:13Z</cp:lastPrinted>
  <dcterms:created xsi:type="dcterms:W3CDTF">2019-12-13T02:50:12Z</dcterms:created>
  <dcterms:modified xsi:type="dcterms:W3CDTF">2021-06-24T14:10:09Z</dcterms:modified>
</cp:coreProperties>
</file>