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9" r:id="rId2"/>
  </p:sldMasterIdLst>
  <p:notesMasterIdLst>
    <p:notesMasterId r:id="rId39"/>
  </p:notesMasterIdLst>
  <p:handoutMasterIdLst>
    <p:handoutMasterId r:id="rId40"/>
  </p:handoutMasterIdLst>
  <p:sldIdLst>
    <p:sldId id="470" r:id="rId3"/>
    <p:sldId id="471" r:id="rId4"/>
    <p:sldId id="472" r:id="rId5"/>
    <p:sldId id="521" r:id="rId6"/>
    <p:sldId id="513" r:id="rId7"/>
    <p:sldId id="511" r:id="rId8"/>
    <p:sldId id="540" r:id="rId9"/>
    <p:sldId id="541" r:id="rId10"/>
    <p:sldId id="542" r:id="rId11"/>
    <p:sldId id="489" r:id="rId12"/>
    <p:sldId id="543" r:id="rId13"/>
    <p:sldId id="544" r:id="rId14"/>
    <p:sldId id="496" r:id="rId15"/>
    <p:sldId id="517" r:id="rId16"/>
    <p:sldId id="495" r:id="rId17"/>
    <p:sldId id="556" r:id="rId18"/>
    <p:sldId id="497" r:id="rId19"/>
    <p:sldId id="499" r:id="rId20"/>
    <p:sldId id="519" r:id="rId21"/>
    <p:sldId id="498" r:id="rId22"/>
    <p:sldId id="501" r:id="rId23"/>
    <p:sldId id="520" r:id="rId24"/>
    <p:sldId id="490" r:id="rId25"/>
    <p:sldId id="502" r:id="rId26"/>
    <p:sldId id="491" r:id="rId27"/>
    <p:sldId id="526" r:id="rId28"/>
    <p:sldId id="525" r:id="rId29"/>
    <p:sldId id="492" r:id="rId30"/>
    <p:sldId id="509" r:id="rId31"/>
    <p:sldId id="510" r:id="rId32"/>
    <p:sldId id="528" r:id="rId33"/>
    <p:sldId id="493" r:id="rId34"/>
    <p:sldId id="557" r:id="rId35"/>
    <p:sldId id="529" r:id="rId36"/>
    <p:sldId id="538" r:id="rId37"/>
    <p:sldId id="539" r:id="rId38"/>
  </p:sldIdLst>
  <p:sldSz cx="9144000" cy="6858000" type="screen4x3"/>
  <p:notesSz cx="7010400" cy="92964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0290" autoAdjust="0"/>
    <p:restoredTop sz="66416" autoAdjust="0"/>
  </p:normalViewPr>
  <p:slideViewPr>
    <p:cSldViewPr snapToGrid="0">
      <p:cViewPr varScale="1">
        <p:scale>
          <a:sx n="66" d="100"/>
          <a:sy n="66" d="100"/>
        </p:scale>
        <p:origin x="426" y="60"/>
      </p:cViewPr>
      <p:guideLst>
        <p:guide orient="horz" pos="552"/>
        <p:guide pos="504"/>
        <p:guide orient="horz" pos="1032"/>
      </p:guideLst>
    </p:cSldViewPr>
  </p:slideViewPr>
  <p:outlineViewPr>
    <p:cViewPr>
      <p:scale>
        <a:sx n="33" d="100"/>
        <a:sy n="33" d="100"/>
      </p:scale>
      <p:origin x="0" y="-88"/>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03" d="100"/>
          <a:sy n="103" d="100"/>
        </p:scale>
        <p:origin x="2176"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r">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6/2/2021</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r">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r">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6/2/2021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r">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قدّم</a:t>
            </a:r>
            <a:r>
              <a:rPr lang="ar-SA"/>
              <a:t>:</a:t>
            </a:r>
            <a:r>
              <a:rPr lang="en-US"/>
              <a:t> </a:t>
            </a:r>
            <a:r>
              <a:rPr lang="ar-SA"/>
              <a:t>اسرد مقدمة موجزة عن عن المُيسّر والجلسة.</a:t>
            </a:r>
            <a:r>
              <a:rPr lang="en-US"/>
              <a:t> </a:t>
            </a:r>
            <a:r>
              <a:rPr lang="ar-SA"/>
              <a:t>نقاط مهمة يتعين عليك أخذها في الاعتبار: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a:t>نبذة عن هذه الجلسة:</a:t>
            </a:r>
            <a:r>
              <a:rPr lang="en-US" b="1"/>
              <a:t> </a:t>
            </a:r>
            <a:r>
              <a:rPr lang="ar-SA"/>
              <a:t>ستقدم هذه الجلسة بعض المعلومات الأساسية عن حالات الصحة النفسية الشائعة، وكيف يتم علاجها والطرق التي يمكن للجنة الإنقاذ الدولية من خلالها دعم الموظفين الذين يعانون من تحديات الصحة النفسية.</a:t>
            </a:r>
          </a:p>
          <a:p>
            <a:pPr marL="171450" indent="-171450">
              <a:buFont typeface="Arial" panose="020B0604020202020204" pitchFamily="34" charset="0"/>
              <a:buChar char="•"/>
            </a:pPr>
            <a:r>
              <a:rPr lang="ar-SA"/>
              <a:t>إذا لم يكن المُيسّر اختصاصي صحة نفسية مدرب، من الضروري ذكر ذلك وتقديم إبراءات ذمة ملائمة حول خبرات المُيسّر وكذلك تحذيرات المسببات.</a:t>
            </a:r>
          </a:p>
          <a:p>
            <a:pPr marL="0" indent="0">
              <a:buFont typeface="Arial" panose="020B0604020202020204" pitchFamily="34" charset="0"/>
              <a:buNone/>
            </a:pPr>
            <a:endParaRPr lang="en-US" dirty="0"/>
          </a:p>
          <a:p>
            <a:pPr marL="0" indent="0">
              <a:buFont typeface="Arial" panose="020B0604020202020204" pitchFamily="34" charset="0"/>
              <a:buNone/>
            </a:pPr>
            <a:r>
              <a:rPr lang="ar-SA" b="1"/>
              <a:t>فيما يتعلق بالمحتويات المزعجة، تحذيرات مسبقة بشأن المحتويات المزعجة، وحدود خبرات المُيسّر:</a:t>
            </a:r>
          </a:p>
          <a:p>
            <a:pPr marL="171450" lvl="0" indent="-171450">
              <a:buFont typeface="Arial" panose="020B0604020202020204" pitchFamily="34" charset="0"/>
              <a:buChar char="•"/>
            </a:pPr>
            <a:r>
              <a:rPr lang="ar-SA"/>
              <a:t>يجب أن يكون المُيسّرين على علم بأنه من المحتمل بصورة كبيرة أن يتعرض عدد من الحضور في الجلسة حاليًا لصعوبات متعلقة بالصحة النفسية (أو يكونوا قد تعرضوا لها من قبل).</a:t>
            </a:r>
            <a:r>
              <a:rPr lang="en-US"/>
              <a:t> </a:t>
            </a:r>
            <a:r>
              <a:rPr lang="ar-SA"/>
              <a:t>قد يكون لديهم أيضًا أصدقاء وأحباب تعرضوا لصعوبات شديدة تتعلق بالاكتئاب و/أو القلق (بما في ذلك التفكير في الانتحار/محاولات الانتحار، والانتحار).</a:t>
            </a:r>
            <a:r>
              <a:rPr lang="en-US"/>
              <a:t> </a:t>
            </a:r>
            <a:r>
              <a:rPr lang="ar-SA"/>
              <a:t>كذلك، فإن المحتوى في هذا العرض التقديمي قد يكون "محتوىً مسببًا للإزعاج".</a:t>
            </a:r>
            <a:r>
              <a:rPr lang="en-US"/>
              <a:t> </a:t>
            </a:r>
          </a:p>
          <a:p>
            <a:pPr marL="171450" lvl="0" indent="-171450">
              <a:buFont typeface="Arial" panose="020B0604020202020204" pitchFamily="34" charset="0"/>
              <a:buChar char="•"/>
            </a:pPr>
            <a:r>
              <a:rPr lang="ar-SA"/>
              <a:t>على الأقل، المُيسّرون يجب عليهم أن يجعلوا المشاركين يعلمون أنهم أذا بدأوا في الشعور بالإرهاق أو النشاط أو الانزعاج أثناء الجلسة، يمكنهم الخروج ونثل قسط من الراحة.</a:t>
            </a:r>
          </a:p>
          <a:p>
            <a:pPr marL="171450" lvl="0" indent="-171450">
              <a:buFont typeface="Arial" panose="020B0604020202020204" pitchFamily="34" charset="0"/>
              <a:buChar char="•"/>
            </a:pPr>
            <a:r>
              <a:rPr lang="ar-SA"/>
              <a:t>يجب على المُيسّرين أو المدير أن يتابع لاحقًا مع أي شخص يعتذر أثناء الجلسة، تحقق من الأمر معه، وزوده بنسخة من بمحتوى الشريحة (والذي يحتوي على تعليمات تقوده حتى النهاية حول كيفية وصول الموظفين إلى الاستشارات).  </a:t>
            </a:r>
          </a:p>
          <a:p>
            <a:pPr marL="171450" lvl="0" indent="-171450">
              <a:buFont typeface="Arial" panose="020B0604020202020204" pitchFamily="34" charset="0"/>
              <a:buChar char="•"/>
            </a:pPr>
            <a:r>
              <a:rPr lang="ar-SA"/>
              <a:t>يجب على المُيسّرين ممن ليسوا أخصائيي صحة نفسية أن يعلموا كيفية الاتصال للحصول على الدعم أو للإجابة عن أسئلتهم حول هذا المحتوى إذا اقتضى الأمر.</a:t>
            </a:r>
            <a:r>
              <a:rPr lang="en-US"/>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اسأل المشاركين:</a:t>
            </a:r>
            <a:r>
              <a:rPr lang="en-US" sz="1200" b="1" i="1">
                <a:solidFill>
                  <a:schemeClr val="tx1"/>
                </a:solidFill>
                <a:latin typeface="+mn-lt"/>
                <a:ea typeface="+mn-ea"/>
                <a:cs typeface="Arial"/>
              </a:rPr>
              <a:t> </a:t>
            </a:r>
            <a:r>
              <a:rPr lang="ar-SA" sz="1200" b="0" i="1">
                <a:solidFill>
                  <a:schemeClr val="tx1"/>
                </a:solidFill>
                <a:latin typeface="+mn-lt"/>
                <a:ea typeface="+mn-ea"/>
                <a:cs typeface="Arial"/>
              </a:rPr>
              <a:t>حسب اعتقادك ما هي اضطرابات وتحديات الصحة النفسية الأكثر شيوعًا في مجتمعك؟</a:t>
            </a:r>
          </a:p>
          <a:p>
            <a:endParaRPr lang="en-US" sz="1200" b="0" i="1" kern="1200" dirty="0">
              <a:solidFill>
                <a:schemeClr val="tx1"/>
              </a:solidFill>
              <a:effectLst/>
              <a:latin typeface="+mn-lt"/>
              <a:ea typeface="+mn-ea"/>
              <a:cs typeface="+mn-cs"/>
            </a:endParaRPr>
          </a:p>
          <a:p>
            <a:r>
              <a:rPr lang="ar-SA" sz="1200" b="1" i="1">
                <a:solidFill>
                  <a:schemeClr val="tx1"/>
                </a:solidFill>
                <a:latin typeface="+mn-lt"/>
                <a:ea typeface="+mn-ea"/>
                <a:cs typeface="Arial"/>
              </a:rPr>
              <a:t>ناقش </a:t>
            </a:r>
            <a:r>
              <a:rPr lang="ar-SA" sz="1200" b="0" i="0">
                <a:solidFill>
                  <a:schemeClr val="tx1"/>
                </a:solidFill>
                <a:latin typeface="+mn-lt"/>
                <a:ea typeface="+mn-ea"/>
                <a:cs typeface="Arial"/>
              </a:rPr>
              <a:t>مساهمات المشاركين ودوِّن أي مواضيع يتم يتناولها.</a:t>
            </a:r>
          </a:p>
          <a:p>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شارك</a:t>
            </a:r>
            <a:r>
              <a:rPr lang="ar-SA" sz="1200" b="0" i="0">
                <a:solidFill>
                  <a:schemeClr val="tx1"/>
                </a:solidFill>
                <a:latin typeface="+mn-lt"/>
                <a:ea typeface="+mn-ea"/>
                <a:cs typeface="Arial"/>
              </a:rPr>
              <a:t>أن اضطرابات القلق والاكتئاب تميل إلى أن تكون الأنواع الأكثر شيوعًا لاضطرابات الصحة النفسية التي تؤثر على الأشخاص في جميع أنحاء العالم.</a:t>
            </a:r>
            <a:r>
              <a:rPr lang="en-US" sz="1200" b="0" i="0">
                <a:solidFill>
                  <a:schemeClr val="tx1"/>
                </a:solidFill>
                <a:latin typeface="+mn-lt"/>
                <a:ea typeface="+mn-ea"/>
                <a:cs typeface="Arial"/>
              </a:rPr>
              <a:t> </a:t>
            </a:r>
          </a:p>
          <a:p>
            <a:endParaRPr lang="en-US" sz="1200" b="0" i="0" kern="1200" dirty="0">
              <a:solidFill>
                <a:schemeClr val="tx1"/>
              </a:solidFill>
              <a:effectLst/>
              <a:latin typeface="+mn-lt"/>
              <a:ea typeface="+mn-ea"/>
              <a:cs typeface="+mn-cs"/>
            </a:endParaRPr>
          </a:p>
          <a:p>
            <a:r>
              <a:rPr lang="ar-SA" sz="1200" b="1" i="1">
                <a:solidFill>
                  <a:schemeClr val="tx1"/>
                </a:solidFill>
                <a:latin typeface="+mn-lt"/>
                <a:ea typeface="+mn-ea"/>
                <a:cs typeface="Arial"/>
              </a:rPr>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كل شخص يتعرض للضغط النفسي، والإنهاك ويشعر بالسوء أو الحزن أحيانًا.</a:t>
            </a:r>
            <a:r>
              <a:rPr lang="en-US" sz="1200">
                <a:solidFill>
                  <a:schemeClr val="tx1"/>
                </a:solidFill>
                <a:latin typeface="+mn-lt"/>
                <a:ea typeface="+mn-ea"/>
                <a:cs typeface="Arial"/>
              </a:rPr>
              <a:t> </a:t>
            </a:r>
            <a:r>
              <a:rPr lang="ar-SA" sz="1200">
                <a:solidFill>
                  <a:schemeClr val="tx1"/>
                </a:solidFill>
                <a:latin typeface="+mn-lt"/>
                <a:ea typeface="+mn-ea"/>
                <a:cs typeface="Arial"/>
              </a:rPr>
              <a:t>هذا جزء من كونك إنسان.</a:t>
            </a:r>
            <a:r>
              <a:rPr lang="en-US" sz="120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مع ذلك، أحيانًا، أنواع الأفكار والمشاعر التي نتعرض لها عندما نشعر بالضغط أو الإحباط (أو بعد التعرض لحدث صادم) قد تتكدس مع بعضها البعض و/أو تصبح أقوى.</a:t>
            </a:r>
            <a:r>
              <a:rPr lang="en-US" sz="120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وأحيانًا قد نواجه أفكار ومشاعر غير عادية ومدمرة ومسببة للحزن.</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ويكون ذلك غالبًا عندما نبدأ في الحديث عن حالة "الصحة النفسية"، "مرض عقلي" أو اضطراب في الصحة النفسية".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ستوضح الشرائح التي سنستكشفها في هذا الجزء بعض اضطرابات الصحة النفسية الأكثر شيوعًا التي يتم تشخيصها في جميع أنحاء العالم...</a:t>
            </a:r>
          </a:p>
          <a:p>
            <a:pPr marL="171450" indent="-171450">
              <a:buFont typeface="Arial" panose="020B0604020202020204" pitchFamily="34" charset="0"/>
              <a:buChar char="•"/>
            </a:pPr>
            <a:endParaRPr lang="en-US" sz="1200" b="1" i="1"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a:p>
        </p:txBody>
      </p:sp>
    </p:spTree>
    <p:extLst>
      <p:ext uri="{BB962C8B-B14F-4D97-AF65-F5344CB8AC3E}">
        <p14:creationId xmlns:p14="http://schemas.microsoft.com/office/powerpoint/2010/main" val="3817473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وضِّح:</a:t>
            </a:r>
            <a:r>
              <a:rPr lang="en-US" b="1" i="1"/>
              <a:t> </a:t>
            </a:r>
          </a:p>
          <a:p>
            <a:pPr marL="171450" indent="-171450">
              <a:buFont typeface="Arial" panose="020B0604020202020204" pitchFamily="34" charset="0"/>
              <a:buChar char="•"/>
            </a:pPr>
            <a:r>
              <a:rPr lang="ar-SA" b="0" i="0"/>
              <a:t>تمثل هذه القائمة بعض اضطرابات الصحة النفسية الأكثر شيوعًا التي يتم تشخيصها في جميع أنحاء العالم.</a:t>
            </a:r>
          </a:p>
          <a:p>
            <a:pPr marL="171450" indent="-171450">
              <a:buFont typeface="Arial" panose="020B0604020202020204" pitchFamily="34" charset="0"/>
              <a:buChar char="•"/>
            </a:pPr>
            <a:r>
              <a:rPr lang="ar-SA" b="0" i="0"/>
              <a:t>هذه القائمة ليس شاملة.</a:t>
            </a:r>
            <a:r>
              <a:rPr lang="en-US" b="0" i="0"/>
              <a:t> </a:t>
            </a:r>
            <a:r>
              <a:rPr lang="ar-SA" b="0" i="0"/>
              <a:t>فإنها على سبيل المثال لا تشمل اضطرابات الأكل أو اضطرابات تعاطي المخدرات.</a:t>
            </a:r>
            <a:r>
              <a:rPr lang="en-US" b="0" i="0"/>
              <a:t> </a:t>
            </a:r>
          </a:p>
          <a:p>
            <a:pPr marL="171450" indent="-171450">
              <a:buFont typeface="Arial" panose="020B0604020202020204" pitchFamily="34" charset="0"/>
              <a:buChar char="•"/>
            </a:pPr>
            <a:r>
              <a:rPr lang="ar-SA" b="0" i="0"/>
              <a:t>ستستكشف كل من هذه بتفصيل أكثر قليلًا في الشرائح التالية، ولكن أولًا ستتحدث بصورة موجزة عن تأثير الثقافة فيما يتعلق بهذا الموضوع.</a:t>
            </a:r>
            <a:r>
              <a:rPr lang="en-US" b="0" i="0"/>
              <a:t> </a:t>
            </a:r>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a:p>
        </p:txBody>
      </p:sp>
    </p:spTree>
    <p:extLst>
      <p:ext uri="{BB962C8B-B14F-4D97-AF65-F5344CB8AC3E}">
        <p14:creationId xmlns:p14="http://schemas.microsoft.com/office/powerpoint/2010/main" val="2841799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r>
              <a:rPr lang="ar-SA" b="1" i="1"/>
              <a:t>استعرض </a:t>
            </a:r>
            <a:r>
              <a:rPr lang="ar-SA" b="0" i="0"/>
              <a:t>المعلومات الموجودة على الشريحة.</a:t>
            </a:r>
            <a:r>
              <a:rPr lang="en-US" b="0" i="0"/>
              <a:t> </a:t>
            </a:r>
          </a:p>
          <a:p>
            <a:pPr marL="0" indent="0">
              <a:buFont typeface="Arial" panose="020B0604020202020204" pitchFamily="34" charset="0"/>
              <a:buNone/>
            </a:pPr>
            <a:endParaRPr lang="en-US" b="1" i="1" dirty="0"/>
          </a:p>
          <a:p>
            <a:pPr marL="0" indent="0">
              <a:buFont typeface="Arial" panose="020B0604020202020204" pitchFamily="34" charset="0"/>
              <a:buNone/>
            </a:pPr>
            <a:r>
              <a:rPr lang="ar-SA" b="1" i="1"/>
              <a:t>وضِّح:</a:t>
            </a:r>
            <a:r>
              <a:rPr lang="en-US" b="1" i="1"/>
              <a:t> </a:t>
            </a:r>
            <a:r>
              <a:rPr lang="ar-SA" b="0" i="0"/>
              <a:t>ت</a:t>
            </a:r>
            <a:r>
              <a:rPr lang="ar-SA"/>
              <a:t>شير الأبحاث إلى الأشخاص من جميع الثقافات يمكنهم التعرض للقلق، الاكتئاب وغيرها من تحديات الصحة النفسية.</a:t>
            </a:r>
            <a:r>
              <a:rPr lang="en-US"/>
              <a:t> </a:t>
            </a:r>
            <a:r>
              <a:rPr lang="ar-SA"/>
              <a:t>مع ذلك، قد يكون هناك اختلافات ملحوظة عبر الثقافات والتي تعتبر الطريقة التي يتم من خلالها معايشة تحديات الصحة النفسية والتعبير عنها.  </a:t>
            </a:r>
          </a:p>
          <a:p>
            <a:pPr marL="171450" indent="-171450">
              <a:buFont typeface="Arial" panose="020B0604020202020204" pitchFamily="34" charset="0"/>
              <a:buChar char="•"/>
            </a:pPr>
            <a:r>
              <a:rPr lang="ar-SA"/>
              <a:t>على سبيل المثال، تلك المثارة في الثقافات الغربية قد تصف القلق والاكتئاب باستخدام هذه الكلمات المحددة.</a:t>
            </a:r>
            <a:r>
              <a:rPr lang="en-US"/>
              <a:t> </a:t>
            </a:r>
          </a:p>
          <a:p>
            <a:pPr marL="171450" indent="-171450">
              <a:buFont typeface="Arial" panose="020B0604020202020204" pitchFamily="34" charset="0"/>
              <a:buChar char="•"/>
            </a:pPr>
            <a:r>
              <a:rPr lang="ar-SA"/>
              <a:t>في ثقافات أخرى، قد تكون كلمات أو مجازات أخرى أكثر شيوعًا.</a:t>
            </a:r>
            <a:r>
              <a:rPr lang="en-US"/>
              <a:t> </a:t>
            </a:r>
            <a:r>
              <a:rPr lang="ar-SA"/>
              <a:t>على سبيل المثال،</a:t>
            </a:r>
          </a:p>
          <a:p>
            <a:pPr marL="628650" lvl="1" indent="-171450">
              <a:buFont typeface="Arial" panose="020B0604020202020204" pitchFamily="34" charset="0"/>
              <a:buChar char="•"/>
            </a:pPr>
            <a:r>
              <a:rPr lang="ar-SA"/>
              <a:t>أن تتعصب (</a:t>
            </a:r>
            <a:r>
              <a:rPr lang="ar-SA" i="1"/>
              <a:t>تشعر بالعصبية</a:t>
            </a:r>
            <a:r>
              <a:rPr lang="ar-SA"/>
              <a:t>) أو تتعرض </a:t>
            </a:r>
            <a:r>
              <a:rPr lang="ar-SA" i="1"/>
              <a:t> للذعر </a:t>
            </a:r>
            <a:r>
              <a:rPr lang="ar-SA" i="0"/>
              <a:t> (معايشة الخوف)</a:t>
            </a:r>
            <a:r>
              <a:rPr lang="ar-SA"/>
              <a:t> يُستخدم بصورة متكررة في</a:t>
            </a:r>
            <a:r>
              <a:rPr lang="ar-SA" baseline="0"/>
              <a:t>أمريكا اللاتينية</a:t>
            </a:r>
            <a:r>
              <a:rPr lang="ar-SA"/>
              <a:t> بصورة شائعة للتعبير عن القلق.  </a:t>
            </a:r>
          </a:p>
          <a:p>
            <a:pPr marL="628650" lvl="1" indent="-171450">
              <a:buFont typeface="Arial" panose="020B0604020202020204" pitchFamily="34" charset="0"/>
              <a:buChar char="•"/>
            </a:pPr>
            <a:r>
              <a:rPr lang="ar-SA"/>
              <a:t>استنادًا إلى أبحاث سريرية، فإن أعضاء المجتمع الأمريكي الأسيوي </a:t>
            </a:r>
            <a:r>
              <a:rPr lang="ar-SA" baseline="0"/>
              <a:t>لا</a:t>
            </a:r>
            <a:r>
              <a:rPr lang="ar-SA"/>
              <a:t> يصفون غالبًا مشاعر القلق والاكتئاب باستخدام مصطلحات نفسية أو عقلية.</a:t>
            </a:r>
            <a:r>
              <a:rPr lang="en-US"/>
              <a:t> </a:t>
            </a:r>
            <a:r>
              <a:rPr lang="ar-SA"/>
              <a:t>يمكن معايشة الحزن، الخوف والانشغال من خلال أعراض جسدية، وقد يكون الأشخاص في هذا المجتمع أكثر عرضة للتحدث أولًا عن الأعراض، مثل الصداع، آلام الظهر أو آلام المعدة الدائمة.  </a:t>
            </a:r>
          </a:p>
          <a:p>
            <a:pPr marL="628650" lvl="1" indent="-171450">
              <a:buFont typeface="Arial" panose="020B0604020202020204" pitchFamily="34" charset="0"/>
              <a:buChar char="•"/>
            </a:pPr>
            <a:r>
              <a:rPr lang="ar-SA"/>
              <a:t>المجتمعات القومية/الأصلية في أمريكا قد يتحدثون عن </a:t>
            </a:r>
            <a:r>
              <a:rPr lang="ar-SA" i="1"/>
              <a:t>المرض الشبحي-</a:t>
            </a:r>
            <a:r>
              <a:rPr lang="ar-SA" i="0"/>
              <a:t>حالة تتعلق باكتئاب المرايا.</a:t>
            </a:r>
            <a:r>
              <a:rPr lang="en-US" i="1"/>
              <a:t>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قد يركز أشخاص من خلفيات مختلفة أيضًا على المعتقدات أو المشاعر الدينية أو الروحية (مثل الذنب، الفشل أو اليأس).</a:t>
            </a:r>
            <a:r>
              <a:rPr lang="en-US"/>
              <a:t> </a:t>
            </a:r>
          </a:p>
          <a:p>
            <a:pPr marL="171450" lvl="0" indent="-171450">
              <a:buFont typeface="Arial" panose="020B0604020202020204" pitchFamily="34" charset="0"/>
              <a:buChar char="•"/>
            </a:pPr>
            <a:r>
              <a:rPr lang="ar-SA"/>
              <a:t>على الرغم من أن الثقافة يمكن أن تؤثر على الطريقة التي يتم من خلالها التعبير عن القلق، الاكتئاب وغيرها من حالات الصحة النفسية الأخرى، فقد تبين فعالية أشكال مختلفة عديدة من العلاج عبر الثقافات.</a:t>
            </a:r>
            <a:r>
              <a:rPr lang="en-US"/>
              <a:t> </a:t>
            </a:r>
            <a:r>
              <a:rPr lang="ar-SA"/>
              <a:t>على سبيل المثال، الأدوية، العلاج بالكلام، ممارسة التمارين الرياضية وممارسات اليقظة تميل إلى أن تجدي مع الأشخاص من نطاق واسع من المجموعات الثقافية المختلفة.</a:t>
            </a:r>
            <a:r>
              <a:rPr lang="en-US"/>
              <a:t> </a:t>
            </a:r>
          </a:p>
          <a:p>
            <a:pPr marL="171450" lvl="0" indent="-171450">
              <a:buFont typeface="Arial" panose="020B0604020202020204" pitchFamily="34" charset="0"/>
              <a:buChar char="•"/>
            </a:pPr>
            <a:endParaRPr lang="en-US" dirty="0"/>
          </a:p>
          <a:p>
            <a:pPr marL="0" lvl="0" indent="0">
              <a:buFont typeface="Arial" panose="020B0604020202020204" pitchFamily="34" charset="0"/>
              <a:buNone/>
            </a:pPr>
            <a:r>
              <a:rPr lang="ar-SA" b="1" i="1"/>
              <a:t>وضِّح:</a:t>
            </a:r>
            <a:r>
              <a:rPr lang="en-US" b="1" i="1"/>
              <a:t> </a:t>
            </a:r>
            <a:r>
              <a:rPr lang="ar-SA" b="0" i="0"/>
              <a:t>ستشارك الآن القليل حول بعض تشخيصات الصحة النفسية الشائعة.</a:t>
            </a:r>
            <a:r>
              <a:rPr lang="en-US" b="0" i="0"/>
              <a:t> </a:t>
            </a:r>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a:p>
        </p:txBody>
      </p:sp>
    </p:spTree>
    <p:extLst>
      <p:ext uri="{BB962C8B-B14F-4D97-AF65-F5344CB8AC3E}">
        <p14:creationId xmlns:p14="http://schemas.microsoft.com/office/powerpoint/2010/main" val="3223191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a:t>القلق أكثر من مجرد الشعور بالإجهاد أو القلق.</a:t>
            </a:r>
            <a:r>
              <a:rPr lang="en-US"/>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a:p>
        </p:txBody>
      </p:sp>
    </p:spTree>
    <p:extLst>
      <p:ext uri="{BB962C8B-B14F-4D97-AF65-F5344CB8AC3E}">
        <p14:creationId xmlns:p14="http://schemas.microsoft.com/office/powerpoint/2010/main" val="1060060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b="0" i="0"/>
              <a:t>علامات حالة القلق لا تكون واضحة على الدوام - قد يصعب حلها أحيانًا إذا كنت تعاني من "قلق وحزن" منتظم، عابر ومفهوم أو حالة قلق أكثر خطورة واستمرارًا.</a:t>
            </a:r>
            <a:r>
              <a:rPr lang="en-US" b="0" i="0"/>
              <a:t> </a:t>
            </a:r>
            <a:r>
              <a:rPr lang="ar-SA"/>
              <a:t>نوع القلق الذي يتعرض له أشخاص مصابون بحالة قلق يكون أكثر تكرارًا واستمرارية، وليس فقط يتصل بتحدٍ واضح، ويؤثر على جودة حياتهم ووظائفهم اليومية.</a:t>
            </a:r>
          </a:p>
          <a:p>
            <a:endParaRPr lang="en-US"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a:t>
            </a:r>
            <a:r>
              <a:rPr lang="ar-SA" b="0" i="0"/>
              <a:t>بعض أو جمع ما يلي:</a:t>
            </a:r>
            <a:r>
              <a:rPr lang="en-US" b="1" i="1"/>
              <a:t> </a:t>
            </a:r>
          </a:p>
          <a:p>
            <a:pPr marL="171450" indent="-171450">
              <a:buFont typeface="Arial" panose="020B0604020202020204" pitchFamily="34" charset="0"/>
              <a:buChar char="•"/>
            </a:pPr>
            <a:r>
              <a:rPr lang="ar-SA" sz="1200" b="1">
                <a:solidFill>
                  <a:schemeClr val="tx1"/>
                </a:solidFill>
                <a:latin typeface="+mn-lt"/>
                <a:ea typeface="+mn-ea"/>
                <a:cs typeface="Arial"/>
              </a:rPr>
              <a:t>بعض الحقائق السريعة حول القلق:</a:t>
            </a:r>
          </a:p>
          <a:p>
            <a:pPr marL="628650" lvl="1" indent="-171450">
              <a:buFont typeface="Arial" panose="020B0604020202020204" pitchFamily="34" charset="0"/>
              <a:buChar char="•"/>
            </a:pPr>
            <a:r>
              <a:rPr lang="ar-SA" sz="1200">
                <a:solidFill>
                  <a:schemeClr val="tx1"/>
                </a:solidFill>
                <a:latin typeface="+mn-lt"/>
                <a:ea typeface="+mn-ea"/>
                <a:cs typeface="Arial"/>
              </a:rPr>
              <a:t>حوالي شخص واحد من بين 3 أشخاص سيتعرضون لاضطراب القلق في وقتٍ معين خلال حياتهم.</a:t>
            </a:r>
            <a:r>
              <a:rPr lang="en-US" sz="1200">
                <a:solidFill>
                  <a:schemeClr val="tx1"/>
                </a:solidFill>
                <a:latin typeface="+mn-lt"/>
                <a:ea typeface="+mn-ea"/>
                <a:cs typeface="Arial"/>
              </a:rPr>
              <a:t> </a:t>
            </a:r>
          </a:p>
          <a:p>
            <a:pPr marL="628650" lvl="1" indent="-171450">
              <a:buFont typeface="Arial" panose="020B0604020202020204" pitchFamily="34" charset="0"/>
              <a:buChar char="•"/>
            </a:pPr>
            <a:r>
              <a:rPr lang="ar-SA" sz="1200">
                <a:solidFill>
                  <a:schemeClr val="tx1"/>
                </a:solidFill>
                <a:latin typeface="+mn-lt"/>
                <a:ea typeface="+mn-ea"/>
                <a:cs typeface="Arial"/>
              </a:rPr>
              <a:t>تزداد احتمالية إصابة النساء بالقلق عن الرجال بمقدار الضعف تقريبًا.
</a:t>
            </a:r>
            <a:br>
              <a:rPr lang="ar-SA" sz="1200">
                <a:solidFill>
                  <a:schemeClr val="tx1"/>
                </a:solidFill>
                <a:latin typeface="+mn-lt"/>
                <a:ea typeface="+mn-ea"/>
                <a:cs typeface="Arial"/>
              </a:rPr>
            </a:br>
            <a:endParaRPr lang="ar-SA" sz="1200">
              <a:solidFill>
                <a:schemeClr val="tx1"/>
              </a:solidFill>
              <a:latin typeface="+mn-lt"/>
              <a:ea typeface="+mn-ea"/>
              <a:cs typeface="Arial"/>
            </a:endParaRPr>
          </a:p>
          <a:p>
            <a:pPr marL="628650" lvl="1" indent="-171450">
              <a:buFont typeface="Arial" panose="020B0604020202020204" pitchFamily="34" charset="0"/>
              <a:buChar char="•"/>
            </a:pPr>
            <a:r>
              <a:rPr lang="ar-SA" sz="1200">
                <a:solidFill>
                  <a:schemeClr val="tx1"/>
                </a:solidFill>
                <a:latin typeface="+mn-lt"/>
                <a:ea typeface="+mn-ea"/>
                <a:cs typeface="Arial"/>
              </a:rPr>
              <a:t>حوالي 3-7% من سكان العالم يعانون من اضطراب القلب في أي وقت.</a:t>
            </a:r>
            <a:r>
              <a:rPr lang="en-US" sz="1200">
                <a:solidFill>
                  <a:schemeClr val="tx1"/>
                </a:solidFill>
                <a:latin typeface="+mn-lt"/>
                <a:ea typeface="+mn-ea"/>
                <a:cs typeface="Arial"/>
              </a:rPr>
              <a:t>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أنت أكثر عرضة للإصابة بالقلق إذا كان لديك والدين/أطفال/أخوة أُصيبوا بالقلق.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معايير التشخيص</a:t>
            </a:r>
            <a:r>
              <a:rPr lang="ar-SA" b="1" i="1"/>
              <a:t>:</a:t>
            </a:r>
            <a:r>
              <a:rPr lang="en-US" b="1" i="1"/>
              <a:t> </a:t>
            </a:r>
            <a:r>
              <a:rPr lang="ar-SA" b="0" i="0"/>
              <a:t>هناك أنواع مختلفة من اضطرابات القلق (مثلًا، اضطراب القلق العام-</a:t>
            </a:r>
            <a:r>
              <a:rPr lang="en-US" b="0" i="0"/>
              <a:t>GAD</a:t>
            </a:r>
            <a:r>
              <a:rPr lang="ar-SA" b="0" i="0"/>
              <a:t> واضطراب الهلع).</a:t>
            </a:r>
            <a:r>
              <a:rPr lang="en-US" b="0" i="0"/>
              <a:t> </a:t>
            </a:r>
            <a:r>
              <a:rPr lang="ar-SA" b="0" i="0"/>
              <a:t>وكل منها يتميز بمعايير تشخيصية مختلفة.</a:t>
            </a:r>
            <a:r>
              <a:rPr lang="en-US" b="0" i="0"/>
              <a:t> </a:t>
            </a:r>
            <a:r>
              <a:rPr lang="ar-SA" b="0" i="0"/>
              <a:t>فيما يلي المعايير التشخيصية المحددة لاضطراب القلق العام.</a:t>
            </a:r>
            <a:r>
              <a:rPr lang="en-US" b="0" i="0"/>
              <a:t> </a:t>
            </a:r>
            <a:r>
              <a:rPr lang="ar-SA" b="0" i="0"/>
              <a:t>(تم تغطية النقاط العامة في ملخص في البيان الخاص بحالات القلق في الشريحة السابقة، لذلك فمن المحتمل ألا يكون من الضروري تصفح هذه المعلومات بالتفصيل):</a:t>
            </a:r>
            <a:r>
              <a:rPr lang="en-US" b="0" i="0"/>
              <a:t>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القلق والحزن الزائد (التوقع المتخوف) الذي يحدث في أيام كثيرة لمدة 6 شهور على الأقل، حول عدد من الأحداث أو الأنشطة (مثل العمل أو الأداء في المدرسة).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يجد الشخص من الصعب السيطرة على القلق.</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يرتبط القلق والحزن بأعراض جسدية للقلق (مع استمرار بعض الأعراض على الأقل لأيام أكثر لا تزيد عن الشهور الستة الماضية)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يتسبب القلق، الحزن والأعراض الجسدية في محنة أو عجز سريري كبير في المجالات الاجتماعية، المهنية أو غيرها من المجالات المهمة.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لا يُعزى الارتباك إلى الآثار النفسية للمواد (مثلًا، سوء استخدام العقاقير، الأدوية) أو حالة طبية أخرى (مثلًا، فرط نشاط الغدة الدرقية).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لا يمكن تفسير الاضطراب بشكل أفضل من خلال اضطراب عقلي آخر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عندما تظهر الأعراض غالبًا:</a:t>
            </a:r>
            <a:r>
              <a:rPr lang="en-US" b="1" i="0"/>
              <a:t> </a:t>
            </a:r>
            <a:r>
              <a:rPr lang="ar-SA" b="0" i="0"/>
              <a:t>تميل الأنواع المختلفة من اضطرابات القلق (والاضطرابات المرتبطة ارتباطًا وثيقًا بالقلق) إلى الظهور في أعمار مختلفة ، ويمكن أن تكون صغيرة جدًا.</a:t>
            </a:r>
            <a:r>
              <a:rPr lang="en-US" b="0" i="0"/>
              <a:t> </a:t>
            </a:r>
            <a:r>
              <a:rPr lang="ar-SA" b="0" i="0"/>
              <a:t>على سبيل المثال،</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غالبًا ما يظهر الرهاب المحدد في مرحلة الطفولة.</a:t>
            </a:r>
            <a:r>
              <a:rPr lang="en-US" b="0" i="0"/>
              <a:t> </a:t>
            </a:r>
            <a:r>
              <a:rPr lang="ar-SA" b="0" i="0"/>
              <a:t>يبلغ متوسط عمر ظهور المرض هو 7 أعوام.</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يميل القلق الاجتماعي إلى الظهور في سن 13 عامًا تقريبًا.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يمكن أن يظهر اضطراب القلق العام في أي وقت.</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200" b="1" i="0">
                <a:solidFill>
                  <a:schemeClr val="tx1"/>
                </a:solidFill>
                <a:latin typeface="+mn-lt"/>
                <a:ea typeface="+mn-ea"/>
                <a:cs typeface="Arial"/>
              </a:rPr>
              <a:t>لمزيد من المعلومات والمراجع</a:t>
            </a:r>
            <a:r>
              <a:rPr lang="ar-SA" sz="1200" b="0" i="0">
                <a:solidFill>
                  <a:schemeClr val="tx1"/>
                </a:solidFill>
                <a:latin typeface="+mn-lt"/>
                <a:ea typeface="+mn-ea"/>
                <a:cs typeface="Arial"/>
              </a:rPr>
              <a:t>:</a:t>
            </a:r>
            <a:r>
              <a:rPr lang="en-US" sz="1200" b="0" i="0">
                <a:solidFill>
                  <a:schemeClr val="tx1"/>
                </a:solidFill>
                <a:latin typeface="+mn-lt"/>
                <a:ea typeface="+mn-ea"/>
                <a:cs typeface="Arial"/>
              </a:rPr>
              <a:t> </a:t>
            </a:r>
            <a:r>
              <a:rPr lang="ar-SA" sz="1200" b="0" i="0">
                <a:solidFill>
                  <a:schemeClr val="tx1"/>
                </a:solidFill>
                <a:latin typeface="+mn-lt"/>
                <a:ea typeface="+mn-ea"/>
                <a:cs typeface="Arial"/>
              </a:rPr>
              <a:t>انظر ورقة النصائح </a:t>
            </a:r>
            <a:r>
              <a:rPr lang="ar-SA" sz="1200" b="0" i="1">
                <a:solidFill>
                  <a:schemeClr val="tx1"/>
                </a:solidFill>
                <a:latin typeface="+mn-lt"/>
                <a:ea typeface="+mn-ea"/>
                <a:cs typeface="Arial"/>
              </a:rPr>
              <a:t>فهم القلق (وما الذي يمكن أن يجدي نفعًا).</a:t>
            </a:r>
            <a:r>
              <a:rPr lang="en-US" sz="1200" b="0" i="1">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a:p>
        </p:txBody>
      </p:sp>
    </p:spTree>
    <p:extLst>
      <p:ext uri="{BB962C8B-B14F-4D97-AF65-F5344CB8AC3E}">
        <p14:creationId xmlns:p14="http://schemas.microsoft.com/office/powerpoint/2010/main" val="427616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b="1" i="1"/>
              <a:t>استعرض </a:t>
            </a:r>
            <a:r>
              <a:rPr lang="ar-SA" b="0" i="0"/>
              <a:t>المعلومات الموجودة على الشريحة.</a:t>
            </a:r>
            <a:r>
              <a:rPr lang="en-US" b="0" i="0"/>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a:p>
        </p:txBody>
      </p:sp>
    </p:spTree>
    <p:extLst>
      <p:ext uri="{BB962C8B-B14F-4D97-AF65-F5344CB8AC3E}">
        <p14:creationId xmlns:p14="http://schemas.microsoft.com/office/powerpoint/2010/main" val="2430054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sz="1200">
                <a:solidFill>
                  <a:schemeClr val="tx1"/>
                </a:solidFill>
                <a:latin typeface="+mn-lt"/>
                <a:ea typeface="+mn-ea"/>
                <a:cs typeface="Arial"/>
              </a:rPr>
              <a:t>يواجه الأشخاص الذين يتعرضون للاكتئاب تغيرات في التفكير والشعور والتكيف الجسدي والسلوك.</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استعرض </a:t>
            </a:r>
            <a:r>
              <a:rPr lang="ar-SA" sz="1200" b="0" i="0">
                <a:solidFill>
                  <a:schemeClr val="tx1"/>
                </a:solidFill>
                <a:latin typeface="+mn-lt"/>
                <a:ea typeface="+mn-ea"/>
                <a:cs typeface="Arial"/>
              </a:rPr>
              <a:t>المعلومات الموجودة على الشريحة.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ناقش</a:t>
            </a:r>
            <a:r>
              <a:rPr lang="ar-SA" sz="1200" b="0" i="0">
                <a:solidFill>
                  <a:schemeClr val="tx1"/>
                </a:solidFill>
                <a:latin typeface="+mn-lt"/>
                <a:ea typeface="+mn-ea"/>
                <a:cs typeface="Arial"/>
              </a:rPr>
              <a:t> بعض أو كل ما يلي</a:t>
            </a:r>
            <a:r>
              <a:rPr lang="ar-SA" sz="1200" b="1" i="1">
                <a:solidFill>
                  <a:schemeClr val="tx1"/>
                </a:solidFill>
                <a:latin typeface="+mn-lt"/>
                <a:ea typeface="+mn-ea"/>
                <a:cs typeface="Arial"/>
              </a:rPr>
              <a:t>:</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ليس من الضروري أن يتعرض كل شخص يعاني من الاكتئاب لكل هذه الأعراض.</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معايير التشخيص</a:t>
            </a:r>
            <a:r>
              <a:rPr lang="ar-SA" b="1" i="1"/>
              <a:t>:</a:t>
            </a:r>
            <a:r>
              <a:rPr lang="en-US" b="1" i="1"/>
              <a:t> </a:t>
            </a:r>
            <a:r>
              <a:rPr lang="ar-SA" sz="1200" b="0" i="0">
                <a:solidFill>
                  <a:schemeClr val="tx1"/>
                </a:solidFill>
                <a:latin typeface="+mn-lt"/>
                <a:ea typeface="+mn-ea"/>
                <a:cs typeface="Arial"/>
              </a:rPr>
              <a:t>لتشخيص الاكتئاب، يجب أن تستمر الأعراض لمدة أسبوعين على الأقل ويجب أن تمثل تغييرًا في مستوى أداء الوظائف السابق.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عندما تظهر الأعراض غالبًا:</a:t>
            </a:r>
            <a:r>
              <a:rPr lang="en-US" b="1" i="0"/>
              <a:t> </a:t>
            </a:r>
            <a:r>
              <a:rPr lang="ar-SA" sz="1200" b="0" i="0">
                <a:solidFill>
                  <a:schemeClr val="tx1"/>
                </a:solidFill>
                <a:latin typeface="+mn-lt"/>
                <a:ea typeface="+mn-ea"/>
                <a:cs typeface="Arial"/>
              </a:rPr>
              <a:t>يمكن أن يحدث الاكتئاب في أي وقت، ولكن في المتوسط، يظهر لأول مرة خلال أواخر سن المراهقة إلى أوائل الثلاثينيات.</a:t>
            </a:r>
          </a:p>
          <a:p>
            <a:pPr marL="171450" indent="-171450">
              <a:buFont typeface="Arial" panose="020B0604020202020204" pitchFamily="34" charset="0"/>
              <a:buChar char="•"/>
            </a:pPr>
            <a:r>
              <a:rPr lang="ar-SA" sz="1200" b="1">
                <a:solidFill>
                  <a:schemeClr val="tx1"/>
                </a:solidFill>
                <a:latin typeface="+mn-lt"/>
                <a:ea typeface="+mn-ea"/>
                <a:cs typeface="Arial"/>
              </a:rPr>
              <a:t>بعض الحقائق السريعة عن الاكتئاب:</a:t>
            </a:r>
          </a:p>
          <a:p>
            <a:pPr marL="628650" lvl="1" indent="-171450">
              <a:buFont typeface="Arial" panose="020B0604020202020204" pitchFamily="34" charset="0"/>
              <a:buChar char="•"/>
            </a:pPr>
            <a:r>
              <a:rPr lang="ar-SA" sz="1200">
                <a:solidFill>
                  <a:schemeClr val="tx1"/>
                </a:solidFill>
                <a:latin typeface="+mn-lt"/>
                <a:ea typeface="+mn-ea"/>
                <a:cs typeface="Arial"/>
              </a:rPr>
              <a:t>يعاني حوالي شخص واحد من كل 6 أشخاص من الاكتئاب في مرحلة ما خلال حياتهم.</a:t>
            </a:r>
            <a:r>
              <a:rPr lang="en-US" sz="1200">
                <a:solidFill>
                  <a:schemeClr val="tx1"/>
                </a:solidFill>
                <a:latin typeface="+mn-lt"/>
                <a:ea typeface="+mn-ea"/>
                <a:cs typeface="Arial"/>
              </a:rPr>
              <a:t> </a:t>
            </a:r>
          </a:p>
          <a:p>
            <a:pPr marL="628650" lvl="1" indent="-171450">
              <a:buFont typeface="Arial" panose="020B0604020202020204" pitchFamily="34" charset="0"/>
              <a:buChar char="•"/>
            </a:pPr>
            <a:r>
              <a:rPr lang="ar-SA" sz="1200">
                <a:solidFill>
                  <a:schemeClr val="tx1"/>
                </a:solidFill>
                <a:latin typeface="+mn-lt"/>
                <a:ea typeface="+mn-ea"/>
                <a:cs typeface="Arial"/>
              </a:rPr>
              <a:t>غالبًا ما يصل معدل إصابة النساء بالاكتئاب إلى ضعف معدل إصابة الرجال.</a:t>
            </a:r>
          </a:p>
          <a:p>
            <a:pPr marL="628650" lvl="1" indent="-171450">
              <a:buFont typeface="Arial" panose="020B0604020202020204" pitchFamily="34" charset="0"/>
              <a:buChar char="•"/>
            </a:pPr>
            <a:r>
              <a:rPr lang="ar-SA" sz="1200">
                <a:solidFill>
                  <a:schemeClr val="tx1"/>
                </a:solidFill>
                <a:latin typeface="+mn-lt"/>
                <a:ea typeface="+mn-ea"/>
                <a:cs typeface="Arial"/>
              </a:rPr>
              <a:t>حوالي 3-4% من سكان العالم يعانوا من الاكتئاب في أي وقت معين.</a:t>
            </a:r>
            <a:r>
              <a:rPr lang="en-US" sz="1200">
                <a:solidFill>
                  <a:schemeClr val="tx1"/>
                </a:solidFill>
                <a:latin typeface="+mn-lt"/>
                <a:ea typeface="+mn-ea"/>
                <a:cs typeface="Arial"/>
              </a:rPr>
              <a:t>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أنت أكثر عرضة للإصابة بالاكتئاب إذا كان لديك والد / أطفال / أخوة يعانون من الاكتئاب.</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1" i="0">
                <a:solidFill>
                  <a:schemeClr val="tx1"/>
                </a:solidFill>
                <a:latin typeface="+mn-lt"/>
                <a:ea typeface="+mn-ea"/>
                <a:cs typeface="Arial"/>
              </a:rPr>
              <a:t>تشير بيانات منظمة الصحة العالمية الأخيرة </a:t>
            </a:r>
            <a:r>
              <a:rPr lang="ar-SA" sz="1200" b="0" i="0">
                <a:solidFill>
                  <a:schemeClr val="tx1"/>
                </a:solidFill>
                <a:latin typeface="+mn-lt"/>
                <a:ea typeface="+mn-ea"/>
                <a:cs typeface="Arial"/>
              </a:rPr>
              <a:t>إلى أن الصين والهند والولايات المتحدة لديها أعلى معدلات اكتئاب في جميع أنحاء العالم (تليهم البرازيل وبنغلاديش)</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1" i="0">
                <a:solidFill>
                  <a:schemeClr val="tx1"/>
                </a:solidFill>
                <a:latin typeface="+mn-lt"/>
                <a:ea typeface="+mn-ea"/>
                <a:cs typeface="Arial"/>
              </a:rPr>
              <a:t>الاعتلال المشترك:</a:t>
            </a:r>
            <a:r>
              <a:rPr lang="en-US" sz="1200" b="1" i="0">
                <a:solidFill>
                  <a:schemeClr val="tx1"/>
                </a:solidFill>
                <a:latin typeface="+mn-lt"/>
                <a:ea typeface="+mn-ea"/>
                <a:cs typeface="Arial"/>
              </a:rPr>
              <a:t> </a:t>
            </a:r>
            <a:r>
              <a:rPr lang="ar-SA" sz="1200" b="0" i="0">
                <a:solidFill>
                  <a:schemeClr val="tx1"/>
                </a:solidFill>
                <a:latin typeface="+mn-lt"/>
                <a:ea typeface="+mn-ea"/>
                <a:cs typeface="Arial"/>
              </a:rPr>
              <a:t>يمكن أن يحدث الاكتئاب والقلق متزامنين.</a:t>
            </a:r>
            <a:r>
              <a:rPr lang="en-US" sz="1200" b="0" i="0">
                <a:solidFill>
                  <a:schemeClr val="tx1"/>
                </a:solidFill>
                <a:latin typeface="+mn-lt"/>
                <a:ea typeface="+mn-ea"/>
                <a:cs typeface="Arial"/>
              </a:rPr>
              <a:t> </a:t>
            </a:r>
            <a:r>
              <a:rPr lang="ar-SA" sz="1200" b="0" i="0">
                <a:solidFill>
                  <a:schemeClr val="tx1"/>
                </a:solidFill>
                <a:latin typeface="+mn-lt"/>
                <a:ea typeface="+mn-ea"/>
                <a:cs typeface="Arial"/>
              </a:rPr>
              <a:t>يمكن أن يحدث الاكتئاب مع حالات الصحة النفسية الأخرى.</a:t>
            </a:r>
            <a:r>
              <a:rPr lang="en-US" sz="1200" b="0" i="0">
                <a:solidFill>
                  <a:schemeClr val="tx1"/>
                </a:solidFill>
                <a:latin typeface="+mn-lt"/>
                <a:ea typeface="+mn-ea"/>
                <a:cs typeface="Arial"/>
              </a:rPr>
              <a:t> </a:t>
            </a:r>
          </a:p>
          <a:p>
            <a:pPr fontAlgn="base"/>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a:p>
        </p:txBody>
      </p:sp>
    </p:spTree>
    <p:extLst>
      <p:ext uri="{BB962C8B-B14F-4D97-AF65-F5344CB8AC3E}">
        <p14:creationId xmlns:p14="http://schemas.microsoft.com/office/powerpoint/2010/main" val="1172398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يتميز الاضطراب ثنائي القطب بتغيرات شديدة في المزاج.</a:t>
            </a:r>
            <a:r>
              <a:rPr lang="en-US" sz="1200">
                <a:solidFill>
                  <a:schemeClr val="tx1"/>
                </a:solidFill>
                <a:latin typeface="+mn-lt"/>
                <a:ea typeface="+mn-ea"/>
                <a:cs typeface="Arial"/>
              </a:rPr>
              <a:t> </a:t>
            </a:r>
            <a:r>
              <a:rPr lang="ar-SA" sz="1200">
                <a:solidFill>
                  <a:schemeClr val="tx1"/>
                </a:solidFill>
                <a:latin typeface="+mn-lt"/>
                <a:ea typeface="+mn-ea"/>
                <a:cs typeface="Arial"/>
              </a:rPr>
              <a:t>يتعرض الشخص الذي يعاني من اضطراب ثنائي القطب لفترات من المزاج العالي للغاية وطاقة عالية (هوس) الذي عادةً ما يكون متبوعًا بفترات من الشعور بالاكتئاب الشديد.</a:t>
            </a:r>
            <a:r>
              <a:rPr lang="en-US" sz="1200">
                <a:solidFill>
                  <a:schemeClr val="tx1"/>
                </a:solidFill>
                <a:latin typeface="+mn-lt"/>
                <a:ea typeface="+mn-ea"/>
                <a:cs typeface="Arial"/>
              </a:rPr>
              <a:t> </a:t>
            </a:r>
            <a:r>
              <a:rPr lang="ar-SA" sz="1200">
                <a:solidFill>
                  <a:schemeClr val="tx1"/>
                </a:solidFill>
                <a:latin typeface="+mn-lt"/>
                <a:ea typeface="+mn-ea"/>
                <a:cs typeface="Arial"/>
              </a:rPr>
              <a:t>بعض الأشخاص الذين يعانون من اضطراب ثنائي القطب يتعرضون لهذه الأنواع من التغيرات الدورية في المزاج مرات عديدة في العام الواحد، والتي نادرًا ما يتعرض لها الآخرون.</a:t>
            </a:r>
          </a:p>
          <a:p>
            <a:pPr marL="171450" indent="-171450">
              <a:buFont typeface="Arial" panose="020B0604020202020204" pitchFamily="34" charset="0"/>
              <a:buChar char="•"/>
            </a:pPr>
            <a:r>
              <a:rPr lang="ar-SA"/>
              <a:t>أثناء المعاناة من الهوس، قد يشعر الشخص المصاب بالاضطراب ثنائي القطب بارتفاع في الحالة العاطفية- والتحمس، والاندفاع، والتهيج، والامتلاء بالطاقة.</a:t>
            </a:r>
            <a:r>
              <a:rPr lang="en-US"/>
              <a:t> </a:t>
            </a:r>
          </a:p>
          <a:p>
            <a:pPr marL="171450" indent="-171450">
              <a:buFont typeface="Arial" panose="020B0604020202020204" pitchFamily="34" charset="0"/>
              <a:buChar char="•"/>
            </a:pPr>
            <a:r>
              <a:rPr lang="ar-SA"/>
              <a:t>أثناء نوبات الهوس ، قد ينخرطون أيضًا في سلوك محفوف بالمخاطر مثل الإسراف في الإنفاق، أو ممارسة الجنس غير المحمي، أو القيادة أو السلوك المتهور، أو تعاطي المخدرات.</a:t>
            </a:r>
            <a:r>
              <a:rPr lang="en-US"/>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a:t>
            </a:r>
            <a:r>
              <a:rPr lang="ar-SA" b="0" i="0"/>
              <a:t>بعض أو كل ما يلي:</a:t>
            </a:r>
            <a:r>
              <a:rPr lang="en-US" b="1" i="1"/>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الانتشار:</a:t>
            </a:r>
            <a:r>
              <a:rPr lang="en-US" b="1" i="0"/>
              <a:t> </a:t>
            </a:r>
            <a:r>
              <a:rPr lang="ar-SA" sz="1200" b="0" i="0">
                <a:solidFill>
                  <a:schemeClr val="tx1"/>
                </a:solidFill>
                <a:latin typeface="+mn-lt"/>
                <a:ea typeface="+mn-ea"/>
                <a:cs typeface="Arial"/>
              </a:rPr>
              <a:t>يعاني ما يقرب من 1٪ من السكان من الاضطراب ثنائي القطب (بيانات من الولايات المتحدة).</a:t>
            </a:r>
            <a:r>
              <a:rPr lang="en-US" sz="1200" b="0" i="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عندما تظهر الأعراض غالبًا:</a:t>
            </a:r>
            <a:r>
              <a:rPr lang="en-US" b="1" i="0"/>
              <a:t> </a:t>
            </a:r>
            <a:r>
              <a:rPr lang="ar-SA" sz="1200" b="0" i="0">
                <a:solidFill>
                  <a:schemeClr val="tx1"/>
                </a:solidFill>
                <a:latin typeface="+mn-lt"/>
                <a:ea typeface="+mn-ea"/>
                <a:cs typeface="Arial"/>
              </a:rPr>
              <a:t>متوسط عمر ظهور المرض حوالي 25 عامًا.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1" i="0">
                <a:solidFill>
                  <a:schemeClr val="tx1"/>
                </a:solidFill>
                <a:latin typeface="+mn-lt"/>
                <a:ea typeface="+mn-ea"/>
                <a:cs typeface="Arial"/>
              </a:rPr>
              <a:t>وراثة المرض:</a:t>
            </a:r>
            <a:r>
              <a:rPr lang="en-US" sz="1200" b="1" i="0">
                <a:solidFill>
                  <a:schemeClr val="tx1"/>
                </a:solidFill>
                <a:latin typeface="+mn-lt"/>
                <a:ea typeface="+mn-ea"/>
                <a:cs typeface="Arial"/>
              </a:rPr>
              <a:t> </a:t>
            </a:r>
            <a:r>
              <a:rPr lang="ar-SA" sz="1200" b="0" i="0">
                <a:solidFill>
                  <a:schemeClr val="tx1"/>
                </a:solidFill>
                <a:latin typeface="+mn-lt"/>
                <a:ea typeface="+mn-ea"/>
                <a:cs typeface="Arial"/>
              </a:rPr>
              <a:t>يتم تشخيص إصابة الرجال والنساء بالاضطراب ثنائي القطب بأعداد متساوية.</a:t>
            </a:r>
            <a:r>
              <a:rPr lang="en-US" sz="1200" b="0" i="0">
                <a:solidFill>
                  <a:schemeClr val="tx1"/>
                </a:solidFill>
                <a:latin typeface="+mn-lt"/>
                <a:ea typeface="+mn-ea"/>
                <a:cs typeface="Arial"/>
              </a:rPr>
              <a:t>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a:p>
        </p:txBody>
      </p:sp>
    </p:spTree>
    <p:extLst>
      <p:ext uri="{BB962C8B-B14F-4D97-AF65-F5344CB8AC3E}">
        <p14:creationId xmlns:p14="http://schemas.microsoft.com/office/powerpoint/2010/main" val="25061795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استعرض </a:t>
            </a:r>
            <a:r>
              <a:rPr lang="ar-SA" b="0" i="0"/>
              <a:t>المعلومات الموجودة على الشريحة.</a:t>
            </a:r>
          </a:p>
          <a:p>
            <a:endParaRPr lang="en-US" b="0" i="0"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a:p>
        </p:txBody>
      </p:sp>
    </p:spTree>
    <p:extLst>
      <p:ext uri="{BB962C8B-B14F-4D97-AF65-F5344CB8AC3E}">
        <p14:creationId xmlns:p14="http://schemas.microsoft.com/office/powerpoint/2010/main" val="22884538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endParaRPr 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p>
          <a:p>
            <a:pPr marL="171450" indent="-171450">
              <a:buFont typeface="Arial" panose="020B0604020202020204" pitchFamily="34" charset="0"/>
              <a:buChar char="•"/>
            </a:pPr>
            <a:r>
              <a:rPr lang="ar-SA" b="1" i="0"/>
              <a:t>الهواجس</a:t>
            </a:r>
            <a:r>
              <a:rPr lang="ar-SA" b="0" i="0"/>
              <a:t> هي أفكار مزعجة وغير مرغوب فيها تحدث بشكل متكرر.</a:t>
            </a:r>
            <a:r>
              <a:rPr lang="en-US" b="0" i="0"/>
              <a:t> </a:t>
            </a:r>
            <a:r>
              <a:rPr lang="ar-SA" b="0" i="0"/>
              <a:t>يمكن أن تكون حول جميع أنواع الموضوعات.</a:t>
            </a:r>
            <a:r>
              <a:rPr lang="en-US" b="0" i="0"/>
              <a:t> </a:t>
            </a:r>
            <a:r>
              <a:rPr lang="ar-SA" b="0" i="0"/>
              <a:t>تشمل هواجس اضطراب الوسواس القهري الشائعة ما يلي:</a:t>
            </a:r>
          </a:p>
          <a:p>
            <a:pPr marL="628650" lvl="1" indent="-171450">
              <a:buFont typeface="Arial" panose="020B0604020202020204" pitchFamily="34" charset="0"/>
              <a:buChar char="•"/>
            </a:pPr>
            <a:r>
              <a:rPr lang="ar-SA" b="0" i="0"/>
              <a:t>الخوف من التلوث بالجراثيم أو الأوساخ</a:t>
            </a:r>
          </a:p>
          <a:p>
            <a:pPr marL="628650" lvl="1" indent="-171450">
              <a:buFont typeface="Arial" panose="020B0604020202020204" pitchFamily="34" charset="0"/>
              <a:buChar char="•"/>
            </a:pPr>
            <a:r>
              <a:rPr lang="ar-SA" b="0" i="0"/>
              <a:t>الخوف من فقدان السيطرة وإيذاء نفسك أو الآخرين</a:t>
            </a:r>
          </a:p>
          <a:p>
            <a:pPr marL="628650" lvl="1" indent="-171450">
              <a:buFont typeface="Arial" panose="020B0604020202020204" pitchFamily="34" charset="0"/>
              <a:buChar char="•"/>
            </a:pPr>
            <a:r>
              <a:rPr lang="ar-SA" b="0" i="0"/>
              <a:t>الهواجس المتعلقة بالتناسق والكمال</a:t>
            </a:r>
          </a:p>
          <a:p>
            <a:pPr marL="628650" lvl="1" indent="-171450">
              <a:buFont typeface="Arial" panose="020B0604020202020204" pitchFamily="34" charset="0"/>
              <a:buChar char="•"/>
            </a:pPr>
            <a:r>
              <a:rPr lang="ar-SA" b="0" i="0"/>
              <a:t>التركيز المفرط على الأفكار الدينية أو الأخلاقية</a:t>
            </a:r>
          </a:p>
          <a:p>
            <a:pPr marL="171450" lvl="0" indent="-171450">
              <a:buFont typeface="Arial" panose="020B0604020202020204" pitchFamily="34" charset="0"/>
              <a:buChar char="•"/>
            </a:pPr>
            <a:r>
              <a:rPr lang="ar-SA" b="0" i="0"/>
              <a:t>يحاول الأشخاص المصابون باضطراب الوسواس القهري غالبًا تجاهل أو قمع هذه الأفكار، ولكن قد يتسبب ذلك في كم كبير من التوتر والقلق بمرور الوقت.</a:t>
            </a:r>
            <a:r>
              <a:rPr lang="en-US" b="0" i="0"/>
              <a:t> </a:t>
            </a:r>
            <a:r>
              <a:rPr lang="ar-SA" b="0" i="0"/>
              <a:t>يمكن أن تساعد الهواجس (أو الطقوس) بصورة مؤقتة في تقليل هذا الإحساس بالتوتر ويستعيد بعض الشعور بالسيطرة.</a:t>
            </a:r>
            <a:r>
              <a:rPr lang="en-US" b="0" i="0"/>
              <a:t> </a:t>
            </a:r>
          </a:p>
          <a:p>
            <a:pPr marL="171450" lvl="0" indent="-171450">
              <a:buFont typeface="Arial" panose="020B0604020202020204" pitchFamily="34" charset="0"/>
              <a:buChar char="•"/>
            </a:pPr>
            <a:endParaRPr lang="en-US" b="0" i="0" dirty="0"/>
          </a:p>
          <a:p>
            <a:pPr marL="0" lvl="0" indent="0">
              <a:buFont typeface="Arial" panose="020B0604020202020204" pitchFamily="34" charset="0"/>
              <a:buNone/>
            </a:pPr>
            <a:r>
              <a:rPr lang="ar-SA" b="1" i="1"/>
              <a:t>ناقش</a:t>
            </a:r>
            <a:r>
              <a:rPr lang="ar-SA" b="0" i="0"/>
              <a:t>بعض أو جمع ما يلي:</a:t>
            </a:r>
          </a:p>
          <a:p>
            <a:pPr marL="171450" lvl="0" indent="-171450">
              <a:buFont typeface="Arial" panose="020B0604020202020204" pitchFamily="34" charset="0"/>
              <a:buChar char="•"/>
            </a:pPr>
            <a:r>
              <a:rPr lang="ar-SA" b="1" i="0"/>
              <a:t>الانتشار:</a:t>
            </a:r>
            <a:r>
              <a:rPr lang="en-US" b="1" i="0"/>
              <a:t> </a:t>
            </a:r>
            <a:r>
              <a:rPr lang="ar-SA" b="0" i="0"/>
              <a:t>ما يقرب من1٪ من السكان في أي وقت (2٪ على مدار حياتهم)</a:t>
            </a:r>
          </a:p>
          <a:p>
            <a:pPr marL="171450" lvl="0" indent="-171450">
              <a:buFont typeface="Arial" panose="020B0604020202020204" pitchFamily="34" charset="0"/>
              <a:buChar char="•"/>
            </a:pPr>
            <a:r>
              <a:rPr lang="ar-SA" b="1" i="0"/>
              <a:t>عندما تظهر الأعراض غالبًا:</a:t>
            </a:r>
            <a:r>
              <a:rPr lang="en-US" b="1" i="0"/>
              <a:t> </a:t>
            </a:r>
            <a:r>
              <a:rPr lang="ar-SA" b="0" i="0"/>
              <a:t>من المرجح أن تظهر في فترات مختلفة ، بما في ذلك</a:t>
            </a:r>
          </a:p>
          <a:p>
            <a:pPr marL="628650" lvl="1" indent="-171450">
              <a:buFont typeface="Arial" panose="020B0604020202020204" pitchFamily="34" charset="0"/>
              <a:buChar char="•"/>
            </a:pPr>
            <a:r>
              <a:rPr lang="ar-SA" b="0" i="0"/>
              <a:t>8-12 سنة</a:t>
            </a:r>
          </a:p>
          <a:p>
            <a:pPr marL="628650" lvl="1" indent="-171450">
              <a:buFont typeface="Arial" panose="020B0604020202020204" pitchFamily="34" charset="0"/>
              <a:buChar char="•"/>
            </a:pPr>
            <a:r>
              <a:rPr lang="ar-SA" b="0" i="0"/>
              <a:t>18-25</a:t>
            </a:r>
          </a:p>
          <a:p>
            <a:pPr marL="171450" lvl="0" indent="-171450">
              <a:buFont typeface="Arial" panose="020B0604020202020204" pitchFamily="34" charset="0"/>
              <a:buChar char="•"/>
            </a:pPr>
            <a:r>
              <a:rPr lang="ar-SA" b="1" i="0"/>
              <a:t>وراثة المرض والنوع</a:t>
            </a:r>
          </a:p>
          <a:p>
            <a:pPr marL="628650" lvl="1" indent="-171450">
              <a:buFont typeface="Arial" panose="020B0604020202020204" pitchFamily="34" charset="0"/>
              <a:buChar char="•"/>
            </a:pPr>
            <a:r>
              <a:rPr lang="ar-SA" b="0" i="0"/>
              <a:t>يظهر لدى صغار الفتية عن الفتيات.</a:t>
            </a:r>
          </a:p>
          <a:p>
            <a:pPr marL="628650" lvl="1" indent="-171450">
              <a:buFont typeface="Arial" panose="020B0604020202020204" pitchFamily="34" charset="0"/>
              <a:buChar char="•"/>
            </a:pPr>
            <a:r>
              <a:rPr lang="ar-SA" b="0" i="0"/>
              <a:t>تتساوى أعداد الرجال والنساء المصابين باضطراب الوسواس القهري في مرحلة البلوغ.  </a:t>
            </a:r>
            <a:r>
              <a:rPr lang="ar-SA" b="1" i="0"/>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a:p>
        </p:txBody>
      </p:sp>
    </p:spTree>
    <p:extLst>
      <p:ext uri="{BB962C8B-B14F-4D97-AF65-F5344CB8AC3E}">
        <p14:creationId xmlns:p14="http://schemas.microsoft.com/office/powerpoint/2010/main" val="322261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ar-SA" sz="1200">
                <a:solidFill>
                  <a:schemeClr val="tx1"/>
                </a:solidFill>
                <a:latin typeface="+mn-lt"/>
                <a:ea typeface="+mn-ea"/>
                <a:cs typeface="Arial"/>
              </a:rPr>
              <a:t>وضّح أن</a:t>
            </a:r>
            <a:r>
              <a:rPr lang="ar-SA" sz="1200" b="0" i="0">
                <a:solidFill>
                  <a:schemeClr val="tx1"/>
                </a:solidFill>
                <a:latin typeface="+mn-lt"/>
                <a:ea typeface="+mn-ea"/>
                <a:cs typeface="Arial"/>
              </a:rPr>
              <a:t>:</a:t>
            </a:r>
            <a:r>
              <a:rPr lang="en-US" sz="1200" b="0" i="0">
                <a:solidFill>
                  <a:schemeClr val="tx1"/>
                </a:solidFill>
                <a:latin typeface="+mn-lt"/>
                <a:ea typeface="+mn-ea"/>
                <a:cs typeface="Arial"/>
              </a:rPr>
              <a:t> </a:t>
            </a:r>
            <a:r>
              <a:rPr lang="ar-SA" sz="1200" b="0" i="0">
                <a:solidFill>
                  <a:schemeClr val="tx1"/>
                </a:solidFill>
                <a:latin typeface="+mn-lt"/>
                <a:ea typeface="+mn-ea"/>
                <a:cs typeface="Arial"/>
              </a:rPr>
              <a:t>الهدف من هذا الجزء هو استكشاف الصحة النفسية.</a:t>
            </a:r>
            <a:r>
              <a:rPr lang="en-US" sz="1200" b="0" i="0">
                <a:solidFill>
                  <a:schemeClr val="tx1"/>
                </a:solidFill>
                <a:latin typeface="+mn-lt"/>
                <a:ea typeface="+mn-ea"/>
                <a:cs typeface="Arial"/>
              </a:rPr>
              <a:t> </a:t>
            </a:r>
            <a:r>
              <a:rPr lang="ar-SA" sz="1200" b="0" i="0">
                <a:solidFill>
                  <a:schemeClr val="tx1"/>
                </a:solidFill>
                <a:latin typeface="+mn-lt"/>
                <a:ea typeface="+mn-ea"/>
                <a:cs typeface="Arial"/>
              </a:rPr>
              <a:t>سوف نبحث ما تعنيه الصحة النفسية، وكيف تختلف عن التقلبات التي نواجهها بصورة طبيعية عندما نكون تحت ضغط أو متعبين أو في أوقات مختلفة من حياتنا.</a:t>
            </a:r>
            <a:r>
              <a:rPr lang="en-US" sz="1200" b="0" i="0">
                <a:solidFill>
                  <a:schemeClr val="tx1"/>
                </a:solidFill>
                <a:latin typeface="+mn-lt"/>
                <a:ea typeface="+mn-ea"/>
                <a:cs typeface="Arial"/>
              </a:rPr>
              <a:t> </a:t>
            </a:r>
            <a:r>
              <a:rPr lang="ar-SA" sz="1200" b="0" i="0">
                <a:solidFill>
                  <a:schemeClr val="tx1"/>
                </a:solidFill>
                <a:latin typeface="+mn-lt"/>
                <a:ea typeface="+mn-ea"/>
                <a:cs typeface="Arial"/>
              </a:rPr>
              <a:t>كما سنلقي نظرة على بعض أكثر اضطرابات الصحة النفسية شيوعًا، كيف يتم تشخيص اضطرابات الصحة النفسية وعلاجها، ونصائح حول متى وكيف يتعين علينا طلب المساعدة فيما يتعلق بتحديات الصحة النفسية.</a:t>
            </a:r>
            <a:r>
              <a:rPr lang="en-US" sz="1200" b="0" i="0">
                <a:solidFill>
                  <a:schemeClr val="tx1"/>
                </a:solidFill>
                <a:latin typeface="+mn-lt"/>
                <a:ea typeface="+mn-ea"/>
                <a:cs typeface="Arial"/>
              </a:rPr>
              <a:t> </a:t>
            </a:r>
          </a:p>
          <a:p>
            <a:pPr lvl="0"/>
            <a:endParaRPr lang="en-US" sz="1200" b="1"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endParaRPr lang="en-US" b="1" i="1"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a:t>أولئك الذين يعانون من مرض الفصام يفسرون الواقع بشكل غير طبيعي.</a:t>
            </a:r>
            <a:r>
              <a:rPr lang="en-US"/>
              <a:t> </a:t>
            </a:r>
            <a:r>
              <a:rPr lang="ar-SA" b="0" i="0"/>
              <a:t>يمكن أن تزداد الأعراض</a:t>
            </a:r>
            <a:r>
              <a:rPr lang="ar-SA" b="0" i="0" baseline="0"/>
              <a:t> وتتراجع</a:t>
            </a:r>
            <a:r>
              <a:rPr lang="ar-SA" b="0" i="0"/>
              <a:t> ، مع ذلك</a:t>
            </a:r>
            <a:r>
              <a:rPr lang="ar-SA"/>
              <a:t> هذه حالة صعبة للغاية ، و</a:t>
            </a:r>
            <a:r>
              <a:rPr lang="ar-SA" sz="1200" b="0" i="0">
                <a:solidFill>
                  <a:schemeClr val="tx1"/>
                </a:solidFill>
                <a:latin typeface="+mn-lt"/>
                <a:ea typeface="+mn-ea"/>
                <a:cs typeface="Arial"/>
              </a:rPr>
              <a:t>الأفكار والسلوكيات الانتحارية أمر شائع بين الأشخاص المصابين بالفصام.</a:t>
            </a:r>
            <a:r>
              <a:rPr lang="en-US" sz="1200" b="0" i="0">
                <a:solidFill>
                  <a:schemeClr val="tx1"/>
                </a:solidFill>
                <a:latin typeface="+mn-lt"/>
                <a:ea typeface="+mn-ea"/>
                <a:cs typeface="Arial"/>
              </a:rPr>
              <a:t> </a:t>
            </a:r>
            <a:r>
              <a:rPr lang="ar-SA" sz="1200" b="0" i="0">
                <a:solidFill>
                  <a:schemeClr val="tx1"/>
                </a:solidFill>
                <a:latin typeface="+mn-lt"/>
                <a:ea typeface="+mn-ea"/>
                <a:cs typeface="Arial"/>
              </a:rPr>
              <a:t>قد يساعد العلاج المبكر في السيطرة على الأعراض قبل حدوث مضاعفات خطيرة ويمكن أن يساعد في تحسين النظرة طويلة المدى.</a:t>
            </a:r>
          </a:p>
          <a:p>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 </a:t>
            </a:r>
            <a:r>
              <a:rPr lang="ar-SA" b="0" i="0"/>
              <a:t>بعض أو كلما يلي:</a:t>
            </a:r>
            <a:r>
              <a:rPr lang="en-US" b="1" i="1"/>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الانتشار:</a:t>
            </a:r>
            <a:r>
              <a:rPr lang="en-US" b="1" i="0"/>
              <a:t> </a:t>
            </a:r>
            <a:r>
              <a:rPr lang="ar-SA" sz="1200" b="0" i="0">
                <a:solidFill>
                  <a:schemeClr val="tx1"/>
                </a:solidFill>
                <a:latin typeface="+mn-lt"/>
                <a:ea typeface="+mn-ea"/>
                <a:cs typeface="Arial"/>
              </a:rPr>
              <a:t>نادر نسبيًا (حوالي 1٪ أو أقل من السكان في جميع أنحاء العالم)</a:t>
            </a:r>
            <a:r>
              <a:rPr lang="en-US" sz="1200" b="0" i="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عندما تظهر الأعراض غالبًا: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تبدأ الأعراض عادةً في أواخر سن المراهقة حتى منتصف العشرينيات (أواخر العشرينيات عند النساء).</a:t>
            </a:r>
            <a:r>
              <a:rPr lang="en-US" sz="1200" b="0" i="0">
                <a:solidFill>
                  <a:schemeClr val="tx1"/>
                </a:solidFill>
                <a:latin typeface="+mn-lt"/>
                <a:ea typeface="+mn-ea"/>
                <a:cs typeface="Arial"/>
              </a:rPr>
              <a:t>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من غير المألوف أن يتم تشخيص الأطفال الصغار، بينما يكون نادرًا  بالنسبة لمن هم فوق سن 45.</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1" i="0">
                <a:solidFill>
                  <a:schemeClr val="tx1"/>
                </a:solidFill>
                <a:latin typeface="+mn-lt"/>
                <a:ea typeface="+mn-ea"/>
                <a:cs typeface="Arial"/>
              </a:rPr>
              <a:t>وراثة المرض والنوع</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أنت أكثر عرضة للخطر إذا تم تشخيص أحد أقربائك.</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تشير العديد من الدراسات إلى ارتفاع معدل الإصابة عند الرجال.</a:t>
            </a:r>
            <a:r>
              <a:rPr lang="en-US" sz="1200" b="0" i="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a:p>
        </p:txBody>
      </p:sp>
    </p:spTree>
    <p:extLst>
      <p:ext uri="{BB962C8B-B14F-4D97-AF65-F5344CB8AC3E}">
        <p14:creationId xmlns:p14="http://schemas.microsoft.com/office/powerpoint/2010/main" val="29669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a:p>
        </p:txBody>
      </p:sp>
    </p:spTree>
    <p:extLst>
      <p:ext uri="{BB962C8B-B14F-4D97-AF65-F5344CB8AC3E}">
        <p14:creationId xmlns:p14="http://schemas.microsoft.com/office/powerpoint/2010/main" val="32397924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وضِّح:</a:t>
            </a:r>
            <a:r>
              <a:rPr lang="en-US" b="1" i="1"/>
              <a:t> </a:t>
            </a:r>
            <a:r>
              <a:rPr lang="ar-SA"/>
              <a:t>يعاني الأشخاص المصابون باضطراب ما بعد الصدمة من 4 أنواع رئيسية من الصعوبات.</a:t>
            </a:r>
          </a:p>
          <a:p>
            <a:endParaRPr 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r>
              <a:rPr lang="en-US" b="0" i="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a:t>
            </a:r>
            <a:r>
              <a:rPr lang="ar-SA" b="0" i="0"/>
              <a:t>بعض أو جمع ما يلي:</a:t>
            </a:r>
            <a:r>
              <a:rPr lang="en-US" b="1" i="1"/>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يمكن أن يصيب اضطراب ما بعد الصدمة جميع الناس، من أي عرق أو جنسية أو ثقافة، وفي أي عمر.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الانتشار:</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هذه واحدة من أكثر حالات الصحة النفسية شيوعًا.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ما يقدر بنحو 6-9 ٪ من الناس سوف يعانون من اضطراب ما بعد الصدمة على مدار حياتهم.</a:t>
            </a:r>
            <a:r>
              <a:rPr lang="en-US" sz="1200" b="0" i="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1" i="0"/>
              <a:t>عندما تظهر الأعراض غالبًا: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يمكن أن يصيب اضطراب ما بعد الصدمة جميع الناس، من أي عرق أو جنسية أو ثقافة، وفي أي عمر.</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يمكن لأي شخص أن يصاب باضطراب ما بعد الصدمة بعد حدث صادم ، لكن الأشخاص معرضون لخطر أكبر إذا تضمن الحدث ضررًا متعمدًا مثل الاعتداء الجسدي أو الجنسي أو تعرضوا لتجارب صادمة متكررة (مثل الاعتداء الجنسي على الأطفال أو العيش في منطقة حرب).</a:t>
            </a:r>
            <a:r>
              <a:rPr lang="en-US"/>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1" i="0">
                <a:solidFill>
                  <a:schemeClr val="tx1"/>
                </a:solidFill>
                <a:latin typeface="+mn-lt"/>
                <a:ea typeface="+mn-ea"/>
                <a:cs typeface="Arial"/>
              </a:rPr>
              <a:t>وراثة المرض والنوع</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تشير العديد من الدراسات إلى ارتفاع معدل الإصابة لدى النساء.</a:t>
            </a:r>
            <a:r>
              <a:rPr lang="en-US" sz="1200" b="0" i="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a:p>
        </p:txBody>
      </p:sp>
    </p:spTree>
    <p:extLst>
      <p:ext uri="{BB962C8B-B14F-4D97-AF65-F5344CB8AC3E}">
        <p14:creationId xmlns:p14="http://schemas.microsoft.com/office/powerpoint/2010/main" val="15010803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وضِّح:</a:t>
            </a:r>
            <a:r>
              <a:rPr lang="en-US" sz="1200" b="1" i="1">
                <a:solidFill>
                  <a:schemeClr val="tx1"/>
                </a:solidFill>
                <a:latin typeface="+mn-lt"/>
                <a:ea typeface="+mn-ea"/>
                <a:cs typeface="Arial"/>
              </a:rPr>
              <a:t> </a:t>
            </a:r>
          </a:p>
          <a:p>
            <a:pPr marL="171450" indent="-171450">
              <a:buFont typeface="Arial" panose="020B0604020202020204" pitchFamily="34" charset="0"/>
              <a:buChar char="•"/>
            </a:pPr>
            <a:r>
              <a:rPr lang="ar-SA" sz="1200">
                <a:solidFill>
                  <a:schemeClr val="tx1"/>
                </a:solidFill>
                <a:latin typeface="+mn-lt"/>
                <a:ea typeface="+mn-ea"/>
                <a:cs typeface="Arial"/>
              </a:rPr>
              <a:t>يمكن أن ترتبط مجموعة كبيرة من السلوكيات باضطرابات الصحة النفسية.</a:t>
            </a:r>
            <a:r>
              <a:rPr lang="en-US" sz="1200">
                <a:solidFill>
                  <a:schemeClr val="tx1"/>
                </a:solidFill>
                <a:latin typeface="+mn-lt"/>
                <a:ea typeface="+mn-ea"/>
                <a:cs typeface="Arial"/>
              </a:rPr>
              <a:t> </a:t>
            </a:r>
            <a:r>
              <a:rPr lang="ar-SA" sz="1200">
                <a:solidFill>
                  <a:schemeClr val="tx1"/>
                </a:solidFill>
                <a:latin typeface="+mn-lt"/>
                <a:ea typeface="+mn-ea"/>
                <a:cs typeface="Arial"/>
              </a:rPr>
              <a:t>تميل بعض السلوكيات لأن ترتبط بصورة أكثر تحديدًا ببعض الاضطرابات عن غيرها من السلوكيات.</a:t>
            </a:r>
            <a:r>
              <a:rPr lang="en-US" sz="1200">
                <a:solidFill>
                  <a:schemeClr val="tx1"/>
                </a:solidFill>
                <a:latin typeface="+mn-lt"/>
                <a:ea typeface="+mn-ea"/>
                <a:cs typeface="Arial"/>
              </a:rPr>
              <a:t> </a:t>
            </a:r>
            <a:r>
              <a:rPr lang="ar-SA" sz="1200">
                <a:solidFill>
                  <a:schemeClr val="tx1"/>
                </a:solidFill>
                <a:latin typeface="+mn-lt"/>
                <a:ea typeface="+mn-ea"/>
                <a:cs typeface="Arial"/>
              </a:rPr>
              <a:t>على سبيل المثال،</a:t>
            </a:r>
          </a:p>
          <a:p>
            <a:pPr marL="628650" lvl="1" indent="-171450">
              <a:buFont typeface="Arial" panose="020B0604020202020204" pitchFamily="34" charset="0"/>
              <a:buChar char="•"/>
            </a:pPr>
            <a:r>
              <a:rPr lang="ar-SA" sz="1200">
                <a:solidFill>
                  <a:schemeClr val="tx1"/>
                </a:solidFill>
                <a:latin typeface="+mn-lt"/>
                <a:ea typeface="+mn-ea"/>
                <a:cs typeface="Arial"/>
              </a:rPr>
              <a:t>قد يكون الشخص الذي يعاني من اضطراب ما بعد الصدمة سريع الاهتياج، وارتكاسي، ويشعر بالفزع بسهولة</a:t>
            </a:r>
            <a:r>
              <a:rPr lang="en-US" sz="1200">
                <a:solidFill>
                  <a:schemeClr val="tx1"/>
                </a:solidFill>
                <a:latin typeface="+mn-lt"/>
                <a:ea typeface="+mn-ea"/>
                <a:cs typeface="Arial"/>
              </a:rPr>
              <a:t> </a:t>
            </a:r>
          </a:p>
          <a:p>
            <a:pPr marL="628650" lvl="1" indent="-171450">
              <a:buFont typeface="Arial" panose="020B0604020202020204" pitchFamily="34" charset="0"/>
              <a:buChar char="•"/>
            </a:pPr>
            <a:r>
              <a:rPr lang="ar-SA" sz="1200">
                <a:solidFill>
                  <a:schemeClr val="tx1"/>
                </a:solidFill>
                <a:latin typeface="+mn-lt"/>
                <a:ea typeface="+mn-ea"/>
                <a:cs typeface="Arial"/>
              </a:rPr>
              <a:t>قد يظهر لدى الشخص المصاب بالفصام حركات اهتزازية غير متناسقة وحديث غير منظم.</a:t>
            </a:r>
          </a:p>
          <a:p>
            <a:pPr marL="628650" lvl="1" indent="-171450">
              <a:buFont typeface="Arial" panose="020B0604020202020204" pitchFamily="34" charset="0"/>
              <a:buChar char="•"/>
            </a:pPr>
            <a:r>
              <a:rPr lang="en-US" sz="1200">
                <a:solidFill>
                  <a:schemeClr val="tx1"/>
                </a:solidFill>
                <a:latin typeface="+mn-lt"/>
                <a:ea typeface="+mn-ea"/>
                <a:cs typeface="Arial"/>
              </a:rPr>
              <a:t> </a:t>
            </a:r>
            <a:r>
              <a:rPr lang="ar-SA" sz="1200">
                <a:solidFill>
                  <a:schemeClr val="tx1"/>
                </a:solidFill>
                <a:latin typeface="+mn-lt"/>
                <a:ea typeface="+mn-ea"/>
                <a:cs typeface="Arial"/>
              </a:rPr>
              <a:t>الشخص المصاب باضطراب الوسواس القهري قد يقوم بسلوكيات محددة ومقدسة بصورة قهرية ومتكررة كغسل يديه.</a:t>
            </a:r>
            <a:r>
              <a:rPr lang="en-US" sz="1200">
                <a:solidFill>
                  <a:schemeClr val="tx1"/>
                </a:solidFill>
                <a:latin typeface="+mn-lt"/>
                <a:ea typeface="+mn-ea"/>
                <a:cs typeface="Arial"/>
              </a:rPr>
              <a:t> </a:t>
            </a:r>
          </a:p>
          <a:p>
            <a:pPr marL="171450" indent="-171450">
              <a:buFont typeface="Arial" panose="020B0604020202020204" pitchFamily="34" charset="0"/>
              <a:buChar char="•"/>
            </a:pPr>
            <a:r>
              <a:rPr lang="ar-SA" sz="1200">
                <a:solidFill>
                  <a:schemeClr val="tx1"/>
                </a:solidFill>
                <a:latin typeface="+mn-lt"/>
                <a:ea typeface="+mn-ea"/>
                <a:cs typeface="Arial"/>
              </a:rPr>
              <a:t>ومع ذلك ، هناك بعض أنواع السلوكيات التي يمكن أن تكون بمثابة "علامة تحذير" عامة على وجود خطأ ما.</a:t>
            </a:r>
            <a:r>
              <a:rPr lang="en-US" sz="1200">
                <a:solidFill>
                  <a:schemeClr val="tx1"/>
                </a:solidFill>
                <a:latin typeface="+mn-lt"/>
                <a:ea typeface="+mn-ea"/>
                <a:cs typeface="Arial"/>
              </a:rPr>
              <a:t> </a:t>
            </a:r>
            <a:r>
              <a:rPr lang="ar-SA" sz="1200">
                <a:solidFill>
                  <a:schemeClr val="tx1"/>
                </a:solidFill>
                <a:latin typeface="+mn-lt"/>
                <a:ea typeface="+mn-ea"/>
                <a:cs typeface="Arial"/>
              </a:rPr>
              <a:t>العديد من هذه السلوكيات - خاصة إذا كانت انتقالية - لا تشير بالضرورة إلى أن الشخص يعاني من حالة صحية نفسية..</a:t>
            </a:r>
            <a:r>
              <a:rPr lang="en-US" sz="1200">
                <a:solidFill>
                  <a:schemeClr val="tx1"/>
                </a:solidFill>
                <a:latin typeface="+mn-lt"/>
                <a:ea typeface="+mn-ea"/>
                <a:cs typeface="Arial"/>
              </a:rPr>
              <a:t> </a:t>
            </a:r>
            <a:r>
              <a:rPr lang="ar-SA" sz="1200">
                <a:solidFill>
                  <a:schemeClr val="tx1"/>
                </a:solidFill>
                <a:latin typeface="+mn-lt"/>
                <a:ea typeface="+mn-ea"/>
                <a:cs typeface="Arial"/>
              </a:rPr>
              <a:t>مع ذلك، إذا لاحظت هذه السلوكيات العامة لدى شخص تحبه (أو لديك) فإنها يجب أن تحثك على طلب المزيد من المعلومات والدعم.</a:t>
            </a:r>
            <a:r>
              <a:rPr lang="en-US" sz="1200">
                <a:solidFill>
                  <a:schemeClr val="tx1"/>
                </a:solidFill>
                <a:latin typeface="+mn-lt"/>
                <a:ea typeface="+mn-ea"/>
                <a:cs typeface="Arial"/>
              </a:rPr>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a:p>
        </p:txBody>
      </p:sp>
    </p:spTree>
    <p:extLst>
      <p:ext uri="{BB962C8B-B14F-4D97-AF65-F5344CB8AC3E}">
        <p14:creationId xmlns:p14="http://schemas.microsoft.com/office/powerpoint/2010/main" val="795010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r>
              <a:rPr lang="ar-SA" b="1" i="1"/>
              <a:t>ناقش </a:t>
            </a:r>
            <a:r>
              <a:rPr lang="ar-SA" b="0" i="0"/>
              <a:t>النقاط على الشريحة.</a:t>
            </a:r>
          </a:p>
          <a:p>
            <a:pPr marL="0" lvl="0" indent="0">
              <a:buFont typeface="Arial" panose="020B0604020202020204" pitchFamily="34" charset="0"/>
              <a:buNone/>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a:p>
        </p:txBody>
      </p:sp>
    </p:spTree>
    <p:extLst>
      <p:ext uri="{BB962C8B-B14F-4D97-AF65-F5344CB8AC3E}">
        <p14:creationId xmlns:p14="http://schemas.microsoft.com/office/powerpoint/2010/main" val="9183118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b="0" i="0"/>
              <a:t>لتحديد التشخيص والتحقق من التحديات أو المضاعفات ذات الصلة، يمكنك القيام بما يلي ...</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a:p>
        </p:txBody>
      </p:sp>
    </p:spTree>
    <p:extLst>
      <p:ext uri="{BB962C8B-B14F-4D97-AF65-F5344CB8AC3E}">
        <p14:creationId xmlns:p14="http://schemas.microsoft.com/office/powerpoint/2010/main" val="26307416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استعرض </a:t>
            </a:r>
            <a:r>
              <a:rPr lang="ar-SA" b="0" i="0"/>
              <a:t>المعلومات الموجودة على الشريحة.</a:t>
            </a:r>
          </a:p>
          <a:p>
            <a:endParaRPr lang="en-US" b="0" i="0" dirty="0"/>
          </a:p>
          <a:p>
            <a:r>
              <a:rPr lang="ar-SA" b="1" i="1"/>
              <a:t>وضِّح:</a:t>
            </a:r>
            <a:r>
              <a:rPr lang="en-US" b="1" i="1"/>
              <a:t> </a:t>
            </a:r>
          </a:p>
          <a:p>
            <a:pPr marL="171450" indent="-171450">
              <a:buFont typeface="Arial" panose="020B0604020202020204" pitchFamily="34" charset="0"/>
              <a:buChar char="•"/>
            </a:pPr>
            <a:r>
              <a:rPr lang="ar-SA"/>
              <a:t>يصعب أحيانًا اكتشاف المرض العقلي الذي قد يكون سببًا لأعراضك.</a:t>
            </a:r>
            <a:r>
              <a:rPr lang="en-US"/>
              <a:t> </a:t>
            </a:r>
          </a:p>
          <a:p>
            <a:pPr marL="171450" indent="-171450">
              <a:buFont typeface="Arial" panose="020B0604020202020204" pitchFamily="34" charset="0"/>
              <a:buChar char="•"/>
            </a:pPr>
            <a:r>
              <a:rPr lang="ar-SA"/>
              <a:t>لكن الأمر يستحق بذل الوقت والجهد للحصول على تشخيص دقيق لأن هذا سيساعدك على فهم التحديات التي تواجهك بشكل أفضل وتحديد أفضل نهج للعلاج.</a:t>
            </a:r>
            <a:r>
              <a:rPr lang="en-US"/>
              <a:t> </a:t>
            </a:r>
          </a:p>
          <a:p>
            <a:endParaRPr lang="en-US" b="0" i="0" dirty="0"/>
          </a:p>
          <a:p>
            <a:endParaRPr lang="en-US" b="1" i="1" dirty="0"/>
          </a:p>
          <a:p>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26</a:t>
            </a:fld>
            <a:endParaRPr lang="en-US"/>
          </a:p>
        </p:txBody>
      </p:sp>
    </p:spTree>
    <p:extLst>
      <p:ext uri="{BB962C8B-B14F-4D97-AF65-F5344CB8AC3E}">
        <p14:creationId xmlns:p14="http://schemas.microsoft.com/office/powerpoint/2010/main" val="32405872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ar-SA" sz="1200" b="1" i="1">
                <a:solidFill>
                  <a:schemeClr val="tx1"/>
                </a:solidFill>
                <a:latin typeface="+mn-lt"/>
                <a:ea typeface="+mn-ea"/>
                <a:cs typeface="Arial"/>
              </a:rPr>
              <a:t>ذكر المشاركين:</a:t>
            </a:r>
            <a:r>
              <a:rPr lang="en-US" sz="1200" b="1" i="1">
                <a:solidFill>
                  <a:schemeClr val="tx1"/>
                </a:solidFill>
                <a:latin typeface="+mn-lt"/>
                <a:ea typeface="+mn-ea"/>
                <a:cs typeface="Arial"/>
              </a:rPr>
              <a:t> </a:t>
            </a:r>
            <a:r>
              <a:rPr lang="ar-SA"/>
              <a:t>على الرغم من أن الثقافة يمكن أن تؤثر على الطريقة التي يتم من خلالها التعبير عن القلق، الاكتئاب وغيرها من حالات الصحة النفسية الأخرى، فقد تبين فعالية أشكال مختلفة عديدة من العلاج عبر الثقافات.</a:t>
            </a:r>
            <a:r>
              <a:rPr lang="en-US"/>
              <a:t> </a:t>
            </a:r>
            <a:r>
              <a:rPr lang="ar-SA"/>
              <a:t>على سبيل المثال ، تميل الأدوية والعلاجات بالكلام والتمارين الرياضية وممارسات اليقظة إلى العمل بشكل جيد مع أشخاص من مجموعة متنوعة من المجموعات الثقافية المختلفة.</a:t>
            </a:r>
            <a:r>
              <a:rPr lang="en-US"/>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 ما يلي</a:t>
            </a:r>
            <a:r>
              <a:rPr lang="ar-SA"/>
              <a:t>:</a:t>
            </a:r>
            <a:r>
              <a:rPr lang="en-US"/>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يعني العلاج</a:t>
            </a:r>
            <a:r>
              <a:rPr lang="ar-SA"/>
              <a:t> جميع الطرق المختلفة التي يمكن من خلالها لشخص مصاب بمرض عقلي الحصول على المساعدة لتقليل الآثار السلبية للمرض وتعزيز الشفاء.</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عندما يعاني شخص ما من حالة صحية نفسية، يكون العلاج والدعم المبكر مفيدًا جدًا.  يمكن أن يساعد التشخيص المبكر والعلاج والدعم في تقليل الضيق وتحسين الرفاهية.</a:t>
            </a:r>
            <a:r>
              <a:rPr lang="en-US" b="0" i="0"/>
              <a:t> </a:t>
            </a:r>
            <a:r>
              <a:rPr lang="ar-SA" b="0" i="0"/>
              <a:t>يمكن أن يساعد أيضًا في تحسين النتائج بمرور الوقت.</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بغض النظر عن الثقافة، يجب على الشخص الذي يعاني من تحديات الصحة النفسية أن يستمر في طلب الدعم والعلاج حتى يتم العثور على شيء مجدٍ بالنسبة له.</a:t>
            </a:r>
            <a:r>
              <a:rPr lang="en-US"/>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a:t>هناك العديد من المتخصصين في مجال الصحة النفسية حول العالم الذين يسعون جاهدين ليكونوا أكثر حساسية ثقافيًا، وانفتاحًا على تقييم ومناقشة تحديات الصحة النفسية بعدة طرق، ومساعدة الأشخاص في العثور على علاج فعال يتوافق مع ثقافتهم.  </a:t>
            </a:r>
          </a:p>
          <a:p>
            <a:pPr marL="0" indent="0">
              <a:buFont typeface="Arial" panose="020B0604020202020204" pitchFamily="34" charset="0"/>
              <a:buNone/>
            </a:pPr>
            <a:endParaRPr lang="en-US" b="0" i="0" dirty="0"/>
          </a:p>
          <a:p>
            <a:pPr marL="0" indent="0">
              <a:buFont typeface="Arial" panose="020B0604020202020204" pitchFamily="34" charset="0"/>
              <a:buNone/>
            </a:pPr>
            <a:r>
              <a:rPr lang="ar-SA" b="1" i="1"/>
              <a:t>ناقش </a:t>
            </a:r>
            <a:r>
              <a:rPr lang="ar-SA" b="0" i="0"/>
              <a:t>كل نقطة بالترتيب:</a:t>
            </a:r>
          </a:p>
          <a:p>
            <a:pPr marL="0" indent="0">
              <a:buFont typeface="Arial" panose="020B0604020202020204" pitchFamily="34" charset="0"/>
              <a:buNone/>
            </a:pPr>
            <a:endParaRPr lang="en-US" b="1" i="1" dirty="0"/>
          </a:p>
          <a:p>
            <a:pPr marL="0" indent="0">
              <a:buFont typeface="Arial" panose="020B0604020202020204" pitchFamily="34" charset="0"/>
              <a:buNone/>
            </a:pPr>
            <a:r>
              <a:rPr lang="ar-SA" b="1" i="0"/>
              <a:t>العلاج:</a:t>
            </a:r>
            <a:r>
              <a:rPr lang="en-US" b="1" i="0"/>
              <a:t> </a:t>
            </a:r>
            <a:r>
              <a:rPr lang="ar-SA" sz="1200">
                <a:solidFill>
                  <a:schemeClr val="tx1"/>
                </a:solidFill>
                <a:latin typeface="+mn-lt"/>
                <a:ea typeface="+mn-ea"/>
                <a:cs typeface="Arial"/>
              </a:rPr>
              <a:t>يمكن أن يساعد العلاج في تعليمك طرق جديدة للتفكير في خبراتك والطرق الأخرى للتكيف، وكذلك توفير علاقات تدعيمية.</a:t>
            </a:r>
            <a:r>
              <a:rPr lang="en-US" sz="1200">
                <a:solidFill>
                  <a:schemeClr val="tx1"/>
                </a:solidFill>
                <a:latin typeface="+mn-lt"/>
                <a:ea typeface="+mn-ea"/>
                <a:cs typeface="Arial"/>
              </a:rPr>
              <a:t> </a:t>
            </a:r>
            <a:r>
              <a:rPr lang="ar-SA" sz="1200">
                <a:solidFill>
                  <a:schemeClr val="tx1"/>
                </a:solidFill>
                <a:latin typeface="+mn-lt"/>
                <a:ea typeface="+mn-ea"/>
                <a:cs typeface="Arial"/>
              </a:rPr>
              <a:t>هناك مجموعة متنوعة من مناهج العلاج التي يمكن أن تساعد في علاج </a:t>
            </a:r>
            <a:r>
              <a:rPr lang="ar-SA" b="0" i="0"/>
              <a:t>اضطرابات الصحة النفسية (على سبيل المثال ، العلاج السلوكي المعرفي أو العلاج النفسي).</a:t>
            </a:r>
            <a:r>
              <a:rPr lang="en-US" b="0" i="0"/>
              <a:t> </a:t>
            </a:r>
            <a:r>
              <a:rPr lang="ar-SA" b="0" i="0"/>
              <a:t>بشكل عام ، يتضمن العلاج </a:t>
            </a:r>
            <a:r>
              <a:rPr lang="ar-SA"/>
              <a:t>التحدث مع أخصائي الصحة النفسية حول الأعراض والمخاوف الخاصة بك ، ومناقشة طرق جديدة للتفكير فيها والتعامل معها.</a:t>
            </a:r>
          </a:p>
          <a:p>
            <a:pPr marL="0" indent="0">
              <a:buFont typeface="Arial" panose="020B0604020202020204" pitchFamily="34" charset="0"/>
              <a:buNone/>
            </a:pPr>
            <a:endParaRPr lang="en-US" b="0" i="0" dirty="0"/>
          </a:p>
          <a:p>
            <a:pPr marL="0" indent="0">
              <a:buFont typeface="Arial" panose="020B0604020202020204" pitchFamily="34" charset="0"/>
              <a:buNone/>
            </a:pPr>
            <a:r>
              <a:rPr lang="ar-SA" b="1" i="0"/>
              <a:t>الأدوية:</a:t>
            </a:r>
            <a:r>
              <a:rPr lang="en-US" b="1" i="0"/>
              <a:t> </a:t>
            </a:r>
            <a:r>
              <a:rPr lang="ar-SA"/>
              <a:t>تظهر الأبحاث الطبية أن العديد من الأمراض النفسية مرتبطة بالتغيرات في كيمياء المخ.</a:t>
            </a:r>
            <a:r>
              <a:rPr lang="en-US"/>
              <a:t> </a:t>
            </a:r>
            <a:r>
              <a:rPr lang="ar-SA"/>
              <a:t>تساعد الأدوية المخ على استعادة توازنه الكيميائي المعتاد، حتى يتم تقليل الأعراض أو التخلص منها.</a:t>
            </a:r>
            <a:r>
              <a:rPr lang="en-US"/>
              <a:t> </a:t>
            </a:r>
            <a:r>
              <a:rPr lang="ar-SA"/>
              <a:t>يتم مساعدة بعض الأشخاص من خلال تناول أدوية فترة من الوقت؛ بينما البعض الآخر قد يحتاج إليها على أساس مستمر.</a:t>
            </a:r>
            <a:r>
              <a:rPr lang="en-US"/>
              <a:t> </a:t>
            </a:r>
            <a:r>
              <a:rPr lang="ar-SA"/>
              <a:t>يجب على الطبيب أن يشرح الفوائد والآثار الجانبية المحتملة للأدوية قبل وصفها.</a:t>
            </a:r>
          </a:p>
          <a:p>
            <a:pPr marL="0" indent="0">
              <a:buFont typeface="Arial" panose="020B0604020202020204" pitchFamily="34" charset="0"/>
              <a:buNone/>
            </a:pPr>
            <a:endParaRPr lang="en-US" dirty="0"/>
          </a:p>
          <a:p>
            <a:pPr marL="0" indent="0">
              <a:buFont typeface="Arial" panose="020B0604020202020204" pitchFamily="34" charset="0"/>
              <a:buNone/>
            </a:pPr>
            <a:r>
              <a:rPr lang="ar-SA" b="1"/>
              <a:t>ممارسة التمارين الرياضية</a:t>
            </a:r>
            <a:r>
              <a:rPr lang="en-US" b="1"/>
              <a:t> </a:t>
            </a:r>
            <a:r>
              <a:rPr lang="ar-SA" sz="1200">
                <a:solidFill>
                  <a:schemeClr val="tx1"/>
                </a:solidFill>
                <a:latin typeface="+mn-lt"/>
                <a:ea typeface="+mn-ea"/>
                <a:cs typeface="Arial"/>
              </a:rPr>
              <a:t>إن التمارين الرياضية تستثير إطلاق الكيميائيات (الإندورفين والسيروتونين) التي تحسن مزاجك وتستثير أجزاءًا من المخ مسؤولة عن الذاكرة والتعلم.</a:t>
            </a:r>
            <a:r>
              <a:rPr lang="en-US" sz="1200">
                <a:solidFill>
                  <a:schemeClr val="tx1"/>
                </a:solidFill>
                <a:latin typeface="+mn-lt"/>
                <a:ea typeface="+mn-ea"/>
                <a:cs typeface="Arial"/>
              </a:rPr>
              <a:t> </a:t>
            </a:r>
            <a:r>
              <a:rPr lang="ar-SA" sz="1200">
                <a:solidFill>
                  <a:schemeClr val="tx1"/>
                </a:solidFill>
                <a:latin typeface="+mn-lt"/>
                <a:ea typeface="+mn-ea"/>
                <a:cs typeface="Arial"/>
              </a:rPr>
              <a:t>كما أن بإمكانها أيضًا تحسين نومك.</a:t>
            </a:r>
            <a:r>
              <a:rPr lang="en-US" sz="1200">
                <a:solidFill>
                  <a:schemeClr val="tx1"/>
                </a:solidFill>
                <a:latin typeface="+mn-lt"/>
                <a:ea typeface="+mn-ea"/>
                <a:cs typeface="Arial"/>
              </a:rPr>
              <a:t> </a:t>
            </a:r>
            <a:r>
              <a:rPr lang="ar-SA" sz="1200">
                <a:solidFill>
                  <a:schemeClr val="tx1"/>
                </a:solidFill>
                <a:latin typeface="+mn-lt"/>
                <a:ea typeface="+mn-ea"/>
                <a:cs typeface="Arial"/>
              </a:rPr>
              <a:t>تبين أن ممارسة التمارين الرياضية المنتظمة (على الأقل 30 دقيقة من التمارين الرياضية المتوسطة على مدار معظم أو كل أيام الأسبوع) تقلل أعراض حالات معينة من الصحة النفسية مثل الاكتئاب والقلق وتحسن الصحة النفسية.</a:t>
            </a:r>
            <a:r>
              <a:rPr lang="en-US" sz="1200">
                <a:solidFill>
                  <a:schemeClr val="tx1"/>
                </a:solidFill>
                <a:latin typeface="+mn-lt"/>
                <a:ea typeface="+mn-ea"/>
                <a:cs typeface="Arial"/>
              </a:rPr>
              <a:t> </a:t>
            </a:r>
          </a:p>
          <a:p>
            <a:pPr marL="0" indent="0">
              <a:buFont typeface="Arial" panose="020B0604020202020204" pitchFamily="34" charset="0"/>
              <a:buNone/>
            </a:pPr>
            <a:endParaRPr lang="en-US" b="0" dirty="0"/>
          </a:p>
          <a:p>
            <a:r>
              <a:rPr lang="ar-SA" sz="1200" b="1">
                <a:solidFill>
                  <a:schemeClr val="tx1"/>
                </a:solidFill>
                <a:latin typeface="+mn-lt"/>
                <a:ea typeface="+mn-ea"/>
                <a:cs typeface="Arial"/>
              </a:rPr>
              <a:t>تحسن في مجالات أخرى للرعاية الذاتية.</a:t>
            </a:r>
            <a:r>
              <a:rPr lang="en-US" sz="1200" b="1">
                <a:solidFill>
                  <a:schemeClr val="tx1"/>
                </a:solidFill>
                <a:latin typeface="+mn-lt"/>
                <a:ea typeface="+mn-ea"/>
                <a:cs typeface="Arial"/>
              </a:rPr>
              <a:t> </a:t>
            </a:r>
            <a:r>
              <a:rPr lang="ar-SA" sz="1200">
                <a:solidFill>
                  <a:schemeClr val="tx1"/>
                </a:solidFill>
                <a:latin typeface="+mn-lt"/>
                <a:ea typeface="+mn-ea"/>
                <a:cs typeface="Arial"/>
              </a:rPr>
              <a:t>لا تؤثر حالات الصحة النفسية فقط على العقل.</a:t>
            </a:r>
            <a:r>
              <a:rPr lang="en-US" sz="1200">
                <a:solidFill>
                  <a:schemeClr val="tx1"/>
                </a:solidFill>
                <a:latin typeface="+mn-lt"/>
                <a:ea typeface="+mn-ea"/>
                <a:cs typeface="Arial"/>
              </a:rPr>
              <a:t> </a:t>
            </a:r>
            <a:r>
              <a:rPr lang="ar-SA" sz="1200">
                <a:solidFill>
                  <a:schemeClr val="tx1"/>
                </a:solidFill>
                <a:latin typeface="+mn-lt"/>
                <a:ea typeface="+mn-ea"/>
                <a:cs typeface="Arial"/>
              </a:rPr>
              <a:t>لها تأثيرات جسدية أيضًا.</a:t>
            </a:r>
            <a:r>
              <a:rPr lang="en-US" sz="1200">
                <a:solidFill>
                  <a:schemeClr val="tx1"/>
                </a:solidFill>
                <a:latin typeface="+mn-lt"/>
                <a:ea typeface="+mn-ea"/>
                <a:cs typeface="Arial"/>
              </a:rPr>
              <a:t> </a:t>
            </a:r>
            <a:r>
              <a:rPr lang="ar-SA" sz="1200">
                <a:solidFill>
                  <a:schemeClr val="tx1"/>
                </a:solidFill>
                <a:latin typeface="+mn-lt"/>
                <a:ea typeface="+mn-ea"/>
                <a:cs typeface="Arial"/>
              </a:rPr>
              <a:t>إن الاهتمام القوي بكيفية شعورك - سواء جسديًا أو عاطفيًا، يعد مكانًا مفيدًا للبدء من خلاله في الرعاية الذاتية.</a:t>
            </a:r>
            <a:r>
              <a:rPr lang="en-US" sz="1200">
                <a:solidFill>
                  <a:schemeClr val="tx1"/>
                </a:solidFill>
                <a:latin typeface="+mn-lt"/>
                <a:ea typeface="+mn-ea"/>
                <a:cs typeface="Arial"/>
              </a:rPr>
              <a:t> </a:t>
            </a:r>
            <a:r>
              <a:rPr lang="ar-SA" sz="1200">
                <a:solidFill>
                  <a:schemeClr val="tx1"/>
                </a:solidFill>
                <a:latin typeface="+mn-lt"/>
                <a:ea typeface="+mn-ea"/>
                <a:cs typeface="Arial"/>
              </a:rPr>
              <a:t>كما أن ملاحظة الأعراض مبكرًا يمكن أن يساعدك في ممارسة رعاية ذاتية أفضل في الحال وقد يمنع لحظات من القلق أو الاكتئاب (على سبيل المثال) لأن تتحول إلى نوبات أكثر خطورة وتمددًا.</a:t>
            </a:r>
            <a:r>
              <a:rPr lang="en-US" sz="1200">
                <a:solidFill>
                  <a:schemeClr val="tx1"/>
                </a:solidFill>
                <a:latin typeface="+mn-lt"/>
                <a:ea typeface="+mn-ea"/>
                <a:cs typeface="Arial"/>
              </a:rPr>
              <a:t> </a:t>
            </a:r>
            <a:r>
              <a:rPr lang="ar-SA" sz="1200">
                <a:solidFill>
                  <a:schemeClr val="tx1"/>
                </a:solidFill>
                <a:latin typeface="+mn-lt"/>
                <a:ea typeface="+mn-ea"/>
                <a:cs typeface="Arial"/>
              </a:rPr>
              <a:t>تشمل استراتيجيات الرعاية الذاتية التي يمكن أن تساعد:</a:t>
            </a:r>
          </a:p>
          <a:p>
            <a:pPr marL="171450" lvl="0" indent="-171450">
              <a:buFont typeface="Arial" panose="020B0604020202020204" pitchFamily="34" charset="0"/>
              <a:buChar char="•"/>
            </a:pPr>
            <a:r>
              <a:rPr lang="ar-SA" sz="1200" b="1">
                <a:solidFill>
                  <a:schemeClr val="tx1"/>
                </a:solidFill>
                <a:latin typeface="+mn-lt"/>
                <a:ea typeface="+mn-ea"/>
                <a:cs typeface="Arial"/>
              </a:rPr>
              <a:t>الوعي بالذات</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الاهتمام الجيد بكيفية شعورك - سواء جسديًا أم عاطفيًا.</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التعاطف مع الذات</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يشمل التعاطف مع الذات أن نتحلى بالدفء والفهم تجاه أنفسنا عندما نعاني أو نفشل أو نشعر بمشاعر غير ملائمة، فضلًا عن تجاهل آلامنا أو انتقاد أنفسنا.</a:t>
            </a:r>
          </a:p>
          <a:p>
            <a:pPr marL="171450" lvl="0" indent="-171450">
              <a:buFont typeface="Arial" panose="020B0604020202020204" pitchFamily="34" charset="0"/>
              <a:buChar char="•"/>
            </a:pPr>
            <a:r>
              <a:rPr lang="ar-SA" sz="1200" b="1">
                <a:solidFill>
                  <a:schemeClr val="tx1"/>
                </a:solidFill>
                <a:latin typeface="+mn-lt"/>
                <a:ea typeface="+mn-ea"/>
                <a:cs typeface="Arial"/>
              </a:rPr>
              <a:t>التنفس العميق</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التنفس بعمق وببطء يمكن أن يثبتنا عاطفيًا ويساعدنا جسديًأ.</a:t>
            </a:r>
          </a:p>
          <a:p>
            <a:pPr marL="171450" lvl="0" indent="-171450">
              <a:buFont typeface="Arial" panose="020B0604020202020204" pitchFamily="34" charset="0"/>
              <a:buChar char="•"/>
            </a:pPr>
            <a:r>
              <a:rPr lang="ar-SA" sz="1200" b="1">
                <a:solidFill>
                  <a:schemeClr val="tx1"/>
                </a:solidFill>
                <a:latin typeface="+mn-lt"/>
                <a:ea typeface="+mn-ea"/>
                <a:cs typeface="Arial"/>
              </a:rPr>
              <a:t>التيقظ</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التركيز عمدًا على الحاضر.</a:t>
            </a:r>
          </a:p>
          <a:p>
            <a:pPr marL="171450" lvl="0" indent="-171450">
              <a:buFont typeface="Arial" panose="020B0604020202020204" pitchFamily="34" charset="0"/>
              <a:buChar char="•"/>
            </a:pPr>
            <a:r>
              <a:rPr lang="ar-SA" sz="1200" b="1">
                <a:solidFill>
                  <a:schemeClr val="tx1"/>
                </a:solidFill>
                <a:latin typeface="+mn-lt"/>
                <a:ea typeface="+mn-ea"/>
                <a:cs typeface="Arial"/>
              </a:rPr>
              <a:t>الأعمال الروتينية</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أظهرت مجموعة متنوعة من الدراسات أن الأعمال الروتينية اليومية البناءّة تتميز بمزايا صحية نفسية كثيرة للغاية، بدءًا من تهدئة اضطراب ثنائي القطب ومنع تعاطي المخدرات حتى إدارة أعراض اضطرابات الصحة النفسية.</a:t>
            </a:r>
          </a:p>
          <a:p>
            <a:pPr marL="0" indent="0">
              <a:buFont typeface="Arial" panose="020B0604020202020204" pitchFamily="34" charset="0"/>
              <a:buNone/>
            </a:pPr>
            <a:endParaRPr lang="en-US" b="0" i="0" dirty="0"/>
          </a:p>
          <a:p>
            <a:r>
              <a:rPr lang="ar-SA" b="1" i="0"/>
              <a:t>الرعاية والدعم المقدم من الآخرين:</a:t>
            </a:r>
            <a:r>
              <a:rPr lang="en-US" b="1" i="0"/>
              <a:t> </a:t>
            </a:r>
            <a:r>
              <a:rPr lang="ar-SA" sz="1200">
                <a:solidFill>
                  <a:schemeClr val="tx1"/>
                </a:solidFill>
                <a:latin typeface="+mn-lt"/>
                <a:ea typeface="+mn-ea"/>
                <a:cs typeface="Arial"/>
              </a:rPr>
              <a:t>الإنسان بطبعه كائن اجتماعي ووجود أشخاص في حياتنا يهتمون بنا يساهم في رفاهيتنا بطرق مهمة للغاية.</a:t>
            </a:r>
            <a:r>
              <a:rPr lang="en-US" sz="1200">
                <a:solidFill>
                  <a:schemeClr val="tx1"/>
                </a:solidFill>
                <a:latin typeface="+mn-lt"/>
                <a:ea typeface="+mn-ea"/>
                <a:cs typeface="Arial"/>
              </a:rPr>
              <a:t> </a:t>
            </a:r>
            <a:r>
              <a:rPr lang="ar-SA" sz="1200">
                <a:solidFill>
                  <a:schemeClr val="tx1"/>
                </a:solidFill>
                <a:latin typeface="+mn-lt"/>
                <a:ea typeface="+mn-ea"/>
                <a:cs typeface="Arial"/>
              </a:rPr>
              <a:t>عندما نعاني من تحديات الصحة النفسية، فالإغراء قد يكون قويًا للانسحاب من الآخرين وعزل أنفسنا بصورة تدريجية.</a:t>
            </a:r>
            <a:r>
              <a:rPr lang="en-US" sz="1200">
                <a:solidFill>
                  <a:schemeClr val="tx1"/>
                </a:solidFill>
                <a:latin typeface="+mn-lt"/>
                <a:ea typeface="+mn-ea"/>
                <a:cs typeface="Arial"/>
              </a:rPr>
              <a:t> </a:t>
            </a:r>
            <a:r>
              <a:rPr lang="ar-SA" sz="1200">
                <a:solidFill>
                  <a:schemeClr val="tx1"/>
                </a:solidFill>
                <a:latin typeface="+mn-lt"/>
                <a:ea typeface="+mn-ea"/>
                <a:cs typeface="Arial"/>
              </a:rPr>
              <a:t>مع ذلك، فإن وجود الأصدقاء والأسرة والزملاء الداعمين الذين يفهمون بعض التحديات التي نتعرض لها يمكن أن يساعد في "علاج" حالات الصحة النفسية لدينا بطرق عديدة.</a:t>
            </a:r>
            <a:r>
              <a:rPr lang="en-US" sz="1200">
                <a:solidFill>
                  <a:schemeClr val="tx1"/>
                </a:solidFill>
                <a:latin typeface="+mn-lt"/>
                <a:ea typeface="+mn-ea"/>
                <a:cs typeface="Arial"/>
              </a:rPr>
              <a:t> </a:t>
            </a:r>
            <a:r>
              <a:rPr lang="ar-SA" sz="1200">
                <a:solidFill>
                  <a:schemeClr val="tx1"/>
                </a:solidFill>
                <a:latin typeface="+mn-lt"/>
                <a:ea typeface="+mn-ea"/>
                <a:cs typeface="Arial"/>
              </a:rPr>
              <a:t>علاوة على ذلك، يمكن أن تكون المجموعات المجتمعية وبرامج الدعم مهمة بشكل محدد للأشخاص الذين يعانون من أعراض متكررة أو حالات صحية نفسية طويلة المدى.</a:t>
            </a:r>
            <a:r>
              <a:rPr lang="en-US" sz="1200">
                <a:solidFill>
                  <a:schemeClr val="tx1"/>
                </a:solidFill>
                <a:latin typeface="+mn-lt"/>
                <a:ea typeface="+mn-ea"/>
                <a:cs typeface="Arial"/>
              </a:rPr>
              <a:t> </a:t>
            </a:r>
            <a:r>
              <a:rPr lang="ar-SA" sz="1200">
                <a:solidFill>
                  <a:schemeClr val="tx1"/>
                </a:solidFill>
                <a:latin typeface="+mn-lt"/>
                <a:ea typeface="+mn-ea"/>
                <a:cs typeface="Arial"/>
              </a:rPr>
              <a:t>يمكن أن توفر المجموعات الافتراضية والشخصية (مثلًا، مجموعات على الفيسبوك) معلومات، وتساعد على العثور على العمل الملائم، والتدريب والتعلم، والدعم النفسي وغيرها من المزايا.</a:t>
            </a:r>
            <a:r>
              <a:rPr lang="en-US" sz="1200">
                <a:solidFill>
                  <a:schemeClr val="tx1"/>
                </a:solidFill>
                <a:latin typeface="+mn-lt"/>
                <a:ea typeface="+mn-ea"/>
                <a:cs typeface="Arial"/>
              </a:rPr>
              <a:t> </a:t>
            </a:r>
          </a:p>
          <a:p>
            <a:pPr marL="171450" indent="-171450">
              <a:buFont typeface="Arial" panose="020B0604020202020204" pitchFamily="34" charset="0"/>
              <a:buChar char="•"/>
            </a:pPr>
            <a:endParaRPr lang="en-US" b="1" i="0" dirty="0"/>
          </a:p>
          <a:p>
            <a:r>
              <a:rPr lang="ar-SA" sz="1200" b="1">
                <a:solidFill>
                  <a:schemeClr val="tx1"/>
                </a:solidFill>
                <a:latin typeface="+mn-lt"/>
                <a:ea typeface="+mn-ea"/>
                <a:cs typeface="Arial"/>
              </a:rPr>
              <a:t>قضاء وقت في فعل أشياء تشعر أنها هادفة، وذات مغزىٍ و/أو ممتعة:</a:t>
            </a:r>
            <a:r>
              <a:rPr lang="en-US" sz="1200" b="1">
                <a:solidFill>
                  <a:schemeClr val="tx1"/>
                </a:solidFill>
                <a:latin typeface="+mn-lt"/>
                <a:ea typeface="+mn-ea"/>
                <a:cs typeface="Arial"/>
              </a:rPr>
              <a:t> </a:t>
            </a:r>
            <a:r>
              <a:rPr lang="ar-SA" sz="1200">
                <a:solidFill>
                  <a:schemeClr val="tx1"/>
                </a:solidFill>
                <a:latin typeface="+mn-lt"/>
                <a:ea typeface="+mn-ea"/>
                <a:cs typeface="Arial"/>
              </a:rPr>
              <a:t>عندما ننخرط في عمل ابتكاري أو أنشطة تطوعية نشعر أنها هادفة، وذات مغزىٍ أو ممتعة، يمكن أن يوفر ذلك مصدرًا هائلًا من الطاقة الإيجابية و/أو "الإشراق" الذي يمكن أن يساعد على مواجهة المشاعر التي تأتي مع تحديات الصحة النفسية بصورة متكررة - الشعور بالثقل أو الاحباط أو الشعور بأنك عالق أو عدم الفائدة أو اليأس.</a:t>
            </a:r>
            <a:r>
              <a:rPr lang="en-US" sz="1200">
                <a:solidFill>
                  <a:schemeClr val="tx1"/>
                </a:solidFill>
                <a:latin typeface="+mn-lt"/>
                <a:ea typeface="+mn-ea"/>
                <a:cs typeface="Arial"/>
              </a:rPr>
              <a:t> </a:t>
            </a:r>
            <a:r>
              <a:rPr lang="ar-SA" sz="1200">
                <a:solidFill>
                  <a:schemeClr val="tx1"/>
                </a:solidFill>
                <a:latin typeface="+mn-lt"/>
                <a:ea typeface="+mn-ea"/>
                <a:cs typeface="Arial"/>
              </a:rPr>
              <a:t>التحديات والتعطل الذي قد يصاحب حالات الصحة النفسية يمكن أن يجعل من الصعب تحديد والانخراط في هذه الأشياء التي تبدو هادفة، ذات مغزىٍ أو ممتعة.</a:t>
            </a:r>
            <a:r>
              <a:rPr lang="en-US" sz="1200">
                <a:solidFill>
                  <a:schemeClr val="tx1"/>
                </a:solidFill>
                <a:latin typeface="+mn-lt"/>
                <a:ea typeface="+mn-ea"/>
                <a:cs typeface="Arial"/>
              </a:rPr>
              <a:t> </a:t>
            </a:r>
            <a:r>
              <a:rPr lang="ar-SA" sz="1200">
                <a:solidFill>
                  <a:schemeClr val="tx1"/>
                </a:solidFill>
                <a:latin typeface="+mn-lt"/>
                <a:ea typeface="+mn-ea"/>
                <a:cs typeface="Arial"/>
              </a:rPr>
              <a:t>مع ذلك، إذا استطعنا، فالطاقة التي تجلبها ستساعد بالتأكيد.</a:t>
            </a:r>
            <a:r>
              <a:rPr lang="en-US" sz="1200">
                <a:solidFill>
                  <a:schemeClr val="tx1"/>
                </a:solidFill>
                <a:latin typeface="+mn-lt"/>
                <a:ea typeface="+mn-ea"/>
                <a:cs typeface="Arial"/>
              </a:rPr>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a:p>
        </p:txBody>
      </p:sp>
    </p:spTree>
    <p:extLst>
      <p:ext uri="{BB962C8B-B14F-4D97-AF65-F5344CB8AC3E}">
        <p14:creationId xmlns:p14="http://schemas.microsoft.com/office/powerpoint/2010/main" val="18639970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وضِّح:</a:t>
            </a:r>
            <a:r>
              <a:rPr lang="en-US" b="1" i="1"/>
              <a:t> </a:t>
            </a:r>
          </a:p>
          <a:p>
            <a:pPr marL="171450" indent="-171450">
              <a:buFont typeface="Arial" panose="020B0604020202020204" pitchFamily="34" charset="0"/>
              <a:buChar char="•"/>
            </a:pPr>
            <a:r>
              <a:rPr lang="ar-SA" sz="1200">
                <a:solidFill>
                  <a:schemeClr val="tx1"/>
                </a:solidFill>
                <a:latin typeface="+mn-lt"/>
                <a:ea typeface="+mn-ea"/>
                <a:cs typeface="Arial"/>
              </a:rPr>
              <a:t>عندما تعاني من مخاوف الصحة النفسية، فإن طلب الدعم والمعلومات الإضافية دائمًا ما يكون أمرًا جديرًا بالاهتمام.</a:t>
            </a:r>
            <a:r>
              <a:rPr lang="en-US" sz="1200">
                <a:solidFill>
                  <a:schemeClr val="tx1"/>
                </a:solidFill>
                <a:latin typeface="+mn-lt"/>
                <a:ea typeface="+mn-ea"/>
                <a:cs typeface="Arial"/>
              </a:rPr>
              <a:t> </a:t>
            </a:r>
            <a:r>
              <a:rPr lang="ar-SA" sz="1200">
                <a:solidFill>
                  <a:schemeClr val="tx1"/>
                </a:solidFill>
                <a:latin typeface="+mn-lt"/>
                <a:ea typeface="+mn-ea"/>
                <a:cs typeface="Arial"/>
              </a:rPr>
              <a:t>المعلومات الموثوقة والدعم يمكن أن يساعدك في اتخاذ خيارات مستنيرة حول الإجراءات والعلاجات.</a:t>
            </a:r>
            <a:r>
              <a:rPr lang="en-US" sz="1200">
                <a:solidFill>
                  <a:schemeClr val="tx1"/>
                </a:solidFill>
                <a:latin typeface="+mn-lt"/>
                <a:ea typeface="+mn-ea"/>
                <a:cs typeface="Arial"/>
              </a:rPr>
              <a:t> </a:t>
            </a:r>
            <a:r>
              <a:rPr lang="ar-SA" sz="1200">
                <a:solidFill>
                  <a:schemeClr val="tx1"/>
                </a:solidFill>
                <a:latin typeface="+mn-lt"/>
                <a:ea typeface="+mn-ea"/>
                <a:cs typeface="Arial"/>
              </a:rPr>
              <a:t>وبشكل عام، كلما حصلت على الدعم والعلاج لاضطرابات الصحة النفسية بصورة مبكرة، كلما كان أفضل.</a:t>
            </a:r>
          </a:p>
          <a:p>
            <a:pPr marL="171450" indent="-171450">
              <a:buFont typeface="Arial" panose="020B0604020202020204" pitchFamily="34" charset="0"/>
              <a:buChar char="•"/>
            </a:pPr>
            <a:r>
              <a:rPr lang="ar-SA" sz="1200">
                <a:solidFill>
                  <a:schemeClr val="tx1"/>
                </a:solidFill>
                <a:latin typeface="+mn-lt"/>
                <a:ea typeface="+mn-ea"/>
                <a:cs typeface="Arial"/>
              </a:rPr>
              <a:t>لذلك لا تتحمل المعاناة وحدك.</a:t>
            </a:r>
            <a:r>
              <a:rPr lang="en-US" sz="1200">
                <a:solidFill>
                  <a:schemeClr val="tx1"/>
                </a:solidFill>
                <a:latin typeface="+mn-lt"/>
                <a:ea typeface="+mn-ea"/>
                <a:cs typeface="Arial"/>
              </a:rPr>
              <a:t> </a:t>
            </a:r>
            <a:r>
              <a:rPr lang="ar-SA" sz="1200" b="0">
                <a:solidFill>
                  <a:schemeClr val="tx1"/>
                </a:solidFill>
                <a:latin typeface="+mn-lt"/>
                <a:ea typeface="+mn-ea"/>
                <a:cs typeface="Arial"/>
              </a:rPr>
              <a:t>اطلب المساعدة إذا واجهت تغييرات سلبية فيما هو "طبيعي" بالنسبة لك لأكثر من أسبوعين </a:t>
            </a:r>
            <a:r>
              <a:rPr lang="ar-SA" sz="1200" b="0" baseline="0">
                <a:solidFill>
                  <a:schemeClr val="tx1"/>
                </a:solidFill>
                <a:latin typeface="+mn-lt"/>
                <a:ea typeface="+mn-ea"/>
                <a:cs typeface="Arial"/>
              </a:rPr>
              <a:t>مع وجود أي من النقاط التالية ...</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a:p>
        </p:txBody>
      </p:sp>
    </p:spTree>
    <p:extLst>
      <p:ext uri="{BB962C8B-B14F-4D97-AF65-F5344CB8AC3E}">
        <p14:creationId xmlns:p14="http://schemas.microsoft.com/office/powerpoint/2010/main" val="42008815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b="1" i="1"/>
              <a:t>استعرض </a:t>
            </a:r>
            <a:r>
              <a:rPr lang="ar-SA" b="0" i="0"/>
              <a:t>المعلومات الموجودة على الشريحة.</a:t>
            </a:r>
          </a:p>
          <a:p>
            <a:pPr marL="171450" indent="-171450">
              <a:buFont typeface="Arial" panose="020B0604020202020204" pitchFamily="34" charset="0"/>
              <a:buChar cha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29</a:t>
            </a:fld>
            <a:endParaRPr lang="en-US"/>
          </a:p>
        </p:txBody>
      </p:sp>
    </p:spTree>
    <p:extLst>
      <p:ext uri="{BB962C8B-B14F-4D97-AF65-F5344CB8AC3E}">
        <p14:creationId xmlns:p14="http://schemas.microsoft.com/office/powerpoint/2010/main" val="4189728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اسأل المشاركين:</a:t>
            </a:r>
            <a:r>
              <a:rPr lang="en-US" sz="1200" b="1" i="1">
                <a:solidFill>
                  <a:schemeClr val="tx1"/>
                </a:solidFill>
                <a:latin typeface="+mn-lt"/>
                <a:ea typeface="+mn-ea"/>
                <a:cs typeface="Arial"/>
              </a:rPr>
              <a:t> </a:t>
            </a:r>
            <a:r>
              <a:rPr lang="ar-SA" sz="1200" b="0" i="0">
                <a:solidFill>
                  <a:schemeClr val="tx1"/>
                </a:solidFill>
                <a:latin typeface="+mn-lt"/>
                <a:ea typeface="+mn-ea"/>
                <a:cs typeface="Arial"/>
              </a:rPr>
              <a:t>ما هي العبارات التي تتبادر إلى ذهنك عندما تسمع عبارة "الصحة النفسية؟"</a:t>
            </a:r>
          </a:p>
          <a:p>
            <a:endParaRPr lang="en-US" sz="1200" b="0" i="0" kern="1200" dirty="0">
              <a:solidFill>
                <a:schemeClr val="tx1"/>
              </a:solidFill>
              <a:effectLst/>
              <a:latin typeface="+mn-lt"/>
              <a:ea typeface="+mn-ea"/>
              <a:cs typeface="+mn-cs"/>
            </a:endParaRPr>
          </a:p>
          <a:p>
            <a:r>
              <a:rPr lang="ar-SA" sz="1200" b="1" i="1">
                <a:solidFill>
                  <a:schemeClr val="tx1"/>
                </a:solidFill>
                <a:latin typeface="+mn-lt"/>
                <a:ea typeface="+mn-ea"/>
                <a:cs typeface="Arial"/>
              </a:rPr>
              <a:t>ناقش </a:t>
            </a:r>
            <a:r>
              <a:rPr lang="ar-SA" sz="1200" b="0" i="0">
                <a:solidFill>
                  <a:schemeClr val="tx1"/>
                </a:solidFill>
                <a:latin typeface="+mn-lt"/>
                <a:ea typeface="+mn-ea"/>
                <a:cs typeface="Arial"/>
              </a:rPr>
              <a:t>مساهمات المشاركين واذكر أي موضوعات (تتمثل المساهمات الشائعة في السعادة، الحب، الغرض، التفكير المنطقي...)</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a:p>
        </p:txBody>
      </p:sp>
    </p:spTree>
    <p:extLst>
      <p:ext uri="{BB962C8B-B14F-4D97-AF65-F5344CB8AC3E}">
        <p14:creationId xmlns:p14="http://schemas.microsoft.com/office/powerpoint/2010/main" val="40785894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وضِّح:</a:t>
            </a:r>
            <a:r>
              <a:rPr lang="en-US" b="1" i="1"/>
              <a:t> </a:t>
            </a:r>
            <a:r>
              <a:rPr lang="ar-SA" b="0" i="0"/>
              <a:t>لا تنتظر واطلب الدعم والمساعدة على الفور إذا واجهت أيًا من الأشياء المدرجة في هذه الشريحة.</a:t>
            </a:r>
            <a:r>
              <a:rPr lang="en-US" b="0" i="0"/>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30</a:t>
            </a:fld>
            <a:endParaRPr lang="en-US"/>
          </a:p>
        </p:txBody>
      </p:sp>
    </p:spTree>
    <p:extLst>
      <p:ext uri="{BB962C8B-B14F-4D97-AF65-F5344CB8AC3E}">
        <p14:creationId xmlns:p14="http://schemas.microsoft.com/office/powerpoint/2010/main" val="27789230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31</a:t>
            </a:fld>
            <a:endParaRPr lang="en-US"/>
          </a:p>
        </p:txBody>
      </p:sp>
    </p:spTree>
    <p:extLst>
      <p:ext uri="{BB962C8B-B14F-4D97-AF65-F5344CB8AC3E}">
        <p14:creationId xmlns:p14="http://schemas.microsoft.com/office/powerpoint/2010/main" val="49689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32</a:t>
            </a:fld>
            <a:endParaRPr lang="en-US"/>
          </a:p>
        </p:txBody>
      </p:sp>
    </p:spTree>
    <p:extLst>
      <p:ext uri="{BB962C8B-B14F-4D97-AF65-F5344CB8AC3E}">
        <p14:creationId xmlns:p14="http://schemas.microsoft.com/office/powerpoint/2010/main" val="13266487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 </a:t>
            </a:r>
            <a:r>
              <a:rPr lang="ar-SA" b="0" i="0"/>
              <a:t>النقاط على الشريحة.</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33</a:t>
            </a:fld>
            <a:endParaRPr lang="en-US"/>
          </a:p>
        </p:txBody>
      </p:sp>
    </p:spTree>
    <p:extLst>
      <p:ext uri="{BB962C8B-B14F-4D97-AF65-F5344CB8AC3E}">
        <p14:creationId xmlns:p14="http://schemas.microsoft.com/office/powerpoint/2010/main" val="8349897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اشرح</a:t>
            </a:r>
            <a:r>
              <a:rPr lang="ar-SA" sz="1200">
                <a:solidFill>
                  <a:schemeClr val="tx1"/>
                </a:solidFill>
                <a:latin typeface="+mn-lt"/>
                <a:ea typeface="+mn-ea"/>
                <a:cs typeface="Arial"/>
              </a:rPr>
              <a:t>كيف يستطيع موظفو لجنة الإنقاذ الدولية طلب الاستشارات المجانية عبر برنامج توفير المساعدة والمرونة للموظف (</a:t>
            </a:r>
            <a:r>
              <a:rPr lang="en-US" sz="1200">
                <a:solidFill>
                  <a:schemeClr val="tx1"/>
                </a:solidFill>
                <a:latin typeface="+mn-lt"/>
                <a:ea typeface="+mn-ea"/>
                <a:cs typeface="Arial"/>
              </a:rPr>
              <a:t>EARP</a:t>
            </a:r>
            <a:r>
              <a:rPr lang="ar-SA" sz="1200">
                <a:solidFill>
                  <a:schemeClr val="tx1"/>
                </a:solidFill>
                <a:latin typeface="+mn-lt"/>
                <a:ea typeface="+mn-ea"/>
                <a:cs typeface="Arial"/>
              </a:rPr>
              <a:t>) التابع للجنة الإنقاذ الدولية باستخدام هذه الشريحة وما يلي.</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lvl="0"/>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34</a:t>
            </a:fld>
            <a:endParaRPr lang="en-US"/>
          </a:p>
        </p:txBody>
      </p:sp>
    </p:spTree>
    <p:extLst>
      <p:ext uri="{BB962C8B-B14F-4D97-AF65-F5344CB8AC3E}">
        <p14:creationId xmlns:p14="http://schemas.microsoft.com/office/powerpoint/2010/main" val="14633226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35</a:t>
            </a:fld>
            <a:endParaRPr lang="en-US"/>
          </a:p>
        </p:txBody>
      </p:sp>
    </p:spTree>
    <p:extLst>
      <p:ext uri="{BB962C8B-B14F-4D97-AF65-F5344CB8AC3E}">
        <p14:creationId xmlns:p14="http://schemas.microsoft.com/office/powerpoint/2010/main" val="38645928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اسأل المشاركين </a:t>
            </a:r>
            <a:r>
              <a:rPr lang="ar-SA" b="0" i="0"/>
              <a:t>إذا كان لديهم أي أسئلة.</a:t>
            </a:r>
            <a:r>
              <a:rPr lang="en-US" b="0" i="0"/>
              <a:t> </a:t>
            </a:r>
          </a:p>
          <a:p>
            <a:pPr marL="171450" indent="-171450">
              <a:buFont typeface="Arial" panose="020B0604020202020204" pitchFamily="34" charset="0"/>
              <a:buChar char="•"/>
            </a:pPr>
            <a:r>
              <a:rPr lang="en-US" b="1" i="0"/>
              <a:t>NB. </a:t>
            </a:r>
            <a:r>
              <a:rPr lang="ar-SA" b="0" i="0"/>
              <a:t>إذا لم تكن اختصاصي صحة نفسية مدرب وسألك شخص ما سؤال لا تعرف إجابته، </a:t>
            </a:r>
            <a:r>
              <a:rPr lang="ar-SA" b="1" i="0" u="sng"/>
              <a:t>فلا تخمن.</a:t>
            </a:r>
            <a:r>
              <a:rPr lang="en-US" b="1" i="0" u="none"/>
              <a:t> </a:t>
            </a:r>
            <a:r>
              <a:rPr lang="ar-SA" b="0" i="0" u="none"/>
              <a:t>أخبر</a:t>
            </a:r>
            <a:r>
              <a:rPr lang="ar-SA" b="0" i="0"/>
              <a:t>ذلك الشخص أنك ستعثر على الإجابة وتعود إليه.</a:t>
            </a:r>
            <a:r>
              <a:rPr lang="en-US" b="0" i="0"/>
              <a:t> </a:t>
            </a:r>
          </a:p>
          <a:p>
            <a:pPr marL="171450" indent="-171450">
              <a:buFont typeface="Arial" panose="020B0604020202020204" pitchFamily="34" charset="0"/>
              <a:buChar char="•"/>
            </a:pPr>
            <a:r>
              <a:rPr lang="ar-SA" b="0" i="0"/>
              <a:t>امنح المشاركين نسخة من ورقة النصائح الخاصة بالتوعية بالصحة النفسية.</a:t>
            </a:r>
            <a:r>
              <a:rPr lang="en-US" b="0" i="0"/>
              <a:t> </a:t>
            </a:r>
            <a:r>
              <a:rPr lang="ar-SA" b="0" i="0"/>
              <a:t>تلخص ورقة النصائح هذه جميع المعلومات الواردة في هذا العرض التقديمي وتوفر روابط إلى الأماكن التي يمكن للمشاركين فيها معرفة المزيد.</a:t>
            </a:r>
            <a:r>
              <a:rPr lang="en-US" b="0" i="0"/>
              <a:t>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36</a:t>
            </a:fld>
            <a:endParaRPr lang="en-US"/>
          </a:p>
        </p:txBody>
      </p:sp>
    </p:spTree>
    <p:extLst>
      <p:ext uri="{BB962C8B-B14F-4D97-AF65-F5344CB8AC3E}">
        <p14:creationId xmlns:p14="http://schemas.microsoft.com/office/powerpoint/2010/main" val="3193964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تتعلق الصحة النفسية بالصحة وليس المرض.</a:t>
            </a:r>
            <a:r>
              <a:rPr lang="en-US" b="0" i="0"/>
              <a:t> </a:t>
            </a:r>
            <a:r>
              <a:rPr lang="ar-SA" b="0" i="0"/>
              <a:t>يتعلق الأمر بكونك صحيًا ومنتعشًا عاطفيًا وإدراكيًا واجتماعيًا.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a:t>"المرض العقلي" عبارة عن مصطلح يُستخدم غالبًا لوصف مجموعة من الأمراض أو الاضطرابات التي تؤثر سلبيًا على الطريقة التي يفكر، يشعر، يتصرف أو يتفاعل بها الشخص مع الآخرين.</a:t>
            </a:r>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a:p>
        </p:txBody>
      </p:sp>
    </p:spTree>
    <p:extLst>
      <p:ext uri="{BB962C8B-B14F-4D97-AF65-F5344CB8AC3E}">
        <p14:creationId xmlns:p14="http://schemas.microsoft.com/office/powerpoint/2010/main" val="1558023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اطلب من المشاركين أن يعكسوا على هذا السؤال...</a:t>
            </a:r>
            <a:r>
              <a:rPr lang="ar-SA" sz="1200" b="0" i="1">
                <a:solidFill>
                  <a:schemeClr val="tx1"/>
                </a:solidFill>
                <a:latin typeface="+mn-lt"/>
                <a:ea typeface="+mn-ea"/>
                <a:cs typeface="Arial"/>
              </a:rPr>
              <a:t>ما الشيء الذي سمعت أنه يقال عن الصحة النفسية أو اضطرابات الصحة النفسية التي تعتقد أنها خرافة (بمعنى ليست حقيقة؟</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a:p>
        </p:txBody>
      </p:sp>
    </p:spTree>
    <p:extLst>
      <p:ext uri="{BB962C8B-B14F-4D97-AF65-F5344CB8AC3E}">
        <p14:creationId xmlns:p14="http://schemas.microsoft.com/office/powerpoint/2010/main" val="2574627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استعرض</a:t>
            </a:r>
            <a:r>
              <a:rPr lang="ar-SA" b="0" i="0"/>
              <a:t>المعلومات الموجودة على جميع شرائح الخرافات والحقائق.</a:t>
            </a:r>
            <a:r>
              <a:rPr lang="en-US" b="0" i="0"/>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a:p>
        </p:txBody>
      </p:sp>
    </p:spTree>
    <p:extLst>
      <p:ext uri="{BB962C8B-B14F-4D97-AF65-F5344CB8AC3E}">
        <p14:creationId xmlns:p14="http://schemas.microsoft.com/office/powerpoint/2010/main" val="3701068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a:p>
        </p:txBody>
      </p:sp>
    </p:spTree>
    <p:extLst>
      <p:ext uri="{BB962C8B-B14F-4D97-AF65-F5344CB8AC3E}">
        <p14:creationId xmlns:p14="http://schemas.microsoft.com/office/powerpoint/2010/main" val="3243661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a:p>
        </p:txBody>
      </p:sp>
    </p:spTree>
    <p:extLst>
      <p:ext uri="{BB962C8B-B14F-4D97-AF65-F5344CB8AC3E}">
        <p14:creationId xmlns:p14="http://schemas.microsoft.com/office/powerpoint/2010/main" val="1401160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a:p>
        </p:txBody>
      </p:sp>
    </p:spTree>
    <p:extLst>
      <p:ext uri="{BB962C8B-B14F-4D97-AF65-F5344CB8AC3E}">
        <p14:creationId xmlns:p14="http://schemas.microsoft.com/office/powerpoint/2010/main" val="2706362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1027"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49" y="136526"/>
            <a:ext cx="8781303"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dirty="0"/>
              <a:t>Click to edit Master title style</a:t>
            </a:r>
          </a:p>
        </p:txBody>
      </p:sp>
      <p:sp>
        <p:nvSpPr>
          <p:cNvPr id="6" name="Text Placeholder 5">
            <a:extLst>
              <a:ext uri="{FF2B5EF4-FFF2-40B4-BE49-F238E27FC236}">
                <a16:creationId xmlns:a16="http://schemas.microsoft.com/office/drawing/2014/main" xmlns=""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897559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2051"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49" y="136526"/>
            <a:ext cx="8781303"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dirty="0"/>
              <a:t>Click to edit Master title style</a:t>
            </a:r>
          </a:p>
        </p:txBody>
      </p:sp>
      <p:sp>
        <p:nvSpPr>
          <p:cNvPr id="6" name="Text Placeholder 5">
            <a:extLst>
              <a:ext uri="{FF2B5EF4-FFF2-40B4-BE49-F238E27FC236}">
                <a16:creationId xmlns:a16="http://schemas.microsoft.com/office/drawing/2014/main" xmlns=""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40822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5915586"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2382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r" defTabSz="914400" rtl="1"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5915586"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2382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1017251"/>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28185552"/>
      </p:ext>
    </p:extLst>
  </p:cSld>
  <p:clrMap bg1="lt1" tx1="dk1" bg2="lt2" tx2="dk2" accent1="accent1" accent2="accent2" accent3="accent3" accent4="accent4" accent5="accent5" accent6="accent6" hlink="hlink" folHlink="folHlink"/>
  <p:sldLayoutIdLst>
    <p:sldLayoutId id="2147483680" r:id="rId1"/>
    <p:sldLayoutId id="2147483681" r:id="rId2"/>
  </p:sldLayoutIdLst>
  <p:hf hdr="0" ftr="0" dt="0"/>
  <p:txStyles>
    <p:titleStyle>
      <a:lvl1pPr algn="r" defTabSz="914400" rtl="1"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IRC@konterragroup.ne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doc.rescue.org"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 Id="rId4" Type="http://schemas.openxmlformats.org/officeDocument/2006/relationships/hyperlink" Target="mailto:DutyOfCare@rescue.org"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620A22-B766-5244-B2B9-2885DBBD4D00}"/>
              </a:ext>
            </a:extLst>
          </p:cNvPr>
          <p:cNvSpPr>
            <a:spLocks noGrp="1"/>
          </p:cNvSpPr>
          <p:nvPr>
            <p:ph type="ctrTitle"/>
          </p:nvPr>
        </p:nvSpPr>
        <p:spPr>
          <a:xfrm>
            <a:off x="507207" y="1028784"/>
            <a:ext cx="8101012" cy="1694415"/>
          </a:xfrm>
        </p:spPr>
        <p:txBody>
          <a:bodyPr/>
          <a:lstStyle/>
          <a:p>
            <a:r>
              <a:rPr lang="ar-SA" sz="6000" b="1" dirty="0"/>
              <a:t>الوعي الصحي النفسي</a:t>
            </a:r>
          </a:p>
        </p:txBody>
      </p:sp>
      <p:pic>
        <p:nvPicPr>
          <p:cNvPr id="9" name="Picture 8">
            <a:extLst>
              <a:ext uri="{FF2B5EF4-FFF2-40B4-BE49-F238E27FC236}">
                <a16:creationId xmlns:a16="http://schemas.microsoft.com/office/drawing/2014/main" xmlns=""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a:t>ستة اضطرابات صحية نفسية شائعة</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239363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85F718-5868-3141-A521-CC6F5B385847}"/>
              </a:ext>
            </a:extLst>
          </p:cNvPr>
          <p:cNvSpPr>
            <a:spLocks noGrp="1"/>
          </p:cNvSpPr>
          <p:nvPr>
            <p:ph type="title"/>
          </p:nvPr>
        </p:nvSpPr>
        <p:spPr>
          <a:xfrm>
            <a:off x="171449" y="136526"/>
            <a:ext cx="8721327" cy="611619"/>
          </a:xfrm>
        </p:spPr>
        <p:txBody>
          <a:bodyPr/>
          <a:lstStyle/>
          <a:p>
            <a:r>
              <a:rPr lang="ar-SA" dirty="0"/>
              <a:t>تشخيصات الصحة النفسية الشائعة</a:t>
            </a:r>
          </a:p>
        </p:txBody>
      </p:sp>
      <p:pic>
        <p:nvPicPr>
          <p:cNvPr id="5" name="Picture 4" descr="Map&#10;&#10;Description automatically generated">
            <a:extLst>
              <a:ext uri="{FF2B5EF4-FFF2-40B4-BE49-F238E27FC236}">
                <a16:creationId xmlns:a16="http://schemas.microsoft.com/office/drawing/2014/main" xmlns=""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xmlns=""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pPr marL="514350" indent="-514350">
              <a:buFont typeface="+mj-lt"/>
              <a:buAutoNum type="arabicPeriod"/>
            </a:pPr>
            <a:r>
              <a:rPr lang="ar-SA" sz="3600"/>
              <a:t>قلق</a:t>
            </a:r>
          </a:p>
          <a:p>
            <a:pPr marL="514350" indent="-514350">
              <a:buFont typeface="+mj-lt"/>
              <a:buAutoNum type="arabicPeriod"/>
            </a:pPr>
            <a:r>
              <a:rPr lang="en-US" sz="3600"/>
              <a:t>Depression</a:t>
            </a:r>
          </a:p>
          <a:p>
            <a:pPr marL="514350" indent="-514350">
              <a:buFont typeface="+mj-lt"/>
              <a:buAutoNum type="arabicPeriod"/>
            </a:pPr>
            <a:r>
              <a:rPr lang="ar-SA" sz="3600"/>
              <a:t>اضطراب ثنائي القطب</a:t>
            </a:r>
          </a:p>
          <a:p>
            <a:pPr marL="514350" indent="-514350">
              <a:buFont typeface="+mj-lt"/>
              <a:buAutoNum type="arabicPeriod"/>
            </a:pPr>
            <a:r>
              <a:rPr lang="ar-SA" sz="3600"/>
              <a:t>اضطراب الوسواس القهري</a:t>
            </a:r>
          </a:p>
          <a:p>
            <a:pPr marL="514350" indent="-514350">
              <a:buFont typeface="+mj-lt"/>
              <a:buAutoNum type="arabicPeriod"/>
            </a:pPr>
            <a:r>
              <a:rPr lang="ar-SA" sz="3600"/>
              <a:t>الفصام</a:t>
            </a:r>
          </a:p>
          <a:p>
            <a:pPr marL="514350" indent="-514350">
              <a:buFont typeface="+mj-lt"/>
              <a:buAutoNum type="arabicPeriod"/>
            </a:pPr>
            <a:r>
              <a:rPr lang="ar-SA" sz="3600"/>
              <a:t>اضطراب ما بعد الصدمة</a:t>
            </a:r>
          </a:p>
        </p:txBody>
      </p:sp>
    </p:spTree>
    <p:extLst>
      <p:ext uri="{BB962C8B-B14F-4D97-AF65-F5344CB8AC3E}">
        <p14:creationId xmlns:p14="http://schemas.microsoft.com/office/powerpoint/2010/main" val="46524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85F718-5868-3141-A521-CC6F5B385847}"/>
              </a:ext>
            </a:extLst>
          </p:cNvPr>
          <p:cNvSpPr>
            <a:spLocks noGrp="1"/>
          </p:cNvSpPr>
          <p:nvPr>
            <p:ph type="title"/>
          </p:nvPr>
        </p:nvSpPr>
        <p:spPr>
          <a:xfrm>
            <a:off x="171449" y="136526"/>
            <a:ext cx="8721327" cy="611619"/>
          </a:xfrm>
        </p:spPr>
        <p:txBody>
          <a:bodyPr/>
          <a:lstStyle/>
          <a:p>
            <a:r>
              <a:rPr lang="ar-SA" dirty="0"/>
              <a:t>تأثير الثقافة</a:t>
            </a:r>
          </a:p>
        </p:txBody>
      </p:sp>
      <p:pic>
        <p:nvPicPr>
          <p:cNvPr id="5" name="Picture 4" descr="Map&#10;&#10;Description automatically generated">
            <a:extLst>
              <a:ext uri="{FF2B5EF4-FFF2-40B4-BE49-F238E27FC236}">
                <a16:creationId xmlns:a16="http://schemas.microsoft.com/office/drawing/2014/main" xmlns=""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xmlns="" id="{C78EE5CA-47A9-3C4B-A806-6DDC4AB42A84}"/>
              </a:ext>
            </a:extLst>
          </p:cNvPr>
          <p:cNvSpPr>
            <a:spLocks noGrp="1"/>
          </p:cNvSpPr>
          <p:nvPr>
            <p:ph type="body" sz="quarter" idx="10"/>
          </p:nvPr>
        </p:nvSpPr>
        <p:spPr>
          <a:xfrm>
            <a:off x="407343" y="923365"/>
            <a:ext cx="8485433" cy="5011270"/>
          </a:xfrm>
          <a:solidFill>
            <a:schemeClr val="bg1">
              <a:alpha val="84000"/>
            </a:schemeClr>
          </a:solidFill>
        </p:spPr>
        <p:txBody>
          <a:bodyPr/>
          <a:lstStyle/>
          <a:p>
            <a:pPr marL="0" indent="0" algn="ctr">
              <a:buNone/>
            </a:pPr>
            <a:endParaRPr lang="en-US" sz="3200" i="1" dirty="0"/>
          </a:p>
          <a:p>
            <a:pPr marL="0" indent="0" algn="ctr">
              <a:buNone/>
            </a:pPr>
            <a:r>
              <a:rPr lang="ar-SA" sz="3400" i="1" dirty="0"/>
              <a:t>تؤثر الثقافة على الطريقة التي نعبر من خلالها عن أفكارنا، سلوكياتنا ومشاعرنا.</a:t>
            </a:r>
            <a:r>
              <a:rPr lang="en-US" sz="3400" i="1" dirty="0"/>
              <a:t> </a:t>
            </a:r>
          </a:p>
          <a:p>
            <a:pPr marL="0" indent="0" algn="ctr">
              <a:buNone/>
            </a:pPr>
            <a:endParaRPr lang="en-US" sz="3400" i="1" dirty="0"/>
          </a:p>
          <a:p>
            <a:pPr marL="0" indent="0" algn="ctr">
              <a:buNone/>
            </a:pPr>
            <a:r>
              <a:rPr lang="ar-SA" sz="3400" i="1" dirty="0"/>
              <a:t>بذلك، الأمر ليس مدهشًا أن هناك اختلافات ثقافية في الطريقة التي يظهر بها القلق والاكتئاب وأوجه الحزن الأخرى وتحديات الصحة النفسية.</a:t>
            </a:r>
          </a:p>
        </p:txBody>
      </p:sp>
    </p:spTree>
    <p:extLst>
      <p:ext uri="{BB962C8B-B14F-4D97-AF65-F5344CB8AC3E}">
        <p14:creationId xmlns:p14="http://schemas.microsoft.com/office/powerpoint/2010/main" val="886924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04F095-A858-8E4A-8B3F-2BE4F9BE1C15}"/>
              </a:ext>
            </a:extLst>
          </p:cNvPr>
          <p:cNvSpPr>
            <a:spLocks noGrp="1"/>
          </p:cNvSpPr>
          <p:nvPr>
            <p:ph type="title"/>
          </p:nvPr>
        </p:nvSpPr>
        <p:spPr/>
        <p:txBody>
          <a:bodyPr/>
          <a:lstStyle/>
          <a:p>
            <a:r>
              <a:rPr lang="ar-SA"/>
              <a:t>قلق</a:t>
            </a:r>
          </a:p>
        </p:txBody>
      </p:sp>
      <p:sp>
        <p:nvSpPr>
          <p:cNvPr id="3" name="Text Placeholder 2">
            <a:extLst>
              <a:ext uri="{FF2B5EF4-FFF2-40B4-BE49-F238E27FC236}">
                <a16:creationId xmlns:a16="http://schemas.microsoft.com/office/drawing/2014/main" xmlns="" id="{BE1C8038-922C-7D4D-A645-6F14EED234F5}"/>
              </a:ext>
            </a:extLst>
          </p:cNvPr>
          <p:cNvSpPr>
            <a:spLocks noGrp="1"/>
          </p:cNvSpPr>
          <p:nvPr>
            <p:ph type="body" sz="quarter" idx="10"/>
          </p:nvPr>
        </p:nvSpPr>
        <p:spPr>
          <a:xfrm>
            <a:off x="330313" y="1146175"/>
            <a:ext cx="8502423" cy="4764768"/>
          </a:xfrm>
        </p:spPr>
        <p:txBody>
          <a:bodyPr/>
          <a:lstStyle/>
          <a:p>
            <a:pPr marL="0" indent="0">
              <a:buNone/>
            </a:pPr>
            <a:r>
              <a:rPr lang="ar-SA" sz="2400"/>
              <a:t>يشعر كل شخص بتوتر أو إجهاد أو قلق أحيانًا عندما يقع تحت ضغط ما.</a:t>
            </a:r>
            <a:r>
              <a:rPr lang="en-US" sz="2400"/>
              <a:t> </a:t>
            </a:r>
            <a:r>
              <a:rPr lang="ar-SA" sz="2400"/>
              <a:t>تنتهي هذه المشاعر عادةً بمجرد انتهاء الموقف الذي يسبب الضغط.</a:t>
            </a:r>
            <a:r>
              <a:rPr lang="en-US" sz="2400"/>
              <a:t> </a:t>
            </a:r>
          </a:p>
          <a:p>
            <a:pPr marL="0" indent="0">
              <a:buNone/>
            </a:pPr>
            <a:r>
              <a:rPr lang="ar-SA" sz="2400"/>
              <a:t>اضطراب القلق ينطوي على مشاعر قلق:</a:t>
            </a:r>
          </a:p>
          <a:p>
            <a:r>
              <a:rPr lang="ar-SA" sz="2400"/>
              <a:t>لا تزول</a:t>
            </a:r>
          </a:p>
          <a:p>
            <a:r>
              <a:rPr lang="ar-SA" sz="2400"/>
              <a:t>تحدث بدون أي سبب خاص، أو</a:t>
            </a:r>
          </a:p>
          <a:p>
            <a:r>
              <a:rPr lang="ar-SA" sz="2400"/>
              <a:t>تجعل من الصعب التكيف مع الحياة اليومية</a:t>
            </a:r>
          </a:p>
          <a:p>
            <a:endParaRPr lang="en-US" dirty="0"/>
          </a:p>
        </p:txBody>
      </p:sp>
      <p:sp>
        <p:nvSpPr>
          <p:cNvPr id="5" name="TextBox 4">
            <a:extLst>
              <a:ext uri="{FF2B5EF4-FFF2-40B4-BE49-F238E27FC236}">
                <a16:creationId xmlns:a16="http://schemas.microsoft.com/office/drawing/2014/main" xmlns="" id="{74EC7606-A54C-7449-B583-5D8E9E564210}"/>
              </a:ext>
            </a:extLst>
          </p:cNvPr>
          <p:cNvSpPr txBox="1"/>
          <p:nvPr/>
        </p:nvSpPr>
        <p:spPr>
          <a:xfrm>
            <a:off x="461963" y="4433615"/>
            <a:ext cx="8239125" cy="1477328"/>
          </a:xfrm>
          <a:prstGeom prst="rect">
            <a:avLst/>
          </a:prstGeom>
          <a:noFill/>
        </p:spPr>
        <p:txBody>
          <a:bodyPr wrap="square" rtlCol="0">
            <a:spAutoFit/>
          </a:bodyPr>
          <a:lstStyle/>
          <a:p>
            <a:r>
              <a:rPr lang="ar-SA" sz="2200" i="1" dirty="0">
                <a:solidFill>
                  <a:schemeClr val="accent5">
                    <a:lumMod val="75000"/>
                  </a:schemeClr>
                </a:solidFill>
              </a:rPr>
              <a:t>"أنت تعرف أن الأمر لم يكن خطيرًا وأنه كان يجب أن يصيب بالقلق والأذى النفسي.</a:t>
            </a:r>
            <a:r>
              <a:rPr lang="en-US" sz="2200" i="1" dirty="0">
                <a:solidFill>
                  <a:schemeClr val="accent5">
                    <a:lumMod val="75000"/>
                  </a:schemeClr>
                </a:solidFill>
              </a:rPr>
              <a:t> </a:t>
            </a:r>
            <a:r>
              <a:rPr lang="ar-SA" sz="2200" i="1" dirty="0">
                <a:solidFill>
                  <a:schemeClr val="accent5">
                    <a:lumMod val="75000"/>
                  </a:schemeClr>
                </a:solidFill>
              </a:rPr>
              <a:t>ولكن فجأة تشعر أن الأشياء الصغيرة أصبحت كبيرة للغاية، وتكبر في رأسك، وتجثم على صدرك، وتحاول الخروج بنزع جلدك.</a:t>
            </a:r>
            <a:r>
              <a:rPr lang="en-US" sz="2200" i="1" dirty="0">
                <a:solidFill>
                  <a:schemeClr val="accent5">
                    <a:lumMod val="75000"/>
                  </a:schemeClr>
                </a:solidFill>
              </a:rPr>
              <a:t> </a:t>
            </a:r>
            <a:r>
              <a:rPr lang="ar-SA" sz="2400" i="1" dirty="0">
                <a:solidFill>
                  <a:schemeClr val="accent5">
                    <a:lumMod val="75000"/>
                  </a:schemeClr>
                </a:solidFill>
              </a:rPr>
              <a:t>							</a:t>
            </a:r>
            <a:r>
              <a:rPr lang="ar-SA" sz="2200" dirty="0">
                <a:solidFill>
                  <a:schemeClr val="accent5">
                    <a:lumMod val="75000"/>
                  </a:schemeClr>
                </a:solidFill>
              </a:rPr>
              <a:t>- غير معروف</a:t>
            </a:r>
          </a:p>
        </p:txBody>
      </p:sp>
    </p:spTree>
    <p:extLst>
      <p:ext uri="{BB962C8B-B14F-4D97-AF65-F5344CB8AC3E}">
        <p14:creationId xmlns:p14="http://schemas.microsoft.com/office/powerpoint/2010/main" val="239321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D40CD3-4976-214A-9D34-066EC446FC78}"/>
              </a:ext>
            </a:extLst>
          </p:cNvPr>
          <p:cNvSpPr>
            <a:spLocks noGrp="1"/>
          </p:cNvSpPr>
          <p:nvPr>
            <p:ph type="title"/>
          </p:nvPr>
        </p:nvSpPr>
        <p:spPr/>
        <p:txBody>
          <a:bodyPr/>
          <a:lstStyle/>
          <a:p>
            <a:r>
              <a:rPr lang="ar-SA"/>
              <a:t>أعراض القلق الشائعة</a:t>
            </a:r>
          </a:p>
        </p:txBody>
      </p:sp>
      <p:sp>
        <p:nvSpPr>
          <p:cNvPr id="3" name="Text Placeholder 2">
            <a:extLst>
              <a:ext uri="{FF2B5EF4-FFF2-40B4-BE49-F238E27FC236}">
                <a16:creationId xmlns:a16="http://schemas.microsoft.com/office/drawing/2014/main" xmlns="" id="{55890F4F-4A76-FF4A-BCDA-4C466F01A66E}"/>
              </a:ext>
            </a:extLst>
          </p:cNvPr>
          <p:cNvSpPr>
            <a:spLocks noGrp="1"/>
          </p:cNvSpPr>
          <p:nvPr>
            <p:ph type="body" sz="quarter" idx="10"/>
          </p:nvPr>
        </p:nvSpPr>
        <p:spPr>
          <a:xfrm>
            <a:off x="461963" y="1146175"/>
            <a:ext cx="8239125" cy="4879068"/>
          </a:xfrm>
        </p:spPr>
        <p:txBody>
          <a:bodyPr/>
          <a:lstStyle/>
          <a:p>
            <a:r>
              <a:rPr lang="en-US" sz="2400" b="1"/>
              <a:t>Physical</a:t>
            </a:r>
            <a:r>
              <a:rPr lang="en-US" sz="2400"/>
              <a:t>: </a:t>
            </a:r>
            <a:r>
              <a:rPr lang="ar-SA" sz="2400"/>
              <a:t>قلب خافق، صدر "ضيق"، تنفس سريع وضحل، أرق أو الشعور بالتوتر، انفعال، هبات ساخنة وباردة ونوبات هلع.</a:t>
            </a:r>
          </a:p>
          <a:p>
            <a:r>
              <a:rPr lang="en-US" sz="2400" b="1"/>
              <a:t>Psychological</a:t>
            </a:r>
            <a:r>
              <a:rPr lang="en-US" sz="2400"/>
              <a:t>: </a:t>
            </a:r>
            <a:r>
              <a:rPr lang="ar-SA" sz="2400"/>
              <a:t>خوف زائد، قلق، الخوف الكارثي (تخيل حدوث أشياء رهيبة)، أفكار متداخلة أو تفكير وسواسي.</a:t>
            </a:r>
            <a:r>
              <a:rPr lang="en-US" sz="2400"/>
              <a:t> </a:t>
            </a:r>
          </a:p>
          <a:p>
            <a:r>
              <a:rPr lang="ar-SA" sz="2400" b="1"/>
              <a:t>سلوكي</a:t>
            </a:r>
            <a:r>
              <a:rPr lang="ar-SA" sz="2400"/>
              <a:t>:</a:t>
            </a:r>
            <a:r>
              <a:rPr lang="en-US" sz="2400"/>
              <a:t> </a:t>
            </a:r>
            <a:r>
              <a:rPr lang="ar-SA" sz="2400"/>
              <a:t>تجنب المواقف التي تجعلك تشعر بالقلق.</a:t>
            </a:r>
          </a:p>
          <a:p>
            <a:endParaRPr lang="en-US" dirty="0"/>
          </a:p>
        </p:txBody>
      </p:sp>
      <p:sp>
        <p:nvSpPr>
          <p:cNvPr id="4" name="TextBox 3">
            <a:extLst>
              <a:ext uri="{FF2B5EF4-FFF2-40B4-BE49-F238E27FC236}">
                <a16:creationId xmlns:a16="http://schemas.microsoft.com/office/drawing/2014/main" xmlns="" id="{EE627E77-92F7-244A-B97F-80EBDC21B1F9}"/>
              </a:ext>
            </a:extLst>
          </p:cNvPr>
          <p:cNvSpPr txBox="1"/>
          <p:nvPr/>
        </p:nvSpPr>
        <p:spPr>
          <a:xfrm>
            <a:off x="461963" y="4751175"/>
            <a:ext cx="8239125" cy="1138773"/>
          </a:xfrm>
          <a:prstGeom prst="rect">
            <a:avLst/>
          </a:prstGeom>
          <a:noFill/>
        </p:spPr>
        <p:txBody>
          <a:bodyPr wrap="square" rtlCol="0">
            <a:spAutoFit/>
          </a:bodyPr>
          <a:lstStyle/>
          <a:p>
            <a:r>
              <a:rPr lang="ar-SA" sz="2400" dirty="0">
                <a:solidFill>
                  <a:schemeClr val="accent5">
                    <a:lumMod val="75000"/>
                  </a:schemeClr>
                </a:solidFill>
              </a:rPr>
              <a:t>"</a:t>
            </a:r>
            <a:r>
              <a:rPr lang="ar-SA" sz="2400" i="1" dirty="0">
                <a:solidFill>
                  <a:schemeClr val="accent5">
                    <a:lumMod val="75000"/>
                  </a:schemeClr>
                </a:solidFill>
              </a:rPr>
              <a:t>نوبة هلع تنتقل من 0 إلى 100 في لحظة.</a:t>
            </a:r>
            <a:r>
              <a:rPr lang="en-US" sz="2400" i="1" dirty="0">
                <a:solidFill>
                  <a:schemeClr val="accent5">
                    <a:lumMod val="75000"/>
                  </a:schemeClr>
                </a:solidFill>
              </a:rPr>
              <a:t> </a:t>
            </a:r>
            <a:r>
              <a:rPr lang="ar-SA" sz="2400" i="1" dirty="0">
                <a:solidFill>
                  <a:schemeClr val="accent5">
                    <a:lumMod val="75000"/>
                  </a:schemeClr>
                </a:solidFill>
              </a:rPr>
              <a:t>إنها نصف الطريق بين الشعور وكأنك سيُغمى عليك وأنك ستموت."</a:t>
            </a:r>
          </a:p>
          <a:p>
            <a:pPr algn="r"/>
            <a:r>
              <a:rPr lang="ar-SA" sz="2000" dirty="0">
                <a:solidFill>
                  <a:schemeClr val="accent5">
                    <a:lumMod val="75000"/>
                  </a:schemeClr>
                </a:solidFill>
              </a:rPr>
              <a:t>- غير معروف</a:t>
            </a:r>
          </a:p>
        </p:txBody>
      </p:sp>
    </p:spTree>
    <p:extLst>
      <p:ext uri="{BB962C8B-B14F-4D97-AF65-F5344CB8AC3E}">
        <p14:creationId xmlns:p14="http://schemas.microsoft.com/office/powerpoint/2010/main" val="90362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F4DC4D-5519-F54E-AEDD-A9B913C23133}"/>
              </a:ext>
            </a:extLst>
          </p:cNvPr>
          <p:cNvSpPr>
            <a:spLocks noGrp="1"/>
          </p:cNvSpPr>
          <p:nvPr>
            <p:ph type="title"/>
          </p:nvPr>
        </p:nvSpPr>
        <p:spPr/>
        <p:txBody>
          <a:bodyPr/>
          <a:lstStyle/>
          <a:p>
            <a:r>
              <a:rPr lang="ar-SA"/>
              <a:t>اكتئاب</a:t>
            </a:r>
          </a:p>
        </p:txBody>
      </p:sp>
      <p:sp>
        <p:nvSpPr>
          <p:cNvPr id="3" name="Text Placeholder 2">
            <a:extLst>
              <a:ext uri="{FF2B5EF4-FFF2-40B4-BE49-F238E27FC236}">
                <a16:creationId xmlns:a16="http://schemas.microsoft.com/office/drawing/2014/main" xmlns="" id="{4B7DD70B-4655-E449-BFF3-F45770D6F36A}"/>
              </a:ext>
            </a:extLst>
          </p:cNvPr>
          <p:cNvSpPr>
            <a:spLocks noGrp="1"/>
          </p:cNvSpPr>
          <p:nvPr>
            <p:ph type="body" sz="quarter" idx="10"/>
          </p:nvPr>
        </p:nvSpPr>
        <p:spPr>
          <a:xfrm>
            <a:off x="461963" y="1146175"/>
            <a:ext cx="8239125" cy="4862739"/>
          </a:xfrm>
        </p:spPr>
        <p:txBody>
          <a:bodyPr/>
          <a:lstStyle/>
          <a:p>
            <a:r>
              <a:rPr lang="ar-SA"/>
              <a:t>يسبب الاكتئاب شعورًا مستمرًا بالحزن و/أو فقدان الاهتمام بالأنشطة التي عادةً ما تستمتع بها.</a:t>
            </a:r>
            <a:r>
              <a:rPr lang="en-US"/>
              <a:t> </a:t>
            </a:r>
          </a:p>
          <a:p>
            <a:r>
              <a:rPr lang="ar-SA"/>
              <a:t>يرتبط بمجموعة متنوعة من المشاكل العاطفية والجسدية ويمكن أن يقلل من قدرتك على العمل في العمل والمنزل.</a:t>
            </a:r>
          </a:p>
          <a:p>
            <a:endParaRPr lang="en-US" dirty="0"/>
          </a:p>
        </p:txBody>
      </p:sp>
      <p:sp>
        <p:nvSpPr>
          <p:cNvPr id="4" name="TextBox 3">
            <a:extLst>
              <a:ext uri="{FF2B5EF4-FFF2-40B4-BE49-F238E27FC236}">
                <a16:creationId xmlns:a16="http://schemas.microsoft.com/office/drawing/2014/main" xmlns="" id="{06C50F1C-D462-8148-956D-B331187EE45B}"/>
              </a:ext>
            </a:extLst>
          </p:cNvPr>
          <p:cNvSpPr txBox="1"/>
          <p:nvPr/>
        </p:nvSpPr>
        <p:spPr>
          <a:xfrm>
            <a:off x="461963" y="4131477"/>
            <a:ext cx="8239125" cy="1877437"/>
          </a:xfrm>
          <a:prstGeom prst="rect">
            <a:avLst/>
          </a:prstGeom>
          <a:noFill/>
        </p:spPr>
        <p:txBody>
          <a:bodyPr wrap="square" rtlCol="0">
            <a:spAutoFit/>
          </a:bodyPr>
          <a:lstStyle/>
          <a:p>
            <a:r>
              <a:rPr lang="ar-SA" sz="2400">
                <a:solidFill>
                  <a:schemeClr val="accent5">
                    <a:lumMod val="75000"/>
                  </a:schemeClr>
                </a:solidFill>
              </a:rPr>
              <a:t>"</a:t>
            </a:r>
            <a:r>
              <a:rPr lang="ar-SA" sz="2400" i="1">
                <a:solidFill>
                  <a:schemeClr val="accent5">
                    <a:lumMod val="75000"/>
                  </a:schemeClr>
                </a:solidFill>
              </a:rPr>
              <a:t>الاكتئاب ليس مجرد حزن.</a:t>
            </a:r>
            <a:r>
              <a:rPr lang="en-US" sz="2400" i="1">
                <a:solidFill>
                  <a:schemeClr val="accent5">
                    <a:lumMod val="75000"/>
                  </a:schemeClr>
                </a:solidFill>
              </a:rPr>
              <a:t> </a:t>
            </a:r>
            <a:r>
              <a:rPr lang="ar-SA" sz="2400" i="1">
                <a:solidFill>
                  <a:schemeClr val="accent5">
                    <a:lumMod val="75000"/>
                  </a:schemeClr>
                </a:solidFill>
              </a:rPr>
              <a:t>في أسوأ حالاته ، الاكتئاب هو غياب بارد للشعور - شعور كئيب ، فارغ ، مجوف - والشيء الوحيد الذي يبدو صحيحًا هو أنه لن ينتهي أو يتحسن أبدًا ".</a:t>
            </a:r>
          </a:p>
          <a:p>
            <a:pPr algn="r"/>
            <a:r>
              <a:rPr lang="ar-SA" sz="2000">
                <a:solidFill>
                  <a:schemeClr val="accent5">
                    <a:lumMod val="75000"/>
                  </a:schemeClr>
                </a:solidFill>
              </a:rPr>
              <a:t>- غير معروف</a:t>
            </a:r>
          </a:p>
        </p:txBody>
      </p:sp>
    </p:spTree>
    <p:extLst>
      <p:ext uri="{BB962C8B-B14F-4D97-AF65-F5344CB8AC3E}">
        <p14:creationId xmlns:p14="http://schemas.microsoft.com/office/powerpoint/2010/main" val="990363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5CE579-F64C-B944-8CBA-E6046BD03A7C}"/>
              </a:ext>
            </a:extLst>
          </p:cNvPr>
          <p:cNvSpPr>
            <a:spLocks noGrp="1"/>
          </p:cNvSpPr>
          <p:nvPr>
            <p:ph type="title"/>
          </p:nvPr>
        </p:nvSpPr>
        <p:spPr/>
        <p:txBody>
          <a:bodyPr/>
          <a:lstStyle/>
          <a:p>
            <a:r>
              <a:rPr lang="ar-SA"/>
              <a:t>العلامات والأعراض الشائعة للاكتئاب</a:t>
            </a:r>
          </a:p>
        </p:txBody>
      </p:sp>
      <p:graphicFrame>
        <p:nvGraphicFramePr>
          <p:cNvPr id="4" name="Table 4">
            <a:extLst>
              <a:ext uri="{FF2B5EF4-FFF2-40B4-BE49-F238E27FC236}">
                <a16:creationId xmlns:a16="http://schemas.microsoft.com/office/drawing/2014/main" xmlns="" id="{4D6E7FAB-2909-A743-9478-E995E2EEBF90}"/>
              </a:ext>
            </a:extLst>
          </p:cNvPr>
          <p:cNvGraphicFramePr>
            <a:graphicFrameLocks noGrp="1"/>
          </p:cNvGraphicFramePr>
          <p:nvPr/>
        </p:nvGraphicFramePr>
        <p:xfrm>
          <a:off x="175372" y="912906"/>
          <a:ext cx="8793256" cy="4434840"/>
        </p:xfrm>
        <a:graphic>
          <a:graphicData uri="http://schemas.openxmlformats.org/drawingml/2006/table">
            <a:tbl>
              <a:tblPr firstRow="1" bandRow="1">
                <a:tableStyleId>{5C22544A-7EE6-4342-B048-85BDC9FD1C3A}</a:tableStyleId>
              </a:tblPr>
              <a:tblGrid>
                <a:gridCol w="4396628">
                  <a:extLst>
                    <a:ext uri="{9D8B030D-6E8A-4147-A177-3AD203B41FA5}">
                      <a16:colId xmlns:a16="http://schemas.microsoft.com/office/drawing/2014/main" xmlns="" val="2530468558"/>
                    </a:ext>
                  </a:extLst>
                </a:gridCol>
                <a:gridCol w="4396628">
                  <a:extLst>
                    <a:ext uri="{9D8B030D-6E8A-4147-A177-3AD203B41FA5}">
                      <a16:colId xmlns:a16="http://schemas.microsoft.com/office/drawing/2014/main" xmlns="" val="2084176911"/>
                    </a:ext>
                  </a:extLst>
                </a:gridCol>
              </a:tblGrid>
              <a:tr h="370840">
                <a:tc>
                  <a:txBody>
                    <a:bodyPr/>
                    <a:lstStyle/>
                    <a:p>
                      <a:pPr algn="r"/>
                      <a:r>
                        <a:rPr lang="ar-SA" sz="2400"/>
                        <a:t>المخ والمعتقدات</a:t>
                      </a:r>
                    </a:p>
                  </a:txBody>
                  <a:tcPr>
                    <a:solidFill>
                      <a:schemeClr val="accent1">
                        <a:lumMod val="75000"/>
                      </a:schemeClr>
                    </a:solidFill>
                  </a:tcPr>
                </a:tc>
                <a:tc>
                  <a:txBody>
                    <a:bodyPr/>
                    <a:lstStyle/>
                    <a:p>
                      <a:pPr algn="r"/>
                      <a:r>
                        <a:rPr lang="ar-SA" sz="2400"/>
                        <a:t>الجسم والسلوك</a:t>
                      </a:r>
                    </a:p>
                  </a:txBody>
                  <a:tcPr>
                    <a:solidFill>
                      <a:schemeClr val="accent1">
                        <a:lumMod val="75000"/>
                      </a:schemeClr>
                    </a:solidFill>
                  </a:tcPr>
                </a:tc>
                <a:extLst>
                  <a:ext uri="{0D108BD9-81ED-4DB2-BD59-A6C34878D82A}">
                    <a16:rowId xmlns:a16="http://schemas.microsoft.com/office/drawing/2014/main" xmlns="" val="2332763944"/>
                  </a:ext>
                </a:extLst>
              </a:tr>
              <a:tr h="370840">
                <a:tc>
                  <a:txBody>
                    <a:bodyPr/>
                    <a:lstStyle/>
                    <a:p>
                      <a:pPr>
                        <a:spcBef>
                          <a:spcPts val="300"/>
                        </a:spcBef>
                        <a:spcAft>
                          <a:spcPts val="300"/>
                        </a:spcAft>
                      </a:pPr>
                      <a:r>
                        <a:rPr lang="ar-SA" sz="2000">
                          <a:solidFill>
                            <a:schemeClr val="dk1"/>
                          </a:solidFill>
                          <a:latin typeface="+mn-lt"/>
                          <a:ea typeface="+mn-ea"/>
                          <a:cs typeface="Arial"/>
                        </a:rPr>
                        <a:t>الشعور بالحزن والفراغ واليأس والعجز</a:t>
                      </a:r>
                    </a:p>
                    <a:p>
                      <a:pPr>
                        <a:spcBef>
                          <a:spcPts val="300"/>
                        </a:spcBef>
                        <a:spcAft>
                          <a:spcPts val="300"/>
                        </a:spcAft>
                      </a:pPr>
                      <a:r>
                        <a:rPr lang="ar-SA" sz="2000">
                          <a:solidFill>
                            <a:schemeClr val="dk1"/>
                          </a:solidFill>
                          <a:latin typeface="+mn-lt"/>
                          <a:ea typeface="+mn-ea"/>
                          <a:cs typeface="Arial"/>
                        </a:rPr>
                        <a:t>فقدان الاهتمام والاستمتاع بالأنشطة أو الأشياء التي عادةً ما يتم الاستمتاع بها</a:t>
                      </a:r>
                    </a:p>
                    <a:p>
                      <a:pPr>
                        <a:spcBef>
                          <a:spcPts val="300"/>
                        </a:spcBef>
                        <a:spcAft>
                          <a:spcPts val="300"/>
                        </a:spcAft>
                      </a:pPr>
                      <a:r>
                        <a:rPr lang="ar-SA" sz="2000">
                          <a:solidFill>
                            <a:schemeClr val="dk1"/>
                          </a:solidFill>
                          <a:latin typeface="+mn-lt"/>
                          <a:ea typeface="+mn-ea"/>
                          <a:cs typeface="Arial"/>
                        </a:rPr>
                        <a:t>الشعور بعدم التحفز أو الخمول</a:t>
                      </a:r>
                    </a:p>
                    <a:p>
                      <a:pPr>
                        <a:spcBef>
                          <a:spcPts val="300"/>
                        </a:spcBef>
                        <a:spcAft>
                          <a:spcPts val="300"/>
                        </a:spcAft>
                      </a:pPr>
                      <a:r>
                        <a:rPr lang="ar-SA" sz="2000">
                          <a:solidFill>
                            <a:schemeClr val="dk1"/>
                          </a:solidFill>
                          <a:latin typeface="+mn-lt"/>
                          <a:ea typeface="+mn-ea"/>
                          <a:cs typeface="Arial"/>
                        </a:rPr>
                        <a:t>الشعور بالذنب أو انتقاد الذات (أن تتملكك مشاعر سلبية وسيئة تجاه نفسك)</a:t>
                      </a:r>
                    </a:p>
                    <a:p>
                      <a:pPr>
                        <a:spcBef>
                          <a:spcPts val="300"/>
                        </a:spcBef>
                        <a:spcAft>
                          <a:spcPts val="300"/>
                        </a:spcAft>
                      </a:pPr>
                      <a:r>
                        <a:rPr lang="ar-SA" sz="2000">
                          <a:solidFill>
                            <a:schemeClr val="dk1"/>
                          </a:solidFill>
                          <a:latin typeface="+mn-lt"/>
                          <a:ea typeface="+mn-ea"/>
                          <a:cs typeface="Arial"/>
                        </a:rPr>
                        <a:t>الشعور باللامبالاة والانفصال عن المشاعر الإيجابية</a:t>
                      </a:r>
                    </a:p>
                    <a:p>
                      <a:pPr>
                        <a:spcBef>
                          <a:spcPts val="300"/>
                        </a:spcBef>
                        <a:spcAft>
                          <a:spcPts val="300"/>
                        </a:spcAft>
                      </a:pPr>
                      <a:r>
                        <a:rPr lang="ar-SA" sz="2000">
                          <a:solidFill>
                            <a:schemeClr val="dk1"/>
                          </a:solidFill>
                          <a:latin typeface="+mn-lt"/>
                          <a:ea typeface="+mn-ea"/>
                          <a:cs typeface="Arial"/>
                        </a:rPr>
                        <a:t>التهيج والغضب وتقلب المزاج</a:t>
                      </a:r>
                    </a:p>
                    <a:p>
                      <a:pPr>
                        <a:spcBef>
                          <a:spcPts val="300"/>
                        </a:spcBef>
                        <a:spcAft>
                          <a:spcPts val="300"/>
                        </a:spcAft>
                      </a:pPr>
                      <a:r>
                        <a:rPr lang="ar-SA" sz="2000">
                          <a:solidFill>
                            <a:schemeClr val="dk1"/>
                          </a:solidFill>
                          <a:latin typeface="+mn-lt"/>
                          <a:ea typeface="+mn-ea"/>
                          <a:cs typeface="Arial"/>
                        </a:rPr>
                        <a:t>صعوبة في التركيز والتفكير بوضوح وتذكر الأشياء واتخاذ القرارات</a:t>
                      </a:r>
                    </a:p>
                    <a:p>
                      <a:pPr>
                        <a:spcBef>
                          <a:spcPts val="300"/>
                        </a:spcBef>
                        <a:spcAft>
                          <a:spcPts val="300"/>
                        </a:spcAft>
                      </a:pPr>
                      <a:r>
                        <a:rPr lang="ar-SA" sz="2000">
                          <a:solidFill>
                            <a:schemeClr val="dk1"/>
                          </a:solidFill>
                          <a:latin typeface="+mn-lt"/>
                          <a:ea typeface="+mn-ea"/>
                          <a:cs typeface="Arial"/>
                        </a:rPr>
                        <a:t>أفكار تتعلق بالموت والانتحار</a:t>
                      </a:r>
                      <a:r>
                        <a:rPr lang="en-US" sz="2000"/>
                        <a:t> </a:t>
                      </a:r>
                    </a:p>
                  </a:txBody>
                  <a:tcPr>
                    <a:solidFill>
                      <a:schemeClr val="accent1">
                        <a:lumMod val="40000"/>
                        <a:lumOff val="60000"/>
                      </a:schemeClr>
                    </a:solidFill>
                  </a:tcPr>
                </a:tc>
                <a:tc>
                  <a:txBody>
                    <a:bodyPr/>
                    <a:lstStyle/>
                    <a:p>
                      <a:pPr>
                        <a:spcBef>
                          <a:spcPts val="300"/>
                        </a:spcBef>
                        <a:spcAft>
                          <a:spcPts val="300"/>
                        </a:spcAft>
                      </a:pPr>
                      <a:r>
                        <a:rPr lang="ar-SA" sz="2000">
                          <a:solidFill>
                            <a:schemeClr val="dk1"/>
                          </a:solidFill>
                          <a:latin typeface="+mn-lt"/>
                          <a:ea typeface="+mn-ea"/>
                          <a:cs typeface="Arial"/>
                        </a:rPr>
                        <a:t>الافتقار إلى الطاقة والشعور بالتعب أو الإنهاك كثيرًا</a:t>
                      </a:r>
                    </a:p>
                    <a:p>
                      <a:pPr>
                        <a:spcBef>
                          <a:spcPts val="300"/>
                        </a:spcBef>
                        <a:spcAft>
                          <a:spcPts val="300"/>
                        </a:spcAft>
                      </a:pPr>
                      <a:r>
                        <a:rPr lang="ar-SA" sz="2000">
                          <a:solidFill>
                            <a:schemeClr val="dk1"/>
                          </a:solidFill>
                          <a:latin typeface="+mn-lt"/>
                          <a:ea typeface="+mn-ea"/>
                          <a:cs typeface="Arial"/>
                        </a:rPr>
                        <a:t>الانسحاب بعيدًا عن الآخرين، حتى الأشخاص الذين عادةً تستمتع بقضاء الأوقات معهم</a:t>
                      </a:r>
                    </a:p>
                    <a:p>
                      <a:pPr>
                        <a:spcBef>
                          <a:spcPts val="300"/>
                        </a:spcBef>
                        <a:spcAft>
                          <a:spcPts val="300"/>
                        </a:spcAft>
                      </a:pPr>
                      <a:r>
                        <a:rPr lang="ar-SA" sz="2000">
                          <a:solidFill>
                            <a:schemeClr val="dk1"/>
                          </a:solidFill>
                          <a:latin typeface="+mn-lt"/>
                          <a:ea typeface="+mn-ea"/>
                          <a:cs typeface="Arial"/>
                        </a:rPr>
                        <a:t>تغيرات في أنماط النوم الطبيعية لديك (النوم لفترات طويلة أو لفترات قصيرة)</a:t>
                      </a:r>
                    </a:p>
                    <a:p>
                      <a:pPr>
                        <a:spcBef>
                          <a:spcPts val="300"/>
                        </a:spcBef>
                        <a:spcAft>
                          <a:spcPts val="300"/>
                        </a:spcAft>
                      </a:pPr>
                      <a:r>
                        <a:rPr lang="ar-SA" sz="2000">
                          <a:solidFill>
                            <a:schemeClr val="dk1"/>
                          </a:solidFill>
                          <a:latin typeface="+mn-lt"/>
                          <a:ea typeface="+mn-ea"/>
                          <a:cs typeface="Arial"/>
                        </a:rPr>
                        <a:t>تغيرات في الشهية وفقدان أو زيادة الوزن</a:t>
                      </a:r>
                    </a:p>
                    <a:p>
                      <a:pPr>
                        <a:spcBef>
                          <a:spcPts val="300"/>
                        </a:spcBef>
                        <a:spcAft>
                          <a:spcPts val="300"/>
                        </a:spcAft>
                      </a:pPr>
                      <a:r>
                        <a:rPr lang="ar-SA" sz="2000">
                          <a:solidFill>
                            <a:schemeClr val="dk1"/>
                          </a:solidFill>
                          <a:latin typeface="+mn-lt"/>
                          <a:ea typeface="+mn-ea"/>
                          <a:cs typeface="Arial"/>
                        </a:rPr>
                        <a:t>فقدان الاهتمام بالجنس</a:t>
                      </a:r>
                    </a:p>
                    <a:p>
                      <a:pPr>
                        <a:spcBef>
                          <a:spcPts val="300"/>
                        </a:spcBef>
                        <a:spcAft>
                          <a:spcPts val="300"/>
                        </a:spcAft>
                      </a:pPr>
                      <a:r>
                        <a:rPr lang="ar-SA" sz="2000">
                          <a:solidFill>
                            <a:schemeClr val="dk1"/>
                          </a:solidFill>
                          <a:latin typeface="+mn-lt"/>
                          <a:ea typeface="+mn-ea"/>
                          <a:cs typeface="Arial"/>
                        </a:rPr>
                        <a:t>زيادة الإدمان مثل إدمان الكحوليات للمساعدة في التكيف</a:t>
                      </a:r>
                    </a:p>
                    <a:p>
                      <a:pPr>
                        <a:spcBef>
                          <a:spcPts val="300"/>
                        </a:spcBef>
                        <a:spcAft>
                          <a:spcPts val="300"/>
                        </a:spcAft>
                      </a:pPr>
                      <a:r>
                        <a:rPr lang="ar-SA" sz="2000">
                          <a:solidFill>
                            <a:schemeClr val="dk1"/>
                          </a:solidFill>
                          <a:latin typeface="+mn-lt"/>
                          <a:ea typeface="+mn-ea"/>
                          <a:cs typeface="Arial"/>
                        </a:rPr>
                        <a:t>أوجاع وآلام في الجسم</a:t>
                      </a:r>
                    </a:p>
                    <a:p>
                      <a:pPr>
                        <a:spcBef>
                          <a:spcPts val="300"/>
                        </a:spcBef>
                        <a:spcAft>
                          <a:spcPts val="300"/>
                        </a:spcAft>
                      </a:pPr>
                      <a:r>
                        <a:rPr lang="ar-SA" sz="2000">
                          <a:solidFill>
                            <a:schemeClr val="dk1"/>
                          </a:solidFill>
                          <a:latin typeface="+mn-lt"/>
                          <a:ea typeface="+mn-ea"/>
                          <a:cs typeface="Arial"/>
                        </a:rPr>
                        <a:t>إهمال المسؤوليات</a:t>
                      </a:r>
                    </a:p>
                  </a:txBody>
                  <a:tcPr>
                    <a:solidFill>
                      <a:schemeClr val="accent1">
                        <a:lumMod val="40000"/>
                        <a:lumOff val="60000"/>
                      </a:schemeClr>
                    </a:solidFill>
                  </a:tcPr>
                </a:tc>
                <a:extLst>
                  <a:ext uri="{0D108BD9-81ED-4DB2-BD59-A6C34878D82A}">
                    <a16:rowId xmlns:a16="http://schemas.microsoft.com/office/drawing/2014/main" xmlns="" val="3340138522"/>
                  </a:ext>
                </a:extLst>
              </a:tr>
            </a:tbl>
          </a:graphicData>
        </a:graphic>
      </p:graphicFrame>
    </p:spTree>
    <p:extLst>
      <p:ext uri="{BB962C8B-B14F-4D97-AF65-F5344CB8AC3E}">
        <p14:creationId xmlns:p14="http://schemas.microsoft.com/office/powerpoint/2010/main" val="2613127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F94F90-FFF2-1F49-8619-6EFDF6ACF4BA}"/>
              </a:ext>
            </a:extLst>
          </p:cNvPr>
          <p:cNvSpPr>
            <a:spLocks noGrp="1"/>
          </p:cNvSpPr>
          <p:nvPr>
            <p:ph type="title"/>
          </p:nvPr>
        </p:nvSpPr>
        <p:spPr/>
        <p:txBody>
          <a:bodyPr/>
          <a:lstStyle/>
          <a:p>
            <a:r>
              <a:rPr lang="ar-SA"/>
              <a:t>اضطراب ثنائي القطب</a:t>
            </a:r>
            <a:br>
              <a:rPr lang="ar-SA"/>
            </a:br>
            <a:endParaRPr lang="ar-SA"/>
          </a:p>
        </p:txBody>
      </p:sp>
      <p:sp>
        <p:nvSpPr>
          <p:cNvPr id="3" name="Text Placeholder 2">
            <a:extLst>
              <a:ext uri="{FF2B5EF4-FFF2-40B4-BE49-F238E27FC236}">
                <a16:creationId xmlns:a16="http://schemas.microsoft.com/office/drawing/2014/main" xmlns="" id="{F93C2F11-9CA9-DC4C-95C9-B2B17582DD81}"/>
              </a:ext>
            </a:extLst>
          </p:cNvPr>
          <p:cNvSpPr>
            <a:spLocks noGrp="1"/>
          </p:cNvSpPr>
          <p:nvPr>
            <p:ph type="body" sz="quarter" idx="10"/>
          </p:nvPr>
        </p:nvSpPr>
        <p:spPr>
          <a:xfrm>
            <a:off x="461963" y="1146175"/>
            <a:ext cx="8239125" cy="2647612"/>
          </a:xfrm>
        </p:spPr>
        <p:txBody>
          <a:bodyPr/>
          <a:lstStyle/>
          <a:p>
            <a:pPr marL="0" indent="0">
              <a:buNone/>
            </a:pPr>
            <a:r>
              <a:rPr lang="ar-SA"/>
              <a:t>يتميز الاضطراب ثنائي القطب بتغيرات شديدة في المزاج.</a:t>
            </a:r>
            <a:r>
              <a:rPr lang="en-US"/>
              <a:t> </a:t>
            </a:r>
            <a:r>
              <a:rPr lang="ar-SA"/>
              <a:t>عادة ما تكون هناك نوبات من:</a:t>
            </a:r>
          </a:p>
          <a:p>
            <a:pPr marL="692150" lvl="1" indent="-234950"/>
            <a:r>
              <a:rPr lang="ar-SA"/>
              <a:t>مزاج مرتفع للغاية (يسمى الهوس)</a:t>
            </a:r>
            <a:r>
              <a:rPr lang="en-US"/>
              <a:t> </a:t>
            </a:r>
          </a:p>
          <a:p>
            <a:pPr marL="692150" lvl="1" indent="-234950"/>
            <a:r>
              <a:rPr lang="ar-SA"/>
              <a:t>مزاج مكتئب للغاية</a:t>
            </a:r>
            <a:r>
              <a:rPr lang="en-US"/>
              <a:t> </a:t>
            </a:r>
          </a:p>
        </p:txBody>
      </p:sp>
      <p:sp>
        <p:nvSpPr>
          <p:cNvPr id="4" name="TextBox 3">
            <a:extLst>
              <a:ext uri="{FF2B5EF4-FFF2-40B4-BE49-F238E27FC236}">
                <a16:creationId xmlns:a16="http://schemas.microsoft.com/office/drawing/2014/main" xmlns="" id="{A9999365-B0F6-F145-B3AC-096A8B16F661}"/>
              </a:ext>
            </a:extLst>
          </p:cNvPr>
          <p:cNvSpPr txBox="1"/>
          <p:nvPr/>
        </p:nvSpPr>
        <p:spPr>
          <a:xfrm>
            <a:off x="461963" y="3429000"/>
            <a:ext cx="8239125" cy="2308324"/>
          </a:xfrm>
          <a:prstGeom prst="rect">
            <a:avLst/>
          </a:prstGeom>
          <a:noFill/>
        </p:spPr>
        <p:txBody>
          <a:bodyPr wrap="square" rtlCol="0">
            <a:spAutoFit/>
          </a:bodyPr>
          <a:lstStyle/>
          <a:p>
            <a:r>
              <a:rPr lang="ar-SA" sz="2400" i="1">
                <a:solidFill>
                  <a:schemeClr val="accent5">
                    <a:lumMod val="75000"/>
                  </a:schemeClr>
                </a:solidFill>
              </a:rPr>
              <a:t>"تتمثل إحدى آليات التنفيس في التقلبات الشديدة.</a:t>
            </a:r>
            <a:r>
              <a:rPr lang="en-US" sz="2400" i="1">
                <a:solidFill>
                  <a:schemeClr val="accent5">
                    <a:lumMod val="75000"/>
                  </a:schemeClr>
                </a:solidFill>
              </a:rPr>
              <a:t> </a:t>
            </a:r>
            <a:r>
              <a:rPr lang="ar-SA" sz="2400" i="1">
                <a:solidFill>
                  <a:schemeClr val="accent5">
                    <a:lumMod val="75000"/>
                  </a:schemeClr>
                </a:solidFill>
              </a:rPr>
              <a:t>يتقلب تقدير الذات لدى الجميع إلى حد ما ، ولكن إذا كنت تشعر وكأنك على قمة العالم، وكأنك لا ترتكب أي خطأ وأنك "الأفضل" في كل شيء لمدة أسبوع واحد ، ويائس تمامًا، ومحبط، وغير قادرة على الحركة وممتلئ بكراهية الذات في اليوم التالي ، ربما يكون ذلك اضطرابًا ثنائي القطب ".</a:t>
            </a:r>
            <a:r>
              <a:rPr lang="en-US" sz="2400" i="1">
                <a:solidFill>
                  <a:schemeClr val="accent5">
                    <a:lumMod val="75000"/>
                  </a:schemeClr>
                </a:solidFill>
              </a:rPr>
              <a:t> </a:t>
            </a:r>
          </a:p>
          <a:p>
            <a:pPr algn="r"/>
            <a:r>
              <a:rPr lang="ar-SA" sz="2000">
                <a:solidFill>
                  <a:schemeClr val="accent5">
                    <a:lumMod val="75000"/>
                  </a:schemeClr>
                </a:solidFill>
              </a:rPr>
              <a:t>- سيو بي</a:t>
            </a:r>
          </a:p>
        </p:txBody>
      </p:sp>
    </p:spTree>
    <p:extLst>
      <p:ext uri="{BB962C8B-B14F-4D97-AF65-F5344CB8AC3E}">
        <p14:creationId xmlns:p14="http://schemas.microsoft.com/office/powerpoint/2010/main" val="824514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77F0A8-93D5-D046-B24D-870B88B252BE}"/>
              </a:ext>
            </a:extLst>
          </p:cNvPr>
          <p:cNvSpPr>
            <a:spLocks noGrp="1"/>
          </p:cNvSpPr>
          <p:nvPr>
            <p:ph type="title"/>
          </p:nvPr>
        </p:nvSpPr>
        <p:spPr/>
        <p:txBody>
          <a:bodyPr/>
          <a:lstStyle/>
          <a:p>
            <a:r>
              <a:rPr lang="ar-SA"/>
              <a:t>اضطراب الوسواس القهري (</a:t>
            </a:r>
            <a:r>
              <a:rPr lang="en-US"/>
              <a:t>OCD</a:t>
            </a:r>
            <a:r>
              <a:rPr lang="ar-SA"/>
              <a:t>)</a:t>
            </a:r>
            <a:br>
              <a:rPr lang="ar-SA"/>
            </a:br>
            <a:endParaRPr lang="ar-SA"/>
          </a:p>
        </p:txBody>
      </p:sp>
      <p:sp>
        <p:nvSpPr>
          <p:cNvPr id="3" name="Text Placeholder 2">
            <a:extLst>
              <a:ext uri="{FF2B5EF4-FFF2-40B4-BE49-F238E27FC236}">
                <a16:creationId xmlns:a16="http://schemas.microsoft.com/office/drawing/2014/main" xmlns="" id="{7848D001-64AE-6F42-94B2-2B3B4F01F9C8}"/>
              </a:ext>
            </a:extLst>
          </p:cNvPr>
          <p:cNvSpPr>
            <a:spLocks noGrp="1"/>
          </p:cNvSpPr>
          <p:nvPr>
            <p:ph type="body" sz="quarter" idx="10"/>
          </p:nvPr>
        </p:nvSpPr>
        <p:spPr>
          <a:xfrm>
            <a:off x="461963" y="1146175"/>
            <a:ext cx="8239125" cy="4857810"/>
          </a:xfrm>
        </p:spPr>
        <p:txBody>
          <a:bodyPr/>
          <a:lstStyle/>
          <a:p>
            <a:r>
              <a:rPr lang="ar-SA"/>
              <a:t>يتسم الوسواس القهري بالوساوس التي تؤدي إلى سلوكيات قهرية.</a:t>
            </a:r>
          </a:p>
          <a:p>
            <a:r>
              <a:rPr lang="ar-SA"/>
              <a:t>يمارس الكثير من الناس طقوسًا أو عادات بسيطة تجعلهم يشعرون بمزيد من الأمان.</a:t>
            </a:r>
            <a:r>
              <a:rPr lang="en-US"/>
              <a:t> </a:t>
            </a:r>
            <a:r>
              <a:rPr lang="ar-SA"/>
              <a:t>على سبيل المثال،</a:t>
            </a:r>
            <a:r>
              <a:rPr lang="en-US"/>
              <a:t> </a:t>
            </a:r>
          </a:p>
          <a:p>
            <a:pPr lvl="1"/>
            <a:r>
              <a:rPr lang="ar-SA"/>
              <a:t>مراجعة التحقق مرة أخرى من أنهم قد أوقفوا تشغيل الفرن</a:t>
            </a:r>
          </a:p>
          <a:p>
            <a:pPr lvl="1"/>
            <a:r>
              <a:rPr lang="ar-SA"/>
              <a:t>دائما يرتدون الجوارب المحظوظة في أيام العروض التقديمية.</a:t>
            </a:r>
          </a:p>
          <a:p>
            <a:r>
              <a:rPr lang="ar-SA"/>
              <a:t>من ناحية أخرى ، يشعر الأشخاص المصابون باضطراب الوسواس القهري بأنهم </a:t>
            </a:r>
            <a:r>
              <a:rPr lang="ar-SA" i="1"/>
              <a:t>مجبرون</a:t>
            </a:r>
            <a:r>
              <a:rPr lang="ar-SA"/>
              <a:t> على أداء طقوس معينة بشكل متكرر (حتى لو لم يرغبوا في ذلك ، وحتى لو أدى ذلك إلى تعقيد حياتهم دون الحاجة إلى ذلك).</a:t>
            </a:r>
            <a:r>
              <a:rPr lang="en-US"/>
              <a:t> </a:t>
            </a:r>
          </a:p>
        </p:txBody>
      </p:sp>
    </p:spTree>
    <p:extLst>
      <p:ext uri="{BB962C8B-B14F-4D97-AF65-F5344CB8AC3E}">
        <p14:creationId xmlns:p14="http://schemas.microsoft.com/office/powerpoint/2010/main" val="3480063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078E7C-2807-094C-A003-EF1F8F523EA6}"/>
              </a:ext>
            </a:extLst>
          </p:cNvPr>
          <p:cNvSpPr>
            <a:spLocks noGrp="1"/>
          </p:cNvSpPr>
          <p:nvPr>
            <p:ph type="title"/>
          </p:nvPr>
        </p:nvSpPr>
        <p:spPr/>
        <p:txBody>
          <a:bodyPr/>
          <a:lstStyle/>
          <a:p>
            <a:r>
              <a:rPr lang="ar-SA"/>
              <a:t>يتصف اضطراب الوسواس القهري بما يلي...</a:t>
            </a:r>
          </a:p>
        </p:txBody>
      </p:sp>
      <p:sp>
        <p:nvSpPr>
          <p:cNvPr id="3" name="Text Placeholder 2">
            <a:extLst>
              <a:ext uri="{FF2B5EF4-FFF2-40B4-BE49-F238E27FC236}">
                <a16:creationId xmlns:a16="http://schemas.microsoft.com/office/drawing/2014/main" xmlns="" id="{22DB332D-97E0-AD4C-B3AA-3550C0AEBA79}"/>
              </a:ext>
            </a:extLst>
          </p:cNvPr>
          <p:cNvSpPr>
            <a:spLocks noGrp="1"/>
          </p:cNvSpPr>
          <p:nvPr>
            <p:ph type="body" sz="quarter" idx="10"/>
          </p:nvPr>
        </p:nvSpPr>
        <p:spPr>
          <a:xfrm>
            <a:off x="461963" y="1146175"/>
            <a:ext cx="8239125" cy="4470854"/>
          </a:xfrm>
        </p:spPr>
        <p:txBody>
          <a:bodyPr/>
          <a:lstStyle/>
          <a:p>
            <a:r>
              <a:rPr lang="ar-SA"/>
              <a:t>أفكار متكررة غير مرغوب فيها (</a:t>
            </a:r>
            <a:r>
              <a:rPr lang="ar-SA" b="1"/>
              <a:t>الهواجس</a:t>
            </a:r>
            <a:r>
              <a:rPr lang="ar-SA"/>
              <a:t>)</a:t>
            </a:r>
          </a:p>
          <a:p>
            <a:r>
              <a:rPr lang="ar-SA"/>
              <a:t>البواعث اللاعقلانية والمفرطة للقيام ببعض الأعمال (</a:t>
            </a:r>
            <a:r>
              <a:rPr lang="ar-SA" b="1"/>
              <a:t>الإكراهات</a:t>
            </a:r>
            <a:r>
              <a:rPr lang="ar-SA"/>
              <a:t>)</a:t>
            </a:r>
          </a:p>
          <a:p>
            <a:r>
              <a:rPr lang="ar-SA"/>
              <a:t>على الرغم من أن الأشخاص المصابين باضطراب الوسواس القهري قد يعرفون أن أفكارهم وسلوكياتهم ليست منطقية، إلا أنهم غالبًا ما يشعرون بأنهم غير قادرين على إيقافها.</a:t>
            </a:r>
          </a:p>
        </p:txBody>
      </p:sp>
      <p:sp>
        <p:nvSpPr>
          <p:cNvPr id="4" name="TextBox 3">
            <a:extLst>
              <a:ext uri="{FF2B5EF4-FFF2-40B4-BE49-F238E27FC236}">
                <a16:creationId xmlns:a16="http://schemas.microsoft.com/office/drawing/2014/main" xmlns="" id="{DF793433-B85A-1443-B2AE-DA0CC21F39F7}"/>
              </a:ext>
            </a:extLst>
          </p:cNvPr>
          <p:cNvSpPr txBox="1"/>
          <p:nvPr/>
        </p:nvSpPr>
        <p:spPr>
          <a:xfrm>
            <a:off x="442912" y="4660640"/>
            <a:ext cx="8239125" cy="1138773"/>
          </a:xfrm>
          <a:prstGeom prst="rect">
            <a:avLst/>
          </a:prstGeom>
          <a:noFill/>
        </p:spPr>
        <p:txBody>
          <a:bodyPr wrap="square" rtlCol="0">
            <a:spAutoFit/>
          </a:bodyPr>
          <a:lstStyle/>
          <a:p>
            <a:r>
              <a:rPr lang="ar-SA" sz="2400" i="1">
                <a:solidFill>
                  <a:schemeClr val="accent5">
                    <a:lumMod val="75000"/>
                  </a:schemeClr>
                </a:solidFill>
              </a:rPr>
              <a:t>"اضطراب الوسواس القهري يشبه وجود متنمر عالق داخل رأسك، ولا يمكن لأي شخص آخر رؤيته."</a:t>
            </a:r>
          </a:p>
          <a:p>
            <a:pPr algn="r"/>
            <a:r>
              <a:rPr lang="ar-SA" sz="2000">
                <a:solidFill>
                  <a:schemeClr val="accent5">
                    <a:lumMod val="75000"/>
                  </a:schemeClr>
                </a:solidFill>
              </a:rPr>
              <a:t>- كريسي إم</a:t>
            </a:r>
          </a:p>
        </p:txBody>
      </p:sp>
    </p:spTree>
    <p:extLst>
      <p:ext uri="{BB962C8B-B14F-4D97-AF65-F5344CB8AC3E}">
        <p14:creationId xmlns:p14="http://schemas.microsoft.com/office/powerpoint/2010/main" val="146841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5060F8-F7AA-454E-8B4C-ADB2610EB424}"/>
              </a:ext>
            </a:extLst>
          </p:cNvPr>
          <p:cNvSpPr>
            <a:spLocks noGrp="1"/>
          </p:cNvSpPr>
          <p:nvPr>
            <p:ph type="title"/>
          </p:nvPr>
        </p:nvSpPr>
        <p:spPr>
          <a:xfrm>
            <a:off x="171450" y="136526"/>
            <a:ext cx="8621568" cy="611619"/>
          </a:xfrm>
        </p:spPr>
        <p:txBody>
          <a:bodyPr/>
          <a:lstStyle/>
          <a:p>
            <a:r>
              <a:rPr lang="ar-SA" dirty="0"/>
              <a:t>الموضوعات التي سنناقشها</a:t>
            </a:r>
          </a:p>
        </p:txBody>
      </p:sp>
      <p:sp>
        <p:nvSpPr>
          <p:cNvPr id="4" name="Text Placeholder 3">
            <a:extLst>
              <a:ext uri="{FF2B5EF4-FFF2-40B4-BE49-F238E27FC236}">
                <a16:creationId xmlns:a16="http://schemas.microsoft.com/office/drawing/2014/main" xmlns="" id="{78BA598B-3E58-EF40-9BCA-0A4B810308F0}"/>
              </a:ext>
            </a:extLst>
          </p:cNvPr>
          <p:cNvSpPr>
            <a:spLocks noGrp="1"/>
          </p:cNvSpPr>
          <p:nvPr>
            <p:ph type="body" sz="quarter" idx="10"/>
          </p:nvPr>
        </p:nvSpPr>
        <p:spPr>
          <a:xfrm>
            <a:off x="2525890" y="1143000"/>
            <a:ext cx="6267128" cy="5375729"/>
          </a:xfrm>
        </p:spPr>
        <p:txBody>
          <a:bodyPr/>
          <a:lstStyle/>
          <a:p>
            <a:pPr>
              <a:buFont typeface="Wingdings" panose="05000000000000000000" pitchFamily="2" charset="2"/>
              <a:buChar char=""/>
            </a:pPr>
            <a:r>
              <a:rPr lang="ar-SA" sz="2400" dirty="0"/>
              <a:t>أربعة خرافات وحقائق عن الصحة النفسية</a:t>
            </a:r>
            <a:r>
              <a:rPr lang="en-US" sz="2400" dirty="0"/>
              <a:t> </a:t>
            </a:r>
          </a:p>
          <a:p>
            <a:pPr>
              <a:buFont typeface="Wingdings" panose="05000000000000000000" pitchFamily="2" charset="2"/>
              <a:buChar char=""/>
            </a:pPr>
            <a:r>
              <a:rPr lang="ar-SA" sz="2400" dirty="0"/>
              <a:t>ستة من اضطرابات الصحة النفسية الأكثر شيوعًا</a:t>
            </a:r>
            <a:r>
              <a:rPr lang="en-US" sz="2400" dirty="0"/>
              <a:t> </a:t>
            </a:r>
          </a:p>
          <a:p>
            <a:pPr>
              <a:buFont typeface="Wingdings" panose="05000000000000000000" pitchFamily="2" charset="2"/>
              <a:buChar char=""/>
            </a:pPr>
            <a:r>
              <a:rPr lang="ar-SA" sz="2400" dirty="0"/>
              <a:t>ما هي أنواع السلوكيات التي قد تشر إلى صعوبات الصحة النفسية</a:t>
            </a:r>
          </a:p>
          <a:p>
            <a:pPr>
              <a:buFont typeface="Wingdings" panose="05000000000000000000" pitchFamily="2" charset="2"/>
              <a:buChar char=""/>
            </a:pPr>
            <a:r>
              <a:rPr lang="ar-SA" sz="2400" dirty="0"/>
              <a:t>كيف يتم تشخيص اضطرابات الصحة النفسية وعلاجها</a:t>
            </a:r>
          </a:p>
          <a:p>
            <a:pPr>
              <a:buFont typeface="Wingdings" panose="05000000000000000000" pitchFamily="2" charset="2"/>
              <a:buChar char=""/>
            </a:pPr>
            <a:r>
              <a:rPr lang="ar-SA" sz="2400" dirty="0"/>
              <a:t>نصائح حول متى وكيف تطلب المساعدة.</a:t>
            </a:r>
          </a:p>
        </p:txBody>
      </p:sp>
      <p:pic>
        <p:nvPicPr>
          <p:cNvPr id="5" name="Picture 4">
            <a:extLst>
              <a:ext uri="{FF2B5EF4-FFF2-40B4-BE49-F238E27FC236}">
                <a16:creationId xmlns:a16="http://schemas.microsoft.com/office/drawing/2014/main" xmlns="" id="{E500C2D3-5F2B-6B41-80DF-342F227F2F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404" y="2378052"/>
            <a:ext cx="2228850" cy="2228850"/>
          </a:xfrm>
          <a:prstGeom prst="rect">
            <a:avLst/>
          </a:prstGeom>
        </p:spPr>
      </p:pic>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62B754-B464-E942-95F4-6B0492A2216F}"/>
              </a:ext>
            </a:extLst>
          </p:cNvPr>
          <p:cNvSpPr>
            <a:spLocks noGrp="1"/>
          </p:cNvSpPr>
          <p:nvPr>
            <p:ph type="title"/>
          </p:nvPr>
        </p:nvSpPr>
        <p:spPr/>
        <p:txBody>
          <a:bodyPr/>
          <a:lstStyle/>
          <a:p>
            <a:r>
              <a:rPr lang="ar-SA"/>
              <a:t>الفصام</a:t>
            </a:r>
          </a:p>
        </p:txBody>
      </p:sp>
      <p:sp>
        <p:nvSpPr>
          <p:cNvPr id="3" name="Text Placeholder 2">
            <a:extLst>
              <a:ext uri="{FF2B5EF4-FFF2-40B4-BE49-F238E27FC236}">
                <a16:creationId xmlns:a16="http://schemas.microsoft.com/office/drawing/2014/main" xmlns="" id="{37AB17A8-0811-2147-A642-C0671ED29DFB}"/>
              </a:ext>
            </a:extLst>
          </p:cNvPr>
          <p:cNvSpPr>
            <a:spLocks noGrp="1"/>
          </p:cNvSpPr>
          <p:nvPr>
            <p:ph type="body" sz="quarter" idx="10"/>
          </p:nvPr>
        </p:nvSpPr>
        <p:spPr>
          <a:xfrm>
            <a:off x="452437" y="1015546"/>
            <a:ext cx="8239125" cy="5575299"/>
          </a:xfrm>
        </p:spPr>
        <p:txBody>
          <a:bodyPr/>
          <a:lstStyle/>
          <a:p>
            <a:pPr marL="0" indent="0">
              <a:buNone/>
            </a:pPr>
            <a:r>
              <a:rPr lang="ar-SA"/>
              <a:t>ينطوي الفصام على مجموعة من المشكلات في التفكير والسلوك والعاطفة.</a:t>
            </a:r>
            <a:r>
              <a:rPr lang="en-US"/>
              <a:t> </a:t>
            </a:r>
            <a:r>
              <a:rPr lang="ar-SA"/>
              <a:t>تختلف الأعراض ولكنها عادةً ما تشمل:</a:t>
            </a:r>
          </a:p>
          <a:p>
            <a:r>
              <a:rPr lang="ar-SA" sz="2400" b="1"/>
              <a:t>الأوهام</a:t>
            </a:r>
            <a:r>
              <a:rPr lang="ar-SA" sz="2400"/>
              <a:t> (المعتقدات الخاطئة لا تستند إلى الواقع)</a:t>
            </a:r>
          </a:p>
          <a:p>
            <a:r>
              <a:rPr lang="ar-SA" sz="2400" b="1"/>
              <a:t>الهلوسة</a:t>
            </a:r>
            <a:r>
              <a:rPr lang="ar-SA" sz="2400"/>
              <a:t> (رؤية أو سماع أشياء غير موجودة)</a:t>
            </a:r>
          </a:p>
          <a:p>
            <a:r>
              <a:rPr lang="ar-SA" sz="2400" b="1"/>
              <a:t>اضطراب التفكير والكلام</a:t>
            </a:r>
            <a:r>
              <a:rPr lang="ar-SA" sz="2400"/>
              <a:t> (على سبيل المثال، الإجابات على الأسئلة ليست ذات صلة)</a:t>
            </a:r>
          </a:p>
          <a:p>
            <a:r>
              <a:rPr lang="ar-SA" sz="2400" b="1"/>
              <a:t>حركات وسلوكيات غير طبيعية</a:t>
            </a:r>
            <a:r>
              <a:rPr lang="ar-SA" sz="2400"/>
              <a:t> (على سبيل المثال، الإثارة، الأوضاع المتيبسة، والحركة المفرطة)</a:t>
            </a:r>
          </a:p>
          <a:p>
            <a:r>
              <a:rPr lang="ar-SA" sz="2400" b="1"/>
              <a:t>الأعراض السلبية</a:t>
            </a:r>
            <a:r>
              <a:rPr lang="ar-SA" sz="2400"/>
              <a:t> (على سبيل المثال، إهمال النظافة الشخصية، التظاهر بانعدام العاطفة، والانسحاب)</a:t>
            </a:r>
          </a:p>
        </p:txBody>
      </p:sp>
    </p:spTree>
    <p:extLst>
      <p:ext uri="{BB962C8B-B14F-4D97-AF65-F5344CB8AC3E}">
        <p14:creationId xmlns:p14="http://schemas.microsoft.com/office/powerpoint/2010/main" val="3997872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20CE18-AFF5-9C4B-ABDB-92742C42208D}"/>
              </a:ext>
            </a:extLst>
          </p:cNvPr>
          <p:cNvSpPr>
            <a:spLocks noGrp="1"/>
          </p:cNvSpPr>
          <p:nvPr>
            <p:ph type="title"/>
          </p:nvPr>
        </p:nvSpPr>
        <p:spPr/>
        <p:txBody>
          <a:bodyPr/>
          <a:lstStyle/>
          <a:p>
            <a:r>
              <a:rPr lang="ar-SA"/>
              <a:t>اضطراب ما بعد الصدمة</a:t>
            </a:r>
          </a:p>
        </p:txBody>
      </p:sp>
      <p:sp>
        <p:nvSpPr>
          <p:cNvPr id="3" name="Text Placeholder 2">
            <a:extLst>
              <a:ext uri="{FF2B5EF4-FFF2-40B4-BE49-F238E27FC236}">
                <a16:creationId xmlns:a16="http://schemas.microsoft.com/office/drawing/2014/main" xmlns="" id="{FC35F1F0-A9CA-F046-860D-C375E06C930F}"/>
              </a:ext>
            </a:extLst>
          </p:cNvPr>
          <p:cNvSpPr>
            <a:spLocks noGrp="1"/>
          </p:cNvSpPr>
          <p:nvPr>
            <p:ph type="body" sz="quarter" idx="10"/>
          </p:nvPr>
        </p:nvSpPr>
        <p:spPr>
          <a:xfrm>
            <a:off x="461963" y="1146175"/>
            <a:ext cx="8239125" cy="4844078"/>
          </a:xfrm>
        </p:spPr>
        <p:txBody>
          <a:bodyPr/>
          <a:lstStyle/>
          <a:p>
            <a:pPr marL="0" indent="0">
              <a:buNone/>
            </a:pPr>
            <a:r>
              <a:rPr lang="ar-SA" dirty="0"/>
              <a:t>اضطراب ما بعد الصدمة (</a:t>
            </a:r>
            <a:r>
              <a:rPr lang="en-US" dirty="0"/>
              <a:t>PTSD</a:t>
            </a:r>
            <a:r>
              <a:rPr lang="ar-SA" dirty="0"/>
              <a:t>) هو مجموعة معينة من ردود الفعل التي يمكن أن تتطور لدى الأشخاص الذين مروا بحدث هدد حياتهم أو سلامتهم (أو حياة الآخرين من حولهم) وعانوا من مشاعر الخوف الشديد أو العجز أو الرعب.</a:t>
            </a:r>
          </a:p>
        </p:txBody>
      </p:sp>
      <p:sp>
        <p:nvSpPr>
          <p:cNvPr id="4" name="TextBox 3">
            <a:extLst>
              <a:ext uri="{FF2B5EF4-FFF2-40B4-BE49-F238E27FC236}">
                <a16:creationId xmlns:a16="http://schemas.microsoft.com/office/drawing/2014/main" xmlns="" id="{CC6BE055-5E9D-A54D-B4B4-EB273715A2C1}"/>
              </a:ext>
            </a:extLst>
          </p:cNvPr>
          <p:cNvSpPr txBox="1"/>
          <p:nvPr/>
        </p:nvSpPr>
        <p:spPr>
          <a:xfrm>
            <a:off x="461963" y="3588167"/>
            <a:ext cx="8239125" cy="2123658"/>
          </a:xfrm>
          <a:prstGeom prst="rect">
            <a:avLst/>
          </a:prstGeom>
          <a:noFill/>
        </p:spPr>
        <p:txBody>
          <a:bodyPr wrap="square" rtlCol="0">
            <a:spAutoFit/>
          </a:bodyPr>
          <a:lstStyle/>
          <a:p>
            <a:r>
              <a:rPr lang="ar-SA" sz="2800" i="1">
                <a:solidFill>
                  <a:schemeClr val="accent5">
                    <a:lumMod val="75000"/>
                  </a:schemeClr>
                </a:solidFill>
              </a:rPr>
              <a:t>"في بعض الأحيان بعد تجربة صادمة، يبدو أن النظام البشري للحفاظ على الذات في حالة تأهب دائم - كما لو أن الخطر قد يعود في أي لحظة."</a:t>
            </a:r>
          </a:p>
          <a:p>
            <a:pPr algn="r"/>
            <a:r>
              <a:rPr lang="ar-SA" sz="2000">
                <a:solidFill>
                  <a:schemeClr val="accent5">
                    <a:lumMod val="75000"/>
                  </a:schemeClr>
                </a:solidFill>
              </a:rPr>
              <a:t>- </a:t>
            </a:r>
            <a:r>
              <a:rPr lang="en-US" sz="2000">
                <a:solidFill>
                  <a:schemeClr val="accent5">
                    <a:lumMod val="75000"/>
                  </a:schemeClr>
                </a:solidFill>
              </a:rPr>
              <a:t>Judith Herman Lewis</a:t>
            </a:r>
          </a:p>
        </p:txBody>
      </p:sp>
    </p:spTree>
    <p:extLst>
      <p:ext uri="{BB962C8B-B14F-4D97-AF65-F5344CB8AC3E}">
        <p14:creationId xmlns:p14="http://schemas.microsoft.com/office/powerpoint/2010/main" val="24730031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508460-709F-F54F-9D6D-5E700BC62F60}"/>
              </a:ext>
            </a:extLst>
          </p:cNvPr>
          <p:cNvSpPr>
            <a:spLocks noGrp="1"/>
          </p:cNvSpPr>
          <p:nvPr>
            <p:ph type="title"/>
          </p:nvPr>
        </p:nvSpPr>
        <p:spPr/>
        <p:txBody>
          <a:bodyPr/>
          <a:lstStyle/>
          <a:p>
            <a:r>
              <a:rPr lang="ar-SA"/>
              <a:t>أعراض اضطراب ما بعد الصدمة</a:t>
            </a:r>
          </a:p>
        </p:txBody>
      </p:sp>
      <p:sp>
        <p:nvSpPr>
          <p:cNvPr id="3" name="Text Placeholder 2">
            <a:extLst>
              <a:ext uri="{FF2B5EF4-FFF2-40B4-BE49-F238E27FC236}">
                <a16:creationId xmlns:a16="http://schemas.microsoft.com/office/drawing/2014/main" xmlns="" id="{693DDA46-8C40-2C4B-9233-6BC4594814FE}"/>
              </a:ext>
            </a:extLst>
          </p:cNvPr>
          <p:cNvSpPr>
            <a:spLocks noGrp="1"/>
          </p:cNvSpPr>
          <p:nvPr>
            <p:ph type="body" sz="quarter" idx="10"/>
          </p:nvPr>
        </p:nvSpPr>
        <p:spPr>
          <a:xfrm>
            <a:off x="307181" y="1146175"/>
            <a:ext cx="8529638" cy="6225009"/>
          </a:xfrm>
        </p:spPr>
        <p:txBody>
          <a:bodyPr/>
          <a:lstStyle/>
          <a:p>
            <a:pPr marL="457200" indent="-457200">
              <a:buFont typeface="+mj-lt"/>
              <a:buAutoNum type="arabicPeriod"/>
            </a:pPr>
            <a:r>
              <a:rPr lang="ar-SA" sz="2200" b="1"/>
              <a:t>إعادة معايشة الحدث:</a:t>
            </a:r>
            <a:r>
              <a:rPr lang="en-US" sz="2200"/>
              <a:t> </a:t>
            </a:r>
            <a:r>
              <a:rPr lang="ar-SA" sz="2200"/>
              <a:t>الذكريات أو الأفكار أو الصور أو الكوابيس غير المرغوب فيها والمتكررة.</a:t>
            </a:r>
            <a:r>
              <a:rPr lang="en-US" sz="2200"/>
              <a:t> </a:t>
            </a:r>
            <a:r>
              <a:rPr lang="ar-SA" sz="2200"/>
              <a:t>قد تؤدي هذه التذكيرات إلى ردود فعل عاطفية أو جسدية شديدة.</a:t>
            </a:r>
          </a:p>
          <a:p>
            <a:pPr marL="457200" indent="-457200">
              <a:buFont typeface="+mj-lt"/>
              <a:buAutoNum type="arabicPeriod"/>
            </a:pPr>
            <a:r>
              <a:rPr lang="ar-SA" sz="2200" b="1"/>
              <a:t>الإفراط في الانتباه أو الانقطاع</a:t>
            </a:r>
            <a:r>
              <a:rPr lang="ar-SA" sz="2200"/>
              <a:t>:</a:t>
            </a:r>
            <a:r>
              <a:rPr lang="en-US" sz="2200"/>
              <a:t> </a:t>
            </a:r>
            <a:r>
              <a:rPr lang="ar-SA" sz="2200"/>
              <a:t>صعوبات النوم ، التهيج ، قلة التركيز ، ويسهل الشعور بالدهشة والبقاء متيقظًا باستمرار تأهبًا لعلامات الخطر.</a:t>
            </a:r>
          </a:p>
          <a:p>
            <a:pPr marL="457200" indent="-457200">
              <a:buFont typeface="+mj-lt"/>
              <a:buAutoNum type="arabicPeriod"/>
            </a:pPr>
            <a:r>
              <a:rPr lang="ar-SA" sz="2200" b="1"/>
              <a:t>تجنب تذكيرات الحدث:</a:t>
            </a:r>
            <a:r>
              <a:rPr lang="en-US" sz="2200"/>
              <a:t> </a:t>
            </a:r>
            <a:r>
              <a:rPr lang="ar-SA" sz="2200"/>
              <a:t>تعمد الابتعاد عن الأنشطة ، الأماكن، الأشخاص، الأفكار أو المشاعر المرتبطة بالحدث.</a:t>
            </a:r>
          </a:p>
          <a:p>
            <a:pPr marL="457200" indent="-457200">
              <a:buFont typeface="+mj-lt"/>
              <a:buAutoNum type="arabicPeriod"/>
            </a:pPr>
            <a:r>
              <a:rPr lang="ar-SA" sz="2200" b="1"/>
              <a:t>الشعور بالخدر العاطفي</a:t>
            </a:r>
            <a:r>
              <a:rPr lang="ar-SA" sz="2200"/>
              <a:t>:</a:t>
            </a:r>
            <a:r>
              <a:rPr lang="en-US" sz="2200"/>
              <a:t> </a:t>
            </a:r>
            <a:r>
              <a:rPr lang="ar-SA" sz="2200"/>
              <a:t>فقدان الاهتمام بالأنشطة اليومية ، والشعور بالانفصال والابتعاد عن الأصدقاء والعائلة ، أو الشعور باللامبالاة والخدر العاطفي.</a:t>
            </a:r>
          </a:p>
          <a:p>
            <a:endParaRPr lang="en-US" sz="2400" dirty="0"/>
          </a:p>
        </p:txBody>
      </p:sp>
    </p:spTree>
    <p:extLst>
      <p:ext uri="{BB962C8B-B14F-4D97-AF65-F5344CB8AC3E}">
        <p14:creationId xmlns:p14="http://schemas.microsoft.com/office/powerpoint/2010/main" val="1357648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b="1" dirty="0"/>
              <a:t>غالبًا ما ترتبط السلوكيات بتحديات الصحة النفسية</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18931272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7E1A13-804D-5B4B-8F7A-DFE94AF984C6}"/>
              </a:ext>
            </a:extLst>
          </p:cNvPr>
          <p:cNvSpPr>
            <a:spLocks noGrp="1"/>
          </p:cNvSpPr>
          <p:nvPr>
            <p:ph type="title"/>
          </p:nvPr>
        </p:nvSpPr>
        <p:spPr>
          <a:xfrm>
            <a:off x="171449" y="136526"/>
            <a:ext cx="8841921" cy="611619"/>
          </a:xfrm>
        </p:spPr>
        <p:txBody>
          <a:bodyPr/>
          <a:lstStyle/>
          <a:p>
            <a:r>
              <a:rPr lang="ar-SA"/>
              <a:t>علامات التحذير الخاصة بتحديات الصحة النفسية</a:t>
            </a:r>
          </a:p>
        </p:txBody>
      </p:sp>
      <p:sp>
        <p:nvSpPr>
          <p:cNvPr id="3" name="Text Placeholder 2">
            <a:extLst>
              <a:ext uri="{FF2B5EF4-FFF2-40B4-BE49-F238E27FC236}">
                <a16:creationId xmlns:a16="http://schemas.microsoft.com/office/drawing/2014/main" xmlns="" id="{CBDB2B33-C7C7-8547-A2CD-706915D63E52}"/>
              </a:ext>
            </a:extLst>
          </p:cNvPr>
          <p:cNvSpPr>
            <a:spLocks noGrp="1"/>
          </p:cNvSpPr>
          <p:nvPr>
            <p:ph type="body" sz="quarter" idx="10"/>
          </p:nvPr>
        </p:nvSpPr>
        <p:spPr>
          <a:xfrm>
            <a:off x="479990" y="933012"/>
            <a:ext cx="8294359" cy="4797425"/>
          </a:xfrm>
        </p:spPr>
        <p:txBody>
          <a:bodyPr/>
          <a:lstStyle/>
          <a:p>
            <a:pPr marL="514350" lvl="0" indent="-514350">
              <a:spcBef>
                <a:spcPts val="400"/>
              </a:spcBef>
              <a:spcAft>
                <a:spcPts val="400"/>
              </a:spcAft>
              <a:buFont typeface="+mj-lt"/>
              <a:buAutoNum type="arabicPeriod"/>
            </a:pPr>
            <a:r>
              <a:rPr lang="ar-SA" sz="2200"/>
              <a:t>تشتيت عن وإهمال لأساسيات الرعاية الذاتية (الاستحمام، تناول الطعام بصورة سليمة، النوم، ممارسة التمارين الرياضية)</a:t>
            </a:r>
          </a:p>
          <a:p>
            <a:pPr marL="514350" lvl="0" indent="-514350">
              <a:spcBef>
                <a:spcPts val="400"/>
              </a:spcBef>
              <a:spcAft>
                <a:spcPts val="400"/>
              </a:spcAft>
              <a:buFont typeface="+mj-lt"/>
              <a:buAutoNum type="arabicPeriod"/>
            </a:pPr>
            <a:r>
              <a:rPr lang="ar-SA" sz="2200"/>
              <a:t>تغيرات مفاجئة في الشخصية، مستويات الطاقة والروتين اليومي.</a:t>
            </a:r>
          </a:p>
          <a:p>
            <a:pPr marL="514350" lvl="0" indent="-514350">
              <a:spcBef>
                <a:spcPts val="400"/>
              </a:spcBef>
              <a:spcAft>
                <a:spcPts val="400"/>
              </a:spcAft>
              <a:buFont typeface="+mj-lt"/>
              <a:buAutoNum type="arabicPeriod"/>
            </a:pPr>
            <a:r>
              <a:rPr lang="ar-SA" sz="2200"/>
              <a:t>الانطواء على الذات (الانسحاب من العلاقات، الإرهاق الواضح، قضاء وقت أكثر وحيدًا أو نائمًا)</a:t>
            </a:r>
          </a:p>
          <a:p>
            <a:pPr marL="514350" lvl="0" indent="-514350">
              <a:spcBef>
                <a:spcPts val="400"/>
              </a:spcBef>
              <a:spcAft>
                <a:spcPts val="400"/>
              </a:spcAft>
              <a:buFont typeface="+mj-lt"/>
              <a:buAutoNum type="arabicPeriod"/>
            </a:pPr>
            <a:r>
              <a:rPr lang="ar-SA" sz="2200"/>
              <a:t>الانفتاح للخارج (ارتكاسي بصورة أكثر وقابل للتهيج، والشعور بالحزن)</a:t>
            </a:r>
          </a:p>
          <a:p>
            <a:pPr marL="514350" lvl="0" indent="-514350">
              <a:spcBef>
                <a:spcPts val="400"/>
              </a:spcBef>
              <a:spcAft>
                <a:spcPts val="400"/>
              </a:spcAft>
              <a:buFont typeface="+mj-lt"/>
              <a:buAutoNum type="arabicPeriod"/>
            </a:pPr>
            <a:r>
              <a:rPr lang="ar-SA" sz="2200"/>
              <a:t>انخفاض الإنتاجية والكفاءة (النسيان، الأخطاء وإهمال المسؤوليات)</a:t>
            </a:r>
            <a:r>
              <a:rPr lang="en-US" sz="2200"/>
              <a:t> </a:t>
            </a:r>
          </a:p>
          <a:p>
            <a:pPr marL="514350" lvl="0" indent="-514350">
              <a:spcBef>
                <a:spcPts val="400"/>
              </a:spcBef>
              <a:spcAft>
                <a:spcPts val="400"/>
              </a:spcAft>
              <a:buFont typeface="+mj-lt"/>
              <a:buAutoNum type="arabicPeriod"/>
            </a:pPr>
            <a:r>
              <a:rPr lang="ar-SA" sz="2200"/>
              <a:t>تعاطي المخدرات واستراتيجيات التهدئة الذاتية غير الصحية (مثلًا، مشاهدة التلفاز بشكل كبير، قرارات متهورة، مخاطرة، زيادة التعاطي مثل الكحوليات)</a:t>
            </a:r>
            <a:r>
              <a:rPr lang="en-US" sz="2200"/>
              <a:t> </a:t>
            </a:r>
          </a:p>
          <a:p>
            <a:pPr marL="514350" lvl="0" indent="-514350">
              <a:spcBef>
                <a:spcPts val="400"/>
              </a:spcBef>
              <a:spcAft>
                <a:spcPts val="400"/>
              </a:spcAft>
              <a:buFont typeface="+mj-lt"/>
              <a:buAutoNum type="arabicPeriod"/>
            </a:pPr>
            <a:r>
              <a:rPr lang="ar-SA" sz="2200"/>
              <a:t>إيذاء النفس</a:t>
            </a:r>
          </a:p>
          <a:p>
            <a:pPr marL="514350" indent="-514350">
              <a:spcBef>
                <a:spcPts val="400"/>
              </a:spcBef>
              <a:spcAft>
                <a:spcPts val="400"/>
              </a:spcAft>
              <a:buFont typeface="+mj-lt"/>
              <a:buAutoNum type="arabicPeriod"/>
            </a:pPr>
            <a:r>
              <a:rPr lang="ar-SA" sz="2200"/>
              <a:t>محاولات الانتحار</a:t>
            </a:r>
          </a:p>
        </p:txBody>
      </p:sp>
    </p:spTree>
    <p:extLst>
      <p:ext uri="{BB962C8B-B14F-4D97-AF65-F5344CB8AC3E}">
        <p14:creationId xmlns:p14="http://schemas.microsoft.com/office/powerpoint/2010/main" val="3573000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sz="4000"/>
              <a:t>كيف يتم تشخيص حالات الصحة النفسية وعلاجها بشكل شائع</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1974880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C212FE-E6BE-1F44-9D43-E5E4DF36B40F}"/>
              </a:ext>
            </a:extLst>
          </p:cNvPr>
          <p:cNvSpPr>
            <a:spLocks noGrp="1"/>
          </p:cNvSpPr>
          <p:nvPr>
            <p:ph type="title"/>
          </p:nvPr>
        </p:nvSpPr>
        <p:spPr/>
        <p:txBody>
          <a:bodyPr/>
          <a:lstStyle/>
          <a:p>
            <a:r>
              <a:rPr lang="ar-SA"/>
              <a:t>كيف يتم تشخيص حالات الصحة النفسية</a:t>
            </a:r>
          </a:p>
        </p:txBody>
      </p:sp>
      <p:pic>
        <p:nvPicPr>
          <p:cNvPr id="5" name="Picture 4" descr="A picture containing kitchenware&#10;&#10;Description automatically generated">
            <a:extLst>
              <a:ext uri="{FF2B5EF4-FFF2-40B4-BE49-F238E27FC236}">
                <a16:creationId xmlns:a16="http://schemas.microsoft.com/office/drawing/2014/main" xmlns="" id="{FB64F6B7-7EAB-B14D-8B2D-273FAB57E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22937"/>
            <a:ext cx="3281438" cy="2242316"/>
          </a:xfrm>
          <a:prstGeom prst="rect">
            <a:avLst/>
          </a:prstGeom>
        </p:spPr>
      </p:pic>
      <p:sp>
        <p:nvSpPr>
          <p:cNvPr id="3" name="Text Placeholder 2">
            <a:extLst>
              <a:ext uri="{FF2B5EF4-FFF2-40B4-BE49-F238E27FC236}">
                <a16:creationId xmlns:a16="http://schemas.microsoft.com/office/drawing/2014/main" xmlns="" id="{EA45EABA-F167-394D-81A5-E2AAB796A2B3}"/>
              </a:ext>
            </a:extLst>
          </p:cNvPr>
          <p:cNvSpPr>
            <a:spLocks noGrp="1"/>
          </p:cNvSpPr>
          <p:nvPr>
            <p:ph type="body" sz="quarter" idx="10"/>
          </p:nvPr>
        </p:nvSpPr>
        <p:spPr>
          <a:xfrm>
            <a:off x="461964" y="1146175"/>
            <a:ext cx="8377236" cy="4797425"/>
          </a:xfrm>
        </p:spPr>
        <p:txBody>
          <a:bodyPr/>
          <a:lstStyle/>
          <a:p>
            <a:pPr marL="514350" lvl="0" indent="-514350">
              <a:buFont typeface="+mj-lt"/>
              <a:buAutoNum type="arabicPeriod"/>
            </a:pPr>
            <a:r>
              <a:rPr lang="ar-SA" b="1" dirty="0"/>
              <a:t>لديك اختبار جسدي لمحاولة استبعاد المشاكل الجسدية التي يمكن أن تسبب ظهور الأعراض عليك.</a:t>
            </a:r>
            <a:r>
              <a:rPr lang="en-US" b="1" dirty="0"/>
              <a:t> </a:t>
            </a:r>
          </a:p>
          <a:p>
            <a:pPr marL="922338" lvl="1" indent="-465138"/>
            <a:r>
              <a:rPr lang="ar-SA" dirty="0"/>
              <a:t>قد يطلب منك الطبيب أن تجري فحوصات دم أو تقوم </a:t>
            </a:r>
            <a:r>
              <a:rPr lang="en-US" dirty="0"/>
              <a:t/>
            </a:r>
            <a:br>
              <a:rPr lang="en-US" dirty="0"/>
            </a:br>
            <a:r>
              <a:rPr lang="ar-SA" dirty="0"/>
              <a:t>بفحوصات معملية أخرى على مستويات </a:t>
            </a:r>
            <a:r>
              <a:rPr lang="en-US" dirty="0"/>
              <a:t/>
            </a:r>
            <a:br>
              <a:rPr lang="en-US" dirty="0"/>
            </a:br>
            <a:r>
              <a:rPr lang="ar-SA" dirty="0"/>
              <a:t>الهرمونات ويفحص مشاكل أخرى.</a:t>
            </a:r>
            <a:r>
              <a:rPr lang="en-US" dirty="0"/>
              <a:t/>
            </a:r>
            <a:br>
              <a:rPr lang="en-US" dirty="0"/>
            </a:br>
            <a:endParaRPr lang="ar-SA" dirty="0"/>
          </a:p>
          <a:p>
            <a:pPr marL="514350" lvl="0" indent="-514350">
              <a:buFont typeface="+mj-lt"/>
              <a:buAutoNum type="arabicPeriod"/>
            </a:pPr>
            <a:r>
              <a:rPr lang="ar-SA" b="1" dirty="0"/>
              <a:t>أنت تناقش أفكارك، مشاعرك، أنماط سلوكك، </a:t>
            </a:r>
            <a:r>
              <a:rPr lang="en-US" b="1" dirty="0"/>
              <a:t/>
            </a:r>
            <a:br>
              <a:rPr lang="en-US" b="1" dirty="0"/>
            </a:br>
            <a:r>
              <a:rPr lang="ar-SA" dirty="0"/>
              <a:t>مع طبيبك و / أو اختصاصي الصحة النفسية.</a:t>
            </a:r>
          </a:p>
          <a:p>
            <a:pPr marL="922338" lvl="1" indent="-465138"/>
            <a:r>
              <a:rPr lang="ar-SA" dirty="0"/>
              <a:t>قد تملأ استبيانًا عن هذه الأمور.</a:t>
            </a:r>
            <a:r>
              <a:rPr lang="en-US" dirty="0"/>
              <a:t> </a:t>
            </a:r>
          </a:p>
          <a:p>
            <a:endParaRPr lang="en-US" dirty="0"/>
          </a:p>
        </p:txBody>
      </p:sp>
    </p:spTree>
    <p:extLst>
      <p:ext uri="{BB962C8B-B14F-4D97-AF65-F5344CB8AC3E}">
        <p14:creationId xmlns:p14="http://schemas.microsoft.com/office/powerpoint/2010/main" val="687379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D6A144-9501-AB49-BDCB-6173FBB6715B}"/>
              </a:ext>
            </a:extLst>
          </p:cNvPr>
          <p:cNvSpPr>
            <a:spLocks noGrp="1"/>
          </p:cNvSpPr>
          <p:nvPr>
            <p:ph type="title"/>
          </p:nvPr>
        </p:nvSpPr>
        <p:spPr>
          <a:xfrm>
            <a:off x="171450" y="136526"/>
            <a:ext cx="8839200" cy="611619"/>
          </a:xfrm>
        </p:spPr>
        <p:txBody>
          <a:bodyPr/>
          <a:lstStyle/>
          <a:p>
            <a:r>
              <a:rPr lang="ar-SA"/>
              <a:t>بعض العلاجات الفعالة لحالات الصحة النفسية</a:t>
            </a:r>
          </a:p>
        </p:txBody>
      </p:sp>
      <p:pic>
        <p:nvPicPr>
          <p:cNvPr id="4" name="Picture 3" descr="A red and white logo&#10;&#10;Description automatically generated with low confidence">
            <a:extLst>
              <a:ext uri="{FF2B5EF4-FFF2-40B4-BE49-F238E27FC236}">
                <a16:creationId xmlns:a16="http://schemas.microsoft.com/office/drawing/2014/main" xmlns="" id="{9687FBC2-FD83-DD44-AAD9-16C43F711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440" y="995152"/>
            <a:ext cx="2774846" cy="1469037"/>
          </a:xfrm>
          <a:prstGeom prst="rect">
            <a:avLst/>
          </a:prstGeom>
        </p:spPr>
      </p:pic>
      <p:sp>
        <p:nvSpPr>
          <p:cNvPr id="3" name="Text Placeholder 2">
            <a:extLst>
              <a:ext uri="{FF2B5EF4-FFF2-40B4-BE49-F238E27FC236}">
                <a16:creationId xmlns:a16="http://schemas.microsoft.com/office/drawing/2014/main" xmlns="" id="{4171446F-E0CE-9A4A-905A-772D9D7803E2}"/>
              </a:ext>
            </a:extLst>
          </p:cNvPr>
          <p:cNvSpPr>
            <a:spLocks noGrp="1"/>
          </p:cNvSpPr>
          <p:nvPr>
            <p:ph type="body" sz="quarter" idx="10"/>
          </p:nvPr>
        </p:nvSpPr>
        <p:spPr>
          <a:xfrm>
            <a:off x="391657" y="995152"/>
            <a:ext cx="8398785" cy="4740275"/>
          </a:xfrm>
        </p:spPr>
        <p:txBody>
          <a:bodyPr/>
          <a:lstStyle/>
          <a:p>
            <a:pPr marL="514350" indent="-514350">
              <a:buFont typeface="+mj-lt"/>
              <a:buAutoNum type="arabicPeriod"/>
            </a:pPr>
            <a:r>
              <a:rPr lang="ar-SA" sz="2400" dirty="0"/>
              <a:t>العلاج</a:t>
            </a:r>
          </a:p>
          <a:p>
            <a:pPr marL="514350" indent="-514350">
              <a:buFont typeface="+mj-lt"/>
              <a:buAutoNum type="arabicPeriod"/>
            </a:pPr>
            <a:r>
              <a:rPr lang="ar-SA" sz="2400" dirty="0"/>
              <a:t>الدواء (الأدوية)</a:t>
            </a:r>
          </a:p>
          <a:p>
            <a:pPr marL="514350" indent="-514350">
              <a:buFont typeface="+mj-lt"/>
              <a:buAutoNum type="arabicPeriod"/>
            </a:pPr>
            <a:r>
              <a:rPr lang="ar-SA" sz="2400" dirty="0"/>
              <a:t>ممارسة التمارين الرياضية</a:t>
            </a:r>
            <a:r>
              <a:rPr lang="en-US" sz="2400" dirty="0"/>
              <a:t> </a:t>
            </a:r>
          </a:p>
          <a:p>
            <a:pPr marL="514350" indent="-514350">
              <a:buFont typeface="+mj-lt"/>
              <a:buAutoNum type="arabicPeriod"/>
            </a:pPr>
            <a:r>
              <a:rPr lang="ar-SA" sz="2400" dirty="0"/>
              <a:t>التحسن في مجالات الرعاية الذاتية الأخرى</a:t>
            </a:r>
          </a:p>
          <a:p>
            <a:pPr lvl="1"/>
            <a:r>
              <a:rPr lang="ar-SA" sz="2000" dirty="0"/>
              <a:t>على سبيل المثال، الوعي الذاتي، التعاطف مع الذات، التنفس العميق، اليقظة والروتين اليومي</a:t>
            </a:r>
          </a:p>
          <a:p>
            <a:pPr marL="514350" indent="-514350">
              <a:buFont typeface="+mj-lt"/>
              <a:buAutoNum type="arabicPeriod"/>
            </a:pPr>
            <a:r>
              <a:rPr lang="ar-SA" sz="2400" dirty="0"/>
              <a:t>الرعاية والدعم المقدم من قبل الآخرين</a:t>
            </a:r>
          </a:p>
          <a:p>
            <a:pPr lvl="1"/>
            <a:r>
              <a:rPr lang="ar-SA" sz="2000" dirty="0"/>
              <a:t>الأصدقاء والأسرة</a:t>
            </a:r>
          </a:p>
          <a:p>
            <a:pPr lvl="1"/>
            <a:r>
              <a:rPr lang="ar-SA" sz="2000" dirty="0"/>
              <a:t>مجموعات وبرامج الدعم المجتمعي</a:t>
            </a:r>
          </a:p>
          <a:p>
            <a:pPr marL="514350" indent="-514350">
              <a:buFont typeface="+mj-lt"/>
              <a:buAutoNum type="arabicPeriod"/>
            </a:pPr>
            <a:r>
              <a:rPr lang="ar-SA" sz="2400" dirty="0"/>
              <a:t>قضاء الوقت في القيام بأشياء تبدو هادفة، ذات مغزى و / أو ممتعة</a:t>
            </a:r>
          </a:p>
        </p:txBody>
      </p:sp>
    </p:spTree>
    <p:extLst>
      <p:ext uri="{BB962C8B-B14F-4D97-AF65-F5344CB8AC3E}">
        <p14:creationId xmlns:p14="http://schemas.microsoft.com/office/powerpoint/2010/main" val="3913472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a:t>متى يتعين طلب المساعدة لصراعات الصحة النفسية</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2358275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D8EC6D-53C9-2C40-A801-7E540B14441A}"/>
              </a:ext>
            </a:extLst>
          </p:cNvPr>
          <p:cNvSpPr>
            <a:spLocks noGrp="1"/>
          </p:cNvSpPr>
          <p:nvPr>
            <p:ph type="title"/>
          </p:nvPr>
        </p:nvSpPr>
        <p:spPr/>
        <p:txBody>
          <a:bodyPr/>
          <a:lstStyle/>
          <a:p>
            <a:r>
              <a:rPr lang="ar-SA"/>
              <a:t>لا تكافح وحدك - اطلب المساعدة عندما ...</a:t>
            </a:r>
          </a:p>
        </p:txBody>
      </p:sp>
      <p:pic>
        <p:nvPicPr>
          <p:cNvPr id="5" name="Picture 4" descr="Shape, arrow&#10;&#10;Description automatically generated">
            <a:extLst>
              <a:ext uri="{FF2B5EF4-FFF2-40B4-BE49-F238E27FC236}">
                <a16:creationId xmlns:a16="http://schemas.microsoft.com/office/drawing/2014/main" xmlns="" id="{5B5C204E-A5D0-E04A-9A5E-EB11A1984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049613" y="1326079"/>
            <a:ext cx="2689381" cy="4035280"/>
          </a:xfrm>
          <a:prstGeom prst="rect">
            <a:avLst/>
          </a:prstGeom>
        </p:spPr>
      </p:pic>
      <p:sp>
        <p:nvSpPr>
          <p:cNvPr id="3" name="Text Placeholder 2">
            <a:extLst>
              <a:ext uri="{FF2B5EF4-FFF2-40B4-BE49-F238E27FC236}">
                <a16:creationId xmlns:a16="http://schemas.microsoft.com/office/drawing/2014/main" xmlns="" id="{887C2300-0105-5548-B011-3F53EA6B3E09}"/>
              </a:ext>
            </a:extLst>
          </p:cNvPr>
          <p:cNvSpPr>
            <a:spLocks noGrp="1"/>
          </p:cNvSpPr>
          <p:nvPr>
            <p:ph type="body" sz="quarter" idx="10"/>
          </p:nvPr>
        </p:nvSpPr>
        <p:spPr>
          <a:xfrm>
            <a:off x="461963" y="1146175"/>
            <a:ext cx="8247927" cy="4797425"/>
          </a:xfrm>
        </p:spPr>
        <p:txBody>
          <a:bodyPr/>
          <a:lstStyle/>
          <a:p>
            <a:pPr marL="0" indent="0">
              <a:buNone/>
            </a:pPr>
            <a:r>
              <a:rPr lang="ar-SA" b="1" dirty="0"/>
              <a:t>التغييرات السلبية لما هو "طبيعي" لأكثر من أسبوعين تقريبًا تتعلق بما يلي:</a:t>
            </a:r>
          </a:p>
          <a:p>
            <a:pPr>
              <a:buFont typeface="Wingdings" panose="05000000000000000000" pitchFamily="2" charset="2"/>
              <a:buChar char=""/>
            </a:pPr>
            <a:r>
              <a:rPr lang="ar-SA" dirty="0"/>
              <a:t>المزاج، التحفير، و"الإنتاجية"</a:t>
            </a:r>
          </a:p>
          <a:p>
            <a:pPr>
              <a:buFont typeface="Wingdings" panose="05000000000000000000" pitchFamily="2" charset="2"/>
              <a:buChar char=""/>
            </a:pPr>
            <a:r>
              <a:rPr lang="ar-SA" dirty="0"/>
              <a:t>المستوى العام من الضغط، القلق، التوتر والقلق</a:t>
            </a:r>
          </a:p>
          <a:p>
            <a:pPr>
              <a:buFont typeface="Wingdings" panose="05000000000000000000" pitchFamily="2" charset="2"/>
              <a:buChar char=""/>
            </a:pPr>
            <a:r>
              <a:rPr lang="ar-SA" dirty="0"/>
              <a:t>أنماط النوم و/أو الكوابيس</a:t>
            </a:r>
          </a:p>
          <a:p>
            <a:pPr>
              <a:buFont typeface="Wingdings" panose="05000000000000000000" pitchFamily="2" charset="2"/>
              <a:buChar char=""/>
            </a:pPr>
            <a:r>
              <a:rPr lang="ar-SA" dirty="0"/>
              <a:t>كيف تشعر تجاه الآخرين وتتفاعل معهم</a:t>
            </a:r>
          </a:p>
          <a:p>
            <a:pPr>
              <a:buFont typeface="Wingdings" panose="05000000000000000000" pitchFamily="2" charset="2"/>
              <a:buChar char=""/>
            </a:pPr>
            <a:r>
              <a:rPr lang="ar-SA" dirty="0"/>
              <a:t>القدرة على الاستمتاع بالأنشطة والتجارب</a:t>
            </a:r>
          </a:p>
          <a:p>
            <a:pPr>
              <a:buFont typeface="Wingdings" panose="05000000000000000000" pitchFamily="2" charset="2"/>
              <a:buChar char=""/>
            </a:pPr>
            <a:r>
              <a:rPr lang="ar-SA" dirty="0"/>
              <a:t>استخدام المواد كالكحوليات</a:t>
            </a:r>
          </a:p>
        </p:txBody>
      </p:sp>
    </p:spTree>
    <p:extLst>
      <p:ext uri="{BB962C8B-B14F-4D97-AF65-F5344CB8AC3E}">
        <p14:creationId xmlns:p14="http://schemas.microsoft.com/office/powerpoint/2010/main" val="274763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p:txBody>
          <a:bodyPr/>
          <a:lstStyle/>
          <a:p>
            <a:r>
              <a:rPr lang="ar-SA" b="1" dirty="0"/>
              <a:t>ما هي الصحة النفسية؟</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D8EC6D-53C9-2C40-A801-7E540B14441A}"/>
              </a:ext>
            </a:extLst>
          </p:cNvPr>
          <p:cNvSpPr>
            <a:spLocks noGrp="1"/>
          </p:cNvSpPr>
          <p:nvPr>
            <p:ph type="title"/>
          </p:nvPr>
        </p:nvSpPr>
        <p:spPr/>
        <p:txBody>
          <a:bodyPr/>
          <a:lstStyle/>
          <a:p>
            <a:r>
              <a:rPr lang="ar-SA"/>
              <a:t>تحذير! - اطلب المساعدة على الفور</a:t>
            </a:r>
          </a:p>
        </p:txBody>
      </p:sp>
      <p:sp>
        <p:nvSpPr>
          <p:cNvPr id="3" name="Text Placeholder 2">
            <a:extLst>
              <a:ext uri="{FF2B5EF4-FFF2-40B4-BE49-F238E27FC236}">
                <a16:creationId xmlns:a16="http://schemas.microsoft.com/office/drawing/2014/main" xmlns="" id="{887C2300-0105-5548-B011-3F53EA6B3E09}"/>
              </a:ext>
            </a:extLst>
          </p:cNvPr>
          <p:cNvSpPr>
            <a:spLocks noGrp="1"/>
          </p:cNvSpPr>
          <p:nvPr>
            <p:ph type="body" sz="quarter" idx="10"/>
          </p:nvPr>
        </p:nvSpPr>
        <p:spPr>
          <a:xfrm>
            <a:off x="3297527" y="1146175"/>
            <a:ext cx="5534102" cy="4797425"/>
          </a:xfrm>
        </p:spPr>
        <p:txBody>
          <a:bodyPr/>
          <a:lstStyle/>
          <a:p>
            <a:pPr marL="0" indent="0">
              <a:buNone/>
            </a:pPr>
            <a:r>
              <a:rPr lang="ar-SA" sz="2200" b="1" dirty="0"/>
              <a:t>إذا تعرضت لما يلي:</a:t>
            </a:r>
          </a:p>
          <a:p>
            <a:pPr>
              <a:buFont typeface="Wingdings" panose="05000000000000000000" pitchFamily="2" charset="2"/>
              <a:buChar char=""/>
            </a:pPr>
            <a:r>
              <a:rPr lang="ar-SA" sz="2200" dirty="0"/>
              <a:t>أفكار متداخلة و/أو أفكار قهرية محزنة و/أو مدمرة</a:t>
            </a:r>
          </a:p>
          <a:p>
            <a:pPr>
              <a:buFont typeface="Wingdings" panose="05000000000000000000" pitchFamily="2" charset="2"/>
              <a:buChar char=""/>
            </a:pPr>
            <a:r>
              <a:rPr lang="ar-SA" sz="2200" dirty="0"/>
              <a:t>سماع أصوات أو رؤية أشياء لست متأكدًا أنها حقيقة</a:t>
            </a:r>
          </a:p>
          <a:p>
            <a:pPr>
              <a:buFont typeface="Wingdings" panose="05000000000000000000" pitchFamily="2" charset="2"/>
              <a:buChar char=""/>
            </a:pPr>
            <a:r>
              <a:rPr lang="ar-SA" sz="2200" dirty="0"/>
              <a:t>يخبرك الآخرون أنهم يعتقدون أنك قد تسمع أو ترى أو تصدق أشياء غير حقيقية / واقعية (حتى لو كنت تعتقد أنها مخطئة).</a:t>
            </a:r>
          </a:p>
          <a:p>
            <a:pPr>
              <a:buFont typeface="Wingdings" panose="05000000000000000000" pitchFamily="2" charset="2"/>
              <a:buChar char=""/>
            </a:pPr>
            <a:r>
              <a:rPr lang="ar-SA" sz="2200" dirty="0"/>
              <a:t>بواعث أو رغبات لإيذاء النفس</a:t>
            </a:r>
          </a:p>
          <a:p>
            <a:pPr>
              <a:buFont typeface="Wingdings" panose="05000000000000000000" pitchFamily="2" charset="2"/>
              <a:buChar char=""/>
            </a:pPr>
            <a:r>
              <a:rPr lang="ar-SA" sz="2200" dirty="0"/>
              <a:t>أفكار أو رغبات انتحارية</a:t>
            </a:r>
          </a:p>
        </p:txBody>
      </p:sp>
      <p:pic>
        <p:nvPicPr>
          <p:cNvPr id="5" name="Picture 4" descr="Icon&#10;&#10;Description automatically generated">
            <a:extLst>
              <a:ext uri="{FF2B5EF4-FFF2-40B4-BE49-F238E27FC236}">
                <a16:creationId xmlns:a16="http://schemas.microsoft.com/office/drawing/2014/main" xmlns="" id="{11DCBAAB-6686-E449-A9CD-57D3ACEAA5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508" y="1914187"/>
            <a:ext cx="3492074" cy="3029626"/>
          </a:xfrm>
          <a:prstGeom prst="rect">
            <a:avLst/>
          </a:prstGeom>
        </p:spPr>
      </p:pic>
    </p:spTree>
    <p:extLst>
      <p:ext uri="{BB962C8B-B14F-4D97-AF65-F5344CB8AC3E}">
        <p14:creationId xmlns:p14="http://schemas.microsoft.com/office/powerpoint/2010/main" val="2981507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C55A5F-E8A8-B547-B2BF-B0F2A72FBF77}"/>
              </a:ext>
            </a:extLst>
          </p:cNvPr>
          <p:cNvSpPr>
            <a:spLocks noGrp="1"/>
          </p:cNvSpPr>
          <p:nvPr>
            <p:ph type="title"/>
          </p:nvPr>
        </p:nvSpPr>
        <p:spPr/>
        <p:txBody>
          <a:bodyPr/>
          <a:lstStyle/>
          <a:p>
            <a:r>
              <a:rPr lang="ar-SA"/>
              <a:t>أماكن يمكنك طلب المساعدة أو الدعم منها</a:t>
            </a:r>
          </a:p>
        </p:txBody>
      </p:sp>
      <p:sp>
        <p:nvSpPr>
          <p:cNvPr id="3" name="Text Placeholder 2">
            <a:extLst>
              <a:ext uri="{FF2B5EF4-FFF2-40B4-BE49-F238E27FC236}">
                <a16:creationId xmlns:a16="http://schemas.microsoft.com/office/drawing/2014/main" xmlns="" id="{43CD95DE-2B25-A04A-8833-360FF30314DF}"/>
              </a:ext>
            </a:extLst>
          </p:cNvPr>
          <p:cNvSpPr>
            <a:spLocks noGrp="1"/>
          </p:cNvSpPr>
          <p:nvPr>
            <p:ph type="body" sz="quarter" idx="10"/>
          </p:nvPr>
        </p:nvSpPr>
        <p:spPr>
          <a:xfrm>
            <a:off x="452437" y="1035604"/>
            <a:ext cx="8239125" cy="4786792"/>
          </a:xfrm>
        </p:spPr>
        <p:txBody>
          <a:bodyPr/>
          <a:lstStyle/>
          <a:p>
            <a:pPr marL="0" indent="0">
              <a:buNone/>
            </a:pPr>
            <a:r>
              <a:rPr lang="ar-SA" sz="2400"/>
              <a:t>اتصل على (أو اطلب من صديق/أحد أفراد الأسرة مساعدتك في الاتصال على):</a:t>
            </a:r>
          </a:p>
          <a:p>
            <a:pPr marL="514350" indent="-514350">
              <a:buFont typeface="+mj-lt"/>
              <a:buAutoNum type="arabicPeriod"/>
            </a:pPr>
            <a:r>
              <a:rPr lang="ar-SA" sz="2100"/>
              <a:t>مقدم برنامج دعم ومرونة الموظفين من لجنة الإنقاذ الدولية (</a:t>
            </a:r>
            <a:r>
              <a:rPr lang="en-US" sz="2100"/>
              <a:t>Konterra</a:t>
            </a:r>
            <a:r>
              <a:rPr lang="ar-SA" sz="2100"/>
              <a:t>)</a:t>
            </a:r>
            <a:r>
              <a:rPr lang="en-US" sz="2100"/>
              <a:t> </a:t>
            </a:r>
            <a:r>
              <a:rPr lang="ar-SA" sz="2100"/>
              <a:t>إرسال بريد إلكتروني إلى </a:t>
            </a:r>
            <a:r>
              <a:rPr lang="en-US" sz="2100">
                <a:hlinkClick r:id="rId3"/>
              </a:rPr>
              <a:t>IRC@konterragroup.net</a:t>
            </a:r>
            <a:r>
              <a:rPr lang="en-US" sz="2100"/>
              <a:t>. </a:t>
            </a:r>
          </a:p>
          <a:p>
            <a:pPr marL="514350" indent="-514350">
              <a:buFont typeface="+mj-lt"/>
              <a:buAutoNum type="arabicPeriod"/>
            </a:pPr>
            <a:r>
              <a:rPr lang="ar-SA" sz="2100"/>
              <a:t>طبيب أسرتك أو ممارس عام آخر</a:t>
            </a:r>
          </a:p>
          <a:p>
            <a:pPr marL="514350" indent="-514350">
              <a:buFont typeface="+mj-lt"/>
              <a:buAutoNum type="arabicPeriod"/>
            </a:pPr>
            <a:r>
              <a:rPr lang="ar-SA" sz="2100"/>
              <a:t>شركة التأمين الصحي الخاصة بك (اسأل عن إحالات ومعلومات عن مقدمي الخدمات والموارد)</a:t>
            </a:r>
          </a:p>
          <a:p>
            <a:pPr marL="514350" indent="-514350">
              <a:buFont typeface="+mj-lt"/>
              <a:buAutoNum type="arabicPeriod"/>
            </a:pPr>
            <a:r>
              <a:rPr lang="ar-SA" sz="2100"/>
              <a:t>أخصائي نفسي محلي أو استشاري</a:t>
            </a:r>
          </a:p>
          <a:p>
            <a:pPr marL="514350" indent="-514350">
              <a:buFont typeface="+mj-lt"/>
              <a:buAutoNum type="arabicPeriod"/>
            </a:pPr>
            <a:r>
              <a:rPr lang="ar-SA" sz="2100"/>
              <a:t>رجال دين أو الكوادر الدينية المحليين الآخرين</a:t>
            </a:r>
          </a:p>
          <a:p>
            <a:pPr marL="514350" indent="-514350">
              <a:buFont typeface="+mj-lt"/>
              <a:buAutoNum type="arabicPeriod"/>
            </a:pPr>
            <a:r>
              <a:rPr lang="ar-SA" sz="2100"/>
              <a:t>أي خدمات رعاية صحة نفسية محلية و/أو مراكز أزمات</a:t>
            </a:r>
          </a:p>
          <a:p>
            <a:pPr marL="514350" indent="-514350">
              <a:buFont typeface="+mj-lt"/>
              <a:buAutoNum type="arabicPeriod"/>
            </a:pPr>
            <a:r>
              <a:rPr lang="ar-SA" sz="2100"/>
              <a:t>الخطوط الساخنة المحلية للطوارئ أو الأزمات</a:t>
            </a:r>
          </a:p>
          <a:p>
            <a:pPr marL="514350" indent="-514350">
              <a:buFont typeface="+mj-lt"/>
              <a:buAutoNum type="arabicPeriod"/>
            </a:pPr>
            <a:r>
              <a:rPr lang="ar-SA" sz="2100"/>
              <a:t>المستشفيات المحلية (تفضل بزيارة غرفة الطوارئ إذا كنت في أزمة)</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0889458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sz="4000"/>
              <a:t>كيف يمكن للجنة الإنقاذ الدولية أن تدعم الموظفين الذين يواجهون تحديات الصحة النفسية</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1755186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AF2B9A-0B2D-0644-A7BD-8BCDFB393840}"/>
              </a:ext>
            </a:extLst>
          </p:cNvPr>
          <p:cNvSpPr>
            <a:spLocks noGrp="1"/>
          </p:cNvSpPr>
          <p:nvPr>
            <p:ph type="title"/>
          </p:nvPr>
        </p:nvSpPr>
        <p:spPr/>
        <p:txBody>
          <a:bodyPr/>
          <a:lstStyle/>
          <a:p>
            <a:r>
              <a:rPr lang="ar-SA" dirty="0"/>
              <a:t>أشكال الدعم المقدمة من لجنة الإنقاذ الدولية للموظفين الذين يواجهون صعوبات متعلقة بالصحة النفسية</a:t>
            </a:r>
          </a:p>
        </p:txBody>
      </p:sp>
      <p:sp>
        <p:nvSpPr>
          <p:cNvPr id="3" name="Text Placeholder 2">
            <a:extLst>
              <a:ext uri="{FF2B5EF4-FFF2-40B4-BE49-F238E27FC236}">
                <a16:creationId xmlns:a16="http://schemas.microsoft.com/office/drawing/2014/main" xmlns="" id="{FA7AE513-9427-E34A-AD0C-CEA286E8B7F8}"/>
              </a:ext>
            </a:extLst>
          </p:cNvPr>
          <p:cNvSpPr>
            <a:spLocks noGrp="1"/>
          </p:cNvSpPr>
          <p:nvPr>
            <p:ph type="body" sz="quarter" idx="10"/>
          </p:nvPr>
        </p:nvSpPr>
        <p:spPr>
          <a:xfrm>
            <a:off x="461963" y="1358612"/>
            <a:ext cx="8239125" cy="923925"/>
          </a:xfrm>
        </p:spPr>
        <p:txBody>
          <a:bodyPr/>
          <a:lstStyle/>
          <a:p>
            <a:pPr marL="0" indent="0">
              <a:buNone/>
            </a:pPr>
            <a:r>
              <a:rPr lang="ar-SA" sz="2400" dirty="0"/>
              <a:t>تستطيع لجنة الإنقاذ الدولية تقديم...</a:t>
            </a:r>
          </a:p>
          <a:p>
            <a:r>
              <a:rPr lang="ar-SA" sz="2400" dirty="0"/>
              <a:t>دعم من مديرك / الموارد البشرية لتعديل عبء العمل أو المسؤوليات مؤقتًا</a:t>
            </a:r>
          </a:p>
          <a:p>
            <a:r>
              <a:rPr lang="ar-SA" sz="2400" dirty="0"/>
              <a:t>الموارد التعليمية على </a:t>
            </a:r>
            <a:r>
              <a:rPr lang="ar-SA" sz="2400" dirty="0">
                <a:hlinkClick r:id="rId3" action="ppaction://hlinkfile"/>
              </a:rPr>
              <a:t>صفحة ويب لواجب العناية</a:t>
            </a:r>
          </a:p>
          <a:p>
            <a:r>
              <a:rPr lang="ar-SA" sz="2400" dirty="0"/>
              <a:t>الاستشارة من خلال برنامج دعم ومرونة الموظفين من لجنة الإنقاذ الدولية (</a:t>
            </a:r>
            <a:r>
              <a:rPr lang="en-US" sz="2400" dirty="0"/>
              <a:t>Konterra</a:t>
            </a:r>
            <a:r>
              <a:rPr lang="ar-SA" sz="2400" dirty="0"/>
              <a:t>)</a:t>
            </a:r>
          </a:p>
          <a:p>
            <a:r>
              <a:rPr lang="ar-SA" sz="2400" dirty="0"/>
              <a:t>المساعدة في الوصول إلى الرعاية الصحية الأولية والرعاية النفسية عبر التأمين الصحي أو الخدمات الصحية الوطنية من خلال الموارد البشرية</a:t>
            </a:r>
          </a:p>
          <a:p>
            <a:r>
              <a:rPr lang="ar-SA" sz="2400" dirty="0"/>
              <a:t>سؤال وجواب سري مع </a:t>
            </a:r>
            <a:r>
              <a:rPr lang="ar-SA" sz="2400" dirty="0">
                <a:hlinkClick r:id="rId4"/>
              </a:rPr>
              <a:t>مستشار صحة الموظفين</a:t>
            </a:r>
            <a:r>
              <a:rPr lang="ar-SA" sz="2400" dirty="0"/>
              <a:t> لمساعدتك في العثور على مزيد من المعلومات وتحديد الخيارات</a:t>
            </a:r>
          </a:p>
          <a:p>
            <a:r>
              <a:rPr lang="ar-SA" sz="2400" dirty="0"/>
              <a:t>وقت المغادرة أو وسائل الراحة الأخرى من خلال الموارد البشرية</a:t>
            </a:r>
            <a:r>
              <a:rPr lang="en-US" sz="2400" dirty="0"/>
              <a:t> </a:t>
            </a:r>
          </a:p>
          <a:p>
            <a:endParaRPr lang="en-US" dirty="0"/>
          </a:p>
        </p:txBody>
      </p:sp>
    </p:spTree>
    <p:extLst>
      <p:ext uri="{BB962C8B-B14F-4D97-AF65-F5344CB8AC3E}">
        <p14:creationId xmlns:p14="http://schemas.microsoft.com/office/powerpoint/2010/main" val="24431703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87ACF-7F2E-E548-B89E-251F8F30003B}"/>
              </a:ext>
            </a:extLst>
          </p:cNvPr>
          <p:cNvSpPr>
            <a:spLocks noGrp="1"/>
          </p:cNvSpPr>
          <p:nvPr>
            <p:ph type="title"/>
          </p:nvPr>
        </p:nvSpPr>
        <p:spPr>
          <a:xfrm>
            <a:off x="91440" y="136526"/>
            <a:ext cx="8784705" cy="611619"/>
          </a:xfrm>
        </p:spPr>
        <p:txBody>
          <a:bodyPr/>
          <a:lstStyle/>
          <a:p>
            <a:r>
              <a:rPr lang="ar-SA" sz="2400" dirty="0"/>
              <a:t>برنامج توفير المساعدة والمرونة للموظف (</a:t>
            </a:r>
            <a:r>
              <a:rPr lang="en-US" sz="2400" dirty="0"/>
              <a:t>EARP</a:t>
            </a:r>
            <a:r>
              <a:rPr lang="ar-SA" sz="2400" dirty="0"/>
              <a:t>) التابع للجنة الإنقاذ الدولية</a:t>
            </a:r>
          </a:p>
        </p:txBody>
      </p:sp>
      <p:sp>
        <p:nvSpPr>
          <p:cNvPr id="4" name="Text Placeholder 3">
            <a:extLst>
              <a:ext uri="{FF2B5EF4-FFF2-40B4-BE49-F238E27FC236}">
                <a16:creationId xmlns:a16="http://schemas.microsoft.com/office/drawing/2014/main" xmlns="" id="{4FD3EB6C-E10F-B24F-A539-94B531A98C42}"/>
              </a:ext>
            </a:extLst>
          </p:cNvPr>
          <p:cNvSpPr>
            <a:spLocks noGrp="1"/>
          </p:cNvSpPr>
          <p:nvPr>
            <p:ph type="body" sz="quarter" idx="10"/>
          </p:nvPr>
        </p:nvSpPr>
        <p:spPr>
          <a:xfrm>
            <a:off x="498157" y="892798"/>
            <a:ext cx="8239125" cy="5046447"/>
          </a:xfrm>
        </p:spPr>
        <p:txBody>
          <a:bodyPr/>
          <a:lstStyle/>
          <a:p>
            <a:pPr marL="0" indent="0">
              <a:lnSpc>
                <a:spcPct val="100000"/>
              </a:lnSpc>
              <a:spcAft>
                <a:spcPts val="300"/>
              </a:spcAft>
              <a:buNone/>
            </a:pPr>
            <a:r>
              <a:rPr lang="ar-SA" sz="2400" b="1"/>
              <a:t>استشارات </a:t>
            </a:r>
          </a:p>
          <a:p>
            <a:pPr>
              <a:spcAft>
                <a:spcPts val="300"/>
              </a:spcAft>
            </a:pPr>
            <a:r>
              <a:rPr lang="ar-SA" sz="2400"/>
              <a:t>مجانية للموظفين (وأفراد أسرهم)</a:t>
            </a:r>
          </a:p>
          <a:p>
            <a:pPr>
              <a:spcAft>
                <a:spcPts val="300"/>
              </a:spcAft>
            </a:pPr>
            <a:r>
              <a:rPr lang="ar-SA" sz="2400"/>
              <a:t>سرية (لن تعرف لجنة الإنقاذ الدولية ما إذا كان أي موظف معين قد استخدم الخدمة، أو ما تمت مناقشته)</a:t>
            </a:r>
          </a:p>
          <a:p>
            <a:pPr>
              <a:spcAft>
                <a:spcPts val="300"/>
              </a:spcAft>
            </a:pPr>
            <a:r>
              <a:rPr lang="ar-SA" sz="2400"/>
              <a:t>متوفر بأكثر من 30 لغة مختلفة</a:t>
            </a:r>
            <a:r>
              <a:rPr lang="en-US" sz="2400"/>
              <a:t> </a:t>
            </a:r>
          </a:p>
          <a:p>
            <a:pPr>
              <a:spcAft>
                <a:spcPts val="300"/>
              </a:spcAft>
            </a:pPr>
            <a:r>
              <a:rPr lang="ar-SA" sz="2400"/>
              <a:t>مقدمة من مستشارين لديهم خبرة دولية وخبرة في العمل مع المنظمات الإنسانية والتنموية</a:t>
            </a:r>
          </a:p>
          <a:p>
            <a:pPr>
              <a:spcAft>
                <a:spcPts val="300"/>
              </a:spcAft>
            </a:pPr>
            <a:r>
              <a:rPr lang="ar-SA" sz="2400"/>
              <a:t>مخصصة:</a:t>
            </a:r>
            <a:r>
              <a:rPr lang="en-US" sz="2400"/>
              <a:t> </a:t>
            </a:r>
            <a:r>
              <a:rPr lang="ar-SA" sz="2400"/>
              <a:t>يمكن أن يطلب الموظفون الاستفسار عن النوع، المجموعة العمرية، الجنس/العرق والتخصص الفرعي للمستشار الخاص بهم</a:t>
            </a:r>
          </a:p>
          <a:p>
            <a:pPr lvl="1">
              <a:buFontTx/>
              <a:buChar char="-"/>
            </a:pPr>
            <a:endParaRPr lang="en-US" dirty="0"/>
          </a:p>
          <a:p>
            <a:pPr marL="971550" lvl="1" indent="-514350">
              <a:buFont typeface="+mj-lt"/>
              <a:buAutoNum type="arabicPeriod"/>
            </a:pPr>
            <a:endParaRPr lang="en-US" dirty="0"/>
          </a:p>
        </p:txBody>
      </p:sp>
    </p:spTree>
    <p:extLst>
      <p:ext uri="{BB962C8B-B14F-4D97-AF65-F5344CB8AC3E}">
        <p14:creationId xmlns:p14="http://schemas.microsoft.com/office/powerpoint/2010/main" val="10067025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205D5F-AEEC-F346-94D6-7FD63B35DD97}"/>
              </a:ext>
            </a:extLst>
          </p:cNvPr>
          <p:cNvSpPr>
            <a:spLocks noGrp="1"/>
          </p:cNvSpPr>
          <p:nvPr>
            <p:ph type="title"/>
          </p:nvPr>
        </p:nvSpPr>
        <p:spPr/>
        <p:txBody>
          <a:bodyPr/>
          <a:lstStyle/>
          <a:p>
            <a:r>
              <a:rPr lang="ar-SA"/>
              <a:t>كيف تحدد موعدًا لجلسة استشارات عبر البريد الإلكتروني</a:t>
            </a:r>
          </a:p>
        </p:txBody>
      </p:sp>
      <p:sp>
        <p:nvSpPr>
          <p:cNvPr id="3" name="Text Placeholder 2">
            <a:extLst>
              <a:ext uri="{FF2B5EF4-FFF2-40B4-BE49-F238E27FC236}">
                <a16:creationId xmlns:a16="http://schemas.microsoft.com/office/drawing/2014/main" xmlns="" id="{AAE32A6A-2861-5D45-AA12-84A75CCEB09D}"/>
              </a:ext>
            </a:extLst>
          </p:cNvPr>
          <p:cNvSpPr>
            <a:spLocks noGrp="1"/>
          </p:cNvSpPr>
          <p:nvPr>
            <p:ph type="body" sz="quarter" idx="10"/>
          </p:nvPr>
        </p:nvSpPr>
        <p:spPr>
          <a:xfrm>
            <a:off x="461963" y="1146175"/>
            <a:ext cx="8239125" cy="4811280"/>
          </a:xfrm>
        </p:spPr>
        <p:txBody>
          <a:bodyPr/>
          <a:lstStyle/>
          <a:p>
            <a:pPr marL="0" indent="0">
              <a:spcBef>
                <a:spcPct val="0"/>
              </a:spcBef>
              <a:spcAft>
                <a:spcPts val="600"/>
              </a:spcAft>
              <a:buSzPct val="80000"/>
              <a:buNone/>
              <a:defRPr/>
            </a:pPr>
            <a:r>
              <a:rPr lang="ar-SA" sz="2400"/>
              <a:t>إذا كنت تود التحدث مع مستشار </a:t>
            </a:r>
            <a:r>
              <a:rPr lang="en-US" sz="2400"/>
              <a:t>Konterra</a:t>
            </a:r>
            <a:r>
              <a:rPr lang="ar-SA" sz="2400"/>
              <a:t>، أرسل بريد إلكتروني إلى:</a:t>
            </a:r>
            <a:r>
              <a:rPr lang="en-US" sz="2400"/>
              <a:t> </a:t>
            </a:r>
            <a:r>
              <a:rPr lang="en-US" sz="2400" u="sng"/>
              <a:t>IRC</a:t>
            </a:r>
            <a:r>
              <a:rPr lang="en-US" sz="2400">
                <a:hlinkClick r:id="rId3">
                  <a:extLst>
                    <a:ext uri="{A12FA001-AC4F-418D-AE19-62706E023703}">
                      <ahyp:hlinkClr xmlns:ahyp="http://schemas.microsoft.com/office/drawing/2018/hyperlinkcolor" xmlns="" val="tx"/>
                    </a:ext>
                  </a:extLst>
                </a:hlinkClick>
              </a:rPr>
              <a:t>@konterragroup.net</a:t>
            </a:r>
            <a:r>
              <a:rPr lang="ar-SA" sz="2400"/>
              <a:t> وقم بتضمين ما يلي:</a:t>
            </a:r>
          </a:p>
          <a:p>
            <a:pPr marL="457200" indent="-436563">
              <a:lnSpc>
                <a:spcPct val="110000"/>
              </a:lnSpc>
              <a:spcBef>
                <a:spcPct val="0"/>
              </a:spcBef>
              <a:buSzPct val="80000"/>
              <a:defRPr/>
            </a:pPr>
            <a:r>
              <a:rPr lang="ar-SA" sz="2200"/>
              <a:t>الاسم والموقع</a:t>
            </a:r>
          </a:p>
          <a:p>
            <a:pPr marL="457200" indent="-436563">
              <a:lnSpc>
                <a:spcPct val="110000"/>
              </a:lnSpc>
              <a:spcBef>
                <a:spcPct val="0"/>
              </a:spcBef>
              <a:buSzPct val="80000"/>
              <a:defRPr/>
            </a:pPr>
            <a:r>
              <a:rPr lang="ar-SA" sz="2200"/>
              <a:t>عدة فترات زمنية مدتها ساعة واحدة تكون أنت متاحًا في أثناءها خلال الأيام 1-3 التالية</a:t>
            </a:r>
          </a:p>
          <a:p>
            <a:pPr marL="457200" indent="-436563">
              <a:lnSpc>
                <a:spcPct val="110000"/>
              </a:lnSpc>
              <a:spcBef>
                <a:spcPct val="0"/>
              </a:spcBef>
              <a:buSzPct val="80000"/>
              <a:defRPr/>
            </a:pPr>
            <a:r>
              <a:rPr lang="ar-SA" sz="2200"/>
              <a:t>التفضيلات المتعلقة بالمستشار الذي ترغب في التحدث معه (مثل ذكر/أنثى، اللغة، إلخ.)</a:t>
            </a:r>
          </a:p>
          <a:p>
            <a:pPr marL="457200" indent="-436563">
              <a:lnSpc>
                <a:spcPct val="110000"/>
              </a:lnSpc>
              <a:spcBef>
                <a:spcPct val="0"/>
              </a:spcBef>
              <a:buSzPct val="80000"/>
              <a:defRPr/>
            </a:pPr>
            <a:r>
              <a:rPr lang="ar-SA" sz="2200"/>
              <a:t>ما الذي ترغب في مناقشته (على المستوى العام)</a:t>
            </a:r>
            <a:br>
              <a:rPr lang="ar-SA" sz="2200"/>
            </a:br>
            <a:endParaRPr lang="ar-SA" sz="2200"/>
          </a:p>
          <a:p>
            <a:pPr marL="0" indent="0">
              <a:spcBef>
                <a:spcPct val="0"/>
              </a:spcBef>
              <a:buSzPct val="80000"/>
              <a:buNone/>
              <a:defRPr/>
            </a:pPr>
            <a:r>
              <a:rPr lang="ar-SA" sz="2400"/>
              <a:t>ستتلقى ردًا في غضون 24 ساعة يتضمن وقت المشورة، بناءً على تفضيلاتك والمستشار المتوفر</a:t>
            </a:r>
          </a:p>
        </p:txBody>
      </p:sp>
    </p:spTree>
    <p:extLst>
      <p:ext uri="{BB962C8B-B14F-4D97-AF65-F5344CB8AC3E}">
        <p14:creationId xmlns:p14="http://schemas.microsoft.com/office/powerpoint/2010/main" val="32126524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20EE69A2-69E3-F742-ABF3-B6282C262D29}"/>
              </a:ext>
            </a:extLst>
          </p:cNvPr>
          <p:cNvSpPr>
            <a:spLocks noGrp="1"/>
          </p:cNvSpPr>
          <p:nvPr>
            <p:ph type="body" sz="quarter" idx="10"/>
          </p:nvPr>
        </p:nvSpPr>
        <p:spPr/>
        <p:txBody>
          <a:bodyPr/>
          <a:lstStyle/>
          <a:p>
            <a:pPr marL="0" indent="0" algn="ctr">
              <a:buNone/>
            </a:pPr>
            <a:endParaRPr lang="en-US" sz="6000" b="1" dirty="0"/>
          </a:p>
          <a:p>
            <a:pPr marL="0" indent="0" algn="ctr">
              <a:buNone/>
            </a:pPr>
            <a:r>
              <a:rPr lang="ar-SA" sz="6000" b="1"/>
              <a:t>مع خالص الشكر،</a:t>
            </a:r>
          </a:p>
          <a:p>
            <a:pPr marL="0" indent="0" algn="ctr">
              <a:buNone/>
            </a:pPr>
            <a:r>
              <a:rPr lang="ar-SA" sz="6000"/>
              <a:t>أي أسئلة؟</a:t>
            </a:r>
          </a:p>
        </p:txBody>
      </p:sp>
    </p:spTree>
    <p:extLst>
      <p:ext uri="{BB962C8B-B14F-4D97-AF65-F5344CB8AC3E}">
        <p14:creationId xmlns:p14="http://schemas.microsoft.com/office/powerpoint/2010/main" val="283379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6EDC36-FCED-0D4C-AB89-654324714A1D}"/>
              </a:ext>
            </a:extLst>
          </p:cNvPr>
          <p:cNvSpPr>
            <a:spLocks noGrp="1"/>
          </p:cNvSpPr>
          <p:nvPr>
            <p:ph type="title"/>
          </p:nvPr>
        </p:nvSpPr>
        <p:spPr/>
        <p:txBody>
          <a:bodyPr/>
          <a:lstStyle/>
          <a:p>
            <a:r>
              <a:rPr lang="ar-SA"/>
              <a:t>الصحة النفسية هي...</a:t>
            </a:r>
          </a:p>
        </p:txBody>
      </p:sp>
      <p:sp>
        <p:nvSpPr>
          <p:cNvPr id="3" name="Text Placeholder 2">
            <a:extLst>
              <a:ext uri="{FF2B5EF4-FFF2-40B4-BE49-F238E27FC236}">
                <a16:creationId xmlns:a16="http://schemas.microsoft.com/office/drawing/2014/main" xmlns="" id="{44BB39E4-6EE2-9349-AF0D-B56939961FDA}"/>
              </a:ext>
            </a:extLst>
          </p:cNvPr>
          <p:cNvSpPr>
            <a:spLocks noGrp="1"/>
          </p:cNvSpPr>
          <p:nvPr>
            <p:ph type="body" sz="quarter" idx="10"/>
          </p:nvPr>
        </p:nvSpPr>
        <p:spPr>
          <a:xfrm>
            <a:off x="769143" y="1619705"/>
            <a:ext cx="7605713" cy="4536168"/>
          </a:xfrm>
        </p:spPr>
        <p:txBody>
          <a:bodyPr/>
          <a:lstStyle/>
          <a:p>
            <a:pPr marL="0" indent="0" algn="ctr">
              <a:buNone/>
            </a:pPr>
            <a:r>
              <a:rPr lang="ar-SA" sz="3200" i="1"/>
              <a:t>"حالة من الرفاهة يدرك فيها كل شخص قدرته أو قدراتها، يستطيع فيها التكيف مع ضغوطات الحياة الطبيعية، يستطيع فيها العمل بإنتاجية وبشكل مثمر، ويستطيع خلالها تحقيق مساهمة في مجتمع أو مجتمعها."</a:t>
            </a:r>
          </a:p>
          <a:p>
            <a:pPr marL="0" indent="0" algn="r">
              <a:buNone/>
            </a:pPr>
            <a:r>
              <a:rPr lang="ar-SA" sz="3200"/>
              <a:t>منظمة الصحة العالمية (</a:t>
            </a:r>
            <a:r>
              <a:rPr lang="en-US" sz="3200"/>
              <a:t>WHO</a:t>
            </a:r>
            <a:r>
              <a:rPr lang="ar-SA" sz="3200"/>
              <a:t>).</a:t>
            </a:r>
          </a:p>
        </p:txBody>
      </p:sp>
    </p:spTree>
    <p:extLst>
      <p:ext uri="{BB962C8B-B14F-4D97-AF65-F5344CB8AC3E}">
        <p14:creationId xmlns:p14="http://schemas.microsoft.com/office/powerpoint/2010/main" val="2537608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2581792"/>
            <a:ext cx="7772400" cy="1694415"/>
          </a:xfrm>
        </p:spPr>
        <p:txBody>
          <a:bodyPr/>
          <a:lstStyle/>
          <a:p>
            <a:r>
              <a:rPr lang="ar-SA"/>
              <a:t>خرافات الصحة النفسية الأربع (والحقائق)</a:t>
            </a:r>
          </a:p>
        </p:txBody>
      </p:sp>
      <p:pic>
        <p:nvPicPr>
          <p:cNvPr id="5" name="Picture 4">
            <a:extLst>
              <a:ext uri="{FF2B5EF4-FFF2-40B4-BE49-F238E27FC236}">
                <a16:creationId xmlns:a16="http://schemas.microsoft.com/office/drawing/2014/main" xmlns=""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3810549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A36ECB-FD35-BC40-A39D-6B1A4551BA90}"/>
              </a:ext>
            </a:extLst>
          </p:cNvPr>
          <p:cNvSpPr>
            <a:spLocks noGrp="1"/>
          </p:cNvSpPr>
          <p:nvPr>
            <p:ph type="title"/>
          </p:nvPr>
        </p:nvSpPr>
        <p:spPr/>
        <p:txBody>
          <a:bodyPr/>
          <a:lstStyle/>
          <a:p>
            <a:r>
              <a:rPr lang="ar-SA"/>
              <a:t>خرافات وحقائق الصحة النفسية</a:t>
            </a:r>
          </a:p>
        </p:txBody>
      </p:sp>
      <p:sp>
        <p:nvSpPr>
          <p:cNvPr id="3" name="Text Placeholder 2">
            <a:extLst>
              <a:ext uri="{FF2B5EF4-FFF2-40B4-BE49-F238E27FC236}">
                <a16:creationId xmlns:a16="http://schemas.microsoft.com/office/drawing/2014/main" xmlns=""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ar-SA" b="1" dirty="0">
                <a:solidFill>
                  <a:srgbClr val="FF0000"/>
                </a:solidFill>
              </a:rPr>
              <a:t>الخرافة رقم 1:</a:t>
            </a:r>
            <a:r>
              <a:rPr lang="en-US" dirty="0">
                <a:solidFill>
                  <a:srgbClr val="FF0000"/>
                </a:solidFill>
              </a:rPr>
              <a:t> </a:t>
            </a:r>
            <a:r>
              <a:rPr lang="ar-SA" dirty="0">
                <a:solidFill>
                  <a:srgbClr val="FF0000"/>
                </a:solidFill>
              </a:rPr>
              <a:t>يظهر لدى أنواع معينة من الأشخاص حالات صحية عقلية.</a:t>
            </a:r>
          </a:p>
          <a:p>
            <a:pPr lvl="0">
              <a:buFont typeface="Wingdings" panose="05000000000000000000" pitchFamily="2" charset="2"/>
              <a:buChar char=""/>
            </a:pPr>
            <a:r>
              <a:rPr lang="ar-SA" b="1" dirty="0">
                <a:solidFill>
                  <a:schemeClr val="accent6">
                    <a:lumMod val="75000"/>
                  </a:schemeClr>
                </a:solidFill>
              </a:rPr>
              <a:t>الافتراضي</a:t>
            </a:r>
            <a:r>
              <a:rPr lang="en-US" b="1" dirty="0">
                <a:solidFill>
                  <a:schemeClr val="accent6">
                    <a:lumMod val="75000"/>
                  </a:schemeClr>
                </a:solidFill>
              </a:rPr>
              <a:t> </a:t>
            </a:r>
            <a:r>
              <a:rPr lang="ar-SA" dirty="0">
                <a:solidFill>
                  <a:schemeClr val="accent6">
                    <a:lumMod val="75000"/>
                  </a:schemeClr>
                </a:solidFill>
              </a:rPr>
              <a:t>تظهر لدى العديد من الأشخاص أمراض عقلية ومشاكل صحية عقلية في وقت معين خلال حياتهم، وتحدث هذه الأمور بسبب تداخل معقد لعوامل وراثية وبيولوجية واجتماعية وبيئية.  كل شخص عرضة لمشاكل صحية عقلية، ويمكن أن تؤثر هذه المشاكل على الأشخاص بصرف النظر عن العمر، التعليم، الدخل أو الثقافة.</a:t>
            </a:r>
          </a:p>
        </p:txBody>
      </p:sp>
    </p:spTree>
    <p:extLst>
      <p:ext uri="{BB962C8B-B14F-4D97-AF65-F5344CB8AC3E}">
        <p14:creationId xmlns:p14="http://schemas.microsoft.com/office/powerpoint/2010/main" val="6551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A36ECB-FD35-BC40-A39D-6B1A4551BA90}"/>
              </a:ext>
            </a:extLst>
          </p:cNvPr>
          <p:cNvSpPr>
            <a:spLocks noGrp="1"/>
          </p:cNvSpPr>
          <p:nvPr>
            <p:ph type="title"/>
          </p:nvPr>
        </p:nvSpPr>
        <p:spPr/>
        <p:txBody>
          <a:bodyPr/>
          <a:lstStyle/>
          <a:p>
            <a:r>
              <a:rPr lang="ar-SA"/>
              <a:t>خرافات وحقائق الصحة النفسية</a:t>
            </a:r>
          </a:p>
        </p:txBody>
      </p:sp>
      <p:sp>
        <p:nvSpPr>
          <p:cNvPr id="3" name="Text Placeholder 2">
            <a:extLst>
              <a:ext uri="{FF2B5EF4-FFF2-40B4-BE49-F238E27FC236}">
                <a16:creationId xmlns:a16="http://schemas.microsoft.com/office/drawing/2014/main" xmlns=""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ar-SA" b="1" dirty="0">
                <a:solidFill>
                  <a:srgbClr val="FF0000"/>
                </a:solidFill>
              </a:rPr>
              <a:t>الخرافة رقم 2:</a:t>
            </a:r>
            <a:r>
              <a:rPr lang="en-US" dirty="0">
                <a:solidFill>
                  <a:srgbClr val="FF0000"/>
                </a:solidFill>
              </a:rPr>
              <a:t> </a:t>
            </a:r>
            <a:r>
              <a:rPr lang="ar-SA" dirty="0">
                <a:solidFill>
                  <a:srgbClr val="FF0000"/>
                </a:solidFill>
              </a:rPr>
              <a:t>تحدث معظم مشاكل الصحة النفسية بسبب الضعف الشخصي.</a:t>
            </a:r>
            <a:r>
              <a:rPr lang="en-US" dirty="0">
                <a:solidFill>
                  <a:srgbClr val="FF0000"/>
                </a:solidFill>
              </a:rPr>
              <a:t> </a:t>
            </a:r>
            <a:r>
              <a:rPr lang="ar-SA" dirty="0">
                <a:solidFill>
                  <a:srgbClr val="FF0000"/>
                </a:solidFill>
              </a:rPr>
              <a:t>لن أعاني من الصحة النفسية إذا كان لدي إرادة كافية، "التفكير الصحيح،" أو "الإيمان".</a:t>
            </a:r>
          </a:p>
          <a:p>
            <a:pPr>
              <a:buFont typeface="Wingdings" panose="05000000000000000000" pitchFamily="2" charset="2"/>
              <a:buChar char=""/>
            </a:pPr>
            <a:r>
              <a:rPr lang="ar-SA" b="1" dirty="0">
                <a:solidFill>
                  <a:schemeClr val="accent6">
                    <a:lumMod val="75000"/>
                  </a:schemeClr>
                </a:solidFill>
              </a:rPr>
              <a:t>الواقع</a:t>
            </a:r>
            <a:r>
              <a:rPr lang="en-US" dirty="0">
                <a:solidFill>
                  <a:schemeClr val="accent6">
                    <a:lumMod val="75000"/>
                  </a:schemeClr>
                </a:solidFill>
              </a:rPr>
              <a:t> </a:t>
            </a:r>
            <a:r>
              <a:rPr lang="ar-SA" dirty="0">
                <a:solidFill>
                  <a:schemeClr val="accent6">
                    <a:lumMod val="75000"/>
                  </a:schemeClr>
                </a:solidFill>
              </a:rPr>
              <a:t>اضطراب الصحة النفسية ليس عيبًا في الشخصية.</a:t>
            </a:r>
            <a:r>
              <a:rPr lang="en-US" dirty="0">
                <a:solidFill>
                  <a:schemeClr val="accent6">
                    <a:lumMod val="75000"/>
                  </a:schemeClr>
                </a:solidFill>
              </a:rPr>
              <a:t> </a:t>
            </a:r>
            <a:r>
              <a:rPr lang="ar-SA" dirty="0">
                <a:solidFill>
                  <a:schemeClr val="accent6">
                    <a:lumMod val="75000"/>
                  </a:schemeClr>
                </a:solidFill>
              </a:rPr>
              <a:t>العزيمة والتفاؤل والإيمان يمكن أن تؤثر على صحتنا العقلية ولكن لا يمكنها أبدًا حمايتنا تمامًا من التعرض لتحديات الصحة النفسية.</a:t>
            </a:r>
            <a:r>
              <a:rPr lang="en-US" dirty="0">
                <a:solidFill>
                  <a:schemeClr val="accent6">
                    <a:lumMod val="75000"/>
                  </a:schemeClr>
                </a:solidFill>
              </a:rPr>
              <a:t> </a:t>
            </a:r>
            <a:r>
              <a:rPr lang="ar-SA" dirty="0">
                <a:solidFill>
                  <a:schemeClr val="accent6">
                    <a:lumMod val="75000"/>
                  </a:schemeClr>
                </a:solidFill>
              </a:rPr>
              <a:t>إنه تبسيط بشكل خطير أن نقول أن الأمراض النفسية تحدث بسبب نقاط ضعف شخصية أو تُعالج بسبب نقاط قوة شخصية.</a:t>
            </a:r>
            <a:r>
              <a:rPr lang="en-US" dirty="0">
                <a:solidFill>
                  <a:schemeClr val="accent6">
                    <a:lumMod val="75000"/>
                  </a:schemeClr>
                </a:solidFill>
              </a:rPr>
              <a:t> </a:t>
            </a:r>
          </a:p>
        </p:txBody>
      </p:sp>
    </p:spTree>
    <p:extLst>
      <p:ext uri="{BB962C8B-B14F-4D97-AF65-F5344CB8AC3E}">
        <p14:creationId xmlns:p14="http://schemas.microsoft.com/office/powerpoint/2010/main" val="1713514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A36ECB-FD35-BC40-A39D-6B1A4551BA90}"/>
              </a:ext>
            </a:extLst>
          </p:cNvPr>
          <p:cNvSpPr>
            <a:spLocks noGrp="1"/>
          </p:cNvSpPr>
          <p:nvPr>
            <p:ph type="title"/>
          </p:nvPr>
        </p:nvSpPr>
        <p:spPr/>
        <p:txBody>
          <a:bodyPr/>
          <a:lstStyle/>
          <a:p>
            <a:r>
              <a:rPr lang="ar-SA"/>
              <a:t>خرافات وحقائق الصحة النفسية</a:t>
            </a:r>
          </a:p>
        </p:txBody>
      </p:sp>
      <p:sp>
        <p:nvSpPr>
          <p:cNvPr id="3" name="Text Placeholder 2">
            <a:extLst>
              <a:ext uri="{FF2B5EF4-FFF2-40B4-BE49-F238E27FC236}">
                <a16:creationId xmlns:a16="http://schemas.microsoft.com/office/drawing/2014/main" xmlns="" id="{C7762BDE-B7F7-7F4D-A3BB-94F97C44DA59}"/>
              </a:ext>
            </a:extLst>
          </p:cNvPr>
          <p:cNvSpPr>
            <a:spLocks noGrp="1"/>
          </p:cNvSpPr>
          <p:nvPr>
            <p:ph type="body" sz="quarter" idx="10"/>
          </p:nvPr>
        </p:nvSpPr>
        <p:spPr>
          <a:xfrm>
            <a:off x="461963" y="1146175"/>
            <a:ext cx="8565659" cy="4911725"/>
          </a:xfrm>
        </p:spPr>
        <p:txBody>
          <a:bodyPr/>
          <a:lstStyle/>
          <a:p>
            <a:pPr marL="0" indent="0">
              <a:buNone/>
            </a:pPr>
            <a:r>
              <a:rPr lang="ar-SA" b="1" dirty="0">
                <a:solidFill>
                  <a:srgbClr val="FF0000"/>
                </a:solidFill>
              </a:rPr>
              <a:t>الخرافة رقم 3:</a:t>
            </a:r>
            <a:r>
              <a:rPr lang="en-US" dirty="0">
                <a:solidFill>
                  <a:srgbClr val="FF0000"/>
                </a:solidFill>
              </a:rPr>
              <a:t> </a:t>
            </a:r>
            <a:r>
              <a:rPr lang="ar-SA" dirty="0">
                <a:solidFill>
                  <a:srgbClr val="FF0000"/>
                </a:solidFill>
              </a:rPr>
              <a:t>اضطرابات الصحة النفسية ليس لها علاج ومستمرة طوال الحياة ومنهكة.</a:t>
            </a:r>
            <a:r>
              <a:rPr lang="en-US" dirty="0">
                <a:solidFill>
                  <a:srgbClr val="FF0000"/>
                </a:solidFill>
              </a:rPr>
              <a:t> </a:t>
            </a:r>
          </a:p>
          <a:p>
            <a:pPr>
              <a:buFont typeface="Wingdings" panose="05000000000000000000" pitchFamily="2" charset="2"/>
              <a:buChar char=""/>
            </a:pPr>
            <a:r>
              <a:rPr lang="ar-SA" b="1" dirty="0">
                <a:solidFill>
                  <a:schemeClr val="accent6">
                    <a:lumMod val="75000"/>
                  </a:schemeClr>
                </a:solidFill>
              </a:rPr>
              <a:t>الواقع</a:t>
            </a:r>
            <a:r>
              <a:rPr lang="en-US" dirty="0">
                <a:solidFill>
                  <a:schemeClr val="accent6">
                    <a:lumMod val="75000"/>
                  </a:schemeClr>
                </a:solidFill>
              </a:rPr>
              <a:t> </a:t>
            </a:r>
            <a:r>
              <a:rPr lang="ar-SA" dirty="0">
                <a:solidFill>
                  <a:schemeClr val="accent6">
                    <a:lumMod val="75000"/>
                  </a:schemeClr>
                </a:solidFill>
              </a:rPr>
              <a:t>حقًا إن اضطرابات الصحة النفسية يمكن أن تكون منهكة للغاية.</a:t>
            </a:r>
            <a:r>
              <a:rPr lang="en-US" dirty="0">
                <a:solidFill>
                  <a:schemeClr val="accent6">
                    <a:lumMod val="75000"/>
                  </a:schemeClr>
                </a:solidFill>
              </a:rPr>
              <a:t> </a:t>
            </a:r>
            <a:r>
              <a:rPr lang="ar-SA" dirty="0">
                <a:solidFill>
                  <a:schemeClr val="accent6">
                    <a:lumMod val="75000"/>
                  </a:schemeClr>
                </a:solidFill>
              </a:rPr>
              <a:t>مع ذلك، من خلال النوع الصحيح من العلاج، يٌشفى الكثير من الناس تمامًا ولا يتعرضوا لمزيد من النوبات.</a:t>
            </a:r>
            <a:r>
              <a:rPr lang="en-US" dirty="0">
                <a:solidFill>
                  <a:schemeClr val="accent6">
                    <a:lumMod val="75000"/>
                  </a:schemeClr>
                </a:solidFill>
              </a:rPr>
              <a:t> </a:t>
            </a:r>
            <a:r>
              <a:rPr lang="ar-SA" dirty="0">
                <a:solidFill>
                  <a:schemeClr val="accent6">
                    <a:lumMod val="75000"/>
                  </a:schemeClr>
                </a:solidFill>
              </a:rPr>
              <a:t>بالنسبة للآخرين، قد تتكرر فترات الأمراض النفسية على مدار حياتهم و/أو تتطلب علاجًا مستمرًا أو دوريًا.</a:t>
            </a:r>
            <a:r>
              <a:rPr lang="en-US" dirty="0">
                <a:solidFill>
                  <a:schemeClr val="accent6">
                    <a:lumMod val="75000"/>
                  </a:schemeClr>
                </a:solidFill>
              </a:rPr>
              <a:t> </a:t>
            </a:r>
            <a:r>
              <a:rPr lang="ar-SA" dirty="0">
                <a:solidFill>
                  <a:schemeClr val="accent6">
                    <a:lumMod val="75000"/>
                  </a:schemeClr>
                </a:solidFill>
              </a:rPr>
              <a:t>لا يختلف ذلك تمامًا عن العديد من الأمراض الجسدية.</a:t>
            </a:r>
            <a:r>
              <a:rPr lang="en-US" dirty="0">
                <a:solidFill>
                  <a:schemeClr val="accent6">
                    <a:lumMod val="75000"/>
                  </a:schemeClr>
                </a:solidFill>
              </a:rPr>
              <a:t> </a:t>
            </a:r>
            <a:r>
              <a:rPr lang="ar-SA" dirty="0">
                <a:solidFill>
                  <a:schemeClr val="accent6">
                    <a:lumMod val="75000"/>
                  </a:schemeClr>
                </a:solidFill>
              </a:rPr>
              <a:t>كتلك الحالات الصحة الأخرى طويلة المدى، يمكن إدارة تحديات الصحة النفسية حتى يتمكن الأشخاص من عيش حياتهم لأقصى حد ممكن.</a:t>
            </a:r>
            <a:r>
              <a:rPr lang="en-US" dirty="0">
                <a:solidFill>
                  <a:schemeClr val="accent6">
                    <a:lumMod val="75000"/>
                  </a:schemeClr>
                </a:solidFill>
              </a:rPr>
              <a:t> </a:t>
            </a:r>
          </a:p>
        </p:txBody>
      </p:sp>
    </p:spTree>
    <p:extLst>
      <p:ext uri="{BB962C8B-B14F-4D97-AF65-F5344CB8AC3E}">
        <p14:creationId xmlns:p14="http://schemas.microsoft.com/office/powerpoint/2010/main" val="3245275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A36ECB-FD35-BC40-A39D-6B1A4551BA90}"/>
              </a:ext>
            </a:extLst>
          </p:cNvPr>
          <p:cNvSpPr>
            <a:spLocks noGrp="1"/>
          </p:cNvSpPr>
          <p:nvPr>
            <p:ph type="title"/>
          </p:nvPr>
        </p:nvSpPr>
        <p:spPr/>
        <p:txBody>
          <a:bodyPr/>
          <a:lstStyle/>
          <a:p>
            <a:r>
              <a:rPr lang="ar-SA"/>
              <a:t>خرافات وحقائق الصحة النفسية</a:t>
            </a:r>
          </a:p>
        </p:txBody>
      </p:sp>
      <p:sp>
        <p:nvSpPr>
          <p:cNvPr id="3" name="Text Placeholder 2">
            <a:extLst>
              <a:ext uri="{FF2B5EF4-FFF2-40B4-BE49-F238E27FC236}">
                <a16:creationId xmlns:a16="http://schemas.microsoft.com/office/drawing/2014/main" xmlns=""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ar-SA" b="1" dirty="0">
                <a:solidFill>
                  <a:srgbClr val="FF0000"/>
                </a:solidFill>
              </a:rPr>
              <a:t>الخرافة رقم 4:</a:t>
            </a:r>
            <a:r>
              <a:rPr lang="en-US" dirty="0">
                <a:solidFill>
                  <a:srgbClr val="FF0000"/>
                </a:solidFill>
              </a:rPr>
              <a:t> </a:t>
            </a:r>
            <a:r>
              <a:rPr lang="ar-SA" i="1" dirty="0">
                <a:solidFill>
                  <a:srgbClr val="FF0000"/>
                </a:solidFill>
              </a:rPr>
              <a:t>إذا اتجهت إلى العلاج وقمت برعاية نفسي بشكل أفضل، فلن أحتاج إلى أدوية للمساعدة في علاج الأمراض النفسية.</a:t>
            </a:r>
            <a:r>
              <a:rPr lang="en-US" i="1" dirty="0">
                <a:solidFill>
                  <a:srgbClr val="FF0000"/>
                </a:solidFill>
              </a:rPr>
              <a:t/>
            </a:r>
            <a:br>
              <a:rPr lang="en-US" i="1" dirty="0">
                <a:solidFill>
                  <a:srgbClr val="FF0000"/>
                </a:solidFill>
              </a:rPr>
            </a:br>
            <a:r>
              <a:rPr lang="ar-SA" dirty="0">
                <a:solidFill>
                  <a:srgbClr val="FF0000"/>
                </a:solidFill>
              </a:rPr>
              <a:t>(أو، على العكس... </a:t>
            </a:r>
            <a:r>
              <a:rPr lang="ar-SA" i="1" dirty="0">
                <a:solidFill>
                  <a:srgbClr val="FF0000"/>
                </a:solidFill>
              </a:rPr>
              <a:t> إذا تناولت الدواء لن أحتاج إلى أي استشارات</a:t>
            </a:r>
            <a:r>
              <a:rPr lang="ar-SA" dirty="0">
                <a:solidFill>
                  <a:srgbClr val="FF0000"/>
                </a:solidFill>
              </a:rPr>
              <a:t>.)</a:t>
            </a:r>
          </a:p>
          <a:p>
            <a:pPr>
              <a:buFont typeface="Wingdings" panose="05000000000000000000" pitchFamily="2" charset="2"/>
              <a:buChar char=""/>
            </a:pPr>
            <a:r>
              <a:rPr lang="ar-SA" b="1" dirty="0">
                <a:solidFill>
                  <a:schemeClr val="accent6">
                    <a:lumMod val="75000"/>
                  </a:schemeClr>
                </a:solidFill>
              </a:rPr>
              <a:t>الواقع</a:t>
            </a:r>
            <a:r>
              <a:rPr lang="en-US" dirty="0">
                <a:solidFill>
                  <a:schemeClr val="accent6">
                    <a:lumMod val="75000"/>
                  </a:schemeClr>
                </a:solidFill>
              </a:rPr>
              <a:t> </a:t>
            </a:r>
            <a:r>
              <a:rPr lang="ar-SA" dirty="0">
                <a:solidFill>
                  <a:schemeClr val="accent6">
                    <a:lumMod val="75000"/>
                  </a:schemeClr>
                </a:solidFill>
              </a:rPr>
              <a:t>في العديد من الحالات (مثل الاكتئاب الحاد) تشير أبحاث كثيرة إلى مجموعة من العلاج والأدوية عادةً ما تجدي بفعالية أكثر لإدارة الأعراض وتحسين الرفاهة أكثر مما يفعله أي نوع من العلاج بمفرده.</a:t>
            </a:r>
            <a:r>
              <a:rPr lang="en-US" dirty="0">
                <a:solidFill>
                  <a:schemeClr val="accent6">
                    <a:lumMod val="75000"/>
                  </a:schemeClr>
                </a:solidFill>
              </a:rPr>
              <a:t> </a:t>
            </a:r>
          </a:p>
          <a:p>
            <a:pPr marL="466725" indent="-466725">
              <a:buFont typeface="Wingdings" pitchFamily="2" charset="2"/>
              <a:buChar char="Ø"/>
            </a:pPr>
            <a:endParaRPr lang="en-US" dirty="0">
              <a:solidFill>
                <a:schemeClr val="accent6">
                  <a:lumMod val="75000"/>
                </a:schemeClr>
              </a:solidFill>
            </a:endParaRPr>
          </a:p>
        </p:txBody>
      </p:sp>
    </p:spTree>
    <p:extLst>
      <p:ext uri="{BB962C8B-B14F-4D97-AF65-F5344CB8AC3E}">
        <p14:creationId xmlns:p14="http://schemas.microsoft.com/office/powerpoint/2010/main" val="21754299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Arial"/>
      </a:majorFont>
      <a:minorFont>
        <a:latin typeface="Calibri"/>
        <a:ea typeface=""/>
        <a:cs typeface="Arial"/>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Arial"/>
      </a:majorFont>
      <a:minorFont>
        <a:latin typeface="Calibri"/>
        <a:ea typeface=""/>
        <a:cs typeface="Arial"/>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3677</TotalTime>
  <Words>3999</Words>
  <Application>Microsoft Office PowerPoint</Application>
  <PresentationFormat>On-screen Show (4:3)</PresentationFormat>
  <Paragraphs>423</Paragraphs>
  <Slides>36</Slides>
  <Notes>36</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43" baseType="lpstr">
      <vt:lpstr>Arial</vt:lpstr>
      <vt:lpstr>Calibri</vt:lpstr>
      <vt:lpstr>Wingdings</vt:lpstr>
      <vt:lpstr>ヒラギノ角ゴ Pro W3</vt:lpstr>
      <vt:lpstr>Office Theme</vt:lpstr>
      <vt:lpstr>1_Office Theme</vt:lpstr>
      <vt:lpstr>think-cell Slide</vt:lpstr>
      <vt:lpstr>الوعي الصحي النفسي</vt:lpstr>
      <vt:lpstr>الموضوعات التي سنناقشها</vt:lpstr>
      <vt:lpstr>ما هي الصحة النفسية؟</vt:lpstr>
      <vt:lpstr>الصحة النفسية هي...</vt:lpstr>
      <vt:lpstr>خرافات الصحة النفسية الأربع (والحقائق)</vt:lpstr>
      <vt:lpstr>خرافات وحقائق الصحة النفسية</vt:lpstr>
      <vt:lpstr>خرافات وحقائق الصحة النفسية</vt:lpstr>
      <vt:lpstr>خرافات وحقائق الصحة النفسية</vt:lpstr>
      <vt:lpstr>خرافات وحقائق الصحة النفسية</vt:lpstr>
      <vt:lpstr>ستة اضطرابات صحية نفسية شائعة</vt:lpstr>
      <vt:lpstr>تشخيصات الصحة النفسية الشائعة</vt:lpstr>
      <vt:lpstr>تأثير الثقافة</vt:lpstr>
      <vt:lpstr>قلق</vt:lpstr>
      <vt:lpstr>أعراض القلق الشائعة</vt:lpstr>
      <vt:lpstr>اكتئاب</vt:lpstr>
      <vt:lpstr>العلامات والأعراض الشائعة للاكتئاب</vt:lpstr>
      <vt:lpstr>اضطراب ثنائي القطب </vt:lpstr>
      <vt:lpstr>اضطراب الوسواس القهري (OCD) </vt:lpstr>
      <vt:lpstr>يتصف اضطراب الوسواس القهري بما يلي...</vt:lpstr>
      <vt:lpstr>الفصام</vt:lpstr>
      <vt:lpstr>اضطراب ما بعد الصدمة</vt:lpstr>
      <vt:lpstr>أعراض اضطراب ما بعد الصدمة</vt:lpstr>
      <vt:lpstr>غالبًا ما ترتبط السلوكيات بتحديات الصحة النفسية</vt:lpstr>
      <vt:lpstr>علامات التحذير الخاصة بتحديات الصحة النفسية</vt:lpstr>
      <vt:lpstr>كيف يتم تشخيص حالات الصحة النفسية وعلاجها بشكل شائع</vt:lpstr>
      <vt:lpstr>كيف يتم تشخيص حالات الصحة النفسية</vt:lpstr>
      <vt:lpstr>بعض العلاجات الفعالة لحالات الصحة النفسية</vt:lpstr>
      <vt:lpstr>متى يتعين طلب المساعدة لصراعات الصحة النفسية</vt:lpstr>
      <vt:lpstr>لا تكافح وحدك - اطلب المساعدة عندما ...</vt:lpstr>
      <vt:lpstr>تحذير! - اطلب المساعدة على الفور</vt:lpstr>
      <vt:lpstr>أماكن يمكنك طلب المساعدة أو الدعم منها</vt:lpstr>
      <vt:lpstr>كيف يمكن للجنة الإنقاذ الدولية أن تدعم الموظفين الذين يواجهون تحديات الصحة النفسية</vt:lpstr>
      <vt:lpstr>أشكال الدعم المقدمة من لجنة الإنقاذ الدولية للموظفين الذين يواجهون صعوبات متعلقة بالصحة النفسية</vt:lpstr>
      <vt:lpstr>برنامج توفير المساعدة والمرونة للموظف (EARP) التابع للجنة الإنقاذ الدولية</vt:lpstr>
      <vt:lpstr>كيف تحدد موعدًا لجلسة استشارات عبر البريد الإلكتروني</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Robert Lindsley</cp:lastModifiedBy>
  <cp:revision>166</cp:revision>
  <cp:lastPrinted>2018-03-21T12:36:13Z</cp:lastPrinted>
  <dcterms:created xsi:type="dcterms:W3CDTF">2019-12-13T02:50:12Z</dcterms:created>
  <dcterms:modified xsi:type="dcterms:W3CDTF">2021-06-02T17:57:43Z</dcterms:modified>
</cp:coreProperties>
</file>