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9" r:id="rId2"/>
  </p:sldMasterIdLst>
  <p:notesMasterIdLst>
    <p:notesMasterId r:id="rId39"/>
  </p:notesMasterIdLst>
  <p:handoutMasterIdLst>
    <p:handoutMasterId r:id="rId40"/>
  </p:handoutMasterIdLst>
  <p:sldIdLst>
    <p:sldId id="470" r:id="rId3"/>
    <p:sldId id="471" r:id="rId4"/>
    <p:sldId id="472" r:id="rId5"/>
    <p:sldId id="521" r:id="rId6"/>
    <p:sldId id="513" r:id="rId7"/>
    <p:sldId id="511" r:id="rId8"/>
    <p:sldId id="540" r:id="rId9"/>
    <p:sldId id="541" r:id="rId10"/>
    <p:sldId id="542" r:id="rId11"/>
    <p:sldId id="489" r:id="rId12"/>
    <p:sldId id="543" r:id="rId13"/>
    <p:sldId id="544" r:id="rId14"/>
    <p:sldId id="496" r:id="rId15"/>
    <p:sldId id="517" r:id="rId16"/>
    <p:sldId id="495" r:id="rId17"/>
    <p:sldId id="556" r:id="rId18"/>
    <p:sldId id="497" r:id="rId19"/>
    <p:sldId id="499" r:id="rId20"/>
    <p:sldId id="519" r:id="rId21"/>
    <p:sldId id="498" r:id="rId22"/>
    <p:sldId id="501" r:id="rId23"/>
    <p:sldId id="520" r:id="rId24"/>
    <p:sldId id="490" r:id="rId25"/>
    <p:sldId id="502" r:id="rId26"/>
    <p:sldId id="491" r:id="rId27"/>
    <p:sldId id="526" r:id="rId28"/>
    <p:sldId id="525" r:id="rId29"/>
    <p:sldId id="492" r:id="rId30"/>
    <p:sldId id="509" r:id="rId31"/>
    <p:sldId id="510" r:id="rId32"/>
    <p:sldId id="528" r:id="rId33"/>
    <p:sldId id="493" r:id="rId34"/>
    <p:sldId id="557" r:id="rId35"/>
    <p:sldId id="529" r:id="rId36"/>
    <p:sldId id="538" r:id="rId37"/>
    <p:sldId id="539" r:id="rId3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1E8"/>
    <a:srgbClr val="5482E8"/>
    <a:srgbClr val="327EEB"/>
    <a:srgbClr val="FFFFFF"/>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0290" autoAdjust="0"/>
    <p:restoredTop sz="66416" autoAdjust="0"/>
  </p:normalViewPr>
  <p:slideViewPr>
    <p:cSldViewPr snapToGrid="0">
      <p:cViewPr varScale="1">
        <p:scale>
          <a:sx n="47" d="100"/>
          <a:sy n="47" d="100"/>
        </p:scale>
        <p:origin x="390" y="36"/>
      </p:cViewPr>
      <p:guideLst>
        <p:guide orient="horz" pos="552"/>
        <p:guide pos="504"/>
        <p:guide orient="horz" pos="1032"/>
      </p:guideLst>
    </p:cSldViewPr>
  </p:slideViewPr>
  <p:outlineViewPr>
    <p:cViewPr>
      <p:scale>
        <a:sx n="33" d="100"/>
        <a:sy n="33" d="100"/>
      </p:scale>
      <p:origin x="0" y="-88"/>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103" d="100"/>
          <a:sy n="103" d="100"/>
        </p:scale>
        <p:origin x="2176"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6/24/2021</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6/24/2021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fr-FR" b="1" i="1"/>
              <a:t>Présentez </a:t>
            </a:r>
            <a:r>
              <a:rPr lang="fr-FR"/>
              <a:t>: Offrez une brève présentation du facilitateur et de la session. Points importants à garder à l’esprit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1"/>
              <a:t>À propos de cette session : </a:t>
            </a:r>
            <a:r>
              <a:rPr lang="fr-FR"/>
              <a:t>Cette session contient des informations fondamentales sur des troubles courants de la santé mentale, la manière dont ils sont traités, et comment l’IRC peut venir en aide aux employés souffrant de troubles de la santé mentale.</a:t>
            </a:r>
          </a:p>
          <a:p>
            <a:pPr marL="171450" indent="-171450">
              <a:buFont typeface="Arial" panose="020B0604020202020204" pitchFamily="34" charset="0"/>
              <a:buChar char="•"/>
            </a:pPr>
            <a:r>
              <a:rPr lang="fr-FR"/>
              <a:t>Si le facilitateur n’est pas un professionnel formé de la santé mentale, il est important d’en prendre note et de fournir des mises en garde adéquates concernant l’expertise du facilitateur, ainsi que des avertissements relatifs au contenu.</a:t>
            </a:r>
          </a:p>
          <a:p>
            <a:pPr marL="0" indent="0">
              <a:buFont typeface="Arial" panose="020B0604020202020204" pitchFamily="34" charset="0"/>
              <a:buNone/>
            </a:pPr>
            <a:endParaRPr lang="en-US" dirty="0"/>
          </a:p>
          <a:p>
            <a:pPr marL="0" indent="0">
              <a:buFont typeface="Arial" panose="020B0604020202020204" pitchFamily="34" charset="0"/>
              <a:buNone/>
            </a:pPr>
            <a:r>
              <a:rPr lang="fr-FR" b="1"/>
              <a:t>Concernant les éléments déclencheurs, les avertissements relatifs au contenu et les limites de l’expertise des facilitateurs :</a:t>
            </a:r>
          </a:p>
          <a:p>
            <a:pPr marL="171450" lvl="0" indent="-171450">
              <a:buFont typeface="Arial" panose="020B0604020202020204" pitchFamily="34" charset="0"/>
              <a:buChar char="•"/>
            </a:pPr>
            <a:r>
              <a:rPr lang="fr-FR"/>
              <a:t>Les facilitateurs doivent savoir qu'il est très probable que plusieurs participants à la session souffrent actuellement (ou aient souffert dans le passé) de problèmes de santé mentale. Ils pourraient également avoir des amis ou des êtres chers qui ont profondément souffert de dépression et/ou d’anxiété (dont idées suicidaires/tentatives de suicide, et suicide). Cette présentation est donc susceptible de contenir des « éléments déclencheurs ». </a:t>
            </a:r>
          </a:p>
          <a:p>
            <a:pPr marL="171450" lvl="0" indent="-171450">
              <a:buFont typeface="Arial" panose="020B0604020202020204" pitchFamily="34" charset="0"/>
              <a:buChar char="•"/>
            </a:pPr>
            <a:r>
              <a:rPr lang="fr-FR"/>
              <a:t>À titre minimum, les facilitateurs doivent déclarer aux participants que s’ils commencent à se sentir dépassés, nerveux ou contrariés durant la session, ils peuvent sortir faire une pause.</a:t>
            </a:r>
          </a:p>
          <a:p>
            <a:pPr marL="171450" lvl="0" indent="-171450">
              <a:buFont typeface="Arial" panose="020B0604020202020204" pitchFamily="34" charset="0"/>
              <a:buChar char="•"/>
            </a:pPr>
            <a:r>
              <a:rPr lang="fr-FR"/>
              <a:t>Les facilitateurs ou un manager doivent ensuite effectuer un suivi auprès de toute personne qui se serait absentée en cours de session et lui remettre une copie des contenus des diapositives (qui comprennent des instructions, vers la fin, concernant les modalités d’accès à des services de conseil par les employés).   </a:t>
            </a:r>
          </a:p>
          <a:p>
            <a:pPr marL="171450" lvl="0" indent="-171450">
              <a:buFont typeface="Arial" panose="020B0604020202020204" pitchFamily="34" charset="0"/>
              <a:buChar char="•"/>
            </a:pPr>
            <a:r>
              <a:rPr lang="fr-FR"/>
              <a:t>Les facilitateurs qui ne sont pas des professionnels de la santé mentale doivent savoir qui contacter afin de demander de l’aide ou de poser des questions sur ce contenu, le cas échéant. </a:t>
            </a:r>
          </a:p>
        </p:txBody>
      </p:sp>
      <p:sp>
        <p:nvSpPr>
          <p:cNvPr id="4" name="Slide Number Placeholder 3"/>
          <p:cNvSpPr>
            <a:spLocks noGrp="1"/>
          </p:cNvSpPr>
          <p:nvPr>
            <p:ph type="sldNum" sz="quarter" idx="5"/>
          </p:nvPr>
        </p:nvSpPr>
        <p:spPr/>
        <p:txBody>
          <a:bodyPr/>
          <a:lstStyle/>
          <a:p>
            <a:fld id="{D70FF2E4-95BE-49CA-89E1-C2C428ECDA9A}" type="slidenum">
              <a:rPr lang="en-US" smtClean="0"/>
              <a:pPr/>
              <a:t>1</a:t>
            </a:fld>
            <a:endParaRPr lang="en-US"/>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i="1">
                <a:solidFill>
                  <a:schemeClr val="tx1"/>
                </a:solidFill>
                <a:latin typeface="+mn-lt"/>
                <a:ea typeface="+mn-ea"/>
                <a:cs typeface="+mn-cs"/>
              </a:rPr>
              <a:t>Demandez aux participants : </a:t>
            </a:r>
            <a:r>
              <a:rPr lang="fr-FR" sz="1200" b="0" i="1">
                <a:solidFill>
                  <a:schemeClr val="tx1"/>
                </a:solidFill>
                <a:latin typeface="+mn-lt"/>
                <a:ea typeface="+mn-ea"/>
                <a:cs typeface="+mn-cs"/>
              </a:rPr>
              <a:t>Quels sont selon vous les troubles et difficultés les plus courants en matière de santé mentale dans votre société ?</a:t>
            </a:r>
          </a:p>
          <a:p>
            <a:endParaRPr lang="en-US" sz="1200" b="0" i="1" kern="1200" dirty="0">
              <a:solidFill>
                <a:schemeClr val="tx1"/>
              </a:solidFill>
              <a:effectLst/>
              <a:latin typeface="+mn-lt"/>
              <a:ea typeface="+mn-ea"/>
              <a:cs typeface="+mn-cs"/>
            </a:endParaRPr>
          </a:p>
          <a:p>
            <a:r>
              <a:rPr lang="fr-FR" sz="1200" b="1" i="1">
                <a:solidFill>
                  <a:schemeClr val="tx1"/>
                </a:solidFill>
                <a:latin typeface="+mn-lt"/>
                <a:ea typeface="+mn-ea"/>
                <a:cs typeface="+mn-cs"/>
              </a:rPr>
              <a:t>Discutez </a:t>
            </a:r>
            <a:r>
              <a:rPr lang="fr-FR" sz="1200" b="0" i="0">
                <a:solidFill>
                  <a:schemeClr val="tx1"/>
                </a:solidFill>
                <a:latin typeface="+mn-lt"/>
                <a:ea typeface="+mn-ea"/>
                <a:cs typeface="+mn-cs"/>
              </a:rPr>
              <a:t>des réponses fournies par les participants et notez les thèmes qui en ressortent.</a:t>
            </a:r>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a:solidFill>
                  <a:schemeClr val="tx1"/>
                </a:solidFill>
                <a:latin typeface="+mn-lt"/>
                <a:ea typeface="+mn-ea"/>
                <a:cs typeface="+mn-cs"/>
              </a:rPr>
              <a:t>Expliquez que </a:t>
            </a:r>
            <a:r>
              <a:rPr lang="fr-FR" sz="1200" b="0" i="0">
                <a:solidFill>
                  <a:schemeClr val="tx1"/>
                </a:solidFill>
                <a:latin typeface="+mn-lt"/>
                <a:ea typeface="+mn-ea"/>
                <a:cs typeface="+mn-cs"/>
              </a:rPr>
              <a:t>les troubles anxieux et dépressifs sont les deux types de troubles de la santé mentale les plus courants dans le monde entier. </a:t>
            </a:r>
          </a:p>
          <a:p>
            <a:endParaRPr lang="en-US" sz="1200" b="0" i="0" kern="1200" dirty="0">
              <a:solidFill>
                <a:schemeClr val="tx1"/>
              </a:solidFill>
              <a:effectLst/>
              <a:latin typeface="+mn-lt"/>
              <a:ea typeface="+mn-ea"/>
              <a:cs typeface="+mn-cs"/>
            </a:endParaRPr>
          </a:p>
          <a:p>
            <a:r>
              <a:rPr lang="fr-FR" sz="1200" b="1" i="1">
                <a:solidFill>
                  <a:schemeClr val="tx1"/>
                </a:solidFill>
                <a:latin typeface="+mn-lt"/>
                <a:ea typeface="+mn-ea"/>
                <a:cs typeface="+mn-cs"/>
              </a:rPr>
              <a:t>​Expliquez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Nous avons tous des moments où nous sommes stressés, où nous sentons dépassés, mal à l’aise ou tristes. Cela fait partie de l’expérience humaine.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Parfois cependant, les pensées et les sentiments que nous éprouvons lorsque nous sommes stressés ou abattus (ou après avoir vécu un incident traumatisant) peuvent perdurer ou s'intensifier.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Et parfois, nous pouvons avoir des pensées ou éprouver des sentiments inhabituels, perturbants ou douloureux.</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On parle alors généralement de « trouble de la santé mentale » ou de « maladie mentale ».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Les diapositives que nous examineront dans cette section portent sur certains des troubles de la santé mentale les plus courants diagnostiqués dans le monde entier...</a:t>
            </a:r>
          </a:p>
          <a:p>
            <a:pPr marL="171450" indent="-171450">
              <a:buFont typeface="Arial" panose="020B0604020202020204" pitchFamily="34" charset="0"/>
              <a:buChar char="•"/>
            </a:pPr>
            <a:endParaRPr lang="en-US" sz="1200" b="1" i="1"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10</a:t>
            </a:fld>
            <a:endParaRPr lang="en-US"/>
          </a:p>
        </p:txBody>
      </p:sp>
    </p:spTree>
    <p:extLst>
      <p:ext uri="{BB962C8B-B14F-4D97-AF65-F5344CB8AC3E}">
        <p14:creationId xmlns:p14="http://schemas.microsoft.com/office/powerpoint/2010/main" val="38174736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b="1" i="1"/>
              <a:t>​Expliquez : </a:t>
            </a:r>
          </a:p>
          <a:p>
            <a:pPr marL="171450" indent="-171450">
              <a:buFont typeface="Arial" panose="020B0604020202020204" pitchFamily="34" charset="0"/>
              <a:buChar char="•"/>
            </a:pPr>
            <a:r>
              <a:rPr lang="fr-FR" b="0" i="0"/>
              <a:t>Cette liste représente certains des troubles de la santé mentale les plus couramment diagnostiqués dans le monde entier.</a:t>
            </a:r>
          </a:p>
          <a:p>
            <a:pPr marL="171450" indent="-171450">
              <a:buFont typeface="Arial" panose="020B0604020202020204" pitchFamily="34" charset="0"/>
              <a:buChar char="•"/>
            </a:pPr>
            <a:r>
              <a:rPr lang="fr-FR" b="0" i="0"/>
              <a:t>Cette liste n’est pas complète. Elle ne mentionne pas par exemple les troubles de l’alimentation ou les troubles liés à la consommation de substances. </a:t>
            </a:r>
          </a:p>
          <a:p>
            <a:pPr marL="171450" indent="-171450">
              <a:buFont typeface="Arial" panose="020B0604020202020204" pitchFamily="34" charset="0"/>
              <a:buChar char="•"/>
            </a:pPr>
            <a:r>
              <a:rPr lang="fr-FR" b="0" i="0"/>
              <a:t>Vous allez explorer chacune d’entre elles plus en détail via les diapositives suivantes, mais vous parlerez d’abord de l’influence de la culture en lien avec cette thématique. </a:t>
            </a:r>
          </a:p>
          <a:p>
            <a:pPr marL="228600" indent="-228600">
              <a:buAutoNum type="arabicPeriod"/>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11</a:t>
            </a:fld>
            <a:endParaRPr lang="en-US"/>
          </a:p>
        </p:txBody>
      </p:sp>
    </p:spTree>
    <p:extLst>
      <p:ext uri="{BB962C8B-B14F-4D97-AF65-F5344CB8AC3E}">
        <p14:creationId xmlns:p14="http://schemas.microsoft.com/office/powerpoint/2010/main" val="28417992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indent="0">
              <a:buFont typeface="Arial" panose="020B0604020202020204" pitchFamily="34" charset="0"/>
              <a:buNone/>
            </a:pPr>
            <a:r>
              <a:rPr lang="fr-FR" b="1" i="1"/>
              <a:t>Présentez </a:t>
            </a:r>
            <a:r>
              <a:rPr lang="fr-FR" b="0" i="0"/>
              <a:t>les informations qui figurent sur la diapositive. </a:t>
            </a:r>
          </a:p>
          <a:p>
            <a:pPr marL="0" indent="0">
              <a:buFont typeface="Arial" panose="020B0604020202020204" pitchFamily="34" charset="0"/>
              <a:buNone/>
            </a:pPr>
            <a:endParaRPr lang="en-US" b="1" i="1" dirty="0"/>
          </a:p>
          <a:p>
            <a:pPr marL="0" indent="0">
              <a:buFont typeface="Arial" panose="020B0604020202020204" pitchFamily="34" charset="0"/>
              <a:buNone/>
            </a:pPr>
            <a:r>
              <a:rPr lang="fr-FR" b="1" i="1"/>
              <a:t>​Expliquez : </a:t>
            </a:r>
            <a:r>
              <a:rPr lang="fr-FR" b="0" i="0"/>
              <a:t>L</a:t>
            </a:r>
            <a:r>
              <a:rPr lang="fr-FR"/>
              <a:t>es études scientifiques suggèrent que des personnes issues de toutes les cultures peuvent éprouver de l’anxiété, subir une dépression, et d’autres problèmes de santé mentale. Cependant, la culture a souvent une influence notable sur la manière dont les problèmes de santé mentale sont vécus et exprimés.  </a:t>
            </a:r>
          </a:p>
          <a:p>
            <a:pPr marL="171450" indent="-171450">
              <a:buFont typeface="Arial" panose="020B0604020202020204" pitchFamily="34" charset="0"/>
              <a:buChar char="•"/>
            </a:pPr>
            <a:r>
              <a:rPr lang="fr-FR"/>
              <a:t>Les personnes élevées dans le cadre des cultures occidentales peuvent décrire l’anxiété et la dépression en employant ces termes spécifiques. </a:t>
            </a:r>
          </a:p>
          <a:p>
            <a:pPr marL="171450" indent="-171450">
              <a:buFont typeface="Arial" panose="020B0604020202020204" pitchFamily="34" charset="0"/>
              <a:buChar char="•"/>
            </a:pPr>
            <a:r>
              <a:rPr lang="fr-FR"/>
              <a:t>Dans d’autres cultures, d’autres termes ou métaphores peuvent être plus courants. Par exemple...</a:t>
            </a:r>
          </a:p>
          <a:p>
            <a:pPr marL="628650" lvl="1" indent="-171450">
              <a:buFont typeface="Arial" panose="020B0604020202020204" pitchFamily="34" charset="0"/>
              <a:buChar char="•"/>
            </a:pPr>
            <a:r>
              <a:rPr lang="fr-FR"/>
              <a:t>La </a:t>
            </a:r>
            <a:r>
              <a:rPr lang="fr-FR" baseline="0"/>
              <a:t>communauté latino-américaine</a:t>
            </a:r>
            <a:r>
              <a:rPr lang="fr-FR"/>
              <a:t> utilise fréquemment les termes </a:t>
            </a:r>
            <a:r>
              <a:rPr lang="fr-FR" i="1"/>
              <a:t>nervios</a:t>
            </a:r>
            <a:r>
              <a:rPr lang="fr-FR"/>
              <a:t> (nervosité) ou </a:t>
            </a:r>
            <a:r>
              <a:rPr lang="fr-FR" i="1"/>
              <a:t>susto </a:t>
            </a:r>
            <a:r>
              <a:rPr lang="fr-FR" i="0"/>
              <a:t>(peur)</a:t>
            </a:r>
            <a:r>
              <a:rPr lang="fr-FR"/>
              <a:t> pour exprimer le concept d’anxiété.  </a:t>
            </a:r>
          </a:p>
          <a:p>
            <a:pPr marL="628650" lvl="1" indent="-171450">
              <a:buFont typeface="Arial" panose="020B0604020202020204" pitchFamily="34" charset="0"/>
              <a:buChar char="•"/>
            </a:pPr>
            <a:r>
              <a:rPr lang="fr-FR"/>
              <a:t>Selon des études cliniques, les membres de la communauté américano-asiatique ne décrivent souvent </a:t>
            </a:r>
            <a:r>
              <a:rPr lang="fr-FR" baseline="0"/>
              <a:t>pas</a:t>
            </a:r>
            <a:r>
              <a:rPr lang="fr-FR"/>
              <a:t> les sentiments d’anxiété et de dépression à l’aide de termes psychologiques ou mentaux. La tristesse, la peur et la préoccupation peuvent se manifester sous la forme de symptômes physiques, et les membres de cette communauté sont plus susceptibles de parler d’abord des symptômes, comme des maux de tête, un mal de dos ou des douleurs gastriques persistantes.   </a:t>
            </a:r>
          </a:p>
          <a:p>
            <a:pPr marL="628650" lvl="1" indent="-171450">
              <a:buFont typeface="Arial" panose="020B0604020202020204" pitchFamily="34" charset="0"/>
              <a:buChar char="•"/>
            </a:pPr>
            <a:r>
              <a:rPr lang="fr-FR"/>
              <a:t>Les communautés amérindiennes/indigènes pourraient parler de </a:t>
            </a:r>
            <a:r>
              <a:rPr lang="fr-FR" i="1"/>
              <a:t>maladie fantôme</a:t>
            </a:r>
            <a:r>
              <a:rPr lang="fr-FR" i="0"/>
              <a:t>, un trouble équivalent à la dépression.</a:t>
            </a:r>
            <a:r>
              <a:rPr lang="fr-FR" i="1"/>
              <a: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Les individus issus de contextes différents peuvent également mettre l’accent sur les croyances ou sentiments religieux ou spirituels (comme la culpabilité, l’échec ou le désespoir). </a:t>
            </a:r>
          </a:p>
          <a:p>
            <a:pPr marL="171450" lvl="0" indent="-171450">
              <a:buFont typeface="Arial" panose="020B0604020202020204" pitchFamily="34" charset="0"/>
              <a:buChar char="•"/>
            </a:pPr>
            <a:r>
              <a:rPr lang="fr-FR"/>
              <a:t>Bien que la culture puisse affecter le mode d’expression de l’anxiété, de la dépression et d’autres maladies mentales, plusieurs formes de traitement différentes ont démontré leur efficacité indépendamment de la culture. Par exemple, la méditation, les thérapies par la parole et les pratiques de pleine conscience sont généralement efficaces pour des personnes issues de différents groupes culturels. </a:t>
            </a:r>
          </a:p>
          <a:p>
            <a:pPr marL="171450" lvl="0" indent="-171450">
              <a:buFont typeface="Arial" panose="020B0604020202020204" pitchFamily="34" charset="0"/>
              <a:buChar char="•"/>
            </a:pPr>
            <a:endParaRPr lang="en-US" dirty="0"/>
          </a:p>
          <a:p>
            <a:pPr marL="0" lvl="0" indent="0">
              <a:buFont typeface="Arial" panose="020B0604020202020204" pitchFamily="34" charset="0"/>
              <a:buNone/>
            </a:pPr>
            <a:r>
              <a:rPr lang="fr-FR" b="1" i="1"/>
              <a:t>​Expliquez : </a:t>
            </a:r>
            <a:r>
              <a:rPr lang="fr-FR" b="0" i="0"/>
              <a:t>Vous allez à présent parler un peu plus de certains diagnostics courants de troubles de la santé mentale. </a:t>
            </a:r>
          </a:p>
          <a:p>
            <a:pPr marL="228600" indent="-228600">
              <a:buAutoNum type="arabicPeriod"/>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12</a:t>
            </a:fld>
            <a:endParaRPr lang="en-US"/>
          </a:p>
        </p:txBody>
      </p:sp>
    </p:spTree>
    <p:extLst>
      <p:ext uri="{BB962C8B-B14F-4D97-AF65-F5344CB8AC3E}">
        <p14:creationId xmlns:p14="http://schemas.microsoft.com/office/powerpoint/2010/main" val="32231910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 : </a:t>
            </a:r>
            <a:r>
              <a:rPr lang="fr-FR"/>
              <a:t>L’anxiété va au-delà du stress ou de l’inquiétude.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Présentez </a:t>
            </a:r>
            <a:r>
              <a:rPr lang="fr-FR" b="0" i="0"/>
              <a:t>les informations qui figurent sur la diapositive.</a:t>
            </a: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13</a:t>
            </a:fld>
            <a:endParaRPr lang="en-US"/>
          </a:p>
        </p:txBody>
      </p:sp>
    </p:spTree>
    <p:extLst>
      <p:ext uri="{BB962C8B-B14F-4D97-AF65-F5344CB8AC3E}">
        <p14:creationId xmlns:p14="http://schemas.microsoft.com/office/powerpoint/2010/main" val="10600600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 : </a:t>
            </a:r>
            <a:r>
              <a:rPr lang="fr-FR" b="0" i="0"/>
              <a:t>Les signes d’un trouble anxieux ne sont pas toujours évidents. Il est parfois difficile de déterminer si l’on souffre d’une « anxiété et d'une inquiétude » régulières, transitoires, compréhensibles, ou d'un trouble anxieux plus sérieux et durable. </a:t>
            </a:r>
            <a:r>
              <a:rPr lang="fr-FR"/>
              <a:t>Le type d’anxiété subi par les personnes qui souffrent d'un trouble anxieux est plus fréquent ou persistent, n’est pas toujours lié à une cause évidente, et a un impact sur leur qualité de vie et leur fonctionnement quotidien.</a:t>
            </a:r>
          </a:p>
          <a:p>
            <a:endParaRPr lang="en-US" b="0" i="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Présentez </a:t>
            </a:r>
            <a:r>
              <a:rPr lang="fr-FR" b="0" i="0"/>
              <a:t>les informations qui figurent sur la diapositive.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Débattez de </a:t>
            </a:r>
            <a:r>
              <a:rPr lang="fr-FR" b="0" i="0"/>
              <a:t>certains ou de tous les aspects suivants :</a:t>
            </a:r>
            <a:r>
              <a:rPr lang="fr-FR" b="1" i="1"/>
              <a:t> </a:t>
            </a:r>
          </a:p>
          <a:p>
            <a:pPr marL="171450" indent="-171450">
              <a:buFont typeface="Arial" panose="020B0604020202020204" pitchFamily="34" charset="0"/>
              <a:buChar char="•"/>
            </a:pPr>
            <a:r>
              <a:rPr lang="fr-FR" sz="1200" b="1">
                <a:solidFill>
                  <a:schemeClr val="tx1"/>
                </a:solidFill>
                <a:latin typeface="+mn-lt"/>
                <a:ea typeface="+mn-ea"/>
                <a:cs typeface="+mn-cs"/>
              </a:rPr>
              <a:t>Quelques faits rapides au sujet de l’anxiété :</a:t>
            </a:r>
          </a:p>
          <a:p>
            <a:pPr marL="628650" lvl="1" indent="-171450">
              <a:buFont typeface="Arial" panose="020B0604020202020204" pitchFamily="34" charset="0"/>
              <a:buChar char="•"/>
            </a:pPr>
            <a:r>
              <a:rPr lang="fr-FR" sz="1200">
                <a:solidFill>
                  <a:schemeClr val="tx1"/>
                </a:solidFill>
                <a:latin typeface="+mn-lt"/>
                <a:ea typeface="+mn-ea"/>
                <a:cs typeface="+mn-cs"/>
              </a:rPr>
              <a:t>Environ 1 personne sur 3 souffrira d'un trouble anxieux à un moment de sa vie. </a:t>
            </a:r>
          </a:p>
          <a:p>
            <a:pPr marL="628650" lvl="1" indent="-171450">
              <a:buFont typeface="Arial" panose="020B0604020202020204" pitchFamily="34" charset="0"/>
              <a:buChar char="•"/>
            </a:pPr>
            <a:r>
              <a:rPr lang="fr-FR" sz="1200">
                <a:solidFill>
                  <a:schemeClr val="tx1"/>
                </a:solidFill>
                <a:latin typeface="+mn-lt"/>
                <a:ea typeface="+mn-ea"/>
                <a:cs typeface="+mn-cs"/>
              </a:rPr>
              <a:t>Les femmes sont environ deux fois plus susceptibles que les hommes de se voir diagnostiquer un trouble anxieux.</a:t>
            </a:r>
          </a:p>
          <a:p>
            <a:pPr marL="628650" lvl="1" indent="-171450">
              <a:buFont typeface="Arial" panose="020B0604020202020204" pitchFamily="34" charset="0"/>
              <a:buChar char="•"/>
            </a:pPr>
            <a:r>
              <a:rPr lang="fr-FR" sz="1200">
                <a:solidFill>
                  <a:schemeClr val="tx1"/>
                </a:solidFill>
                <a:latin typeface="+mn-lt"/>
                <a:ea typeface="+mn-ea"/>
                <a:cs typeface="+mn-cs"/>
              </a:rPr>
              <a:t>Environ 3-7 % de la population mondiale souffre d'un trouble anxieux à tout moment.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Vous êtes plus susceptible de souffrir d’anxiété si vous avez des parents/enfants/frères et sœurs qui ont connu des problèmes d’anxiété.</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1" i="0"/>
              <a:t>Critères de diagnostic</a:t>
            </a:r>
            <a:r>
              <a:rPr lang="fr-FR" b="1" i="1"/>
              <a:t> : </a:t>
            </a:r>
            <a:r>
              <a:rPr lang="fr-FR" b="0" i="0"/>
              <a:t>Il existe différents types de troubles anxieux (p. ex. trouble anxieux généralisé et trouble panique). Chacun est associé à des critères de diagnostic différents. Voici les critères de diagnostic spécifiques pour le trouble anxieux généralisé. (Les principaux points sont résumés dans l'énoncé es troubles anxieux de la diapositive précédente, donc il est probablement inutile de les traiter en détail ici) :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Une anxiété et une inquiétude excessives (attente avec appréhension) présentes la majorité du temps pendant au moins 6 mois, concernant certains événements ou activités (comme les performances scolaires ou professionnelles).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L’individu a du mal à contrôler son inquiétude.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L’anxiété et l’inquiétude sont associés à des symptômes physiques d’anxiété (avec présence d’au moins certains symptômes la majorité du temps au cours des 6 mois précédents).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L’anxiété, l’inquiétude ou les symptômes physiques occasionnent une détresse cliniquement significative pour l’individu, ou lui portent préjudice dans ses activités sociales, professionnelles, ou d’autres aspects importants de sa vie.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Les perturbations ne sont pas attribuables aux effets physiologiques d'une substance (p. ex. abus de substances, médicament) ou à une autre pathologie (p. ex. hyperthyroïdie).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Absence d’autre trouble mental fournissant une meilleure explication des perturbations.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1" i="0"/>
              <a:t>Tendances en matière d’apparition des symptômes : </a:t>
            </a:r>
            <a:r>
              <a:rPr lang="fr-FR" b="0" i="0"/>
              <a:t>Différents types de troubles anxieux (et de troubles étroitement liés à l’anxiété) ont tendance à apparaître à des âges différents, dont des âges peu avancés. Par exemple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0" i="0"/>
              <a:t>Les phobies spécifiques apparaissent souvent durant l’enfance. L’âge moyen d’apparition est de 7 ans.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0" i="0"/>
              <a:t>L’anxiété sociale apparaît généralement vers l’âge de 13 ans.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0" i="0"/>
              <a:t>Le trouble anxieux généralisé peut apparaître n’importe quand.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1"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b="1" i="0">
                <a:solidFill>
                  <a:schemeClr val="tx1"/>
                </a:solidFill>
                <a:latin typeface="+mn-lt"/>
                <a:ea typeface="+mn-ea"/>
                <a:cs typeface="+mn-cs"/>
              </a:rPr>
              <a:t>Pour plus d'informations et de références</a:t>
            </a:r>
            <a:r>
              <a:rPr lang="fr-FR" sz="1200" b="0" i="0">
                <a:solidFill>
                  <a:schemeClr val="tx1"/>
                </a:solidFill>
                <a:latin typeface="+mn-lt"/>
                <a:ea typeface="+mn-ea"/>
                <a:cs typeface="+mn-cs"/>
              </a:rPr>
              <a:t> : Voir la fiche de conseils </a:t>
            </a:r>
            <a:r>
              <a:rPr lang="fr-FR" sz="1200" b="0" i="1">
                <a:solidFill>
                  <a:schemeClr val="tx1"/>
                </a:solidFill>
                <a:latin typeface="+mn-lt"/>
                <a:ea typeface="+mn-ea"/>
                <a:cs typeface="+mn-cs"/>
              </a:rPr>
              <a:t>Comprendre l’anxiété (et ce qui peut aider).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14</a:t>
            </a:fld>
            <a:endParaRPr lang="en-US"/>
          </a:p>
        </p:txBody>
      </p:sp>
    </p:spTree>
    <p:extLst>
      <p:ext uri="{BB962C8B-B14F-4D97-AF65-F5344CB8AC3E}">
        <p14:creationId xmlns:p14="http://schemas.microsoft.com/office/powerpoint/2010/main" val="427616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b="1" i="1"/>
              <a:t>Présentez </a:t>
            </a:r>
            <a:r>
              <a:rPr lang="fr-FR" b="0" i="0"/>
              <a:t>les informations qui figurent sur la diapositive.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15</a:t>
            </a:fld>
            <a:endParaRPr lang="en-US"/>
          </a:p>
        </p:txBody>
      </p:sp>
    </p:spTree>
    <p:extLst>
      <p:ext uri="{BB962C8B-B14F-4D97-AF65-F5344CB8AC3E}">
        <p14:creationId xmlns:p14="http://schemas.microsoft.com/office/powerpoint/2010/main" val="24300543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 : </a:t>
            </a:r>
            <a:r>
              <a:rPr lang="fr-FR" sz="1200">
                <a:solidFill>
                  <a:schemeClr val="tx1"/>
                </a:solidFill>
                <a:latin typeface="+mn-lt"/>
                <a:ea typeface="+mn-ea"/>
                <a:cs typeface="+mn-cs"/>
              </a:rPr>
              <a:t>Les personnes qui souffrent de dépression subissent des changements qui affectent leur réflexion, leur ressenti, leur bien-être physique et leur comportement.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a:solidFill>
                  <a:schemeClr val="tx1"/>
                </a:solidFill>
                <a:latin typeface="+mn-lt"/>
                <a:ea typeface="+mn-ea"/>
                <a:cs typeface="+mn-cs"/>
              </a:rPr>
              <a:t>Présentez </a:t>
            </a:r>
            <a:r>
              <a:rPr lang="fr-FR" sz="1200" b="0" i="0">
                <a:solidFill>
                  <a:schemeClr val="tx1"/>
                </a:solidFill>
                <a:latin typeface="+mn-lt"/>
                <a:ea typeface="+mn-ea"/>
                <a:cs typeface="+mn-cs"/>
              </a:rPr>
              <a:t>les informations qui figurent sur la diapositive.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a:solidFill>
                  <a:schemeClr val="tx1"/>
                </a:solidFill>
                <a:latin typeface="+mn-lt"/>
                <a:ea typeface="+mn-ea"/>
                <a:cs typeface="+mn-cs"/>
              </a:rPr>
              <a:t>Débattez de </a:t>
            </a:r>
            <a:r>
              <a:rPr lang="fr-FR" sz="1200" b="0" i="0">
                <a:solidFill>
                  <a:schemeClr val="tx1"/>
                </a:solidFill>
                <a:latin typeface="+mn-lt"/>
                <a:ea typeface="+mn-ea"/>
                <a:cs typeface="+mn-cs"/>
              </a:rPr>
              <a:t>certains ou de tous les aspects suivants</a:t>
            </a:r>
            <a:r>
              <a:rPr lang="fr-FR" sz="1200" b="1" i="1">
                <a:solidFill>
                  <a:schemeClr val="tx1"/>
                </a:solidFill>
                <a:latin typeface="+mn-lt"/>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Toutes les personnes qui souffrent de dépression ne subiront pas TOUS ces symptômes.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1" i="0"/>
              <a:t>Critères de diagnostic</a:t>
            </a:r>
            <a:r>
              <a:rPr lang="fr-FR" b="1" i="1"/>
              <a:t> : </a:t>
            </a:r>
            <a:r>
              <a:rPr lang="fr-FR" sz="1200" b="0" i="0">
                <a:solidFill>
                  <a:schemeClr val="tx1"/>
                </a:solidFill>
                <a:latin typeface="+mn-lt"/>
                <a:ea typeface="+mn-ea"/>
                <a:cs typeface="+mn-cs"/>
              </a:rPr>
              <a:t>Pour établir un diagnostic de dépression, les symptômes doivent durer au moins deux semaines et doivent représenter un changement par rapport à votre état précédent.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1" i="0"/>
              <a:t>Tendances en matière d’apparition des symptômes : </a:t>
            </a:r>
            <a:r>
              <a:rPr lang="fr-FR" sz="1200" b="0" i="0">
                <a:solidFill>
                  <a:schemeClr val="tx1"/>
                </a:solidFill>
                <a:latin typeface="+mn-lt"/>
                <a:ea typeface="+mn-ea"/>
                <a:cs typeface="+mn-cs"/>
              </a:rPr>
              <a:t>La dépression peut apparaître à tout moment, mais en moyenne, elle apparaît entre la fin de l’adolescence et la petite trentaine.</a:t>
            </a:r>
          </a:p>
          <a:p>
            <a:pPr marL="171450" indent="-171450">
              <a:buFont typeface="Arial" panose="020B0604020202020204" pitchFamily="34" charset="0"/>
              <a:buChar char="•"/>
            </a:pPr>
            <a:r>
              <a:rPr lang="fr-FR" sz="1200" b="1">
                <a:solidFill>
                  <a:schemeClr val="tx1"/>
                </a:solidFill>
                <a:latin typeface="+mn-lt"/>
                <a:ea typeface="+mn-ea"/>
                <a:cs typeface="+mn-cs"/>
              </a:rPr>
              <a:t>Quelques faits rapides au sujet de la dépression :</a:t>
            </a:r>
          </a:p>
          <a:p>
            <a:pPr marL="628650" lvl="1" indent="-171450">
              <a:buFont typeface="Arial" panose="020B0604020202020204" pitchFamily="34" charset="0"/>
              <a:buChar char="•"/>
            </a:pPr>
            <a:r>
              <a:rPr lang="fr-FR" sz="1200">
                <a:solidFill>
                  <a:schemeClr val="tx1"/>
                </a:solidFill>
                <a:latin typeface="+mn-lt"/>
                <a:ea typeface="+mn-ea"/>
                <a:cs typeface="+mn-cs"/>
              </a:rPr>
              <a:t>Environ 1 personne sur 6 souffrira de dépression à un moment de sa vie. </a:t>
            </a:r>
          </a:p>
          <a:p>
            <a:pPr marL="628650" lvl="1" indent="-171450">
              <a:buFont typeface="Arial" panose="020B0604020202020204" pitchFamily="34" charset="0"/>
              <a:buChar char="•"/>
            </a:pPr>
            <a:r>
              <a:rPr lang="fr-FR" sz="1200">
                <a:solidFill>
                  <a:schemeClr val="tx1"/>
                </a:solidFill>
                <a:latin typeface="+mn-lt"/>
                <a:ea typeface="+mn-ea"/>
                <a:cs typeface="+mn-cs"/>
              </a:rPr>
              <a:t>Les femmes sont presque deux fois plus susceptibles que les hommes de subir une dépression.</a:t>
            </a:r>
          </a:p>
          <a:p>
            <a:pPr marL="628650" lvl="1" indent="-171450">
              <a:buFont typeface="Arial" panose="020B0604020202020204" pitchFamily="34" charset="0"/>
              <a:buChar char="•"/>
            </a:pPr>
            <a:r>
              <a:rPr lang="fr-FR" sz="1200">
                <a:solidFill>
                  <a:schemeClr val="tx1"/>
                </a:solidFill>
                <a:latin typeface="+mn-lt"/>
                <a:ea typeface="+mn-ea"/>
                <a:cs typeface="+mn-cs"/>
              </a:rPr>
              <a:t>Environ 3-4 % de la population mondiale souffre d'une dépression à tout moment.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Vous êtes plus susceptible de souffrir de dépression si vous avez des parents/enfants/frères et sœurs qui ont connu des problèmes de dépression.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1" i="0">
                <a:solidFill>
                  <a:schemeClr val="tx1"/>
                </a:solidFill>
                <a:latin typeface="+mn-lt"/>
                <a:ea typeface="+mn-ea"/>
                <a:cs typeface="+mn-cs"/>
              </a:rPr>
              <a:t>Des données récentes publiées par l’OMS </a:t>
            </a:r>
            <a:r>
              <a:rPr lang="fr-FR" sz="1200" b="0" i="0">
                <a:solidFill>
                  <a:schemeClr val="tx1"/>
                </a:solidFill>
                <a:latin typeface="+mn-lt"/>
                <a:ea typeface="+mn-ea"/>
                <a:cs typeface="+mn-cs"/>
              </a:rPr>
              <a:t>suggèrent que la Chine, l’Inde et les États-Unis présentent les taux de dépression les plus élevés au monde (suivis du Brésil et du Bangladesh)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1" i="0">
                <a:solidFill>
                  <a:schemeClr val="tx1"/>
                </a:solidFill>
                <a:latin typeface="+mn-lt"/>
                <a:ea typeface="+mn-ea"/>
                <a:cs typeface="+mn-cs"/>
              </a:rPr>
              <a:t>Comorbidité : </a:t>
            </a:r>
            <a:r>
              <a:rPr lang="fr-FR" sz="1200" b="0" i="0">
                <a:solidFill>
                  <a:schemeClr val="tx1"/>
                </a:solidFill>
                <a:latin typeface="+mn-lt"/>
                <a:ea typeface="+mn-ea"/>
                <a:cs typeface="+mn-cs"/>
              </a:rPr>
              <a:t>La dépression et l’anxiété peuvent coexister. La dépression peut coexister avec d’autres pathologies mentales. </a:t>
            </a:r>
          </a:p>
          <a:p>
            <a:pPr fontAlgn="base"/>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effectLst/>
              <a:latin typeface="+mn-lt"/>
              <a:ea typeface="+mn-ea"/>
              <a:cs typeface="+mn-cs"/>
            </a:endParaRP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16</a:t>
            </a:fld>
            <a:endParaRPr lang="en-US"/>
          </a:p>
        </p:txBody>
      </p:sp>
    </p:spTree>
    <p:extLst>
      <p:ext uri="{BB962C8B-B14F-4D97-AF65-F5344CB8AC3E}">
        <p14:creationId xmlns:p14="http://schemas.microsoft.com/office/powerpoint/2010/main" val="1172398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Présentez </a:t>
            </a:r>
            <a:r>
              <a:rPr lang="fr-FR" b="0" i="0"/>
              <a:t>les informations qui figurent sur la diapositive.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a:solidFill>
                  <a:schemeClr val="tx1"/>
                </a:solidFill>
                <a:latin typeface="+mn-lt"/>
                <a:ea typeface="+mn-ea"/>
                <a:cs typeface="+mn-cs"/>
              </a:rPr>
              <a:t>Le trouble bipolaire est marqué par des changements extrêmes d'humeur. Une personne qui souffre de trouble bipolaire vit généralement des périodes d’euphorie, où elle se sent pleine d’énergie (phase maniaque), généralement suivies de périodes de dépression très intense. Certaines personnes atteintes de trouble bipolaire vivent ce type de changement cyclique plusieurs fois par an, tandis que d’autres les vivent plus rarement.</a:t>
            </a:r>
          </a:p>
          <a:p>
            <a:pPr marL="171450" indent="-171450">
              <a:buFont typeface="Arial" panose="020B0604020202020204" pitchFamily="34" charset="0"/>
              <a:buChar char="•"/>
            </a:pPr>
            <a:r>
              <a:rPr lang="fr-FR"/>
              <a:t>Durant une phase maniaque, une personne atteinte de trouble bipolaire peut éprouver un pic émotionnel : excitation, impulsivité, euphorie et énergie. </a:t>
            </a:r>
          </a:p>
          <a:p>
            <a:pPr marL="171450" indent="-171450">
              <a:buFont typeface="Arial" panose="020B0604020202020204" pitchFamily="34" charset="0"/>
              <a:buChar char="•"/>
            </a:pPr>
            <a:r>
              <a:rPr lang="fr-FR"/>
              <a:t>Durant les épisodes maniaques, elle pourrait également adopter des comportements à risque comme des dépenses compulsives, des rapports sexuels non protégés, se comporter ou conduire de manière imprudente, consommer de la drogue.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Débattez de </a:t>
            </a:r>
            <a:r>
              <a:rPr lang="fr-FR" b="0" i="0"/>
              <a:t>certains ou de tous les aspects suivants :</a:t>
            </a:r>
            <a:r>
              <a:rPr lang="fr-FR" b="1" i="1"/>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1" i="0"/>
              <a:t>Prévalence : </a:t>
            </a:r>
            <a:r>
              <a:rPr lang="fr-FR" sz="1200" b="0" i="0">
                <a:solidFill>
                  <a:schemeClr val="tx1"/>
                </a:solidFill>
                <a:latin typeface="+mn-lt"/>
                <a:ea typeface="+mn-ea"/>
                <a:cs typeface="+mn-cs"/>
              </a:rPr>
              <a:t>Environ 1 % de la population souffre de trouble bipolaire (données pour les États-Unis).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1" i="0"/>
              <a:t>Tendances en matière d’apparition des symptômes : </a:t>
            </a:r>
            <a:r>
              <a:rPr lang="fr-FR" sz="1200" b="0" i="0">
                <a:solidFill>
                  <a:schemeClr val="tx1"/>
                </a:solidFill>
                <a:latin typeface="+mn-lt"/>
                <a:ea typeface="+mn-ea"/>
                <a:cs typeface="+mn-cs"/>
              </a:rPr>
              <a:t>L’âge moyen d’apparition est d’environ 25 ans.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1" i="0">
                <a:solidFill>
                  <a:schemeClr val="tx1"/>
                </a:solidFill>
                <a:latin typeface="+mn-lt"/>
                <a:ea typeface="+mn-ea"/>
                <a:cs typeface="+mn-cs"/>
              </a:rPr>
              <a:t>Héritabilité : </a:t>
            </a:r>
            <a:r>
              <a:rPr lang="fr-FR" sz="1200" b="0" i="0">
                <a:solidFill>
                  <a:schemeClr val="tx1"/>
                </a:solidFill>
                <a:latin typeface="+mn-lt"/>
                <a:ea typeface="+mn-ea"/>
                <a:cs typeface="+mn-cs"/>
              </a:rPr>
              <a:t>Un nombre équivalent d’hommes et de femmes reçoit un diagnostic de trouble bipolaire.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17</a:t>
            </a:fld>
            <a:endParaRPr lang="en-US"/>
          </a:p>
        </p:txBody>
      </p:sp>
    </p:spTree>
    <p:extLst>
      <p:ext uri="{BB962C8B-B14F-4D97-AF65-F5344CB8AC3E}">
        <p14:creationId xmlns:p14="http://schemas.microsoft.com/office/powerpoint/2010/main" val="25061795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i="1"/>
              <a:t>Présentez </a:t>
            </a:r>
            <a:r>
              <a:rPr lang="fr-FR" b="0" i="0"/>
              <a:t>les informations qui figurent sur la diapositive.</a:t>
            </a:r>
          </a:p>
          <a:p>
            <a:endParaRPr lang="en-US" b="0" i="0" dirty="0"/>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18</a:t>
            </a:fld>
            <a:endParaRPr lang="en-US"/>
          </a:p>
        </p:txBody>
      </p:sp>
    </p:spTree>
    <p:extLst>
      <p:ext uri="{BB962C8B-B14F-4D97-AF65-F5344CB8AC3E}">
        <p14:creationId xmlns:p14="http://schemas.microsoft.com/office/powerpoint/2010/main" val="22884538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Présentez </a:t>
            </a:r>
            <a:r>
              <a:rPr lang="fr-FR" b="0" i="0"/>
              <a:t>les informations qui figurent sur la diapositive.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 : </a:t>
            </a:r>
          </a:p>
          <a:p>
            <a:pPr marL="171450" indent="-171450">
              <a:buFont typeface="Arial" panose="020B0604020202020204" pitchFamily="34" charset="0"/>
              <a:buChar char="•"/>
            </a:pPr>
            <a:r>
              <a:rPr lang="fr-FR" b="1" i="0"/>
              <a:t>Les obsessions</a:t>
            </a:r>
            <a:r>
              <a:rPr lang="fr-FR" b="0" i="0"/>
              <a:t> sont des pensées dérangeantes et indésirables qui se produisent à répétition. Elles peuvent porter sur toutes sortes de choses. On peut citer, entre autres obsessions courantes :</a:t>
            </a:r>
          </a:p>
          <a:p>
            <a:pPr marL="628650" lvl="1" indent="-171450">
              <a:buFont typeface="Arial" panose="020B0604020202020204" pitchFamily="34" charset="0"/>
              <a:buChar char="•"/>
            </a:pPr>
            <a:r>
              <a:rPr lang="fr-FR" b="0" i="0"/>
              <a:t>Peur d’être contaminé par des microbes ou saletés</a:t>
            </a:r>
          </a:p>
          <a:p>
            <a:pPr marL="628650" lvl="1" indent="-171450">
              <a:buFont typeface="Arial" panose="020B0604020202020204" pitchFamily="34" charset="0"/>
              <a:buChar char="•"/>
            </a:pPr>
            <a:r>
              <a:rPr lang="fr-FR" b="0" i="0"/>
              <a:t>Peur de perdre le contrôle et de se faire du mal à soi-même ou aux autres</a:t>
            </a:r>
          </a:p>
          <a:p>
            <a:pPr marL="628650" lvl="1" indent="-171450">
              <a:buFont typeface="Arial" panose="020B0604020202020204" pitchFamily="34" charset="0"/>
              <a:buChar char="•"/>
            </a:pPr>
            <a:r>
              <a:rPr lang="fr-FR" b="0" i="0"/>
              <a:t>Obsessions liées à la symétrie et au perfectionnisme</a:t>
            </a:r>
          </a:p>
          <a:p>
            <a:pPr marL="628650" lvl="1" indent="-171450">
              <a:buFont typeface="Arial" panose="020B0604020202020204" pitchFamily="34" charset="0"/>
              <a:buChar char="•"/>
            </a:pPr>
            <a:r>
              <a:rPr lang="fr-FR" b="0" i="0"/>
              <a:t>Focalisation excessive sur les idées religieuses ou morales</a:t>
            </a:r>
          </a:p>
          <a:p>
            <a:pPr marL="171450" lvl="0" indent="-171450">
              <a:buFont typeface="Arial" panose="020B0604020202020204" pitchFamily="34" charset="0"/>
              <a:buChar char="•"/>
            </a:pPr>
            <a:r>
              <a:rPr lang="fr-FR" b="0" i="0"/>
              <a:t>Les personnes qui souffrent de TOC ignorent ou refoulent souvent ces pensées, mais cela peut être une source importante de tension et d’anxiété à long terme. Les compulsions (ou rituels) peuvent aider à réduire temporairement ce sentiment d’anxiété, et rétablir un sentiment de contrôle. </a:t>
            </a:r>
          </a:p>
          <a:p>
            <a:pPr marL="171450" lvl="0" indent="-171450">
              <a:buFont typeface="Arial" panose="020B0604020202020204" pitchFamily="34" charset="0"/>
              <a:buChar char="•"/>
            </a:pPr>
            <a:endParaRPr lang="en-US" b="0" i="0" dirty="0"/>
          </a:p>
          <a:p>
            <a:pPr marL="0" lvl="0" indent="0">
              <a:buFont typeface="Arial" panose="020B0604020202020204" pitchFamily="34" charset="0"/>
              <a:buNone/>
            </a:pPr>
            <a:r>
              <a:rPr lang="fr-FR" b="1" i="1"/>
              <a:t>Débattez de </a:t>
            </a:r>
            <a:r>
              <a:rPr lang="fr-FR" b="0" i="0"/>
              <a:t>certains ou de tous les aspects suivants :</a:t>
            </a:r>
          </a:p>
          <a:p>
            <a:pPr marL="171450" lvl="0" indent="-171450">
              <a:buFont typeface="Arial" panose="020B0604020202020204" pitchFamily="34" charset="0"/>
              <a:buChar char="•"/>
            </a:pPr>
            <a:r>
              <a:rPr lang="fr-FR" b="1" i="0"/>
              <a:t>Prévalence : </a:t>
            </a:r>
            <a:r>
              <a:rPr lang="fr-FR" b="0" i="0"/>
              <a:t>Environ1 % de la population à n’importe quel moment (2 % durant une vie)</a:t>
            </a:r>
          </a:p>
          <a:p>
            <a:pPr marL="171450" lvl="0" indent="-171450">
              <a:buFont typeface="Arial" panose="020B0604020202020204" pitchFamily="34" charset="0"/>
              <a:buChar char="•"/>
            </a:pPr>
            <a:r>
              <a:rPr lang="fr-FR" b="1" i="0"/>
              <a:t>Tendances en matière d’apparition des symptômes : </a:t>
            </a:r>
            <a:r>
              <a:rPr lang="fr-FR" b="0" i="0"/>
              <a:t>Plus susceptibles d’apparaître à différentes périodes, dont</a:t>
            </a:r>
          </a:p>
          <a:p>
            <a:pPr marL="628650" lvl="1" indent="-171450">
              <a:buFont typeface="Arial" panose="020B0604020202020204" pitchFamily="34" charset="0"/>
              <a:buChar char="•"/>
            </a:pPr>
            <a:r>
              <a:rPr lang="fr-FR" b="0" i="0"/>
              <a:t>entre 8 et 12 ans</a:t>
            </a:r>
          </a:p>
          <a:p>
            <a:pPr marL="628650" lvl="1" indent="-171450">
              <a:buFont typeface="Arial" panose="020B0604020202020204" pitchFamily="34" charset="0"/>
              <a:buChar char="•"/>
            </a:pPr>
            <a:r>
              <a:rPr lang="fr-FR" b="0" i="0"/>
              <a:t>entre 18 et 25 ans</a:t>
            </a:r>
          </a:p>
          <a:p>
            <a:pPr marL="171450" lvl="0" indent="-171450">
              <a:buFont typeface="Arial" panose="020B0604020202020204" pitchFamily="34" charset="0"/>
              <a:buChar char="•"/>
            </a:pPr>
            <a:r>
              <a:rPr lang="fr-FR" b="1" i="0"/>
              <a:t>Héritabilité et genre</a:t>
            </a:r>
          </a:p>
          <a:p>
            <a:pPr marL="628650" lvl="1" indent="-171450">
              <a:buFont typeface="Arial" panose="020B0604020202020204" pitchFamily="34" charset="0"/>
              <a:buChar char="•"/>
            </a:pPr>
            <a:r>
              <a:rPr lang="fr-FR" b="0" i="0"/>
              <a:t>Apparaît à un plus jeune âge chez les garçons que les filles.</a:t>
            </a:r>
          </a:p>
          <a:p>
            <a:pPr marL="628650" lvl="1" indent="-171450">
              <a:buFont typeface="Arial" panose="020B0604020202020204" pitchFamily="34" charset="0"/>
              <a:buChar char="•"/>
            </a:pPr>
            <a:r>
              <a:rPr lang="fr-FR" b="0" i="0"/>
              <a:t>Les TOC affectent autant les hommes que les femmes à l’âge adulte.  </a:t>
            </a:r>
            <a:r>
              <a:rPr lang="fr-FR" b="1" i="0"/>
              <a:t>	</a:t>
            </a:r>
          </a:p>
        </p:txBody>
      </p:sp>
      <p:sp>
        <p:nvSpPr>
          <p:cNvPr id="4" name="Slide Number Placeholder 3"/>
          <p:cNvSpPr>
            <a:spLocks noGrp="1"/>
          </p:cNvSpPr>
          <p:nvPr>
            <p:ph type="sldNum" sz="quarter" idx="5"/>
          </p:nvPr>
        </p:nvSpPr>
        <p:spPr/>
        <p:txBody>
          <a:bodyPr/>
          <a:lstStyle/>
          <a:p>
            <a:fld id="{D70FF2E4-95BE-49CA-89E1-C2C428ECDA9A}" type="slidenum">
              <a:rPr lang="en-US" smtClean="0"/>
              <a:pPr/>
              <a:t>19</a:t>
            </a:fld>
            <a:endParaRPr lang="en-US"/>
          </a:p>
        </p:txBody>
      </p:sp>
    </p:spTree>
    <p:extLst>
      <p:ext uri="{BB962C8B-B14F-4D97-AF65-F5344CB8AC3E}">
        <p14:creationId xmlns:p14="http://schemas.microsoft.com/office/powerpoint/2010/main" val="3222618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fr-FR" sz="1200" b="1" i="1" u="none">
                <a:solidFill>
                  <a:schemeClr val="tx1"/>
                </a:solidFill>
                <a:latin typeface="+mn-lt"/>
                <a:ea typeface="+mn-ea"/>
                <a:cs typeface="+mn-cs"/>
              </a:rPr>
              <a:t>​Expliquez</a:t>
            </a:r>
            <a:r>
              <a:rPr lang="fr-FR" sz="1200" b="0" i="0">
                <a:solidFill>
                  <a:schemeClr val="tx1"/>
                </a:solidFill>
                <a:latin typeface="+mn-lt"/>
                <a:ea typeface="+mn-ea"/>
                <a:cs typeface="+mn-cs"/>
              </a:rPr>
              <a:t> : Cette session a pour objectif d’explorer la santé mentale. Nous allons examiner ce qu’est la santé mentale et en quoi elle est différente des hauts et des bas que nous vivons généralement lorsque nous sommes stressés, fatigués, ou à différents moments de notre vie. Nous nous pencherons également sur certains des troubles de la santé mentale les plus courants, les modalités de diagnostic et de traitement des troubles de la santé mentale, et des conseils concernant quand et comment demander de l’aide à propos des troubles de la santé mentale. </a:t>
            </a:r>
          </a:p>
          <a:p>
            <a:pPr lvl="0"/>
            <a:endParaRPr lang="en-US" sz="1200" b="1" i="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a:t>
            </a:fld>
            <a:endParaRPr lang="en-US"/>
          </a:p>
        </p:txBody>
      </p:sp>
    </p:spTree>
    <p:extLst>
      <p:ext uri="{BB962C8B-B14F-4D97-AF65-F5344CB8AC3E}">
        <p14:creationId xmlns:p14="http://schemas.microsoft.com/office/powerpoint/2010/main" val="1983438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Présentez </a:t>
            </a:r>
            <a:r>
              <a:rPr lang="fr-FR" b="0" i="0"/>
              <a:t>les informations qui figurent sur la diapositive. </a:t>
            </a:r>
          </a:p>
          <a:p>
            <a:endParaRPr lang="en-US" b="1" i="1"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 : </a:t>
            </a:r>
            <a:r>
              <a:rPr lang="fr-FR"/>
              <a:t>Les personnes qui souffrent de schizophrénie interprètent la réalité de manière anormale. </a:t>
            </a:r>
            <a:r>
              <a:rPr lang="fr-FR" b="0" i="0"/>
              <a:t>Les symptômes peuvent s’intensifier</a:t>
            </a:r>
            <a:r>
              <a:rPr lang="fr-FR" b="0" i="0" baseline="0"/>
              <a:t> et diminuer</a:t>
            </a:r>
            <a:r>
              <a:rPr lang="fr-FR" b="0" i="0"/>
              <a:t>, mais il s’agit </a:t>
            </a:r>
            <a:r>
              <a:rPr lang="fr-FR"/>
              <a:t>d’une pathologie très complexe et les </a:t>
            </a:r>
            <a:r>
              <a:rPr lang="fr-FR" sz="1200" b="0" i="0">
                <a:solidFill>
                  <a:schemeClr val="tx1"/>
                </a:solidFill>
                <a:latin typeface="+mn-lt"/>
                <a:ea typeface="+mn-ea"/>
                <a:cs typeface="+mn-cs"/>
              </a:rPr>
              <a:t>pensées et comportements suicidaires sont courants chez les personnes atteintes de schizophrénie. Un traitement précoce peut aider à contrôler les symptômes avant l’apparition de complications sérieuses, et à améliorer les perspectives à long terme.</a:t>
            </a:r>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Débattez de </a:t>
            </a:r>
            <a:r>
              <a:rPr lang="fr-FR" b="0" i="0"/>
              <a:t>certains ou de tousles aspects suivants :</a:t>
            </a:r>
            <a:r>
              <a:rPr lang="fr-FR" b="1" i="1"/>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1" i="0"/>
              <a:t>Prévalence : </a:t>
            </a:r>
            <a:r>
              <a:rPr lang="fr-FR" sz="1200" b="0" i="0">
                <a:solidFill>
                  <a:schemeClr val="tx1"/>
                </a:solidFill>
                <a:latin typeface="+mn-lt"/>
                <a:ea typeface="+mn-ea"/>
                <a:cs typeface="+mn-cs"/>
              </a:rPr>
              <a:t>Relativement rare (environ 1 % ou moins de la population mondiale)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1" i="0"/>
              <a:t>Tendances en matière d’apparition des symptômes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Les symptômes apparaissent généralement entre le milieu de l’adolescence et le milieu de la vingtaine (fin de la vingtaine pour les femmes).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Peu courant chez les jeunes enfants diagnostiqués, et rare chez les personnes âgées de plus de 45 ans.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1" i="0">
                <a:solidFill>
                  <a:schemeClr val="tx1"/>
                </a:solidFill>
                <a:latin typeface="+mn-lt"/>
                <a:ea typeface="+mn-ea"/>
                <a:cs typeface="+mn-cs"/>
              </a:rPr>
              <a:t>Héritabilité et genre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Vous courez un plus grand risque si un membre de votre famille proche a été diagnostiqué.</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De nombreuses études indiquent une incidence plus élevée chez les hommes.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20</a:t>
            </a:fld>
            <a:endParaRPr lang="en-US"/>
          </a:p>
        </p:txBody>
      </p:sp>
    </p:spTree>
    <p:extLst>
      <p:ext uri="{BB962C8B-B14F-4D97-AF65-F5344CB8AC3E}">
        <p14:creationId xmlns:p14="http://schemas.microsoft.com/office/powerpoint/2010/main" val="296691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Présentez </a:t>
            </a:r>
            <a:r>
              <a:rPr lang="fr-FR" b="0" i="0"/>
              <a:t>les informations qui figurent sur la diapositive.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21</a:t>
            </a:fld>
            <a:endParaRPr lang="en-US"/>
          </a:p>
        </p:txBody>
      </p:sp>
    </p:spTree>
    <p:extLst>
      <p:ext uri="{BB962C8B-B14F-4D97-AF65-F5344CB8AC3E}">
        <p14:creationId xmlns:p14="http://schemas.microsoft.com/office/powerpoint/2010/main" val="32397924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i="1"/>
              <a:t>​Expliquez : </a:t>
            </a:r>
            <a:r>
              <a:rPr lang="fr-FR"/>
              <a:t>Les personnes qui souffrent de TSPT rencontrent 4 grands types de difficultés.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Présentez </a:t>
            </a:r>
            <a:r>
              <a:rPr lang="fr-FR" b="0" i="0"/>
              <a:t>les informations qui figurent sur la diapositive.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Débattez de </a:t>
            </a:r>
            <a:r>
              <a:rPr lang="fr-FR" b="0" i="0"/>
              <a:t>certains ou de tous les aspects suivants :</a:t>
            </a:r>
            <a:r>
              <a:rPr lang="fr-FR" b="1" i="1"/>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Le TSPT peut se manifester chez n'importe qui, quelle que soit son origine ethnique, sa nationalité, sa culture ou son âge.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1" i="0"/>
              <a:t>Prévalence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Il s’agit de l’un des troubles les plus courants de la santé mentale.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On estime qu’environ 6 à 9 % des gens souffriront de TSPT durant leur vie.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1" i="0"/>
              <a:t>Tendances en matière d’apparition des symptômes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Le TSPT peut se manifester chez n'importe qui, quelle que soit son origine ethnique, sa nationalité, sa culture ou son âge.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N’importe qui peut développer un TSPT après un événement traumatisant, mais le risque est plus important si l’événement impliquait un préjudice volontaire comme une agression physique ou sexuelle, ou s’il résulte d’expériences traumatisantes répétées (comme des abus sexuels durant l’enfance, ou le fait de vivre dans une zone de guerre).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1" i="0">
                <a:solidFill>
                  <a:schemeClr val="tx1"/>
                </a:solidFill>
                <a:latin typeface="+mn-lt"/>
                <a:ea typeface="+mn-ea"/>
                <a:cs typeface="+mn-cs"/>
              </a:rPr>
              <a:t>Héritabilité et genre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b="0" i="0">
                <a:solidFill>
                  <a:schemeClr val="tx1"/>
                </a:solidFill>
                <a:latin typeface="+mn-lt"/>
                <a:ea typeface="+mn-ea"/>
                <a:cs typeface="+mn-cs"/>
              </a:rPr>
              <a:t>De nombreuses études indiquent une incidence plus élevée chez les femmes.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22</a:t>
            </a:fld>
            <a:endParaRPr lang="en-US"/>
          </a:p>
        </p:txBody>
      </p:sp>
    </p:spTree>
    <p:extLst>
      <p:ext uri="{BB962C8B-B14F-4D97-AF65-F5344CB8AC3E}">
        <p14:creationId xmlns:p14="http://schemas.microsoft.com/office/powerpoint/2010/main" val="15010803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i="1">
                <a:solidFill>
                  <a:schemeClr val="tx1"/>
                </a:solidFill>
                <a:latin typeface="+mn-lt"/>
                <a:ea typeface="+mn-ea"/>
                <a:cs typeface="+mn-cs"/>
              </a:rPr>
              <a:t>​Expliquez : </a:t>
            </a:r>
          </a:p>
          <a:p>
            <a:pPr marL="171450" indent="-171450">
              <a:buFont typeface="Arial" panose="020B0604020202020204" pitchFamily="34" charset="0"/>
              <a:buChar char="•"/>
            </a:pPr>
            <a:r>
              <a:rPr lang="fr-FR" sz="1200">
                <a:solidFill>
                  <a:schemeClr val="tx1"/>
                </a:solidFill>
                <a:latin typeface="+mn-lt"/>
                <a:ea typeface="+mn-ea"/>
                <a:cs typeface="+mn-cs"/>
              </a:rPr>
              <a:t>Un large éventail de comportements peut être associé aux troubles de la santé mentale. Certains comportements tendent à être plus spécifiquement associés à certains troubles que d’autres. Par exemple :</a:t>
            </a:r>
          </a:p>
          <a:p>
            <a:pPr marL="628650" lvl="1" indent="-171450">
              <a:buFont typeface="Arial" panose="020B0604020202020204" pitchFamily="34" charset="0"/>
              <a:buChar char="•"/>
            </a:pPr>
            <a:r>
              <a:rPr lang="fr-FR" sz="1200">
                <a:solidFill>
                  <a:schemeClr val="tx1"/>
                </a:solidFill>
                <a:latin typeface="+mn-lt"/>
                <a:ea typeface="+mn-ea"/>
                <a:cs typeface="+mn-cs"/>
              </a:rPr>
              <a:t>Une personne qui souffre de TSPT pourrait être très agitée, réactive et sursauter facilement. </a:t>
            </a:r>
          </a:p>
          <a:p>
            <a:pPr marL="628650" lvl="1" indent="-171450">
              <a:buFont typeface="Arial" panose="020B0604020202020204" pitchFamily="34" charset="0"/>
              <a:buChar char="•"/>
            </a:pPr>
            <a:r>
              <a:rPr lang="fr-FR" sz="1200">
                <a:solidFill>
                  <a:schemeClr val="tx1"/>
                </a:solidFill>
                <a:latin typeface="+mn-lt"/>
                <a:ea typeface="+mn-ea"/>
                <a:cs typeface="+mn-cs"/>
              </a:rPr>
              <a:t>Une personne qui souffre de schizophrénie pourrait avoir des mouvements brusques et désordonnés, et tenir des propos incohérents.</a:t>
            </a:r>
          </a:p>
          <a:p>
            <a:pPr marL="628650" lvl="1" indent="-171450">
              <a:buFont typeface="Arial" panose="020B0604020202020204" pitchFamily="34" charset="0"/>
              <a:buChar char="•"/>
            </a:pPr>
            <a:r>
              <a:rPr lang="fr-FR" sz="1200">
                <a:solidFill>
                  <a:schemeClr val="tx1"/>
                </a:solidFill>
                <a:latin typeface="+mn-lt"/>
                <a:ea typeface="+mn-ea"/>
                <a:cs typeface="+mn-cs"/>
              </a:rPr>
              <a:t> Une personne qui souffre de TOC pourrait répéter de manière compulsive un comportement ritualisé spécifique, comme le lavage des mains. </a:t>
            </a:r>
          </a:p>
          <a:p>
            <a:pPr marL="171450" indent="-171450">
              <a:buFont typeface="Arial" panose="020B0604020202020204" pitchFamily="34" charset="0"/>
              <a:buChar char="•"/>
            </a:pPr>
            <a:r>
              <a:rPr lang="fr-FR" sz="1200">
                <a:solidFill>
                  <a:schemeClr val="tx1"/>
                </a:solidFill>
                <a:latin typeface="+mn-lt"/>
                <a:ea typeface="+mn-ea"/>
                <a:cs typeface="+mn-cs"/>
              </a:rPr>
              <a:t>Cependant, il existe des types de comportements qui peuvent faire office de « signe avant-coureur » que quelque chose ne tourne pas rond. Nombre de ces comportements - particulièrement s'ils sont transitoires - n’indiquent pas nécessairement qu'une personne souffre d’un problème de santé mentale. Cependant, si vous observez ces comportements chez un être cher (ou vous-même), cela devrait vous inciter à obtenir des informations supplémentaires et à demander de l’aide. </a:t>
            </a:r>
          </a:p>
        </p:txBody>
      </p:sp>
      <p:sp>
        <p:nvSpPr>
          <p:cNvPr id="4" name="Slide Number Placeholder 3"/>
          <p:cNvSpPr>
            <a:spLocks noGrp="1"/>
          </p:cNvSpPr>
          <p:nvPr>
            <p:ph type="sldNum" sz="quarter" idx="5"/>
          </p:nvPr>
        </p:nvSpPr>
        <p:spPr/>
        <p:txBody>
          <a:bodyPr/>
          <a:lstStyle/>
          <a:p>
            <a:fld id="{D70FF2E4-95BE-49CA-89E1-C2C428ECDA9A}" type="slidenum">
              <a:rPr lang="en-US" smtClean="0"/>
              <a:pPr/>
              <a:t>23</a:t>
            </a:fld>
            <a:endParaRPr lang="en-US"/>
          </a:p>
        </p:txBody>
      </p:sp>
    </p:spTree>
    <p:extLst>
      <p:ext uri="{BB962C8B-B14F-4D97-AF65-F5344CB8AC3E}">
        <p14:creationId xmlns:p14="http://schemas.microsoft.com/office/powerpoint/2010/main" val="7950101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buFont typeface="Arial" panose="020B0604020202020204" pitchFamily="34" charset="0"/>
              <a:buNone/>
            </a:pPr>
            <a:r>
              <a:rPr lang="fr-FR" b="1" i="1"/>
              <a:t>Discutez </a:t>
            </a:r>
            <a:r>
              <a:rPr lang="fr-FR" b="0" i="0"/>
              <a:t>des informations qui figurent sur la diapositive.</a:t>
            </a:r>
          </a:p>
          <a:p>
            <a:pPr marL="0" lvl="0" indent="0">
              <a:buFont typeface="Arial" panose="020B0604020202020204" pitchFamily="34" charset="0"/>
              <a:buNone/>
            </a:pP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24</a:t>
            </a:fld>
            <a:endParaRPr lang="en-US"/>
          </a:p>
        </p:txBody>
      </p:sp>
    </p:spTree>
    <p:extLst>
      <p:ext uri="{BB962C8B-B14F-4D97-AF65-F5344CB8AC3E}">
        <p14:creationId xmlns:p14="http://schemas.microsoft.com/office/powerpoint/2010/main" val="9183118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 : </a:t>
            </a:r>
            <a:r>
              <a:rPr lang="fr-FR" b="0" i="0"/>
              <a:t>Pour déterminer un diagnostic et vérifier les difficultés et complications connexes, vous pouvez faire l’une des choses suivantes...</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25</a:t>
            </a:fld>
            <a:endParaRPr lang="en-US"/>
          </a:p>
        </p:txBody>
      </p:sp>
    </p:spTree>
    <p:extLst>
      <p:ext uri="{BB962C8B-B14F-4D97-AF65-F5344CB8AC3E}">
        <p14:creationId xmlns:p14="http://schemas.microsoft.com/office/powerpoint/2010/main" val="26307416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i="1"/>
              <a:t>Présentez </a:t>
            </a:r>
            <a:r>
              <a:rPr lang="fr-FR" b="0" i="0"/>
              <a:t>les informations qui figurent sur la diapositive.</a:t>
            </a:r>
          </a:p>
          <a:p>
            <a:endParaRPr lang="en-US" b="0" i="0" dirty="0"/>
          </a:p>
          <a:p>
            <a:r>
              <a:rPr lang="fr-FR" b="1" i="1"/>
              <a:t>​Expliquez : </a:t>
            </a:r>
          </a:p>
          <a:p>
            <a:pPr marL="171450" indent="-171450">
              <a:buFont typeface="Arial" panose="020B0604020202020204" pitchFamily="34" charset="0"/>
              <a:buChar char="•"/>
            </a:pPr>
            <a:r>
              <a:rPr lang="fr-FR"/>
              <a:t>Il est parfois difficile d’identifier la maladie mentale qui pourrait être à l’origine de vos symptômes. </a:t>
            </a:r>
          </a:p>
          <a:p>
            <a:pPr marL="171450" indent="-171450">
              <a:buFont typeface="Arial" panose="020B0604020202020204" pitchFamily="34" charset="0"/>
              <a:buChar char="•"/>
            </a:pPr>
            <a:r>
              <a:rPr lang="fr-FR"/>
              <a:t>Cependant, il est judicieux de consacrer le temps et l’effort nécessaire pour obtenir un diagnostic exact, car cela vous aidera à mieux comprendre vos problèmes et à déterminer la meilleure approche en termes de traitement. </a:t>
            </a:r>
          </a:p>
          <a:p>
            <a:endParaRPr lang="en-US" b="0" i="0" dirty="0"/>
          </a:p>
          <a:p>
            <a:endParaRPr lang="en-US" b="1" i="1" dirty="0"/>
          </a:p>
          <a:p>
            <a:endParaRPr lang="en-US"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26</a:t>
            </a:fld>
            <a:endParaRPr lang="en-US"/>
          </a:p>
        </p:txBody>
      </p:sp>
    </p:spTree>
    <p:extLst>
      <p:ext uri="{BB962C8B-B14F-4D97-AF65-F5344CB8AC3E}">
        <p14:creationId xmlns:p14="http://schemas.microsoft.com/office/powerpoint/2010/main" val="32405872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fr-FR" sz="1200" b="1" i="1">
                <a:solidFill>
                  <a:schemeClr val="tx1"/>
                </a:solidFill>
                <a:latin typeface="+mn-lt"/>
                <a:ea typeface="+mn-ea"/>
                <a:cs typeface="+mn-cs"/>
              </a:rPr>
              <a:t>Rappelez aux participants que : </a:t>
            </a:r>
            <a:r>
              <a:rPr lang="fr-FR"/>
              <a:t>Bien que la culture puisse affecter le mode d’expression de l’anxiété, de la dépression et d’autres maladies mentales, plusieurs formes de traitement différentes ont démontré leur efficacité indépendamment de la culture. Par exemple, la méditation, les thérapies par la parole et les pratiques de pleine conscience sont généralement efficaces pour des personnes issues d’un large éventail de groupes culturels.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1" i="1"/>
              <a:t>Expliquez</a:t>
            </a:r>
            <a:r>
              <a:rPr lang="fr-FR"/>
              <a:t> :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0" i="0"/>
              <a:t>Le traitement désigne </a:t>
            </a:r>
            <a:r>
              <a:rPr lang="fr-FR"/>
              <a:t>toutes les manières dont une personne souffrant d’une maladie mentale peut obtenir de l’aide pour atténuer les effets négatifs de sa maladie et encourager son rétablissement.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0" i="0"/>
              <a:t>Lorsque quelqu’un souffre de problèmes de santé mentale, un traitement et une prise en charge précoces sont très bénéfiques.  Un diagnostic, un traitement et une prise en charge précoces peuvent aider à réduire la détresse et à améliorer le bien-être du patient. Cela contribue également à améliorer les perspectives à long terme.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Indépendamment de sa culture, une personne qui souffre de troubles de la santé mentale peut continuer à rechercher une aide et un traitement jusqu’à ce qu’elle trouve une solution efficace.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a:t>Il existe dans le monde de nombreux professionnels de la santé mentale qui s’efforcent de faire preuve de sensibilité culturelle, qui sont ouverts à de nombreuses manières d’évaluer et de discuter des problèmes de santé mentale, et qui  aident les gens à trouver un traitement efficace et conforme à leur culture.  </a:t>
            </a:r>
          </a:p>
          <a:p>
            <a:pPr marL="0" indent="0">
              <a:buFont typeface="Arial" panose="020B0604020202020204" pitchFamily="34" charset="0"/>
              <a:buNone/>
            </a:pPr>
            <a:endParaRPr lang="en-US" b="0" i="0" dirty="0"/>
          </a:p>
          <a:p>
            <a:pPr marL="0" indent="0">
              <a:buFont typeface="Arial" panose="020B0604020202020204" pitchFamily="34" charset="0"/>
              <a:buNone/>
            </a:pPr>
            <a:r>
              <a:rPr lang="fr-FR" b="1" i="1"/>
              <a:t>Discutez de </a:t>
            </a:r>
            <a:r>
              <a:rPr lang="fr-FR" b="0" i="0"/>
              <a:t>chacun des points suivants :</a:t>
            </a:r>
          </a:p>
          <a:p>
            <a:pPr marL="0" indent="0">
              <a:buFont typeface="Arial" panose="020B0604020202020204" pitchFamily="34" charset="0"/>
              <a:buNone/>
            </a:pPr>
            <a:endParaRPr lang="en-US" b="1" i="1" dirty="0"/>
          </a:p>
          <a:p>
            <a:pPr marL="0" indent="0">
              <a:buFont typeface="Arial" panose="020B0604020202020204" pitchFamily="34" charset="0"/>
              <a:buNone/>
            </a:pPr>
            <a:r>
              <a:rPr lang="fr-FR" b="1" i="0"/>
              <a:t>Thérapie : </a:t>
            </a:r>
            <a:r>
              <a:rPr lang="fr-FR" sz="1200">
                <a:solidFill>
                  <a:schemeClr val="tx1"/>
                </a:solidFill>
                <a:latin typeface="+mn-lt"/>
                <a:ea typeface="+mn-ea"/>
                <a:cs typeface="+mn-cs"/>
              </a:rPr>
              <a:t>La thérapie peut aider en enseignant de nouvelles manières d’envisager ses expériences et d’autres manières de surmonter les épreuves, tout en apportant des soutiens directs. Il existe plusieurs approches thérapeutiques qui peuvent aider à traiter les </a:t>
            </a:r>
            <a:r>
              <a:rPr lang="fr-FR" b="0" i="0"/>
              <a:t>troubles de la santé mentale (p. ex. thérapie cognitive et comportementale ou psychothérapie). En général, une thérapie consiste à </a:t>
            </a:r>
            <a:r>
              <a:rPr lang="fr-FR"/>
              <a:t>parler à un professionnel de la santé mentale de vos symptômes et de vos préoccupations, et à discuter de nouvelles manières de les envisager et de les gérer.</a:t>
            </a:r>
          </a:p>
          <a:p>
            <a:pPr marL="0" indent="0">
              <a:buFont typeface="Arial" panose="020B0604020202020204" pitchFamily="34" charset="0"/>
              <a:buNone/>
            </a:pPr>
            <a:endParaRPr lang="en-US" b="0" i="0" dirty="0"/>
          </a:p>
          <a:p>
            <a:pPr marL="0" indent="0">
              <a:buFont typeface="Arial" panose="020B0604020202020204" pitchFamily="34" charset="0"/>
              <a:buNone/>
            </a:pPr>
            <a:r>
              <a:rPr lang="fr-FR" b="1" i="0"/>
              <a:t>​Médicaments : </a:t>
            </a:r>
            <a:r>
              <a:rPr lang="fr-FR"/>
              <a:t>La recherche médicale montre que de nombreuses maladies mentales sont associées à des changements de la chimie cérébrale. Les médicaments aident le cerveau à rétablir son équilibre chimique habituel, afin que les symptômes soient réduits ou même éliminés. Certaines personnes bénéficient d'un traitement médicamenteux à durée limité, d’autres pourraient avoir besoin d’un traitement à long terme. Le docteur doit expliquer les avantages et les effets secondaires potentiels du médicament avant qu'il ne soit prescrit.</a:t>
            </a:r>
          </a:p>
          <a:p>
            <a:pPr marL="0" indent="0">
              <a:buFont typeface="Arial" panose="020B0604020202020204" pitchFamily="34" charset="0"/>
              <a:buNone/>
            </a:pPr>
            <a:endParaRPr lang="en-US" dirty="0"/>
          </a:p>
          <a:p>
            <a:pPr marL="0" indent="0">
              <a:buFont typeface="Arial" panose="020B0604020202020204" pitchFamily="34" charset="0"/>
              <a:buNone/>
            </a:pPr>
            <a:r>
              <a:rPr lang="fr-FR" b="1"/>
              <a:t>​Exercice physique : </a:t>
            </a:r>
            <a:r>
              <a:rPr lang="fr-FR" sz="1200">
                <a:solidFill>
                  <a:schemeClr val="tx1"/>
                </a:solidFill>
                <a:latin typeface="+mn-lt"/>
                <a:ea typeface="+mn-ea"/>
                <a:cs typeface="+mn-cs"/>
              </a:rPr>
              <a:t>L’exercice physique stimule la libération de substances chimiques (endorphines et sérotonine) qui améliorent l’humeur et stimulent les parties du cerveau responsables de la mémoire et de l’apprentissage. Il peut également améliorer votre sommeil. Il a été démontré qu'une activité physique régulière (au moins 30 minutes d’exercice modéré la plupart ou tous les jours de la semaine) pouvait réduire les symptômes associés à certains troubles mentaux comme la dépression et l’anxiété, et améliorer la santé mentale. </a:t>
            </a:r>
          </a:p>
          <a:p>
            <a:pPr marL="0" indent="0">
              <a:buFont typeface="Arial" panose="020B0604020202020204" pitchFamily="34" charset="0"/>
              <a:buNone/>
            </a:pPr>
            <a:endParaRPr lang="en-US" b="0" dirty="0"/>
          </a:p>
          <a:p>
            <a:r>
              <a:rPr lang="fr-FR" sz="1200" b="1">
                <a:solidFill>
                  <a:schemeClr val="tx1"/>
                </a:solidFill>
                <a:latin typeface="+mn-lt"/>
                <a:ea typeface="+mn-ea"/>
                <a:cs typeface="+mn-cs"/>
              </a:rPr>
              <a:t>Amélioration dans les autres domaines de l’auto-prise en charge : </a:t>
            </a:r>
            <a:r>
              <a:rPr lang="fr-FR" sz="1200">
                <a:solidFill>
                  <a:schemeClr val="tx1"/>
                </a:solidFill>
                <a:latin typeface="+mn-lt"/>
                <a:ea typeface="+mn-ea"/>
                <a:cs typeface="+mn-cs"/>
              </a:rPr>
              <a:t>Les troubles de la santé mentale n’affectent pas seulement le mental. Ils ont également un impact physique. L’une des bases de l’auto-prise en charge consiste à prêter davantage attention à votre ressenti, tant physique qu’émotionnel. Le fait de remarquer le plus tôt possible ses symptômes permet de mieux prendre soin de soi dans l’instant et peut éviter que des moments d’anxiété ou de dépression (par exemple) ne deviennent des épisodes plus sérieux ou prolongés. On peut citer, entre autres stratégies d’auto-prise en charge :</a:t>
            </a:r>
          </a:p>
          <a:p>
            <a:pPr marL="171450" lvl="0" indent="-171450">
              <a:buFont typeface="Arial" panose="020B0604020202020204" pitchFamily="34" charset="0"/>
              <a:buChar char="•"/>
            </a:pPr>
            <a:r>
              <a:rPr lang="fr-FR" sz="1200" b="1">
                <a:solidFill>
                  <a:schemeClr val="tx1"/>
                </a:solidFill>
                <a:latin typeface="+mn-lt"/>
                <a:ea typeface="+mn-ea"/>
                <a:cs typeface="+mn-cs"/>
              </a:rPr>
              <a:t>Conscience de soi</a:t>
            </a:r>
            <a:r>
              <a:rPr lang="fr-FR" sz="1200">
                <a:solidFill>
                  <a:schemeClr val="tx1"/>
                </a:solidFill>
                <a:latin typeface="+mn-lt"/>
                <a:ea typeface="+mn-ea"/>
                <a:cs typeface="+mn-cs"/>
              </a:rPr>
              <a:t> : Prêter davantage attention à son ressenti, tant physique qu’émotionnel. </a:t>
            </a:r>
          </a:p>
          <a:p>
            <a:pPr marL="171450" lvl="0" indent="-171450">
              <a:buFont typeface="Arial" panose="020B0604020202020204" pitchFamily="34" charset="0"/>
              <a:buChar char="•"/>
            </a:pPr>
            <a:r>
              <a:rPr lang="fr-FR" sz="1200" b="1">
                <a:solidFill>
                  <a:schemeClr val="tx1"/>
                </a:solidFill>
                <a:latin typeface="+mn-lt"/>
                <a:ea typeface="+mn-ea"/>
                <a:cs typeface="+mn-cs"/>
              </a:rPr>
              <a:t>Auto-compassion</a:t>
            </a:r>
            <a:r>
              <a:rPr lang="fr-FR" sz="1200">
                <a:solidFill>
                  <a:schemeClr val="tx1"/>
                </a:solidFill>
                <a:latin typeface="+mn-lt"/>
                <a:ea typeface="+mn-ea"/>
                <a:cs typeface="+mn-cs"/>
              </a:rPr>
              <a:t> : L’auto-compassion consiste à se montrer bienveillant et compréhensif envers soi-même lorsque nous souffrons, que nous échouons ou que nous nous sentons inadaptés, au lieu d’ignorer notre douleur ou de nous critiquer.</a:t>
            </a:r>
          </a:p>
          <a:p>
            <a:pPr marL="171450" lvl="0" indent="-171450">
              <a:buFont typeface="Arial" panose="020B0604020202020204" pitchFamily="34" charset="0"/>
              <a:buChar char="•"/>
            </a:pPr>
            <a:r>
              <a:rPr lang="fr-FR" sz="1200" b="1">
                <a:solidFill>
                  <a:schemeClr val="tx1"/>
                </a:solidFill>
                <a:latin typeface="+mn-lt"/>
                <a:ea typeface="+mn-ea"/>
                <a:cs typeface="+mn-cs"/>
              </a:rPr>
              <a:t>Respirer profondément</a:t>
            </a:r>
            <a:r>
              <a:rPr lang="fr-FR" sz="1200">
                <a:solidFill>
                  <a:schemeClr val="tx1"/>
                </a:solidFill>
                <a:latin typeface="+mn-lt"/>
                <a:ea typeface="+mn-ea"/>
                <a:cs typeface="+mn-cs"/>
              </a:rPr>
              <a:t> : Une respiration profonde et lente peut nous stabiliser émotionnellement et nous aider physiquement.</a:t>
            </a:r>
          </a:p>
          <a:p>
            <a:pPr marL="171450" lvl="0" indent="-171450">
              <a:buFont typeface="Arial" panose="020B0604020202020204" pitchFamily="34" charset="0"/>
              <a:buChar char="•"/>
            </a:pPr>
            <a:r>
              <a:rPr lang="fr-FR" sz="1200" b="1">
                <a:solidFill>
                  <a:schemeClr val="tx1"/>
                </a:solidFill>
                <a:latin typeface="+mn-lt"/>
                <a:ea typeface="+mn-ea"/>
                <a:cs typeface="+mn-cs"/>
              </a:rPr>
              <a:t>Esprit présent</a:t>
            </a:r>
            <a:r>
              <a:rPr lang="fr-FR" sz="1200">
                <a:solidFill>
                  <a:schemeClr val="tx1"/>
                </a:solidFill>
                <a:latin typeface="+mn-lt"/>
                <a:ea typeface="+mn-ea"/>
                <a:cs typeface="+mn-cs"/>
              </a:rPr>
              <a:t> : Se focaliser délibérément sur le présent.</a:t>
            </a:r>
          </a:p>
          <a:p>
            <a:pPr marL="171450" lvl="0" indent="-171450">
              <a:buFont typeface="Arial" panose="020B0604020202020204" pitchFamily="34" charset="0"/>
              <a:buChar char="•"/>
            </a:pPr>
            <a:r>
              <a:rPr lang="fr-FR" sz="1200" b="1">
                <a:solidFill>
                  <a:schemeClr val="tx1"/>
                </a:solidFill>
                <a:latin typeface="+mn-lt"/>
                <a:ea typeface="+mn-ea"/>
                <a:cs typeface="+mn-cs"/>
              </a:rPr>
              <a:t>Routines</a:t>
            </a:r>
            <a:r>
              <a:rPr lang="fr-FR" sz="1200">
                <a:solidFill>
                  <a:schemeClr val="tx1"/>
                </a:solidFill>
                <a:latin typeface="+mn-lt"/>
                <a:ea typeface="+mn-ea"/>
                <a:cs typeface="+mn-cs"/>
              </a:rPr>
              <a:t> : Plusieurs études ont démontré que des routines quotidiennes constructives présentent de nombreux avantages en termes de santé mentale et permettent d’alléger le trouble bipolaire et d’éviter l’abus de substances pour gérer les symptômes d’autres troubles mentaux.</a:t>
            </a:r>
          </a:p>
          <a:p>
            <a:pPr marL="0" indent="0">
              <a:buFont typeface="Arial" panose="020B0604020202020204" pitchFamily="34" charset="0"/>
              <a:buNone/>
            </a:pPr>
            <a:endParaRPr lang="en-US" b="0" i="0" dirty="0"/>
          </a:p>
          <a:p>
            <a:r>
              <a:rPr lang="fr-FR" b="1" i="0"/>
              <a:t>Soins et soutien offerts par d’autres personnes : </a:t>
            </a:r>
            <a:r>
              <a:rPr lang="fr-FR" sz="1200">
                <a:solidFill>
                  <a:schemeClr val="tx1"/>
                </a:solidFill>
                <a:latin typeface="+mn-lt"/>
                <a:ea typeface="+mn-ea"/>
                <a:cs typeface="+mn-cs"/>
              </a:rPr>
              <a:t>Nous autres humains sommes des créatures sociales et le fait d’avoir des personnes qui se soucient de nous joue un rôle très important dans notre bien-être. Lorsque nous sommes confrontés à des problèmes de santé mentale, nous pouvons être tentés de nous retirer des autres et de nous isoler progressivement. Cependant, nos amis, notre famille et nos collègues qui comprennent certaines des difficultés que nous subissons peuvent nous aider à « traiter » nos problèmes de santé mentale de diverses manières. En outre, les groupes communautaires et les programmes de soutien peuvent jouer un rôle très important pour les personnes qui présentent des symptômes récurrents ou des pathologies mentales à long terme. Les groupes virtuels et en personne (p. ex. les groupes Facebook) peuvent nous fournir des informations et nous aider à trouver un travail, des formations et une éducation, un soutien psychosocial adaptés, entre autres avantages. </a:t>
            </a:r>
          </a:p>
          <a:p>
            <a:pPr marL="171450" indent="-171450">
              <a:buFont typeface="Arial" panose="020B0604020202020204" pitchFamily="34" charset="0"/>
              <a:buChar char="•"/>
            </a:pPr>
            <a:endParaRPr lang="en-US" b="1" i="0" dirty="0"/>
          </a:p>
          <a:p>
            <a:r>
              <a:rPr lang="fr-FR" sz="1200" b="1">
                <a:solidFill>
                  <a:schemeClr val="tx1"/>
                </a:solidFill>
                <a:latin typeface="+mn-lt"/>
                <a:ea typeface="+mn-ea"/>
                <a:cs typeface="+mn-cs"/>
              </a:rPr>
              <a:t>Passer du temps à faire des choses pleines de sens, constructives et/ou distrayantes : </a:t>
            </a:r>
            <a:r>
              <a:rPr lang="fr-FR" sz="1200">
                <a:solidFill>
                  <a:schemeClr val="tx1"/>
                </a:solidFill>
                <a:latin typeface="+mn-lt"/>
                <a:ea typeface="+mn-ea"/>
                <a:cs typeface="+mn-cs"/>
              </a:rPr>
              <a:t>Lorsque nous prenons part à des activités professionnelles, créatives ou de bénévolat qui sont pleines de sens, constructives et/ou distrayantes, cela peut nous apporter une énorme source d’énergie positive et/ou de « légèreté » qui peut nous aider à compenser nombre des sentiments fréquemment associés aux troubles de la santé mentale : se sentir lourd ou plombé, bloqué, inutile ou désespéré. Lorsque nous sommes sous le coup des difficultés et de l’inertie associées aux problèmes de santé mentale, il peut être difficile de s’investir dans des choses pleines de sens, constructives ou divertissantes. Cependant, si nous y parvenons, l’énergie qu’elles procurent nous sera bénéfique. </a:t>
            </a:r>
          </a:p>
        </p:txBody>
      </p:sp>
      <p:sp>
        <p:nvSpPr>
          <p:cNvPr id="4" name="Slide Number Placeholder 3"/>
          <p:cNvSpPr>
            <a:spLocks noGrp="1"/>
          </p:cNvSpPr>
          <p:nvPr>
            <p:ph type="sldNum" sz="quarter" idx="5"/>
          </p:nvPr>
        </p:nvSpPr>
        <p:spPr/>
        <p:txBody>
          <a:bodyPr/>
          <a:lstStyle/>
          <a:p>
            <a:fld id="{D70FF2E4-95BE-49CA-89E1-C2C428ECDA9A}" type="slidenum">
              <a:rPr lang="en-US" smtClean="0"/>
              <a:pPr/>
              <a:t>27</a:t>
            </a:fld>
            <a:endParaRPr lang="en-US"/>
          </a:p>
        </p:txBody>
      </p:sp>
    </p:spTree>
    <p:extLst>
      <p:ext uri="{BB962C8B-B14F-4D97-AF65-F5344CB8AC3E}">
        <p14:creationId xmlns:p14="http://schemas.microsoft.com/office/powerpoint/2010/main" val="18639970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i="1"/>
              <a:t>​Expliquez : </a:t>
            </a:r>
          </a:p>
          <a:p>
            <a:pPr marL="171450" indent="-171450">
              <a:buFont typeface="Arial" panose="020B0604020202020204" pitchFamily="34" charset="0"/>
              <a:buChar char="•"/>
            </a:pPr>
            <a:r>
              <a:rPr lang="fr-FR" sz="1200">
                <a:solidFill>
                  <a:schemeClr val="tx1"/>
                </a:solidFill>
                <a:latin typeface="+mn-lt"/>
                <a:ea typeface="+mn-ea"/>
                <a:cs typeface="+mn-cs"/>
              </a:rPr>
              <a:t>Lorsque nous souffrons de problèmes de santé mentale, il est toujours judicieux de demander de l’aide et des informations supplémentaires. Des informations fiables et un soutien peuvent vous aider à prendre des décisions éclairées concernant les actions et traitements. Et en général, plus tôt nos bénéficions d'un soutien et d'un traitement pour les troubles de la santé mentale, mieux nous nous portons.</a:t>
            </a:r>
          </a:p>
          <a:p>
            <a:pPr marL="171450" indent="-171450">
              <a:buFont typeface="Arial" panose="020B0604020202020204" pitchFamily="34" charset="0"/>
              <a:buChar char="•"/>
            </a:pPr>
            <a:r>
              <a:rPr lang="fr-FR" sz="1200">
                <a:solidFill>
                  <a:schemeClr val="tx1"/>
                </a:solidFill>
                <a:latin typeface="+mn-lt"/>
                <a:ea typeface="+mn-ea"/>
                <a:cs typeface="+mn-cs"/>
              </a:rPr>
              <a:t>Ne luttez pas seul. </a:t>
            </a:r>
            <a:r>
              <a:rPr lang="fr-FR" sz="1200" b="0">
                <a:solidFill>
                  <a:schemeClr val="tx1"/>
                </a:solidFill>
                <a:latin typeface="+mn-lt"/>
                <a:ea typeface="+mn-ea"/>
                <a:cs typeface="+mn-cs"/>
              </a:rPr>
              <a:t>Demandez de l’aide si vous éprouvez pendant plus de deux semaines des changements négatifs par rapport à la « normale » pour vous</a:t>
            </a:r>
            <a:r>
              <a:rPr lang="fr-FR" sz="1200" b="0" baseline="0">
                <a:solidFill>
                  <a:schemeClr val="tx1"/>
                </a:solidFill>
                <a:latin typeface="+mn-lt"/>
                <a:ea typeface="+mn-ea"/>
                <a:cs typeface="+mn-cs"/>
              </a:rPr>
              <a:t> en ce qui concerne n’importe lequel des points suivants...</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28</a:t>
            </a:fld>
            <a:endParaRPr lang="en-US"/>
          </a:p>
        </p:txBody>
      </p:sp>
    </p:spTree>
    <p:extLst>
      <p:ext uri="{BB962C8B-B14F-4D97-AF65-F5344CB8AC3E}">
        <p14:creationId xmlns:p14="http://schemas.microsoft.com/office/powerpoint/2010/main" val="42008815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b="1" i="1"/>
              <a:t>Présentez </a:t>
            </a:r>
            <a:r>
              <a:rPr lang="fr-FR" b="0" i="0"/>
              <a:t>les informations qui figurent sur la diapositive.</a:t>
            </a:r>
          </a:p>
          <a:p>
            <a:pPr marL="171450" indent="-171450">
              <a:buFont typeface="Arial" panose="020B0604020202020204" pitchFamily="34" charset="0"/>
              <a:buChar char="•"/>
            </a:pP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29</a:t>
            </a:fld>
            <a:endParaRPr lang="en-US"/>
          </a:p>
        </p:txBody>
      </p:sp>
    </p:spTree>
    <p:extLst>
      <p:ext uri="{BB962C8B-B14F-4D97-AF65-F5344CB8AC3E}">
        <p14:creationId xmlns:p14="http://schemas.microsoft.com/office/powerpoint/2010/main" val="4189728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i="1">
                <a:solidFill>
                  <a:schemeClr val="tx1"/>
                </a:solidFill>
                <a:latin typeface="+mn-lt"/>
                <a:ea typeface="+mn-ea"/>
                <a:cs typeface="+mn-cs"/>
              </a:rPr>
              <a:t>Demandez aux participants : </a:t>
            </a:r>
            <a:r>
              <a:rPr lang="fr-FR" sz="1200" b="0" i="0">
                <a:solidFill>
                  <a:schemeClr val="tx1"/>
                </a:solidFill>
                <a:latin typeface="+mn-lt"/>
                <a:ea typeface="+mn-ea"/>
                <a:cs typeface="+mn-cs"/>
              </a:rPr>
              <a:t>Quelles phrases vous viennent à l’esprit lorsque vous entendez « santé mentale » ?</a:t>
            </a:r>
          </a:p>
          <a:p>
            <a:endParaRPr lang="en-US" sz="1200" b="0" i="0" kern="1200" dirty="0">
              <a:solidFill>
                <a:schemeClr val="tx1"/>
              </a:solidFill>
              <a:effectLst/>
              <a:latin typeface="+mn-lt"/>
              <a:ea typeface="+mn-ea"/>
              <a:cs typeface="+mn-cs"/>
            </a:endParaRPr>
          </a:p>
          <a:p>
            <a:r>
              <a:rPr lang="fr-FR" sz="1200" b="1" i="1">
                <a:solidFill>
                  <a:schemeClr val="tx1"/>
                </a:solidFill>
                <a:latin typeface="+mn-lt"/>
                <a:ea typeface="+mn-ea"/>
                <a:cs typeface="+mn-cs"/>
              </a:rPr>
              <a:t>Débattez des </a:t>
            </a:r>
            <a:r>
              <a:rPr lang="fr-FR" sz="1200" b="0" i="0">
                <a:solidFill>
                  <a:schemeClr val="tx1"/>
                </a:solidFill>
                <a:latin typeface="+mn-lt"/>
                <a:ea typeface="+mn-ea"/>
                <a:cs typeface="+mn-cs"/>
              </a:rPr>
              <a:t>réponses des participants et notez tous les thèmes (on peut citer, entre autres réponses courantes : bonheur, amour, raison d’être, pensée rationnelle…)</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a:t>
            </a:fld>
            <a:endParaRPr lang="en-US"/>
          </a:p>
        </p:txBody>
      </p:sp>
    </p:spTree>
    <p:extLst>
      <p:ext uri="{BB962C8B-B14F-4D97-AF65-F5344CB8AC3E}">
        <p14:creationId xmlns:p14="http://schemas.microsoft.com/office/powerpoint/2010/main" val="40785894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i="1"/>
              <a:t>​Expliquez : </a:t>
            </a:r>
            <a:r>
              <a:rPr lang="fr-FR" b="0" i="0"/>
              <a:t>N’attendez pas, demandez un soutien et de l’aide sans attendre si vous éprouvez l’un des symptômes qui figurent sur cette diapositive. </a:t>
            </a:r>
          </a:p>
        </p:txBody>
      </p:sp>
      <p:sp>
        <p:nvSpPr>
          <p:cNvPr id="4" name="Slide Number Placeholder 3"/>
          <p:cNvSpPr>
            <a:spLocks noGrp="1"/>
          </p:cNvSpPr>
          <p:nvPr>
            <p:ph type="sldNum" sz="quarter" idx="5"/>
          </p:nvPr>
        </p:nvSpPr>
        <p:spPr/>
        <p:txBody>
          <a:bodyPr/>
          <a:lstStyle/>
          <a:p>
            <a:fld id="{D70FF2E4-95BE-49CA-89E1-C2C428ECDA9A}" type="slidenum">
              <a:rPr lang="en-US" smtClean="0"/>
              <a:pPr/>
              <a:t>30</a:t>
            </a:fld>
            <a:endParaRPr lang="en-US"/>
          </a:p>
        </p:txBody>
      </p:sp>
    </p:spTree>
    <p:extLst>
      <p:ext uri="{BB962C8B-B14F-4D97-AF65-F5344CB8AC3E}">
        <p14:creationId xmlns:p14="http://schemas.microsoft.com/office/powerpoint/2010/main" val="27789230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Présentez </a:t>
            </a:r>
            <a:r>
              <a:rPr lang="fr-FR" b="0" i="0"/>
              <a:t>les informations qui figurent sur la diapositive.</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31</a:t>
            </a:fld>
            <a:endParaRPr lang="en-US"/>
          </a:p>
        </p:txBody>
      </p:sp>
    </p:spTree>
    <p:extLst>
      <p:ext uri="{BB962C8B-B14F-4D97-AF65-F5344CB8AC3E}">
        <p14:creationId xmlns:p14="http://schemas.microsoft.com/office/powerpoint/2010/main" val="49689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32</a:t>
            </a:fld>
            <a:endParaRPr lang="en-US"/>
          </a:p>
        </p:txBody>
      </p:sp>
    </p:spTree>
    <p:extLst>
      <p:ext uri="{BB962C8B-B14F-4D97-AF65-F5344CB8AC3E}">
        <p14:creationId xmlns:p14="http://schemas.microsoft.com/office/powerpoint/2010/main" val="13266487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1"/>
              <a:t>Discutez </a:t>
            </a:r>
            <a:r>
              <a:rPr lang="fr-FR" b="0" i="0"/>
              <a:t>des informations qui figurent sur la diapositive.</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33</a:t>
            </a:fld>
            <a:endParaRPr lang="en-US"/>
          </a:p>
        </p:txBody>
      </p:sp>
    </p:spTree>
    <p:extLst>
      <p:ext uri="{BB962C8B-B14F-4D97-AF65-F5344CB8AC3E}">
        <p14:creationId xmlns:p14="http://schemas.microsoft.com/office/powerpoint/2010/main" val="83498976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1">
                <a:solidFill>
                  <a:schemeClr val="tx1"/>
                </a:solidFill>
                <a:latin typeface="+mn-lt"/>
                <a:ea typeface="+mn-ea"/>
                <a:cs typeface="+mn-cs"/>
              </a:rPr>
              <a:t>Expliquez </a:t>
            </a:r>
            <a:r>
              <a:rPr lang="fr-FR" sz="1200">
                <a:solidFill>
                  <a:schemeClr val="tx1"/>
                </a:solidFill>
                <a:latin typeface="+mn-lt"/>
                <a:ea typeface="+mn-ea"/>
                <a:cs typeface="+mn-cs"/>
              </a:rPr>
              <a:t>comment les employés de l’IRC peuvent demander des conseils gratuits via le programme EARP en vous appuyant sur cette diapositive et les éléments suivants.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1" kern="1200" dirty="0">
              <a:solidFill>
                <a:schemeClr val="tx1"/>
              </a:solidFill>
              <a:effectLst/>
              <a:latin typeface="+mn-lt"/>
              <a:ea typeface="+mn-ea"/>
              <a:cs typeface="+mn-cs"/>
            </a:endParaRPr>
          </a:p>
          <a:p>
            <a:pPr lvl="0"/>
            <a:endParaRPr lang="en-US" sz="1200" b="1" i="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34</a:t>
            </a:fld>
            <a:endParaRPr lang="en-US"/>
          </a:p>
        </p:txBody>
      </p:sp>
    </p:spTree>
    <p:extLst>
      <p:ext uri="{BB962C8B-B14F-4D97-AF65-F5344CB8AC3E}">
        <p14:creationId xmlns:p14="http://schemas.microsoft.com/office/powerpoint/2010/main" val="146332267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35</a:t>
            </a:fld>
            <a:endParaRPr lang="en-US"/>
          </a:p>
        </p:txBody>
      </p:sp>
    </p:spTree>
    <p:extLst>
      <p:ext uri="{BB962C8B-B14F-4D97-AF65-F5344CB8AC3E}">
        <p14:creationId xmlns:p14="http://schemas.microsoft.com/office/powerpoint/2010/main" val="38645928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i="1"/>
              <a:t>Demandez aux participants </a:t>
            </a:r>
            <a:r>
              <a:rPr lang="fr-FR" b="0" i="0"/>
              <a:t>s'ils ont des questions. </a:t>
            </a:r>
          </a:p>
          <a:p>
            <a:pPr marL="171450" indent="-171450">
              <a:buFont typeface="Arial" panose="020B0604020202020204" pitchFamily="34" charset="0"/>
              <a:buChar char="•"/>
            </a:pPr>
            <a:r>
              <a:rPr lang="fr-FR" b="1" i="0"/>
              <a:t>NB : </a:t>
            </a:r>
            <a:r>
              <a:rPr lang="fr-FR" b="0" i="0"/>
              <a:t>Si vous n’êtes pas un professionnel qualifié de la santé mentale et que quelqu’un vous pose une question dont vous ignorez la réponse, </a:t>
            </a:r>
            <a:r>
              <a:rPr lang="fr-FR" b="1" i="0" u="sng"/>
              <a:t>ne tentez pas de deviner la réponse.</a:t>
            </a:r>
            <a:r>
              <a:rPr lang="fr-FR" b="1" i="0" u="none"/>
              <a:t> </a:t>
            </a:r>
            <a:r>
              <a:rPr lang="fr-FR" b="0" i="0" u="none"/>
              <a:t>D</a:t>
            </a:r>
            <a:r>
              <a:rPr lang="fr-FR" b="0" i="0"/>
              <a:t>ites à cette personne que vous obtiendrez une réponse et que vous la lui transmettrez. </a:t>
            </a:r>
          </a:p>
          <a:p>
            <a:pPr marL="171450" indent="-171450">
              <a:buFont typeface="Arial" panose="020B0604020202020204" pitchFamily="34" charset="0"/>
              <a:buChar char="•"/>
            </a:pPr>
            <a:r>
              <a:rPr lang="fr-FR" b="0" i="0"/>
              <a:t>Distribuez aux participants un exemplaire de la fiche de conseils Sensibilisation à la santé mentale. Cette fiche de conseils récapitule toutes les informations de cette présentation et comporte des liens vers des ressources complémentaires.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36</a:t>
            </a:fld>
            <a:endParaRPr lang="en-US"/>
          </a:p>
        </p:txBody>
      </p:sp>
    </p:spTree>
    <p:extLst>
      <p:ext uri="{BB962C8B-B14F-4D97-AF65-F5344CB8AC3E}">
        <p14:creationId xmlns:p14="http://schemas.microsoft.com/office/powerpoint/2010/main" val="3193964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i="1"/>
              <a:t>​Expliquez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0" i="0"/>
              <a:t>La santé mentale est une question de bien-être plutôt que de maladie. Elle fait référence à la santé émotionnelle, cognitive et sociale et à l’épanouissement.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0" i="0"/>
              <a:t>Le terme « maladie mentale » est souvent utilisé pour décrire un groupe de maladies ou de troubles qui ont un impact négatif sur la manière dont une personne se sent, pense, agit ou interagit avec les autres.</a:t>
            </a:r>
          </a:p>
        </p:txBody>
      </p:sp>
      <p:sp>
        <p:nvSpPr>
          <p:cNvPr id="4" name="Slide Number Placeholder 3"/>
          <p:cNvSpPr>
            <a:spLocks noGrp="1"/>
          </p:cNvSpPr>
          <p:nvPr>
            <p:ph type="sldNum" sz="quarter" idx="5"/>
          </p:nvPr>
        </p:nvSpPr>
        <p:spPr/>
        <p:txBody>
          <a:bodyPr/>
          <a:lstStyle/>
          <a:p>
            <a:fld id="{D70FF2E4-95BE-49CA-89E1-C2C428ECDA9A}" type="slidenum">
              <a:rPr lang="en-US" smtClean="0"/>
              <a:pPr/>
              <a:t>4</a:t>
            </a:fld>
            <a:endParaRPr lang="en-US"/>
          </a:p>
        </p:txBody>
      </p:sp>
    </p:spTree>
    <p:extLst>
      <p:ext uri="{BB962C8B-B14F-4D97-AF65-F5344CB8AC3E}">
        <p14:creationId xmlns:p14="http://schemas.microsoft.com/office/powerpoint/2010/main" val="1558023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1" i="1">
                <a:solidFill>
                  <a:schemeClr val="tx1"/>
                </a:solidFill>
                <a:latin typeface="+mn-lt"/>
                <a:ea typeface="+mn-ea"/>
                <a:cs typeface="+mn-cs"/>
              </a:rPr>
              <a:t>Demandez aux participants de réfléchir à cette question... </a:t>
            </a:r>
            <a:r>
              <a:rPr lang="fr-FR" sz="1200" b="0" i="1">
                <a:solidFill>
                  <a:schemeClr val="tx1"/>
                </a:solidFill>
                <a:latin typeface="+mn-lt"/>
                <a:ea typeface="+mn-ea"/>
                <a:cs typeface="+mn-cs"/>
              </a:rPr>
              <a:t>Quels propos avez-vous entendu au sujet de la santé mentale et des troubles de la santé mentale et que vous considérez comme des mythes (c.à-d. qui ne sont PAS vrais) ?</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5</a:t>
            </a:fld>
            <a:endParaRPr lang="en-US"/>
          </a:p>
        </p:txBody>
      </p:sp>
    </p:spTree>
    <p:extLst>
      <p:ext uri="{BB962C8B-B14F-4D97-AF65-F5344CB8AC3E}">
        <p14:creationId xmlns:p14="http://schemas.microsoft.com/office/powerpoint/2010/main" val="2574627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b="1" i="1"/>
              <a:t>Présentez </a:t>
            </a:r>
            <a:r>
              <a:rPr lang="fr-FR" b="0" i="0"/>
              <a:t>les informations contenues dans toutes les diapositives « mythes et réalités ». </a:t>
            </a:r>
          </a:p>
        </p:txBody>
      </p:sp>
      <p:sp>
        <p:nvSpPr>
          <p:cNvPr id="4" name="Slide Number Placeholder 3"/>
          <p:cNvSpPr>
            <a:spLocks noGrp="1"/>
          </p:cNvSpPr>
          <p:nvPr>
            <p:ph type="sldNum" sz="quarter" idx="5"/>
          </p:nvPr>
        </p:nvSpPr>
        <p:spPr/>
        <p:txBody>
          <a:bodyPr/>
          <a:lstStyle/>
          <a:p>
            <a:fld id="{D70FF2E4-95BE-49CA-89E1-C2C428ECDA9A}" type="slidenum">
              <a:rPr lang="en-US" smtClean="0"/>
              <a:pPr/>
              <a:t>6</a:t>
            </a:fld>
            <a:endParaRPr lang="en-US"/>
          </a:p>
        </p:txBody>
      </p:sp>
    </p:spTree>
    <p:extLst>
      <p:ext uri="{BB962C8B-B14F-4D97-AF65-F5344CB8AC3E}">
        <p14:creationId xmlns:p14="http://schemas.microsoft.com/office/powerpoint/2010/main" val="3701068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7</a:t>
            </a:fld>
            <a:endParaRPr lang="en-US"/>
          </a:p>
        </p:txBody>
      </p:sp>
    </p:spTree>
    <p:extLst>
      <p:ext uri="{BB962C8B-B14F-4D97-AF65-F5344CB8AC3E}">
        <p14:creationId xmlns:p14="http://schemas.microsoft.com/office/powerpoint/2010/main" val="3243661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8</a:t>
            </a:fld>
            <a:endParaRPr lang="en-US"/>
          </a:p>
        </p:txBody>
      </p:sp>
    </p:spTree>
    <p:extLst>
      <p:ext uri="{BB962C8B-B14F-4D97-AF65-F5344CB8AC3E}">
        <p14:creationId xmlns:p14="http://schemas.microsoft.com/office/powerpoint/2010/main" val="1401160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9</a:t>
            </a:fld>
            <a:endParaRPr lang="en-US"/>
          </a:p>
        </p:txBody>
      </p:sp>
    </p:spTree>
    <p:extLst>
      <p:ext uri="{BB962C8B-B14F-4D97-AF65-F5344CB8AC3E}">
        <p14:creationId xmlns:p14="http://schemas.microsoft.com/office/powerpoint/2010/main" val="2706362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xml"/><Relationship Id="rId4"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682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200394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618454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Rectangle 12"/>
          <p:cNvSpPr/>
          <p:nvPr userDrawn="1"/>
        </p:nvSpPr>
        <p:spPr>
          <a:xfrm>
            <a:off x="2071" y="909676"/>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12460094"/>
      </p:ext>
    </p:extLst>
  </p:cSld>
  <p:clrMap bg1="lt1" tx1="dk1" bg2="lt2" tx2="dk2" accent1="accent1" accent2="accent2" accent3="accent3" accent4="accent4" accent5="accent5" accent6="accent6" hlink="hlink" folHlink="folHlink"/>
  <p:sldLayoutIdLst>
    <p:sldLayoutId id="2147483680" r:id="rId1"/>
    <p:sldLayoutId id="2147483681" r:id="rId2"/>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IRC@konterragroup.net"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doc.rescue.org" TargetMode="External"/><Relationship Id="rId2" Type="http://schemas.openxmlformats.org/officeDocument/2006/relationships/notesSlide" Target="../notesSlides/notesSlide33.xml"/><Relationship Id="rId1" Type="http://schemas.openxmlformats.org/officeDocument/2006/relationships/slideLayout" Target="../slideLayouts/slideLayout4.xml"/><Relationship Id="rId4" Type="http://schemas.openxmlformats.org/officeDocument/2006/relationships/hyperlink" Target="mailto:DutyOfCare@rescue.org"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AJWSGlobal@konterrasupport.net"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0A22-B766-5244-B2B9-2885DBBD4D00}"/>
              </a:ext>
            </a:extLst>
          </p:cNvPr>
          <p:cNvSpPr>
            <a:spLocks noGrp="1"/>
          </p:cNvSpPr>
          <p:nvPr>
            <p:ph type="ctrTitle"/>
          </p:nvPr>
        </p:nvSpPr>
        <p:spPr>
          <a:xfrm>
            <a:off x="507207" y="1028784"/>
            <a:ext cx="8101012" cy="1694415"/>
          </a:xfrm>
        </p:spPr>
        <p:txBody>
          <a:bodyPr/>
          <a:lstStyle/>
          <a:p>
            <a:r>
              <a:rPr lang="fr-FR" sz="6000" dirty="0"/>
              <a:t>Sensibilisation à la santé mentale</a:t>
            </a:r>
          </a:p>
        </p:txBody>
      </p:sp>
      <p:pic>
        <p:nvPicPr>
          <p:cNvPr id="9" name="Picture 8">
            <a:extLst>
              <a:ext uri="{FF2B5EF4-FFF2-40B4-BE49-F238E27FC236}">
                <a16:creationId xmlns:a16="http://schemas.microsoft.com/office/drawing/2014/main"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9638" y="2938462"/>
            <a:ext cx="2216150" cy="2958674"/>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685800" y="2581792"/>
            <a:ext cx="7772400" cy="1694415"/>
          </a:xfrm>
        </p:spPr>
        <p:txBody>
          <a:bodyPr/>
          <a:lstStyle/>
          <a:p>
            <a:r>
              <a:rPr lang="fr-FR"/>
              <a:t>Six troubles courants de la santé mentale</a:t>
            </a:r>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2393638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5F718-5868-3141-A521-CC6F5B385847}"/>
              </a:ext>
            </a:extLst>
          </p:cNvPr>
          <p:cNvSpPr>
            <a:spLocks noGrp="1"/>
          </p:cNvSpPr>
          <p:nvPr>
            <p:ph type="title"/>
          </p:nvPr>
        </p:nvSpPr>
        <p:spPr>
          <a:xfrm>
            <a:off x="171449" y="136526"/>
            <a:ext cx="8898660" cy="611619"/>
          </a:xfrm>
        </p:spPr>
        <p:txBody>
          <a:bodyPr/>
          <a:lstStyle/>
          <a:p>
            <a:r>
              <a:rPr lang="fr-FR" dirty="0"/>
              <a:t>Diagnostics courants de troubles de la santé mentale</a:t>
            </a:r>
          </a:p>
        </p:txBody>
      </p:sp>
      <p:pic>
        <p:nvPicPr>
          <p:cNvPr id="5" name="Picture 4" descr="Map&#10;&#10;Description automatically generated">
            <a:extLst>
              <a:ext uri="{FF2B5EF4-FFF2-40B4-BE49-F238E27FC236}">
                <a16:creationId xmlns:a16="http://schemas.microsoft.com/office/drawing/2014/main" id="{9E212AA2-ED10-514E-AC31-C78BF61C3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43" y="1146175"/>
            <a:ext cx="8485433" cy="4788460"/>
          </a:xfrm>
          <a:prstGeom prst="rect">
            <a:avLst/>
          </a:prstGeom>
          <a:solidFill>
            <a:schemeClr val="bg1">
              <a:lumMod val="95000"/>
              <a:alpha val="29000"/>
            </a:schemeClr>
          </a:solidFill>
        </p:spPr>
      </p:pic>
      <p:sp>
        <p:nvSpPr>
          <p:cNvPr id="3" name="Text Placeholder 2">
            <a:extLst>
              <a:ext uri="{FF2B5EF4-FFF2-40B4-BE49-F238E27FC236}">
                <a16:creationId xmlns:a16="http://schemas.microsoft.com/office/drawing/2014/main" id="{C78EE5CA-47A9-3C4B-A806-6DDC4AB42A84}"/>
              </a:ext>
            </a:extLst>
          </p:cNvPr>
          <p:cNvSpPr>
            <a:spLocks noGrp="1"/>
          </p:cNvSpPr>
          <p:nvPr>
            <p:ph type="body" sz="quarter" idx="10"/>
          </p:nvPr>
        </p:nvSpPr>
        <p:spPr>
          <a:xfrm>
            <a:off x="461963" y="1146175"/>
            <a:ext cx="8485433" cy="4788460"/>
          </a:xfrm>
          <a:solidFill>
            <a:schemeClr val="bg1">
              <a:alpha val="84000"/>
            </a:schemeClr>
          </a:solidFill>
        </p:spPr>
        <p:txBody>
          <a:bodyPr/>
          <a:lstStyle/>
          <a:p>
            <a:pPr marL="514350" indent="-514350">
              <a:buFont typeface="+mj-lt"/>
              <a:buAutoNum type="arabicPeriod"/>
            </a:pPr>
            <a:r>
              <a:rPr lang="fr-FR" sz="3600"/>
              <a:t>Anxiété</a:t>
            </a:r>
          </a:p>
          <a:p>
            <a:pPr marL="514350" indent="-514350">
              <a:buFont typeface="+mj-lt"/>
              <a:buAutoNum type="arabicPeriod"/>
            </a:pPr>
            <a:r>
              <a:rPr lang="fr-FR" sz="3600"/>
              <a:t>Dépression</a:t>
            </a:r>
          </a:p>
          <a:p>
            <a:pPr marL="514350" indent="-514350">
              <a:buFont typeface="+mj-lt"/>
              <a:buAutoNum type="arabicPeriod"/>
            </a:pPr>
            <a:r>
              <a:rPr lang="fr-FR" sz="3600"/>
              <a:t>Trouble bipolaire</a:t>
            </a:r>
          </a:p>
          <a:p>
            <a:pPr marL="514350" indent="-514350">
              <a:buFont typeface="+mj-lt"/>
              <a:buAutoNum type="arabicPeriod"/>
            </a:pPr>
            <a:r>
              <a:rPr lang="fr-FR" sz="3600"/>
              <a:t>Trouble obsessionnel compulsif</a:t>
            </a:r>
          </a:p>
          <a:p>
            <a:pPr marL="514350" indent="-514350">
              <a:buFont typeface="+mj-lt"/>
              <a:buAutoNum type="arabicPeriod"/>
            </a:pPr>
            <a:r>
              <a:rPr lang="fr-FR" sz="3600"/>
              <a:t>Schizophrénie</a:t>
            </a:r>
          </a:p>
          <a:p>
            <a:pPr marL="514350" indent="-514350">
              <a:buFont typeface="+mj-lt"/>
              <a:buAutoNum type="arabicPeriod"/>
            </a:pPr>
            <a:r>
              <a:rPr lang="fr-FR" sz="3600"/>
              <a:t>Trouble de stress post-traumatique (TSPT)</a:t>
            </a:r>
          </a:p>
        </p:txBody>
      </p:sp>
    </p:spTree>
    <p:extLst>
      <p:ext uri="{BB962C8B-B14F-4D97-AF65-F5344CB8AC3E}">
        <p14:creationId xmlns:p14="http://schemas.microsoft.com/office/powerpoint/2010/main" val="46524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5F718-5868-3141-A521-CC6F5B385847}"/>
              </a:ext>
            </a:extLst>
          </p:cNvPr>
          <p:cNvSpPr>
            <a:spLocks noGrp="1"/>
          </p:cNvSpPr>
          <p:nvPr>
            <p:ph type="title"/>
          </p:nvPr>
        </p:nvSpPr>
        <p:spPr>
          <a:xfrm>
            <a:off x="171449" y="136526"/>
            <a:ext cx="8239125" cy="611619"/>
          </a:xfrm>
        </p:spPr>
        <p:txBody>
          <a:bodyPr/>
          <a:lstStyle/>
          <a:p>
            <a:r>
              <a:rPr lang="fr-FR"/>
              <a:t>L’influence de la culture</a:t>
            </a:r>
          </a:p>
        </p:txBody>
      </p:sp>
      <p:pic>
        <p:nvPicPr>
          <p:cNvPr id="5" name="Picture 4" descr="Map&#10;&#10;Description automatically generated">
            <a:extLst>
              <a:ext uri="{FF2B5EF4-FFF2-40B4-BE49-F238E27FC236}">
                <a16:creationId xmlns:a16="http://schemas.microsoft.com/office/drawing/2014/main" id="{9E212AA2-ED10-514E-AC31-C78BF61C36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43" y="1146175"/>
            <a:ext cx="8485433" cy="4788460"/>
          </a:xfrm>
          <a:prstGeom prst="rect">
            <a:avLst/>
          </a:prstGeom>
          <a:solidFill>
            <a:schemeClr val="bg1">
              <a:lumMod val="95000"/>
              <a:alpha val="29000"/>
            </a:schemeClr>
          </a:solidFill>
        </p:spPr>
      </p:pic>
      <p:sp>
        <p:nvSpPr>
          <p:cNvPr id="3" name="Text Placeholder 2">
            <a:extLst>
              <a:ext uri="{FF2B5EF4-FFF2-40B4-BE49-F238E27FC236}">
                <a16:creationId xmlns:a16="http://schemas.microsoft.com/office/drawing/2014/main" id="{C78EE5CA-47A9-3C4B-A806-6DDC4AB42A84}"/>
              </a:ext>
            </a:extLst>
          </p:cNvPr>
          <p:cNvSpPr>
            <a:spLocks noGrp="1"/>
          </p:cNvSpPr>
          <p:nvPr>
            <p:ph type="body" sz="quarter" idx="10"/>
          </p:nvPr>
        </p:nvSpPr>
        <p:spPr>
          <a:xfrm>
            <a:off x="407343" y="1146175"/>
            <a:ext cx="8485433" cy="5011270"/>
          </a:xfrm>
          <a:solidFill>
            <a:schemeClr val="bg1">
              <a:alpha val="84000"/>
            </a:schemeClr>
          </a:solidFill>
        </p:spPr>
        <p:txBody>
          <a:bodyPr/>
          <a:lstStyle/>
          <a:p>
            <a:pPr marL="0" indent="0" algn="ctr">
              <a:buNone/>
            </a:pPr>
            <a:r>
              <a:rPr lang="fr-FR" sz="3400" i="1" dirty="0"/>
              <a:t>La culture affecte la manière dont nous exprimons nos pensées, nos comportements et nos émotions. </a:t>
            </a:r>
          </a:p>
          <a:p>
            <a:pPr marL="0" indent="0" algn="ctr">
              <a:buNone/>
            </a:pPr>
            <a:endParaRPr lang="en-US" sz="1800" i="1" dirty="0"/>
          </a:p>
          <a:p>
            <a:pPr marL="0" indent="0" algn="ctr">
              <a:buNone/>
            </a:pPr>
            <a:r>
              <a:rPr lang="fr-FR" sz="3400" i="1" dirty="0"/>
              <a:t>Il n’est donc pas surprenant d’observer des différences culturelles dans la manière dont l’anxiété, la dépression et d’autres aspects des souffrances et des problèmes de santé mentale se manifestent.</a:t>
            </a:r>
          </a:p>
        </p:txBody>
      </p:sp>
    </p:spTree>
    <p:extLst>
      <p:ext uri="{BB962C8B-B14F-4D97-AF65-F5344CB8AC3E}">
        <p14:creationId xmlns:p14="http://schemas.microsoft.com/office/powerpoint/2010/main" val="886924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4F095-A858-8E4A-8B3F-2BE4F9BE1C15}"/>
              </a:ext>
            </a:extLst>
          </p:cNvPr>
          <p:cNvSpPr>
            <a:spLocks noGrp="1"/>
          </p:cNvSpPr>
          <p:nvPr>
            <p:ph type="title"/>
          </p:nvPr>
        </p:nvSpPr>
        <p:spPr/>
        <p:txBody>
          <a:bodyPr/>
          <a:lstStyle/>
          <a:p>
            <a:r>
              <a:rPr lang="fr-FR"/>
              <a:t>Anxiété</a:t>
            </a:r>
          </a:p>
        </p:txBody>
      </p:sp>
      <p:sp>
        <p:nvSpPr>
          <p:cNvPr id="3" name="Text Placeholder 2">
            <a:extLst>
              <a:ext uri="{FF2B5EF4-FFF2-40B4-BE49-F238E27FC236}">
                <a16:creationId xmlns:a16="http://schemas.microsoft.com/office/drawing/2014/main" id="{BE1C8038-922C-7D4D-A645-6F14EED234F5}"/>
              </a:ext>
            </a:extLst>
          </p:cNvPr>
          <p:cNvSpPr>
            <a:spLocks noGrp="1"/>
          </p:cNvSpPr>
          <p:nvPr>
            <p:ph type="body" sz="quarter" idx="10"/>
          </p:nvPr>
        </p:nvSpPr>
        <p:spPr>
          <a:xfrm>
            <a:off x="330313" y="1146175"/>
            <a:ext cx="8502423" cy="4764768"/>
          </a:xfrm>
        </p:spPr>
        <p:txBody>
          <a:bodyPr/>
          <a:lstStyle/>
          <a:p>
            <a:pPr marL="0" indent="0">
              <a:buNone/>
            </a:pPr>
            <a:r>
              <a:rPr lang="fr-FR" sz="2000" dirty="0"/>
              <a:t>Tout le monde se sent tendu, stressé ou inquiet sous pression. Ces sentiments disparaissent généralement une fois que la situation stressante a pris fin. </a:t>
            </a:r>
          </a:p>
          <a:p>
            <a:pPr marL="0" indent="0">
              <a:buNone/>
            </a:pPr>
            <a:r>
              <a:rPr lang="fr-FR" sz="2000" dirty="0"/>
              <a:t>Un trouble anxieux met en jeu une anxiété qui :</a:t>
            </a:r>
          </a:p>
          <a:p>
            <a:r>
              <a:rPr lang="fr-FR" sz="2000" dirty="0"/>
              <a:t>ne disparaît pas</a:t>
            </a:r>
          </a:p>
          <a:p>
            <a:r>
              <a:rPr lang="fr-FR" sz="2000" dirty="0"/>
              <a:t>se produit sans raison particulière, ou</a:t>
            </a:r>
          </a:p>
          <a:p>
            <a:r>
              <a:rPr lang="fr-FR" sz="2000" dirty="0"/>
              <a:t>a un impact négatif sur la vie quotidienne</a:t>
            </a:r>
          </a:p>
          <a:p>
            <a:endParaRPr lang="en-US" sz="2400" dirty="0"/>
          </a:p>
        </p:txBody>
      </p:sp>
      <p:sp>
        <p:nvSpPr>
          <p:cNvPr id="5" name="TextBox 4">
            <a:extLst>
              <a:ext uri="{FF2B5EF4-FFF2-40B4-BE49-F238E27FC236}">
                <a16:creationId xmlns:a16="http://schemas.microsoft.com/office/drawing/2014/main" id="{74EC7606-A54C-7449-B583-5D8E9E564210}"/>
              </a:ext>
            </a:extLst>
          </p:cNvPr>
          <p:cNvSpPr txBox="1"/>
          <p:nvPr/>
        </p:nvSpPr>
        <p:spPr>
          <a:xfrm>
            <a:off x="461963" y="4433615"/>
            <a:ext cx="8239125" cy="1661993"/>
          </a:xfrm>
          <a:prstGeom prst="rect">
            <a:avLst/>
          </a:prstGeom>
          <a:noFill/>
        </p:spPr>
        <p:txBody>
          <a:bodyPr wrap="square" rtlCol="0">
            <a:spAutoFit/>
          </a:bodyPr>
          <a:lstStyle/>
          <a:p>
            <a:r>
              <a:rPr lang="fr-FR" sz="2000" i="1" dirty="0">
                <a:solidFill>
                  <a:schemeClr val="accent5">
                    <a:lumMod val="75000"/>
                  </a:schemeClr>
                </a:solidFill>
              </a:rPr>
              <a:t>« On sait qu’il s’agit d'une chose peu importante, que l’on devrait oublier rapidement. Mais soudain, ces petites choses prennent de l’ampleur et elles ne cessent de prendre de l’importance dans notre tête, elles envahissent notre poitrine et elles tentent de s’échapper de notre corps. » 							</a:t>
            </a:r>
            <a:r>
              <a:rPr lang="fr-FR" sz="2000" dirty="0">
                <a:solidFill>
                  <a:schemeClr val="accent5">
                    <a:lumMod val="75000"/>
                  </a:schemeClr>
                </a:solidFill>
              </a:rPr>
              <a:t>​- Inconnu</a:t>
            </a:r>
          </a:p>
        </p:txBody>
      </p:sp>
    </p:spTree>
    <p:extLst>
      <p:ext uri="{BB962C8B-B14F-4D97-AF65-F5344CB8AC3E}">
        <p14:creationId xmlns:p14="http://schemas.microsoft.com/office/powerpoint/2010/main" val="2393215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40CD3-4976-214A-9D34-066EC446FC78}"/>
              </a:ext>
            </a:extLst>
          </p:cNvPr>
          <p:cNvSpPr>
            <a:spLocks noGrp="1"/>
          </p:cNvSpPr>
          <p:nvPr>
            <p:ph type="title"/>
          </p:nvPr>
        </p:nvSpPr>
        <p:spPr/>
        <p:txBody>
          <a:bodyPr/>
          <a:lstStyle/>
          <a:p>
            <a:r>
              <a:rPr lang="fr-FR"/>
              <a:t>Les symptômes courants d’anxiété</a:t>
            </a:r>
          </a:p>
        </p:txBody>
      </p:sp>
      <p:sp>
        <p:nvSpPr>
          <p:cNvPr id="3" name="Text Placeholder 2">
            <a:extLst>
              <a:ext uri="{FF2B5EF4-FFF2-40B4-BE49-F238E27FC236}">
                <a16:creationId xmlns:a16="http://schemas.microsoft.com/office/drawing/2014/main" id="{55890F4F-4A76-FF4A-BCDA-4C466F01A66E}"/>
              </a:ext>
            </a:extLst>
          </p:cNvPr>
          <p:cNvSpPr>
            <a:spLocks noGrp="1"/>
          </p:cNvSpPr>
          <p:nvPr>
            <p:ph type="body" sz="quarter" idx="10"/>
          </p:nvPr>
        </p:nvSpPr>
        <p:spPr>
          <a:xfrm>
            <a:off x="461963" y="1146175"/>
            <a:ext cx="8239125" cy="4879068"/>
          </a:xfrm>
        </p:spPr>
        <p:txBody>
          <a:bodyPr/>
          <a:lstStyle/>
          <a:p>
            <a:r>
              <a:rPr lang="fr-FR" sz="2400" b="1"/>
              <a:t>Physiques</a:t>
            </a:r>
            <a:r>
              <a:rPr lang="fr-FR" sz="2400"/>
              <a:t> : Tachycardie, pression thoracique, respiration rapide et superficielle, agitation ou se sentir tendu, remonté et à cran, bouchées de chaleur et de froid, crises de panique.</a:t>
            </a:r>
          </a:p>
          <a:p>
            <a:r>
              <a:rPr lang="fr-FR" sz="2400" b="1"/>
              <a:t>Psychologiques</a:t>
            </a:r>
            <a:r>
              <a:rPr lang="fr-FR" sz="2400"/>
              <a:t> : Peur excessive, inquiétude, catastrophisme (imaginer que des choses terribles vont se produire), pensées intrusives ou obsessionnelles. </a:t>
            </a:r>
          </a:p>
          <a:p>
            <a:r>
              <a:rPr lang="fr-FR" sz="2400" b="1"/>
              <a:t>Comportementaux</a:t>
            </a:r>
            <a:r>
              <a:rPr lang="fr-FR" sz="2400"/>
              <a:t> : Il est normal d’éviter les situations qui suscitent de l’anxiété.</a:t>
            </a:r>
          </a:p>
          <a:p>
            <a:endParaRPr lang="en-US" dirty="0"/>
          </a:p>
        </p:txBody>
      </p:sp>
      <p:sp>
        <p:nvSpPr>
          <p:cNvPr id="4" name="TextBox 3">
            <a:extLst>
              <a:ext uri="{FF2B5EF4-FFF2-40B4-BE49-F238E27FC236}">
                <a16:creationId xmlns:a16="http://schemas.microsoft.com/office/drawing/2014/main" id="{EE627E77-92F7-244A-B97F-80EBDC21B1F9}"/>
              </a:ext>
            </a:extLst>
          </p:cNvPr>
          <p:cNvSpPr txBox="1"/>
          <p:nvPr/>
        </p:nvSpPr>
        <p:spPr>
          <a:xfrm>
            <a:off x="461963" y="4751175"/>
            <a:ext cx="8239125" cy="1138773"/>
          </a:xfrm>
          <a:prstGeom prst="rect">
            <a:avLst/>
          </a:prstGeom>
          <a:noFill/>
        </p:spPr>
        <p:txBody>
          <a:bodyPr wrap="square" rtlCol="0">
            <a:spAutoFit/>
          </a:bodyPr>
          <a:lstStyle/>
          <a:p>
            <a:r>
              <a:rPr lang="fr-FR" sz="2400">
                <a:solidFill>
                  <a:schemeClr val="accent5">
                    <a:lumMod val="75000"/>
                  </a:schemeClr>
                </a:solidFill>
              </a:rPr>
              <a:t>« </a:t>
            </a:r>
            <a:r>
              <a:rPr lang="fr-FR" sz="2400" i="1">
                <a:solidFill>
                  <a:schemeClr val="accent5">
                    <a:lumMod val="75000"/>
                  </a:schemeClr>
                </a:solidFill>
              </a:rPr>
              <a:t>Une crise de panique passe instantanément de 0 à 100. Cela se situe entre l’impression que l’on va s’évanouir et celle que l’on va mourir. »</a:t>
            </a:r>
          </a:p>
          <a:p>
            <a:pPr algn="r"/>
            <a:r>
              <a:rPr lang="fr-FR" sz="2000">
                <a:solidFill>
                  <a:schemeClr val="accent5">
                    <a:lumMod val="75000"/>
                  </a:schemeClr>
                </a:solidFill>
              </a:rPr>
              <a:t>​- Inconnu</a:t>
            </a:r>
          </a:p>
        </p:txBody>
      </p:sp>
    </p:spTree>
    <p:extLst>
      <p:ext uri="{BB962C8B-B14F-4D97-AF65-F5344CB8AC3E}">
        <p14:creationId xmlns:p14="http://schemas.microsoft.com/office/powerpoint/2010/main" val="903625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4DC4D-5519-F54E-AEDD-A9B913C23133}"/>
              </a:ext>
            </a:extLst>
          </p:cNvPr>
          <p:cNvSpPr>
            <a:spLocks noGrp="1"/>
          </p:cNvSpPr>
          <p:nvPr>
            <p:ph type="title"/>
          </p:nvPr>
        </p:nvSpPr>
        <p:spPr/>
        <p:txBody>
          <a:bodyPr/>
          <a:lstStyle/>
          <a:p>
            <a:r>
              <a:rPr lang="fr-FR"/>
              <a:t>Dépression</a:t>
            </a:r>
          </a:p>
        </p:txBody>
      </p:sp>
      <p:sp>
        <p:nvSpPr>
          <p:cNvPr id="3" name="Text Placeholder 2">
            <a:extLst>
              <a:ext uri="{FF2B5EF4-FFF2-40B4-BE49-F238E27FC236}">
                <a16:creationId xmlns:a16="http://schemas.microsoft.com/office/drawing/2014/main" id="{4B7DD70B-4655-E449-BFF3-F45770D6F36A}"/>
              </a:ext>
            </a:extLst>
          </p:cNvPr>
          <p:cNvSpPr>
            <a:spLocks noGrp="1"/>
          </p:cNvSpPr>
          <p:nvPr>
            <p:ph type="body" sz="quarter" idx="10"/>
          </p:nvPr>
        </p:nvSpPr>
        <p:spPr>
          <a:xfrm>
            <a:off x="461963" y="1146175"/>
            <a:ext cx="8239125" cy="4862739"/>
          </a:xfrm>
        </p:spPr>
        <p:txBody>
          <a:bodyPr/>
          <a:lstStyle/>
          <a:p>
            <a:r>
              <a:rPr lang="fr-FR"/>
              <a:t>La dépression provoque un sentiment persistent de tristesse et/ou de perte d’intérêt pour des activités que vous appréciez généralement. </a:t>
            </a:r>
          </a:p>
          <a:p>
            <a:r>
              <a:rPr lang="fr-FR"/>
              <a:t>Elle est associée à divers problèmes émotionnels et physiques et peut être handicapante dans la vie professionnelle et personnelle.</a:t>
            </a:r>
          </a:p>
          <a:p>
            <a:endParaRPr lang="en-US" dirty="0"/>
          </a:p>
        </p:txBody>
      </p:sp>
      <p:sp>
        <p:nvSpPr>
          <p:cNvPr id="4" name="TextBox 3">
            <a:extLst>
              <a:ext uri="{FF2B5EF4-FFF2-40B4-BE49-F238E27FC236}">
                <a16:creationId xmlns:a16="http://schemas.microsoft.com/office/drawing/2014/main" id="{06C50F1C-D462-8148-956D-B331187EE45B}"/>
              </a:ext>
            </a:extLst>
          </p:cNvPr>
          <p:cNvSpPr txBox="1"/>
          <p:nvPr/>
        </p:nvSpPr>
        <p:spPr>
          <a:xfrm>
            <a:off x="461963" y="4131477"/>
            <a:ext cx="8239125" cy="1877437"/>
          </a:xfrm>
          <a:prstGeom prst="rect">
            <a:avLst/>
          </a:prstGeom>
          <a:noFill/>
        </p:spPr>
        <p:txBody>
          <a:bodyPr wrap="square" rtlCol="0">
            <a:spAutoFit/>
          </a:bodyPr>
          <a:lstStyle/>
          <a:p>
            <a:r>
              <a:rPr lang="fr-FR" sz="2400">
                <a:solidFill>
                  <a:schemeClr val="accent5">
                    <a:lumMod val="75000"/>
                  </a:schemeClr>
                </a:solidFill>
              </a:rPr>
              <a:t>« </a:t>
            </a:r>
            <a:r>
              <a:rPr lang="fr-FR" sz="2400" i="1">
                <a:solidFill>
                  <a:schemeClr val="accent5">
                    <a:lumMod val="75000"/>
                  </a:schemeClr>
                </a:solidFill>
              </a:rPr>
              <a:t>La dépression n’est pas simplement de la tristesse. Sous sa pire forme, la dépression est l’absence de tout ressenti, un état froid, morose, vide. Et la seule chose qui semble vraie est que cette situation ne prendra jamais fin et ne s’améliorera jamais. »</a:t>
            </a:r>
          </a:p>
          <a:p>
            <a:pPr algn="r"/>
            <a:r>
              <a:rPr lang="fr-FR" sz="2000">
                <a:solidFill>
                  <a:schemeClr val="accent5">
                    <a:lumMod val="75000"/>
                  </a:schemeClr>
                </a:solidFill>
              </a:rPr>
              <a:t>​- Inconnu</a:t>
            </a:r>
          </a:p>
        </p:txBody>
      </p:sp>
    </p:spTree>
    <p:extLst>
      <p:ext uri="{BB962C8B-B14F-4D97-AF65-F5344CB8AC3E}">
        <p14:creationId xmlns:p14="http://schemas.microsoft.com/office/powerpoint/2010/main" val="990363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CE579-F64C-B944-8CBA-E6046BD03A7C}"/>
              </a:ext>
            </a:extLst>
          </p:cNvPr>
          <p:cNvSpPr>
            <a:spLocks noGrp="1"/>
          </p:cNvSpPr>
          <p:nvPr>
            <p:ph type="title"/>
          </p:nvPr>
        </p:nvSpPr>
        <p:spPr>
          <a:xfrm>
            <a:off x="171450" y="136526"/>
            <a:ext cx="9231168" cy="611619"/>
          </a:xfrm>
        </p:spPr>
        <p:txBody>
          <a:bodyPr/>
          <a:lstStyle/>
          <a:p>
            <a:r>
              <a:rPr lang="fr-FR" dirty="0"/>
              <a:t>Les signes et symptômes courants de dépression</a:t>
            </a:r>
          </a:p>
        </p:txBody>
      </p:sp>
      <p:graphicFrame>
        <p:nvGraphicFramePr>
          <p:cNvPr id="4" name="Table 4">
            <a:extLst>
              <a:ext uri="{FF2B5EF4-FFF2-40B4-BE49-F238E27FC236}">
                <a16:creationId xmlns:a16="http://schemas.microsoft.com/office/drawing/2014/main" id="{4D6E7FAB-2909-A743-9478-E995E2EEBF90}"/>
              </a:ext>
            </a:extLst>
          </p:cNvPr>
          <p:cNvGraphicFramePr>
            <a:graphicFrameLocks noGrp="1"/>
          </p:cNvGraphicFramePr>
          <p:nvPr>
            <p:extLst>
              <p:ext uri="{D42A27DB-BD31-4B8C-83A1-F6EECF244321}">
                <p14:modId xmlns:p14="http://schemas.microsoft.com/office/powerpoint/2010/main" val="379147433"/>
              </p:ext>
            </p:extLst>
          </p:nvPr>
        </p:nvGraphicFramePr>
        <p:xfrm>
          <a:off x="175372" y="912906"/>
          <a:ext cx="8793256" cy="4968240"/>
        </p:xfrm>
        <a:graphic>
          <a:graphicData uri="http://schemas.openxmlformats.org/drawingml/2006/table">
            <a:tbl>
              <a:tblPr firstRow="1" bandRow="1">
                <a:tableStyleId>{5C22544A-7EE6-4342-B048-85BDC9FD1C3A}</a:tableStyleId>
              </a:tblPr>
              <a:tblGrid>
                <a:gridCol w="4396628">
                  <a:extLst>
                    <a:ext uri="{9D8B030D-6E8A-4147-A177-3AD203B41FA5}">
                      <a16:colId xmlns:a16="http://schemas.microsoft.com/office/drawing/2014/main" val="2530468558"/>
                    </a:ext>
                  </a:extLst>
                </a:gridCol>
                <a:gridCol w="4396628">
                  <a:extLst>
                    <a:ext uri="{9D8B030D-6E8A-4147-A177-3AD203B41FA5}">
                      <a16:colId xmlns:a16="http://schemas.microsoft.com/office/drawing/2014/main" val="2084176911"/>
                    </a:ext>
                  </a:extLst>
                </a:gridCol>
              </a:tblGrid>
              <a:tr h="370840">
                <a:tc>
                  <a:txBody>
                    <a:bodyPr/>
                    <a:lstStyle/>
                    <a:p>
                      <a:pPr algn="l"/>
                      <a:r>
                        <a:rPr lang="fr-FR" sz="2400"/>
                        <a:t>Le cerveau et les croyances</a:t>
                      </a:r>
                    </a:p>
                  </a:txBody>
                  <a:tcPr>
                    <a:solidFill>
                      <a:schemeClr val="accent1">
                        <a:lumMod val="75000"/>
                      </a:schemeClr>
                    </a:solidFill>
                  </a:tcPr>
                </a:tc>
                <a:tc>
                  <a:txBody>
                    <a:bodyPr/>
                    <a:lstStyle/>
                    <a:p>
                      <a:pPr algn="l"/>
                      <a:r>
                        <a:rPr lang="fr-FR" sz="2400"/>
                        <a:t>Le corps et le comportement</a:t>
                      </a:r>
                    </a:p>
                  </a:txBody>
                  <a:tcPr>
                    <a:solidFill>
                      <a:schemeClr val="accent1">
                        <a:lumMod val="75000"/>
                      </a:schemeClr>
                    </a:solidFill>
                  </a:tcPr>
                </a:tc>
                <a:extLst>
                  <a:ext uri="{0D108BD9-81ED-4DB2-BD59-A6C34878D82A}">
                    <a16:rowId xmlns:a16="http://schemas.microsoft.com/office/drawing/2014/main" val="2332763944"/>
                  </a:ext>
                </a:extLst>
              </a:tr>
              <a:tr h="370840">
                <a:tc>
                  <a:txBody>
                    <a:bodyPr/>
                    <a:lstStyle/>
                    <a:p>
                      <a:pPr>
                        <a:spcBef>
                          <a:spcPts val="300"/>
                        </a:spcBef>
                        <a:spcAft>
                          <a:spcPts val="300"/>
                        </a:spcAft>
                      </a:pPr>
                      <a:r>
                        <a:rPr lang="fr-FR" sz="1700" dirty="0">
                          <a:solidFill>
                            <a:schemeClr val="dk1"/>
                          </a:solidFill>
                          <a:latin typeface="+mn-lt"/>
                          <a:ea typeface="+mn-ea"/>
                          <a:cs typeface="+mn-cs"/>
                        </a:rPr>
                        <a:t>Sentiment de tristesse, vide, désespoir, impuissance</a:t>
                      </a:r>
                    </a:p>
                    <a:p>
                      <a:pPr>
                        <a:spcBef>
                          <a:spcPts val="300"/>
                        </a:spcBef>
                        <a:spcAft>
                          <a:spcPts val="300"/>
                        </a:spcAft>
                      </a:pPr>
                      <a:r>
                        <a:rPr lang="fr-FR" sz="1700" dirty="0">
                          <a:solidFill>
                            <a:schemeClr val="dk1"/>
                          </a:solidFill>
                          <a:latin typeface="+mn-lt"/>
                          <a:ea typeface="+mn-ea"/>
                          <a:cs typeface="+mn-cs"/>
                        </a:rPr>
                        <a:t>Perte d’intérêt et de plaisir dans les activités quotidiennes ou les choses normalement appréciables</a:t>
                      </a:r>
                    </a:p>
                    <a:p>
                      <a:pPr>
                        <a:spcBef>
                          <a:spcPts val="300"/>
                        </a:spcBef>
                        <a:spcAft>
                          <a:spcPts val="300"/>
                        </a:spcAft>
                      </a:pPr>
                      <a:r>
                        <a:rPr lang="fr-FR" sz="1700" dirty="0">
                          <a:solidFill>
                            <a:schemeClr val="dk1"/>
                          </a:solidFill>
                          <a:latin typeface="+mn-lt"/>
                          <a:ea typeface="+mn-ea"/>
                          <a:cs typeface="+mn-cs"/>
                        </a:rPr>
                        <a:t>Se sentir peu motivé ou apathique</a:t>
                      </a:r>
                    </a:p>
                    <a:p>
                      <a:pPr>
                        <a:spcBef>
                          <a:spcPts val="300"/>
                        </a:spcBef>
                        <a:spcAft>
                          <a:spcPts val="300"/>
                        </a:spcAft>
                      </a:pPr>
                      <a:r>
                        <a:rPr lang="fr-FR" sz="1700" dirty="0">
                          <a:solidFill>
                            <a:schemeClr val="dk1"/>
                          </a:solidFill>
                          <a:latin typeface="+mn-lt"/>
                          <a:ea typeface="+mn-ea"/>
                          <a:cs typeface="+mn-cs"/>
                        </a:rPr>
                        <a:t>Culpabilité et autocritique (sentiments négatifs au sujet de soi-même)</a:t>
                      </a:r>
                    </a:p>
                    <a:p>
                      <a:pPr>
                        <a:spcBef>
                          <a:spcPts val="300"/>
                        </a:spcBef>
                        <a:spcAft>
                          <a:spcPts val="300"/>
                        </a:spcAft>
                      </a:pPr>
                      <a:r>
                        <a:rPr lang="fr-FR" sz="1700" dirty="0">
                          <a:solidFill>
                            <a:schemeClr val="dk1"/>
                          </a:solidFill>
                          <a:latin typeface="+mn-lt"/>
                          <a:ea typeface="+mn-ea"/>
                          <a:cs typeface="+mn-cs"/>
                        </a:rPr>
                        <a:t>Se sentir insensible ou déconnecté de tout sentiment positif</a:t>
                      </a:r>
                    </a:p>
                    <a:p>
                      <a:pPr>
                        <a:spcBef>
                          <a:spcPts val="300"/>
                        </a:spcBef>
                        <a:spcAft>
                          <a:spcPts val="300"/>
                        </a:spcAft>
                      </a:pPr>
                      <a:r>
                        <a:rPr lang="fr-FR" sz="1700" dirty="0">
                          <a:solidFill>
                            <a:schemeClr val="dk1"/>
                          </a:solidFill>
                          <a:latin typeface="+mn-lt"/>
                          <a:ea typeface="+mn-ea"/>
                          <a:cs typeface="+mn-cs"/>
                        </a:rPr>
                        <a:t>Irritabilité, colère et sautes d’humeur</a:t>
                      </a:r>
                    </a:p>
                    <a:p>
                      <a:pPr>
                        <a:spcBef>
                          <a:spcPts val="300"/>
                        </a:spcBef>
                        <a:spcAft>
                          <a:spcPts val="300"/>
                        </a:spcAft>
                      </a:pPr>
                      <a:r>
                        <a:rPr lang="fr-FR" sz="1700" dirty="0">
                          <a:solidFill>
                            <a:schemeClr val="dk1"/>
                          </a:solidFill>
                          <a:latin typeface="+mn-lt"/>
                          <a:ea typeface="+mn-ea"/>
                          <a:cs typeface="+mn-cs"/>
                        </a:rPr>
                        <a:t>Difficultés pour se concentrer, penser clairement, se remémorer les choses et prendre des décisions</a:t>
                      </a:r>
                    </a:p>
                    <a:p>
                      <a:pPr>
                        <a:spcBef>
                          <a:spcPts val="300"/>
                        </a:spcBef>
                        <a:spcAft>
                          <a:spcPts val="300"/>
                        </a:spcAft>
                      </a:pPr>
                      <a:r>
                        <a:rPr lang="fr-FR" sz="1700" dirty="0">
                          <a:solidFill>
                            <a:schemeClr val="dk1"/>
                          </a:solidFill>
                          <a:latin typeface="+mn-lt"/>
                          <a:ea typeface="+mn-ea"/>
                          <a:cs typeface="+mn-cs"/>
                        </a:rPr>
                        <a:t>Pensées morbides et suicidaires</a:t>
                      </a:r>
                      <a:r>
                        <a:rPr lang="fr-FR" sz="1700" dirty="0"/>
                        <a:t> </a:t>
                      </a:r>
                    </a:p>
                  </a:txBody>
                  <a:tcPr>
                    <a:solidFill>
                      <a:schemeClr val="accent1">
                        <a:lumMod val="40000"/>
                        <a:lumOff val="60000"/>
                      </a:schemeClr>
                    </a:solidFill>
                  </a:tcPr>
                </a:tc>
                <a:tc>
                  <a:txBody>
                    <a:bodyPr/>
                    <a:lstStyle/>
                    <a:p>
                      <a:pPr>
                        <a:spcBef>
                          <a:spcPts val="300"/>
                        </a:spcBef>
                        <a:spcAft>
                          <a:spcPts val="300"/>
                        </a:spcAft>
                      </a:pPr>
                      <a:r>
                        <a:rPr lang="fr-FR" sz="1700" dirty="0">
                          <a:solidFill>
                            <a:schemeClr val="dk1"/>
                          </a:solidFill>
                          <a:latin typeface="+mn-lt"/>
                          <a:ea typeface="+mn-ea"/>
                          <a:cs typeface="+mn-cs"/>
                        </a:rPr>
                        <a:t>Manque d’énergie, ou sensation de fatigue et d’épuisement intense</a:t>
                      </a:r>
                    </a:p>
                    <a:p>
                      <a:pPr>
                        <a:spcBef>
                          <a:spcPts val="300"/>
                        </a:spcBef>
                        <a:spcAft>
                          <a:spcPts val="300"/>
                        </a:spcAft>
                      </a:pPr>
                      <a:r>
                        <a:rPr lang="fr-FR" sz="1700" dirty="0">
                          <a:solidFill>
                            <a:schemeClr val="dk1"/>
                          </a:solidFill>
                          <a:latin typeface="+mn-lt"/>
                          <a:ea typeface="+mn-ea"/>
                          <a:cs typeface="+mn-cs"/>
                        </a:rPr>
                        <a:t>Retrait et isolement, éloignement même vis-à-vis des personnes avec lesquelles vous aimez généralement passer du temps</a:t>
                      </a:r>
                    </a:p>
                    <a:p>
                      <a:pPr>
                        <a:spcBef>
                          <a:spcPts val="300"/>
                        </a:spcBef>
                        <a:spcAft>
                          <a:spcPts val="300"/>
                        </a:spcAft>
                      </a:pPr>
                      <a:r>
                        <a:rPr lang="fr-FR" sz="1700" dirty="0">
                          <a:solidFill>
                            <a:schemeClr val="dk1"/>
                          </a:solidFill>
                          <a:latin typeface="+mn-lt"/>
                          <a:ea typeface="+mn-ea"/>
                          <a:cs typeface="+mn-cs"/>
                        </a:rPr>
                        <a:t>Changements de vos habitudes de sommeil normales (dormir trop longtemps ou trop peu)</a:t>
                      </a:r>
                    </a:p>
                    <a:p>
                      <a:pPr>
                        <a:spcBef>
                          <a:spcPts val="300"/>
                        </a:spcBef>
                        <a:spcAft>
                          <a:spcPts val="300"/>
                        </a:spcAft>
                      </a:pPr>
                      <a:r>
                        <a:rPr lang="fr-FR" sz="1700" dirty="0">
                          <a:solidFill>
                            <a:schemeClr val="dk1"/>
                          </a:solidFill>
                          <a:latin typeface="+mn-lt"/>
                          <a:ea typeface="+mn-ea"/>
                          <a:cs typeface="+mn-cs"/>
                        </a:rPr>
                        <a:t>Changements de l’appétit, perte ou gain de poids</a:t>
                      </a:r>
                    </a:p>
                    <a:p>
                      <a:pPr>
                        <a:spcBef>
                          <a:spcPts val="300"/>
                        </a:spcBef>
                        <a:spcAft>
                          <a:spcPts val="300"/>
                        </a:spcAft>
                      </a:pPr>
                      <a:r>
                        <a:rPr lang="fr-FR" sz="1700" dirty="0">
                          <a:solidFill>
                            <a:schemeClr val="dk1"/>
                          </a:solidFill>
                          <a:latin typeface="+mn-lt"/>
                          <a:ea typeface="+mn-ea"/>
                          <a:cs typeface="+mn-cs"/>
                        </a:rPr>
                        <a:t>Perte d’intérêt pour le sexe</a:t>
                      </a:r>
                    </a:p>
                    <a:p>
                      <a:pPr>
                        <a:spcBef>
                          <a:spcPts val="300"/>
                        </a:spcBef>
                        <a:spcAft>
                          <a:spcPts val="300"/>
                        </a:spcAft>
                      </a:pPr>
                      <a:r>
                        <a:rPr lang="fr-FR" sz="1700" dirty="0">
                          <a:solidFill>
                            <a:schemeClr val="dk1"/>
                          </a:solidFill>
                          <a:latin typeface="+mn-lt"/>
                          <a:ea typeface="+mn-ea"/>
                          <a:cs typeface="+mn-cs"/>
                        </a:rPr>
                        <a:t>Augmentation de la consommation de substances comme l’alcool pour mieux supporter son état</a:t>
                      </a:r>
                    </a:p>
                    <a:p>
                      <a:pPr>
                        <a:spcBef>
                          <a:spcPts val="300"/>
                        </a:spcBef>
                        <a:spcAft>
                          <a:spcPts val="300"/>
                        </a:spcAft>
                      </a:pPr>
                      <a:r>
                        <a:rPr lang="fr-FR" sz="1700" dirty="0">
                          <a:solidFill>
                            <a:schemeClr val="dk1"/>
                          </a:solidFill>
                          <a:latin typeface="+mn-lt"/>
                          <a:ea typeface="+mn-ea"/>
                          <a:cs typeface="+mn-cs"/>
                        </a:rPr>
                        <a:t>Douleurs physiques et courbatures</a:t>
                      </a:r>
                    </a:p>
                    <a:p>
                      <a:pPr>
                        <a:spcBef>
                          <a:spcPts val="300"/>
                        </a:spcBef>
                        <a:spcAft>
                          <a:spcPts val="300"/>
                        </a:spcAft>
                      </a:pPr>
                      <a:r>
                        <a:rPr lang="fr-FR" sz="1700" dirty="0">
                          <a:solidFill>
                            <a:schemeClr val="dk1"/>
                          </a:solidFill>
                          <a:latin typeface="+mn-lt"/>
                          <a:ea typeface="+mn-ea"/>
                          <a:cs typeface="+mn-cs"/>
                        </a:rPr>
                        <a:t>Négliger ses responsabilités</a:t>
                      </a:r>
                    </a:p>
                  </a:txBody>
                  <a:tcPr>
                    <a:solidFill>
                      <a:schemeClr val="accent1">
                        <a:lumMod val="40000"/>
                        <a:lumOff val="60000"/>
                      </a:schemeClr>
                    </a:solidFill>
                  </a:tcPr>
                </a:tc>
                <a:extLst>
                  <a:ext uri="{0D108BD9-81ED-4DB2-BD59-A6C34878D82A}">
                    <a16:rowId xmlns:a16="http://schemas.microsoft.com/office/drawing/2014/main" val="3340138522"/>
                  </a:ext>
                </a:extLst>
              </a:tr>
            </a:tbl>
          </a:graphicData>
        </a:graphic>
      </p:graphicFrame>
    </p:spTree>
    <p:extLst>
      <p:ext uri="{BB962C8B-B14F-4D97-AF65-F5344CB8AC3E}">
        <p14:creationId xmlns:p14="http://schemas.microsoft.com/office/powerpoint/2010/main" val="2613127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94F90-FFF2-1F49-8619-6EFDF6ACF4BA}"/>
              </a:ext>
            </a:extLst>
          </p:cNvPr>
          <p:cNvSpPr>
            <a:spLocks noGrp="1"/>
          </p:cNvSpPr>
          <p:nvPr>
            <p:ph type="title"/>
          </p:nvPr>
        </p:nvSpPr>
        <p:spPr/>
        <p:txBody>
          <a:bodyPr/>
          <a:lstStyle/>
          <a:p>
            <a:r>
              <a:rPr lang="fr-FR"/>
              <a:t>Trouble bipolaire</a:t>
            </a:r>
            <a:br>
              <a:rPr lang="fr-FR"/>
            </a:br>
            <a:endParaRPr lang="fr-FR"/>
          </a:p>
        </p:txBody>
      </p:sp>
      <p:sp>
        <p:nvSpPr>
          <p:cNvPr id="3" name="Text Placeholder 2">
            <a:extLst>
              <a:ext uri="{FF2B5EF4-FFF2-40B4-BE49-F238E27FC236}">
                <a16:creationId xmlns:a16="http://schemas.microsoft.com/office/drawing/2014/main" id="{F93C2F11-9CA9-DC4C-95C9-B2B17582DD81}"/>
              </a:ext>
            </a:extLst>
          </p:cNvPr>
          <p:cNvSpPr>
            <a:spLocks noGrp="1"/>
          </p:cNvSpPr>
          <p:nvPr>
            <p:ph type="body" sz="quarter" idx="10"/>
          </p:nvPr>
        </p:nvSpPr>
        <p:spPr>
          <a:xfrm>
            <a:off x="461963" y="1146175"/>
            <a:ext cx="8239125" cy="2647612"/>
          </a:xfrm>
        </p:spPr>
        <p:txBody>
          <a:bodyPr/>
          <a:lstStyle/>
          <a:p>
            <a:pPr marL="0" indent="0">
              <a:buNone/>
            </a:pPr>
            <a:r>
              <a:rPr lang="fr-FR"/>
              <a:t>Le trouble bipolaire est marqué par des changements extrêmes d'humeur. Il y a généralement des épisodes de :</a:t>
            </a:r>
          </a:p>
          <a:p>
            <a:pPr marL="692150" lvl="1" indent="-234950"/>
            <a:r>
              <a:rPr lang="fr-FR"/>
              <a:t>Euphorie extrême (phase maniaque) </a:t>
            </a:r>
          </a:p>
          <a:p>
            <a:pPr marL="692150" lvl="1" indent="-234950"/>
            <a:r>
              <a:rPr lang="fr-FR"/>
              <a:t>Dépression extrême </a:t>
            </a:r>
          </a:p>
        </p:txBody>
      </p:sp>
      <p:sp>
        <p:nvSpPr>
          <p:cNvPr id="4" name="TextBox 3">
            <a:extLst>
              <a:ext uri="{FF2B5EF4-FFF2-40B4-BE49-F238E27FC236}">
                <a16:creationId xmlns:a16="http://schemas.microsoft.com/office/drawing/2014/main" id="{A9999365-B0F6-F145-B3AC-096A8B16F661}"/>
              </a:ext>
            </a:extLst>
          </p:cNvPr>
          <p:cNvSpPr txBox="1"/>
          <p:nvPr/>
        </p:nvSpPr>
        <p:spPr>
          <a:xfrm>
            <a:off x="461963" y="3429000"/>
            <a:ext cx="8239125" cy="2308324"/>
          </a:xfrm>
          <a:prstGeom prst="rect">
            <a:avLst/>
          </a:prstGeom>
          <a:noFill/>
        </p:spPr>
        <p:txBody>
          <a:bodyPr wrap="square" rtlCol="0">
            <a:spAutoFit/>
          </a:bodyPr>
          <a:lstStyle/>
          <a:p>
            <a:r>
              <a:rPr lang="fr-FR" sz="2400" i="1">
                <a:solidFill>
                  <a:schemeClr val="accent5">
                    <a:lumMod val="75000"/>
                  </a:schemeClr>
                </a:solidFill>
              </a:rPr>
              <a:t>« Les états extrêmes sont un indicateur fiable. Nous avons tous des fluctuations d’estime de soi, mais si vous avez l’impression d’être le roi du monde, d’être infaillible et d’être le « meilleur » en tout une semaine, et que vous êtes totalement désespéré, paralysé et plein de haine envers vous-même la semaine suivante, vous êtes probablement bipolaire. » </a:t>
            </a:r>
          </a:p>
          <a:p>
            <a:pPr algn="r"/>
            <a:r>
              <a:rPr lang="fr-FR" sz="2000">
                <a:solidFill>
                  <a:schemeClr val="accent5">
                    <a:lumMod val="75000"/>
                  </a:schemeClr>
                </a:solidFill>
              </a:rPr>
              <a:t>- Sue P.</a:t>
            </a:r>
          </a:p>
        </p:txBody>
      </p:sp>
    </p:spTree>
    <p:extLst>
      <p:ext uri="{BB962C8B-B14F-4D97-AF65-F5344CB8AC3E}">
        <p14:creationId xmlns:p14="http://schemas.microsoft.com/office/powerpoint/2010/main" val="824514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7F0A8-93D5-D046-B24D-870B88B252BE}"/>
              </a:ext>
            </a:extLst>
          </p:cNvPr>
          <p:cNvSpPr>
            <a:spLocks noGrp="1"/>
          </p:cNvSpPr>
          <p:nvPr>
            <p:ph type="title"/>
          </p:nvPr>
        </p:nvSpPr>
        <p:spPr/>
        <p:txBody>
          <a:bodyPr/>
          <a:lstStyle/>
          <a:p>
            <a:r>
              <a:rPr lang="fr-FR"/>
              <a:t>Trouble obsessionnel compulsif (TOC)</a:t>
            </a:r>
            <a:br>
              <a:rPr lang="fr-FR"/>
            </a:br>
            <a:endParaRPr lang="fr-FR"/>
          </a:p>
        </p:txBody>
      </p:sp>
      <p:sp>
        <p:nvSpPr>
          <p:cNvPr id="3" name="Text Placeholder 2">
            <a:extLst>
              <a:ext uri="{FF2B5EF4-FFF2-40B4-BE49-F238E27FC236}">
                <a16:creationId xmlns:a16="http://schemas.microsoft.com/office/drawing/2014/main" id="{7848D001-64AE-6F42-94B2-2B3B4F01F9C8}"/>
              </a:ext>
            </a:extLst>
          </p:cNvPr>
          <p:cNvSpPr>
            <a:spLocks noGrp="1"/>
          </p:cNvSpPr>
          <p:nvPr>
            <p:ph type="body" sz="quarter" idx="10"/>
          </p:nvPr>
        </p:nvSpPr>
        <p:spPr>
          <a:xfrm>
            <a:off x="461963" y="1146175"/>
            <a:ext cx="8239125" cy="4857810"/>
          </a:xfrm>
        </p:spPr>
        <p:txBody>
          <a:bodyPr/>
          <a:lstStyle/>
          <a:p>
            <a:r>
              <a:rPr lang="fr-FR" sz="2400" dirty="0"/>
              <a:t>Le TOC est caractérisé par des obsessions menant à des comportements compulsifs.</a:t>
            </a:r>
          </a:p>
          <a:p>
            <a:r>
              <a:rPr lang="fr-FR" sz="2400" dirty="0"/>
              <a:t>De nombreuses personnes pratiquent des rituels ou des habitudes simples qui renforcent leur sentiment de sécurité. Par exemple : </a:t>
            </a:r>
          </a:p>
          <a:p>
            <a:pPr lvl="1"/>
            <a:r>
              <a:rPr lang="fr-FR" sz="2000" dirty="0"/>
              <a:t>Vérifier à plusieurs reprises que le four est bien éteint.</a:t>
            </a:r>
          </a:p>
          <a:p>
            <a:pPr lvl="1"/>
            <a:r>
              <a:rPr lang="fr-FR" sz="2000" dirty="0"/>
              <a:t>Toujours porter ses chaussettes porte-bonheur les jours de présentation.</a:t>
            </a:r>
          </a:p>
          <a:p>
            <a:r>
              <a:rPr lang="fr-FR" sz="2400" dirty="0"/>
              <a:t>Les personnes atteintes de TOC, en revanche, se sentent </a:t>
            </a:r>
            <a:r>
              <a:rPr lang="fr-FR" sz="2400" i="1" dirty="0"/>
              <a:t>obligées</a:t>
            </a:r>
            <a:r>
              <a:rPr lang="fr-FR" sz="2400" dirty="0"/>
              <a:t> de pratiquer certains rituels à répétition (même si elles ne le souhaitent pas, et même si cela complique inutilement la vie). </a:t>
            </a:r>
          </a:p>
        </p:txBody>
      </p:sp>
    </p:spTree>
    <p:extLst>
      <p:ext uri="{BB962C8B-B14F-4D97-AF65-F5344CB8AC3E}">
        <p14:creationId xmlns:p14="http://schemas.microsoft.com/office/powerpoint/2010/main" val="3480063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78E7C-2807-094C-A003-EF1F8F523EA6}"/>
              </a:ext>
            </a:extLst>
          </p:cNvPr>
          <p:cNvSpPr>
            <a:spLocks noGrp="1"/>
          </p:cNvSpPr>
          <p:nvPr>
            <p:ph type="title"/>
          </p:nvPr>
        </p:nvSpPr>
        <p:spPr/>
        <p:txBody>
          <a:bodyPr/>
          <a:lstStyle/>
          <a:p>
            <a:r>
              <a:rPr lang="fr-FR"/>
              <a:t>Le TOC est caractérisé par...</a:t>
            </a:r>
          </a:p>
        </p:txBody>
      </p:sp>
      <p:sp>
        <p:nvSpPr>
          <p:cNvPr id="3" name="Text Placeholder 2">
            <a:extLst>
              <a:ext uri="{FF2B5EF4-FFF2-40B4-BE49-F238E27FC236}">
                <a16:creationId xmlns:a16="http://schemas.microsoft.com/office/drawing/2014/main" id="{22DB332D-97E0-AD4C-B3AA-3550C0AEBA79}"/>
              </a:ext>
            </a:extLst>
          </p:cNvPr>
          <p:cNvSpPr>
            <a:spLocks noGrp="1"/>
          </p:cNvSpPr>
          <p:nvPr>
            <p:ph type="body" sz="quarter" idx="10"/>
          </p:nvPr>
        </p:nvSpPr>
        <p:spPr>
          <a:xfrm>
            <a:off x="461963" y="1146175"/>
            <a:ext cx="8239125" cy="4470854"/>
          </a:xfrm>
        </p:spPr>
        <p:txBody>
          <a:bodyPr/>
          <a:lstStyle/>
          <a:p>
            <a:r>
              <a:rPr lang="fr-FR" sz="2500" dirty="0"/>
              <a:t>des pensées répétitives et indésirables (</a:t>
            </a:r>
            <a:r>
              <a:rPr lang="fr-FR" sz="2500" b="1" dirty="0"/>
              <a:t>obsessions</a:t>
            </a:r>
            <a:r>
              <a:rPr lang="fr-FR" sz="2500" dirty="0"/>
              <a:t>)</a:t>
            </a:r>
          </a:p>
          <a:p>
            <a:r>
              <a:rPr lang="fr-FR" sz="2500" dirty="0"/>
              <a:t>une envie irrationnelle et excessive de faire certaines choses (</a:t>
            </a:r>
            <a:r>
              <a:rPr lang="fr-FR" sz="2500" b="1" dirty="0"/>
              <a:t>compulsions</a:t>
            </a:r>
            <a:r>
              <a:rPr lang="fr-FR" sz="2500" dirty="0"/>
              <a:t>)</a:t>
            </a:r>
          </a:p>
          <a:p>
            <a:r>
              <a:rPr lang="fr-FR" sz="2500" dirty="0"/>
              <a:t>Bien que les personnes souffrant de TOC puissent avoir conscience du fait que leurs pensées et leurs comportements ne sont pas rationnels, elles se sentent souvent incapables de les contrôler ou d’y mettre fin.</a:t>
            </a:r>
          </a:p>
        </p:txBody>
      </p:sp>
      <p:sp>
        <p:nvSpPr>
          <p:cNvPr id="4" name="TextBox 3">
            <a:extLst>
              <a:ext uri="{FF2B5EF4-FFF2-40B4-BE49-F238E27FC236}">
                <a16:creationId xmlns:a16="http://schemas.microsoft.com/office/drawing/2014/main" id="{DF793433-B85A-1443-B2AE-DA0CC21F39F7}"/>
              </a:ext>
            </a:extLst>
          </p:cNvPr>
          <p:cNvSpPr txBox="1"/>
          <p:nvPr/>
        </p:nvSpPr>
        <p:spPr>
          <a:xfrm>
            <a:off x="442912" y="4974677"/>
            <a:ext cx="8239125" cy="1138773"/>
          </a:xfrm>
          <a:prstGeom prst="rect">
            <a:avLst/>
          </a:prstGeom>
          <a:noFill/>
        </p:spPr>
        <p:txBody>
          <a:bodyPr wrap="square" rtlCol="0">
            <a:spAutoFit/>
          </a:bodyPr>
          <a:lstStyle/>
          <a:p>
            <a:r>
              <a:rPr lang="fr-FR" sz="2400" i="1" dirty="0">
                <a:solidFill>
                  <a:schemeClr val="accent5">
                    <a:lumMod val="75000"/>
                  </a:schemeClr>
                </a:solidFill>
              </a:rPr>
              <a:t>« Avoir un TOC, c’est comme si on avait un tyran dans la tête, que personne d’autre ne peut voir. »</a:t>
            </a:r>
          </a:p>
          <a:p>
            <a:pPr algn="r"/>
            <a:r>
              <a:rPr lang="fr-FR" sz="2000" dirty="0">
                <a:solidFill>
                  <a:schemeClr val="accent5">
                    <a:lumMod val="75000"/>
                  </a:schemeClr>
                </a:solidFill>
              </a:rPr>
              <a:t>- </a:t>
            </a:r>
            <a:r>
              <a:rPr lang="fr-FR" sz="2000" dirty="0" err="1">
                <a:solidFill>
                  <a:schemeClr val="accent5">
                    <a:lumMod val="75000"/>
                  </a:schemeClr>
                </a:solidFill>
              </a:rPr>
              <a:t>Krissy</a:t>
            </a:r>
            <a:r>
              <a:rPr lang="fr-FR" sz="2000" dirty="0">
                <a:solidFill>
                  <a:schemeClr val="accent5">
                    <a:lumMod val="75000"/>
                  </a:schemeClr>
                </a:solidFill>
              </a:rPr>
              <a:t> M.</a:t>
            </a:r>
          </a:p>
        </p:txBody>
      </p:sp>
    </p:spTree>
    <p:extLst>
      <p:ext uri="{BB962C8B-B14F-4D97-AF65-F5344CB8AC3E}">
        <p14:creationId xmlns:p14="http://schemas.microsoft.com/office/powerpoint/2010/main" val="1468414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060F8-F7AA-454E-8B4C-ADB2610EB424}"/>
              </a:ext>
            </a:extLst>
          </p:cNvPr>
          <p:cNvSpPr>
            <a:spLocks noGrp="1"/>
          </p:cNvSpPr>
          <p:nvPr>
            <p:ph type="title"/>
          </p:nvPr>
        </p:nvSpPr>
        <p:spPr/>
        <p:txBody>
          <a:bodyPr/>
          <a:lstStyle/>
          <a:p>
            <a:r>
              <a:rPr lang="fr-FR"/>
              <a:t>Les thématiques que nous allons aborder</a:t>
            </a:r>
          </a:p>
        </p:txBody>
      </p:sp>
      <p:sp>
        <p:nvSpPr>
          <p:cNvPr id="4" name="Text Placeholder 3">
            <a:extLst>
              <a:ext uri="{FF2B5EF4-FFF2-40B4-BE49-F238E27FC236}">
                <a16:creationId xmlns:a16="http://schemas.microsoft.com/office/drawing/2014/main" id="{78BA598B-3E58-EF40-9BCA-0A4B810308F0}"/>
              </a:ext>
            </a:extLst>
          </p:cNvPr>
          <p:cNvSpPr>
            <a:spLocks noGrp="1"/>
          </p:cNvSpPr>
          <p:nvPr>
            <p:ph type="body" sz="quarter" idx="10"/>
          </p:nvPr>
        </p:nvSpPr>
        <p:spPr>
          <a:xfrm>
            <a:off x="419422" y="1143000"/>
            <a:ext cx="6267128" cy="5375729"/>
          </a:xfrm>
        </p:spPr>
        <p:txBody>
          <a:bodyPr/>
          <a:lstStyle/>
          <a:p>
            <a:pPr marL="466725" indent="-466725">
              <a:buFont typeface="Wingdings" pitchFamily="2" charset="2"/>
              <a:buChar char="Ø"/>
            </a:pPr>
            <a:r>
              <a:rPr lang="fr-FR" sz="2400"/>
              <a:t>Quatre mythes et réalités au sujet de la santé mentale </a:t>
            </a:r>
          </a:p>
          <a:p>
            <a:pPr marL="466725" indent="-466725">
              <a:buFont typeface="Wingdings" pitchFamily="2" charset="2"/>
              <a:buChar char="Ø"/>
            </a:pPr>
            <a:r>
              <a:rPr lang="fr-FR" sz="2400"/>
              <a:t>Six des troubles les plus courants de la santé mentale </a:t>
            </a:r>
          </a:p>
          <a:p>
            <a:pPr marL="466725" indent="-466725">
              <a:buFont typeface="Wingdings" pitchFamily="2" charset="2"/>
              <a:buChar char="Ø"/>
            </a:pPr>
            <a:r>
              <a:rPr lang="fr-FR" sz="2400"/>
              <a:t>Les types de comportements qui peuvent suggérer des problèmes de santé mentale</a:t>
            </a:r>
          </a:p>
          <a:p>
            <a:pPr marL="466725" indent="-466725">
              <a:buFont typeface="Wingdings" pitchFamily="2" charset="2"/>
              <a:buChar char="Ø"/>
            </a:pPr>
            <a:r>
              <a:rPr lang="fr-FR" sz="2400"/>
              <a:t>Les modalités de diagnostic et de traitement des troubles de la santé mentale</a:t>
            </a:r>
          </a:p>
          <a:p>
            <a:pPr marL="466725" indent="-466725">
              <a:buFont typeface="Wingdings" pitchFamily="2" charset="2"/>
              <a:buChar char="Ø"/>
            </a:pPr>
            <a:r>
              <a:rPr lang="fr-FR" sz="2400"/>
              <a:t>Conseils pour savoir quand et comment demander de l’aide</a:t>
            </a:r>
          </a:p>
        </p:txBody>
      </p:sp>
      <p:pic>
        <p:nvPicPr>
          <p:cNvPr id="5" name="Picture 4">
            <a:extLst>
              <a:ext uri="{FF2B5EF4-FFF2-40B4-BE49-F238E27FC236}">
                <a16:creationId xmlns:a16="http://schemas.microsoft.com/office/drawing/2014/main" id="{E500C2D3-5F2B-6B41-80DF-342F227F2F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6550" y="2378052"/>
            <a:ext cx="2228850" cy="2228850"/>
          </a:xfrm>
          <a:prstGeom prst="rect">
            <a:avLst/>
          </a:prstGeom>
        </p:spPr>
      </p:pic>
    </p:spTree>
    <p:extLst>
      <p:ext uri="{BB962C8B-B14F-4D97-AF65-F5344CB8AC3E}">
        <p14:creationId xmlns:p14="http://schemas.microsoft.com/office/powerpoint/2010/main" val="94156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2B754-B464-E942-95F4-6B0492A2216F}"/>
              </a:ext>
            </a:extLst>
          </p:cNvPr>
          <p:cNvSpPr>
            <a:spLocks noGrp="1"/>
          </p:cNvSpPr>
          <p:nvPr>
            <p:ph type="title"/>
          </p:nvPr>
        </p:nvSpPr>
        <p:spPr/>
        <p:txBody>
          <a:bodyPr/>
          <a:lstStyle/>
          <a:p>
            <a:r>
              <a:rPr lang="fr-FR"/>
              <a:t>Schizophrénie</a:t>
            </a:r>
          </a:p>
        </p:txBody>
      </p:sp>
      <p:sp>
        <p:nvSpPr>
          <p:cNvPr id="3" name="Text Placeholder 2">
            <a:extLst>
              <a:ext uri="{FF2B5EF4-FFF2-40B4-BE49-F238E27FC236}">
                <a16:creationId xmlns:a16="http://schemas.microsoft.com/office/drawing/2014/main" id="{37AB17A8-0811-2147-A642-C0671ED29DFB}"/>
              </a:ext>
            </a:extLst>
          </p:cNvPr>
          <p:cNvSpPr>
            <a:spLocks noGrp="1"/>
          </p:cNvSpPr>
          <p:nvPr>
            <p:ph type="body" sz="quarter" idx="10"/>
          </p:nvPr>
        </p:nvSpPr>
        <p:spPr>
          <a:xfrm>
            <a:off x="452437" y="1015546"/>
            <a:ext cx="8239125" cy="5575299"/>
          </a:xfrm>
        </p:spPr>
        <p:txBody>
          <a:bodyPr/>
          <a:lstStyle/>
          <a:p>
            <a:pPr marL="0" indent="0">
              <a:buNone/>
            </a:pPr>
            <a:r>
              <a:rPr lang="fr-FR" sz="2200" dirty="0"/>
              <a:t>La schizophrénie recouvre un large éventail de problèmes liés à la réflexion, au comportement et aux émotions. Les symptômes varient, mais comprennent généralement :</a:t>
            </a:r>
          </a:p>
          <a:p>
            <a:r>
              <a:rPr lang="fr-FR" sz="2200" b="1" dirty="0"/>
              <a:t>Idées délirantes</a:t>
            </a:r>
            <a:r>
              <a:rPr lang="fr-FR" sz="2200" dirty="0"/>
              <a:t> (fausses croyances non fondées sur la réalité)</a:t>
            </a:r>
          </a:p>
          <a:p>
            <a:r>
              <a:rPr lang="fr-FR" sz="2200" b="1" dirty="0"/>
              <a:t>Hallucinations</a:t>
            </a:r>
            <a:r>
              <a:rPr lang="fr-FR" sz="2200" dirty="0"/>
              <a:t> (voir ou entendre des choses qui n’existent pas)</a:t>
            </a:r>
          </a:p>
          <a:p>
            <a:r>
              <a:rPr lang="fr-FR" sz="2200" b="1" dirty="0"/>
              <a:t>Réflexion et propos incohérents </a:t>
            </a:r>
            <a:r>
              <a:rPr lang="fr-FR" sz="2200" dirty="0"/>
              <a:t>(p. ex. réponses sans rapport aux questions)</a:t>
            </a:r>
          </a:p>
          <a:p>
            <a:r>
              <a:rPr lang="fr-FR" sz="2200" b="1" dirty="0"/>
              <a:t>Mouvements et comportements anormaux </a:t>
            </a:r>
            <a:r>
              <a:rPr lang="fr-FR" sz="2200" dirty="0"/>
              <a:t>(p. ex. agitation, posture rigide, mouvements excessifs)</a:t>
            </a:r>
          </a:p>
          <a:p>
            <a:r>
              <a:rPr lang="fr-FR" sz="2200" b="1" dirty="0"/>
              <a:t>Symptômes négatifs </a:t>
            </a:r>
            <a:r>
              <a:rPr lang="fr-FR" sz="2200" dirty="0"/>
              <a:t>(p. ex. négliger son hygiène, sembler détaché émotionnellement, retrait) </a:t>
            </a:r>
          </a:p>
        </p:txBody>
      </p:sp>
    </p:spTree>
    <p:extLst>
      <p:ext uri="{BB962C8B-B14F-4D97-AF65-F5344CB8AC3E}">
        <p14:creationId xmlns:p14="http://schemas.microsoft.com/office/powerpoint/2010/main" val="39978725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0CE18-AFF5-9C4B-ABDB-92742C42208D}"/>
              </a:ext>
            </a:extLst>
          </p:cNvPr>
          <p:cNvSpPr>
            <a:spLocks noGrp="1"/>
          </p:cNvSpPr>
          <p:nvPr>
            <p:ph type="title"/>
          </p:nvPr>
        </p:nvSpPr>
        <p:spPr/>
        <p:txBody>
          <a:bodyPr/>
          <a:lstStyle/>
          <a:p>
            <a:r>
              <a:rPr lang="fr-FR"/>
              <a:t>Trouble de stress post-traumatique (TSPT)</a:t>
            </a:r>
          </a:p>
        </p:txBody>
      </p:sp>
      <p:sp>
        <p:nvSpPr>
          <p:cNvPr id="3" name="Text Placeholder 2">
            <a:extLst>
              <a:ext uri="{FF2B5EF4-FFF2-40B4-BE49-F238E27FC236}">
                <a16:creationId xmlns:a16="http://schemas.microsoft.com/office/drawing/2014/main" id="{FC35F1F0-A9CA-F046-860D-C375E06C930F}"/>
              </a:ext>
            </a:extLst>
          </p:cNvPr>
          <p:cNvSpPr>
            <a:spLocks noGrp="1"/>
          </p:cNvSpPr>
          <p:nvPr>
            <p:ph type="body" sz="quarter" idx="10"/>
          </p:nvPr>
        </p:nvSpPr>
        <p:spPr>
          <a:xfrm>
            <a:off x="461963" y="1146175"/>
            <a:ext cx="8239125" cy="4844078"/>
          </a:xfrm>
        </p:spPr>
        <p:txBody>
          <a:bodyPr/>
          <a:lstStyle/>
          <a:p>
            <a:pPr marL="0" indent="0">
              <a:buNone/>
            </a:pPr>
            <a:r>
              <a:rPr lang="fr-FR"/>
              <a:t>Le trouble de stress post-traumatique (TSPT) est un ensemble spécifique de réactions qui peuvent se manifester chez des personnes qui ont subi un événement qui a menacé leur vie ou leur sécurité (ou celle de leurs proches) et vécu des sentiments intenses de peur, d’impuissance ou d’horreur.</a:t>
            </a:r>
          </a:p>
        </p:txBody>
      </p:sp>
      <p:sp>
        <p:nvSpPr>
          <p:cNvPr id="4" name="TextBox 3">
            <a:extLst>
              <a:ext uri="{FF2B5EF4-FFF2-40B4-BE49-F238E27FC236}">
                <a16:creationId xmlns:a16="http://schemas.microsoft.com/office/drawing/2014/main" id="{CC6BE055-5E9D-A54D-B4B4-EB273715A2C1}"/>
              </a:ext>
            </a:extLst>
          </p:cNvPr>
          <p:cNvSpPr txBox="1"/>
          <p:nvPr/>
        </p:nvSpPr>
        <p:spPr>
          <a:xfrm>
            <a:off x="461963" y="3588167"/>
            <a:ext cx="8239125" cy="2123658"/>
          </a:xfrm>
          <a:prstGeom prst="rect">
            <a:avLst/>
          </a:prstGeom>
          <a:noFill/>
        </p:spPr>
        <p:txBody>
          <a:bodyPr wrap="square" rtlCol="0">
            <a:spAutoFit/>
          </a:bodyPr>
          <a:lstStyle/>
          <a:p>
            <a:r>
              <a:rPr lang="fr-FR" sz="2800" i="1">
                <a:solidFill>
                  <a:schemeClr val="accent5">
                    <a:lumMod val="75000"/>
                  </a:schemeClr>
                </a:solidFill>
              </a:rPr>
              <a:t>« Parfois, après une expérience traumatisante, le système humain d’auto-préservation semble entrer en état d’alerte permanente, comme si le danger pouvait revenir à tout moment. »</a:t>
            </a:r>
          </a:p>
          <a:p>
            <a:pPr algn="r"/>
            <a:r>
              <a:rPr lang="fr-FR" sz="2000">
                <a:solidFill>
                  <a:schemeClr val="accent5">
                    <a:lumMod val="75000"/>
                  </a:schemeClr>
                </a:solidFill>
              </a:rPr>
              <a:t>- Judith Herman Lewis</a:t>
            </a:r>
          </a:p>
        </p:txBody>
      </p:sp>
    </p:spTree>
    <p:extLst>
      <p:ext uri="{BB962C8B-B14F-4D97-AF65-F5344CB8AC3E}">
        <p14:creationId xmlns:p14="http://schemas.microsoft.com/office/powerpoint/2010/main" val="24730031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08460-709F-F54F-9D6D-5E700BC62F60}"/>
              </a:ext>
            </a:extLst>
          </p:cNvPr>
          <p:cNvSpPr>
            <a:spLocks noGrp="1"/>
          </p:cNvSpPr>
          <p:nvPr>
            <p:ph type="title"/>
          </p:nvPr>
        </p:nvSpPr>
        <p:spPr/>
        <p:txBody>
          <a:bodyPr/>
          <a:lstStyle/>
          <a:p>
            <a:r>
              <a:rPr lang="fr-FR"/>
              <a:t>Les symptômes du TSPT</a:t>
            </a:r>
          </a:p>
        </p:txBody>
      </p:sp>
      <p:sp>
        <p:nvSpPr>
          <p:cNvPr id="3" name="Text Placeholder 2">
            <a:extLst>
              <a:ext uri="{FF2B5EF4-FFF2-40B4-BE49-F238E27FC236}">
                <a16:creationId xmlns:a16="http://schemas.microsoft.com/office/drawing/2014/main" id="{693DDA46-8C40-2C4B-9233-6BC4594814FE}"/>
              </a:ext>
            </a:extLst>
          </p:cNvPr>
          <p:cNvSpPr>
            <a:spLocks noGrp="1"/>
          </p:cNvSpPr>
          <p:nvPr>
            <p:ph type="body" sz="quarter" idx="10"/>
          </p:nvPr>
        </p:nvSpPr>
        <p:spPr>
          <a:xfrm>
            <a:off x="307181" y="1146175"/>
            <a:ext cx="8529638" cy="6225009"/>
          </a:xfrm>
        </p:spPr>
        <p:txBody>
          <a:bodyPr/>
          <a:lstStyle/>
          <a:p>
            <a:pPr marL="457200" indent="-457200">
              <a:buFont typeface="+mj-lt"/>
              <a:buAutoNum type="arabicPeriod"/>
            </a:pPr>
            <a:r>
              <a:rPr lang="fr-FR" sz="2200" b="1"/>
              <a:t>Revivre l’événement :</a:t>
            </a:r>
            <a:r>
              <a:rPr lang="fr-FR" sz="2200"/>
              <a:t> Souvenirs, pensées, images ou cauchemars indésirables et récurrents. Ces rappels peuvent déclencher des réactions émotionnelles ou physiques intenses.</a:t>
            </a:r>
          </a:p>
          <a:p>
            <a:pPr marL="457200" indent="-457200">
              <a:buFont typeface="+mj-lt"/>
              <a:buAutoNum type="arabicPeriod"/>
            </a:pPr>
            <a:r>
              <a:rPr lang="fr-FR" sz="2200" b="1"/>
              <a:t>Être excessivement vigilant ou remonté</a:t>
            </a:r>
            <a:r>
              <a:rPr lang="fr-FR" sz="2200"/>
              <a:t> : Difficultés pour dormir, irritabilité et manque de concentration, sursauter facilement et rester constamment à l’affût de signes de danger.</a:t>
            </a:r>
          </a:p>
          <a:p>
            <a:pPr marL="457200" indent="-457200">
              <a:buFont typeface="+mj-lt"/>
              <a:buAutoNum type="arabicPeriod"/>
            </a:pPr>
            <a:r>
              <a:rPr lang="fr-FR" sz="2200" b="1"/>
              <a:t>Éviter tout ce qui rappelle l'évènement</a:t>
            </a:r>
            <a:r>
              <a:rPr lang="fr-FR" sz="2200"/>
              <a:t> : Éviter délibérément les activités, les lieux, les personnes, les pensées ou les sentiments associés à cet événement.</a:t>
            </a:r>
          </a:p>
          <a:p>
            <a:pPr marL="457200" indent="-457200">
              <a:buFont typeface="+mj-lt"/>
              <a:buAutoNum type="arabicPeriod"/>
            </a:pPr>
            <a:r>
              <a:rPr lang="fr-FR" sz="2200" b="1"/>
              <a:t>Insensibilité émotionnelle</a:t>
            </a:r>
            <a:r>
              <a:rPr lang="fr-FR" sz="2200"/>
              <a:t> : Perte d’intérêt pour les activités quotidiennes, se sentir coupé et détaché de ses amis et de sa famille, ou se sentir émotionnellement « à plat » et insensible.</a:t>
            </a:r>
          </a:p>
          <a:p>
            <a:endParaRPr lang="en-US" sz="2400" dirty="0"/>
          </a:p>
        </p:txBody>
      </p:sp>
    </p:spTree>
    <p:extLst>
      <p:ext uri="{BB962C8B-B14F-4D97-AF65-F5344CB8AC3E}">
        <p14:creationId xmlns:p14="http://schemas.microsoft.com/office/powerpoint/2010/main" val="13576480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685800" y="2581792"/>
            <a:ext cx="7772400" cy="1694415"/>
          </a:xfrm>
        </p:spPr>
        <p:txBody>
          <a:bodyPr/>
          <a:lstStyle/>
          <a:p>
            <a:r>
              <a:rPr lang="fr-FR"/>
              <a:t>Comportements souvent associés aux problèmes de santé mentale</a:t>
            </a:r>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18931272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E1A13-804D-5B4B-8F7A-DFE94AF984C6}"/>
              </a:ext>
            </a:extLst>
          </p:cNvPr>
          <p:cNvSpPr>
            <a:spLocks noGrp="1"/>
          </p:cNvSpPr>
          <p:nvPr>
            <p:ph type="title"/>
          </p:nvPr>
        </p:nvSpPr>
        <p:spPr>
          <a:xfrm>
            <a:off x="171449" y="136526"/>
            <a:ext cx="8841921" cy="611619"/>
          </a:xfrm>
        </p:spPr>
        <p:txBody>
          <a:bodyPr/>
          <a:lstStyle/>
          <a:p>
            <a:r>
              <a:rPr lang="fr-FR"/>
              <a:t>Signes avant-coureurs</a:t>
            </a:r>
          </a:p>
        </p:txBody>
      </p:sp>
      <p:sp>
        <p:nvSpPr>
          <p:cNvPr id="3" name="Text Placeholder 2">
            <a:extLst>
              <a:ext uri="{FF2B5EF4-FFF2-40B4-BE49-F238E27FC236}">
                <a16:creationId xmlns:a16="http://schemas.microsoft.com/office/drawing/2014/main" id="{CBDB2B33-C7C7-8547-A2CD-706915D63E52}"/>
              </a:ext>
            </a:extLst>
          </p:cNvPr>
          <p:cNvSpPr>
            <a:spLocks noGrp="1"/>
          </p:cNvSpPr>
          <p:nvPr>
            <p:ph type="body" sz="quarter" idx="10"/>
          </p:nvPr>
        </p:nvSpPr>
        <p:spPr>
          <a:xfrm>
            <a:off x="479990" y="933012"/>
            <a:ext cx="8294359" cy="4797425"/>
          </a:xfrm>
        </p:spPr>
        <p:txBody>
          <a:bodyPr/>
          <a:lstStyle/>
          <a:p>
            <a:pPr marL="514350" lvl="0" indent="-514350">
              <a:spcBef>
                <a:spcPts val="400"/>
              </a:spcBef>
              <a:spcAft>
                <a:spcPts val="400"/>
              </a:spcAft>
              <a:buFont typeface="+mj-lt"/>
              <a:buAutoNum type="arabicPeriod"/>
            </a:pPr>
            <a:r>
              <a:rPr lang="fr-FR" sz="2000" dirty="0"/>
              <a:t>Perturbations et négligence des bases de l’</a:t>
            </a:r>
            <a:r>
              <a:rPr lang="fr-FR" sz="2000" dirty="0" err="1"/>
              <a:t>auto-prise</a:t>
            </a:r>
            <a:r>
              <a:rPr lang="fr-FR" sz="2000" dirty="0"/>
              <a:t> en charge (hygiène corporelle, nutrition correcte, sommeil, exercice physique)</a:t>
            </a:r>
          </a:p>
          <a:p>
            <a:pPr marL="514350" lvl="0" indent="-514350">
              <a:spcBef>
                <a:spcPts val="400"/>
              </a:spcBef>
              <a:spcAft>
                <a:spcPts val="400"/>
              </a:spcAft>
              <a:buFont typeface="+mj-lt"/>
              <a:buAutoNum type="arabicPeriod"/>
            </a:pPr>
            <a:r>
              <a:rPr lang="fr-FR" sz="2000" dirty="0"/>
              <a:t>Changements soudains de la personnalité, des niveaux d’énergie et des routines</a:t>
            </a:r>
          </a:p>
          <a:p>
            <a:pPr marL="514350" lvl="0" indent="-514350">
              <a:spcBef>
                <a:spcPts val="400"/>
              </a:spcBef>
              <a:spcAft>
                <a:spcPts val="400"/>
              </a:spcAft>
              <a:buFont typeface="+mj-lt"/>
              <a:buAutoNum type="arabicPeriod"/>
            </a:pPr>
            <a:r>
              <a:rPr lang="fr-FR" sz="2000" dirty="0"/>
              <a:t>Introversion (retrait des relations, épuisement apparent, passer plus de temps seul ou à dormir)</a:t>
            </a:r>
          </a:p>
          <a:p>
            <a:pPr marL="514350" lvl="0" indent="-514350">
              <a:spcBef>
                <a:spcPts val="400"/>
              </a:spcBef>
              <a:spcAft>
                <a:spcPts val="400"/>
              </a:spcAft>
              <a:buFont typeface="+mj-lt"/>
              <a:buAutoNum type="arabicPeriod"/>
            </a:pPr>
            <a:r>
              <a:rPr lang="fr-FR" sz="2000" dirty="0"/>
              <a:t>Extraversion (plus réactif et irritable, tristesse)</a:t>
            </a:r>
          </a:p>
          <a:p>
            <a:pPr marL="514350" lvl="0" indent="-514350">
              <a:spcBef>
                <a:spcPts val="400"/>
              </a:spcBef>
              <a:spcAft>
                <a:spcPts val="400"/>
              </a:spcAft>
              <a:buFont typeface="+mj-lt"/>
              <a:buAutoNum type="arabicPeriod"/>
            </a:pPr>
            <a:r>
              <a:rPr lang="fr-FR" sz="2000" dirty="0"/>
              <a:t>Productivité et rendements réduits (troubles de la mémoire, erreurs, négliger ses responsabilités) </a:t>
            </a:r>
          </a:p>
          <a:p>
            <a:pPr marL="514350" lvl="0" indent="-514350">
              <a:spcBef>
                <a:spcPts val="400"/>
              </a:spcBef>
              <a:spcAft>
                <a:spcPts val="400"/>
              </a:spcAft>
              <a:buFont typeface="+mj-lt"/>
              <a:buAutoNum type="arabicPeriod"/>
            </a:pPr>
            <a:r>
              <a:rPr lang="fr-FR" sz="2000" dirty="0"/>
              <a:t>Abus de substances et stratégies d’</a:t>
            </a:r>
            <a:r>
              <a:rPr lang="fr-FR" sz="2000" dirty="0" err="1"/>
              <a:t>auto-apaisement</a:t>
            </a:r>
            <a:r>
              <a:rPr lang="fr-FR" sz="2000" dirty="0"/>
              <a:t> délétères (p. ex. visionnage compulsif, décisions imprudentes, prise de risque, augmentation de la consommation de substances comme l’alcool) </a:t>
            </a:r>
          </a:p>
          <a:p>
            <a:pPr marL="514350" lvl="0" indent="-514350">
              <a:spcBef>
                <a:spcPts val="400"/>
              </a:spcBef>
              <a:spcAft>
                <a:spcPts val="400"/>
              </a:spcAft>
              <a:buFont typeface="+mj-lt"/>
              <a:buAutoNum type="arabicPeriod"/>
            </a:pPr>
            <a:r>
              <a:rPr lang="fr-FR" sz="2000" dirty="0"/>
              <a:t>Automutilation</a:t>
            </a:r>
          </a:p>
          <a:p>
            <a:pPr marL="514350" indent="-514350">
              <a:spcBef>
                <a:spcPts val="400"/>
              </a:spcBef>
              <a:spcAft>
                <a:spcPts val="400"/>
              </a:spcAft>
              <a:buFont typeface="+mj-lt"/>
              <a:buAutoNum type="arabicPeriod"/>
            </a:pPr>
            <a:r>
              <a:rPr lang="fr-FR" sz="2000" dirty="0"/>
              <a:t>Tentatives de suicide</a:t>
            </a:r>
          </a:p>
        </p:txBody>
      </p:sp>
    </p:spTree>
    <p:extLst>
      <p:ext uri="{BB962C8B-B14F-4D97-AF65-F5344CB8AC3E}">
        <p14:creationId xmlns:p14="http://schemas.microsoft.com/office/powerpoint/2010/main" val="35730009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685800" y="2581792"/>
            <a:ext cx="7772400" cy="1694415"/>
          </a:xfrm>
        </p:spPr>
        <p:txBody>
          <a:bodyPr/>
          <a:lstStyle/>
          <a:p>
            <a:r>
              <a:rPr lang="fr-FR" sz="4000"/>
              <a:t>Les modalités habituelles de diagnostic et de traitement des troubles de la santé mentale</a:t>
            </a:r>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19748807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212FE-E6BE-1F44-9D43-E5E4DF36B40F}"/>
              </a:ext>
            </a:extLst>
          </p:cNvPr>
          <p:cNvSpPr>
            <a:spLocks noGrp="1"/>
          </p:cNvSpPr>
          <p:nvPr>
            <p:ph type="title"/>
          </p:nvPr>
        </p:nvSpPr>
        <p:spPr>
          <a:xfrm>
            <a:off x="171450" y="136526"/>
            <a:ext cx="8723168" cy="611619"/>
          </a:xfrm>
        </p:spPr>
        <p:txBody>
          <a:bodyPr/>
          <a:lstStyle/>
          <a:p>
            <a:r>
              <a:rPr lang="fr-FR" sz="2600" dirty="0"/>
              <a:t>Modalités de diagnostic des troubles de la santé mentale</a:t>
            </a:r>
          </a:p>
        </p:txBody>
      </p:sp>
      <p:pic>
        <p:nvPicPr>
          <p:cNvPr id="5" name="Picture 4" descr="A picture containing kitchenware&#10;&#10;Description automatically generated">
            <a:extLst>
              <a:ext uri="{FF2B5EF4-FFF2-40B4-BE49-F238E27FC236}">
                <a16:creationId xmlns:a16="http://schemas.microsoft.com/office/drawing/2014/main" id="{FB64F6B7-7EAB-B14D-8B2D-273FAB57E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2562" y="2041410"/>
            <a:ext cx="3281438" cy="2242316"/>
          </a:xfrm>
          <a:prstGeom prst="rect">
            <a:avLst/>
          </a:prstGeom>
        </p:spPr>
      </p:pic>
      <p:sp>
        <p:nvSpPr>
          <p:cNvPr id="3" name="Text Placeholder 2">
            <a:extLst>
              <a:ext uri="{FF2B5EF4-FFF2-40B4-BE49-F238E27FC236}">
                <a16:creationId xmlns:a16="http://schemas.microsoft.com/office/drawing/2014/main" id="{EA45EABA-F167-394D-81A5-E2AAB796A2B3}"/>
              </a:ext>
            </a:extLst>
          </p:cNvPr>
          <p:cNvSpPr>
            <a:spLocks noGrp="1"/>
          </p:cNvSpPr>
          <p:nvPr>
            <p:ph type="body" sz="quarter" idx="10"/>
          </p:nvPr>
        </p:nvSpPr>
        <p:spPr>
          <a:xfrm>
            <a:off x="461964" y="1146175"/>
            <a:ext cx="7123060" cy="4797425"/>
          </a:xfrm>
        </p:spPr>
        <p:txBody>
          <a:bodyPr/>
          <a:lstStyle/>
          <a:p>
            <a:pPr marL="514350" lvl="0" indent="-514350">
              <a:buFont typeface="+mj-lt"/>
              <a:buAutoNum type="arabicPeriod"/>
            </a:pPr>
            <a:r>
              <a:rPr lang="fr-FR" sz="2400" b="1" dirty="0"/>
              <a:t>Vous passez un examen médical pour tenter d’éliminer des problèmes physiques qui pourraient être la cause de vos symptômes. </a:t>
            </a:r>
          </a:p>
          <a:p>
            <a:pPr marL="922338" lvl="1" indent="-465138"/>
            <a:r>
              <a:rPr lang="fr-FR" sz="2000" dirty="0"/>
              <a:t>Le docteur pourrait vous demander de faire une analyse sanguine ou d’effectuer d’autres analyses en laboratoire afin de mesurer les niveaux d’hormones et examiner d’autres aspects.</a:t>
            </a:r>
            <a:br>
              <a:rPr lang="fr-FR" sz="2000" dirty="0"/>
            </a:br>
            <a:endParaRPr lang="fr-FR" sz="2000" dirty="0"/>
          </a:p>
          <a:p>
            <a:pPr marL="514350" lvl="0" indent="-514350">
              <a:buFont typeface="+mj-lt"/>
              <a:buAutoNum type="arabicPeriod"/>
            </a:pPr>
            <a:r>
              <a:rPr lang="fr-FR" sz="2400" b="1" dirty="0"/>
              <a:t>Vous évoquez vos pensées, vos sentiments et vos schémas de comportement </a:t>
            </a:r>
            <a:r>
              <a:rPr lang="fr-FR" sz="2400" dirty="0"/>
              <a:t>avec votre docteur et/ou un professionnel de la santé mentale.</a:t>
            </a:r>
          </a:p>
          <a:p>
            <a:pPr marL="922338" lvl="1" indent="-465138"/>
            <a:r>
              <a:rPr lang="fr-FR" sz="2000" dirty="0"/>
              <a:t>Vous pourriez remplir un questionnaire à ce sujet. </a:t>
            </a:r>
          </a:p>
          <a:p>
            <a:endParaRPr lang="en-US" sz="2400" dirty="0"/>
          </a:p>
        </p:txBody>
      </p:sp>
    </p:spTree>
    <p:extLst>
      <p:ext uri="{BB962C8B-B14F-4D97-AF65-F5344CB8AC3E}">
        <p14:creationId xmlns:p14="http://schemas.microsoft.com/office/powerpoint/2010/main" val="6873795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6A144-9501-AB49-BDCB-6173FBB6715B}"/>
              </a:ext>
            </a:extLst>
          </p:cNvPr>
          <p:cNvSpPr>
            <a:spLocks noGrp="1"/>
          </p:cNvSpPr>
          <p:nvPr>
            <p:ph type="title"/>
          </p:nvPr>
        </p:nvSpPr>
        <p:spPr/>
        <p:txBody>
          <a:bodyPr/>
          <a:lstStyle/>
          <a:p>
            <a:r>
              <a:rPr lang="fr-FR"/>
              <a:t>Quelques traitements efficaces pour les troubles de la santé mentale</a:t>
            </a:r>
          </a:p>
        </p:txBody>
      </p:sp>
      <p:sp>
        <p:nvSpPr>
          <p:cNvPr id="3" name="Text Placeholder 2">
            <a:extLst>
              <a:ext uri="{FF2B5EF4-FFF2-40B4-BE49-F238E27FC236}">
                <a16:creationId xmlns:a16="http://schemas.microsoft.com/office/drawing/2014/main" id="{4171446F-E0CE-9A4A-905A-772D9D7803E2}"/>
              </a:ext>
            </a:extLst>
          </p:cNvPr>
          <p:cNvSpPr>
            <a:spLocks noGrp="1"/>
          </p:cNvSpPr>
          <p:nvPr>
            <p:ph type="body" sz="quarter" idx="10"/>
          </p:nvPr>
        </p:nvSpPr>
        <p:spPr/>
        <p:txBody>
          <a:bodyPr/>
          <a:lstStyle/>
          <a:p>
            <a:pPr marL="514350" indent="-514350">
              <a:buFont typeface="+mj-lt"/>
              <a:buAutoNum type="arabicPeriod"/>
            </a:pPr>
            <a:r>
              <a:rPr lang="fr-FR" sz="2400" dirty="0"/>
              <a:t>Thérapie</a:t>
            </a:r>
          </a:p>
          <a:p>
            <a:pPr marL="514350" indent="-514350">
              <a:buFont typeface="+mj-lt"/>
              <a:buAutoNum type="arabicPeriod"/>
            </a:pPr>
            <a:r>
              <a:rPr lang="fr-FR" sz="2400" dirty="0"/>
              <a:t>Médicaments</a:t>
            </a:r>
          </a:p>
          <a:p>
            <a:pPr marL="514350" indent="-514350">
              <a:buFont typeface="+mj-lt"/>
              <a:buAutoNum type="arabicPeriod"/>
            </a:pPr>
            <a:r>
              <a:rPr lang="fr-FR" sz="2400" dirty="0"/>
              <a:t>Exercice physique​ </a:t>
            </a:r>
          </a:p>
          <a:p>
            <a:pPr marL="514350" indent="-514350">
              <a:buFont typeface="+mj-lt"/>
              <a:buAutoNum type="arabicPeriod"/>
            </a:pPr>
            <a:r>
              <a:rPr lang="fr-FR" sz="2400" dirty="0"/>
              <a:t>Amélioration dans les autres </a:t>
            </a:r>
            <a:br>
              <a:rPr lang="fr-FR" sz="2400" dirty="0"/>
            </a:br>
            <a:r>
              <a:rPr lang="fr-FR" sz="2400" dirty="0"/>
              <a:t>domaines de l’</a:t>
            </a:r>
            <a:r>
              <a:rPr lang="fr-FR" sz="2400" dirty="0" err="1"/>
              <a:t>auto-prise</a:t>
            </a:r>
            <a:r>
              <a:rPr lang="fr-FR" sz="2400" dirty="0"/>
              <a:t> en charge</a:t>
            </a:r>
          </a:p>
          <a:p>
            <a:pPr lvl="1"/>
            <a:r>
              <a:rPr lang="fr-FR" sz="2000" dirty="0"/>
              <a:t>p. ex. conscience de soi, </a:t>
            </a:r>
            <a:r>
              <a:rPr lang="fr-FR" sz="2000" dirty="0" err="1"/>
              <a:t>auto-compassion</a:t>
            </a:r>
            <a:r>
              <a:rPr lang="fr-FR" sz="2000" dirty="0"/>
              <a:t>, respiration profonde, pleine conscience, routine quotidienne</a:t>
            </a:r>
          </a:p>
          <a:p>
            <a:pPr marL="514350" indent="-514350">
              <a:buFont typeface="+mj-lt"/>
              <a:buAutoNum type="arabicPeriod"/>
            </a:pPr>
            <a:r>
              <a:rPr lang="fr-FR" sz="2400" dirty="0"/>
              <a:t>Soins et soutien offerts par d’autres personnes</a:t>
            </a:r>
          </a:p>
          <a:p>
            <a:pPr lvl="1"/>
            <a:r>
              <a:rPr lang="fr-FR" sz="2000" dirty="0"/>
              <a:t>Amis et famille</a:t>
            </a:r>
          </a:p>
          <a:p>
            <a:pPr lvl="1"/>
            <a:r>
              <a:rPr lang="fr-FR" sz="2000" dirty="0"/>
              <a:t>Groupes et programmes de soutien communautaire</a:t>
            </a:r>
          </a:p>
          <a:p>
            <a:pPr marL="514350" indent="-514350">
              <a:buFont typeface="+mj-lt"/>
              <a:buAutoNum type="arabicPeriod"/>
            </a:pPr>
            <a:r>
              <a:rPr lang="fr-FR" sz="2400" dirty="0"/>
              <a:t>Passer du temps à faire des choses pleines de sens, constructives et/ou distrayantes</a:t>
            </a:r>
          </a:p>
        </p:txBody>
      </p:sp>
      <p:pic>
        <p:nvPicPr>
          <p:cNvPr id="4" name="Picture 3" descr="A red and white logo&#10;&#10;Description automatically generated with low confidence">
            <a:extLst>
              <a:ext uri="{FF2B5EF4-FFF2-40B4-BE49-F238E27FC236}">
                <a16:creationId xmlns:a16="http://schemas.microsoft.com/office/drawing/2014/main" id="{9687FBC2-FD83-DD44-AAD9-16C43F711B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09740" y="1401553"/>
            <a:ext cx="2774846" cy="1469037"/>
          </a:xfrm>
          <a:prstGeom prst="rect">
            <a:avLst/>
          </a:prstGeom>
        </p:spPr>
      </p:pic>
    </p:spTree>
    <p:extLst>
      <p:ext uri="{BB962C8B-B14F-4D97-AF65-F5344CB8AC3E}">
        <p14:creationId xmlns:p14="http://schemas.microsoft.com/office/powerpoint/2010/main" val="39134726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685800" y="2581792"/>
            <a:ext cx="7772400" cy="1694415"/>
          </a:xfrm>
        </p:spPr>
        <p:txBody>
          <a:bodyPr/>
          <a:lstStyle/>
          <a:p>
            <a:r>
              <a:rPr lang="fr-FR"/>
              <a:t>Quand demander de l’aide en cas de problèmes de santé mentale</a:t>
            </a:r>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23582750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8EC6D-53C9-2C40-A801-7E540B14441A}"/>
              </a:ext>
            </a:extLst>
          </p:cNvPr>
          <p:cNvSpPr>
            <a:spLocks noGrp="1"/>
          </p:cNvSpPr>
          <p:nvPr>
            <p:ph type="title"/>
          </p:nvPr>
        </p:nvSpPr>
        <p:spPr/>
        <p:txBody>
          <a:bodyPr/>
          <a:lstStyle/>
          <a:p>
            <a:r>
              <a:rPr lang="fr-FR"/>
              <a:t>Ne luttez pas seul. Demandez de l’aide quand...</a:t>
            </a:r>
          </a:p>
        </p:txBody>
      </p:sp>
      <p:pic>
        <p:nvPicPr>
          <p:cNvPr id="5" name="Picture 4" descr="Shape, arrow&#10;&#10;Description automatically generated">
            <a:extLst>
              <a:ext uri="{FF2B5EF4-FFF2-40B4-BE49-F238E27FC236}">
                <a16:creationId xmlns:a16="http://schemas.microsoft.com/office/drawing/2014/main" id="{5B5C204E-A5D0-E04A-9A5E-EB11A1984D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54619" y="2092699"/>
            <a:ext cx="2689381" cy="4035280"/>
          </a:xfrm>
          <a:prstGeom prst="rect">
            <a:avLst/>
          </a:prstGeom>
        </p:spPr>
      </p:pic>
      <p:sp>
        <p:nvSpPr>
          <p:cNvPr id="3" name="Text Placeholder 2">
            <a:extLst>
              <a:ext uri="{FF2B5EF4-FFF2-40B4-BE49-F238E27FC236}">
                <a16:creationId xmlns:a16="http://schemas.microsoft.com/office/drawing/2014/main" id="{887C2300-0105-5548-B011-3F53EA6B3E09}"/>
              </a:ext>
            </a:extLst>
          </p:cNvPr>
          <p:cNvSpPr>
            <a:spLocks noGrp="1"/>
          </p:cNvSpPr>
          <p:nvPr>
            <p:ph type="body" sz="quarter" idx="10"/>
          </p:nvPr>
        </p:nvSpPr>
        <p:spPr>
          <a:xfrm>
            <a:off x="461964" y="1146175"/>
            <a:ext cx="7332922" cy="4797425"/>
          </a:xfrm>
        </p:spPr>
        <p:txBody>
          <a:bodyPr/>
          <a:lstStyle/>
          <a:p>
            <a:pPr marL="0" indent="0">
              <a:buNone/>
            </a:pPr>
            <a:r>
              <a:rPr lang="fr-FR" sz="2200" b="1" dirty="0"/>
              <a:t>Vous subissez des changements négatifs par rapport à la « normale » pendant plus de deux semaines, </a:t>
            </a:r>
            <a:br>
              <a:rPr lang="fr-FR" sz="2200" b="1" dirty="0"/>
            </a:br>
            <a:r>
              <a:rPr lang="fr-FR" sz="2200" b="1" dirty="0"/>
              <a:t>en ce qui concerne :</a:t>
            </a:r>
          </a:p>
          <a:p>
            <a:pPr marL="461963" indent="-461963">
              <a:buFont typeface="Wingdings" pitchFamily="2" charset="2"/>
              <a:buChar char="Ø"/>
            </a:pPr>
            <a:r>
              <a:rPr lang="fr-FR" sz="2200" dirty="0"/>
              <a:t>l’humeur, la motivation et la « productivité »</a:t>
            </a:r>
          </a:p>
          <a:p>
            <a:pPr marL="461963" indent="-461963">
              <a:buFont typeface="Wingdings" pitchFamily="2" charset="2"/>
              <a:buChar char="Ø"/>
            </a:pPr>
            <a:r>
              <a:rPr lang="fr-FR" sz="2200" dirty="0"/>
              <a:t>le niveau général de stress, d’anxiété, de tension, d’inquiétude</a:t>
            </a:r>
          </a:p>
          <a:p>
            <a:pPr marL="461963" indent="-461963">
              <a:buFont typeface="Wingdings" pitchFamily="2" charset="2"/>
              <a:buChar char="Ø"/>
            </a:pPr>
            <a:r>
              <a:rPr lang="fr-FR" sz="2200" dirty="0"/>
              <a:t>les habitudes de sommeil et/ou les cauchemars</a:t>
            </a:r>
          </a:p>
          <a:p>
            <a:pPr marL="461963" indent="-461963">
              <a:buFont typeface="Wingdings" pitchFamily="2" charset="2"/>
              <a:buChar char="Ø"/>
            </a:pPr>
            <a:r>
              <a:rPr lang="fr-FR" sz="2200" dirty="0"/>
              <a:t>votre ressenti et vos réactions face aux autres </a:t>
            </a:r>
          </a:p>
          <a:p>
            <a:pPr marL="461963" indent="-461963">
              <a:buFont typeface="Wingdings" pitchFamily="2" charset="2"/>
              <a:buChar char="Ø"/>
            </a:pPr>
            <a:r>
              <a:rPr lang="fr-FR" sz="2200" dirty="0"/>
              <a:t>votre capacité à apprécier les activités et les expériences</a:t>
            </a:r>
          </a:p>
          <a:p>
            <a:pPr marL="461963" indent="-461963">
              <a:buFont typeface="Wingdings" pitchFamily="2" charset="2"/>
              <a:buChar char="Ø"/>
            </a:pPr>
            <a:r>
              <a:rPr lang="fr-FR" sz="2200" dirty="0"/>
              <a:t>la consommation de substances comme l’alcool</a:t>
            </a:r>
          </a:p>
        </p:txBody>
      </p:sp>
    </p:spTree>
    <p:extLst>
      <p:ext uri="{BB962C8B-B14F-4D97-AF65-F5344CB8AC3E}">
        <p14:creationId xmlns:p14="http://schemas.microsoft.com/office/powerpoint/2010/main" val="2747636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p:txBody>
          <a:bodyPr/>
          <a:lstStyle/>
          <a:p>
            <a:r>
              <a:rPr lang="fr-FR"/>
              <a:t>Qu’est-ce que la santé mentale ?</a:t>
            </a:r>
          </a:p>
        </p:txBody>
      </p:sp>
      <p:sp>
        <p:nvSpPr>
          <p:cNvPr id="3" name="Subtitle 2">
            <a:extLst>
              <a:ext uri="{FF2B5EF4-FFF2-40B4-BE49-F238E27FC236}">
                <a16:creationId xmlns:a16="http://schemas.microsoft.com/office/drawing/2014/main" id="{BED8DC83-2C10-DD4F-BB36-CEC815436DF2}"/>
              </a:ext>
            </a:extLst>
          </p:cNvPr>
          <p:cNvSpPr>
            <a:spLocks noGrp="1"/>
          </p:cNvSpPr>
          <p:nvPr>
            <p:ph type="subTitle" idx="1"/>
          </p:nvPr>
        </p:nvSpPr>
        <p:spPr/>
        <p:txBody>
          <a:bodyPr/>
          <a:lstStyle/>
          <a:p>
            <a:endParaRPr lang="en-US" dirty="0"/>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7289810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8EC6D-53C9-2C40-A801-7E540B14441A}"/>
              </a:ext>
            </a:extLst>
          </p:cNvPr>
          <p:cNvSpPr>
            <a:spLocks noGrp="1"/>
          </p:cNvSpPr>
          <p:nvPr>
            <p:ph type="title"/>
          </p:nvPr>
        </p:nvSpPr>
        <p:spPr>
          <a:xfrm>
            <a:off x="171449" y="136526"/>
            <a:ext cx="8843241" cy="611619"/>
          </a:xfrm>
        </p:spPr>
        <p:txBody>
          <a:bodyPr/>
          <a:lstStyle/>
          <a:p>
            <a:r>
              <a:rPr lang="fr-FR" dirty="0"/>
              <a:t>Avertissement ! Demandez immédiatement de l’aide</a:t>
            </a:r>
          </a:p>
        </p:txBody>
      </p:sp>
      <p:sp>
        <p:nvSpPr>
          <p:cNvPr id="3" name="Text Placeholder 2">
            <a:extLst>
              <a:ext uri="{FF2B5EF4-FFF2-40B4-BE49-F238E27FC236}">
                <a16:creationId xmlns:a16="http://schemas.microsoft.com/office/drawing/2014/main" id="{887C2300-0105-5548-B011-3F53EA6B3E09}"/>
              </a:ext>
            </a:extLst>
          </p:cNvPr>
          <p:cNvSpPr>
            <a:spLocks noGrp="1"/>
          </p:cNvSpPr>
          <p:nvPr>
            <p:ph type="body" sz="quarter" idx="10"/>
          </p:nvPr>
        </p:nvSpPr>
        <p:spPr>
          <a:xfrm>
            <a:off x="461964" y="887557"/>
            <a:ext cx="5534102" cy="4797425"/>
          </a:xfrm>
        </p:spPr>
        <p:txBody>
          <a:bodyPr/>
          <a:lstStyle/>
          <a:p>
            <a:pPr marL="0" indent="0">
              <a:buNone/>
            </a:pPr>
            <a:r>
              <a:rPr lang="fr-FR" sz="1900" b="1" dirty="0"/>
              <a:t>Si :</a:t>
            </a:r>
          </a:p>
          <a:p>
            <a:pPr marL="458788" indent="-458788">
              <a:buFont typeface="Wingdings" pitchFamily="2" charset="2"/>
              <a:buChar char="Ø"/>
            </a:pPr>
            <a:r>
              <a:rPr lang="fr-FR" sz="1900" dirty="0"/>
              <a:t>vous subissez des pensées et/ou compulsions qui vous tourmentent et/ou vous perturbent</a:t>
            </a:r>
          </a:p>
          <a:p>
            <a:pPr marL="458788" indent="-458788">
              <a:buFont typeface="Wingdings" pitchFamily="2" charset="2"/>
              <a:buChar char="Ø"/>
            </a:pPr>
            <a:r>
              <a:rPr lang="fr-FR" sz="1900" dirty="0"/>
              <a:t>vous entendez des voix ou voyez des choses dont vous n’êtes pas certain(e) qu’elles sont réelles</a:t>
            </a:r>
          </a:p>
          <a:p>
            <a:pPr marL="458788" indent="-458788">
              <a:buFont typeface="Wingdings" pitchFamily="2" charset="2"/>
              <a:buChar char="Ø"/>
            </a:pPr>
            <a:r>
              <a:rPr lang="fr-FR" sz="1900" dirty="0"/>
              <a:t>d’autres personnes vous disent qu’elles pensent que vous entendez, voyez ou croyez des choses qui ne sont pas réelles/vraies (même si vous pensez qu’elles ont tort)</a:t>
            </a:r>
          </a:p>
          <a:p>
            <a:pPr marL="458788" indent="-458788">
              <a:buFont typeface="Wingdings" pitchFamily="2" charset="2"/>
              <a:buChar char="Ø"/>
            </a:pPr>
            <a:r>
              <a:rPr lang="fr-FR" sz="1900" dirty="0"/>
              <a:t>vous éprouvez des pulsions ou désirs d’automutilation</a:t>
            </a:r>
          </a:p>
          <a:p>
            <a:pPr marL="458788" indent="-458788">
              <a:buFont typeface="Wingdings" pitchFamily="2" charset="2"/>
              <a:buChar char="Ø"/>
            </a:pPr>
            <a:r>
              <a:rPr lang="fr-FR" sz="1900" dirty="0"/>
              <a:t>vous éprouvez des pensées ou pulsions suicidaires</a:t>
            </a:r>
          </a:p>
        </p:txBody>
      </p:sp>
      <p:pic>
        <p:nvPicPr>
          <p:cNvPr id="5" name="Picture 4" descr="Icon&#10;&#10;Description automatically generated">
            <a:extLst>
              <a:ext uri="{FF2B5EF4-FFF2-40B4-BE49-F238E27FC236}">
                <a16:creationId xmlns:a16="http://schemas.microsoft.com/office/drawing/2014/main" id="{11DCBAAB-6686-E449-A9CD-57D3ACEAA5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51926" y="1914187"/>
            <a:ext cx="3492074" cy="3029626"/>
          </a:xfrm>
          <a:prstGeom prst="rect">
            <a:avLst/>
          </a:prstGeom>
        </p:spPr>
      </p:pic>
    </p:spTree>
    <p:extLst>
      <p:ext uri="{BB962C8B-B14F-4D97-AF65-F5344CB8AC3E}">
        <p14:creationId xmlns:p14="http://schemas.microsoft.com/office/powerpoint/2010/main" val="29815078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55A5F-E8A8-B547-B2BF-B0F2A72FBF77}"/>
              </a:ext>
            </a:extLst>
          </p:cNvPr>
          <p:cNvSpPr>
            <a:spLocks noGrp="1"/>
          </p:cNvSpPr>
          <p:nvPr>
            <p:ph type="title"/>
          </p:nvPr>
        </p:nvSpPr>
        <p:spPr>
          <a:xfrm>
            <a:off x="171449" y="136526"/>
            <a:ext cx="8834005" cy="611619"/>
          </a:xfrm>
        </p:spPr>
        <p:txBody>
          <a:bodyPr/>
          <a:lstStyle/>
          <a:p>
            <a:r>
              <a:rPr lang="fr-FR" dirty="0"/>
              <a:t>Où s’adresser pour obtenir de l’aide et un soutien</a:t>
            </a:r>
          </a:p>
        </p:txBody>
      </p:sp>
      <p:sp>
        <p:nvSpPr>
          <p:cNvPr id="3" name="Text Placeholder 2">
            <a:extLst>
              <a:ext uri="{FF2B5EF4-FFF2-40B4-BE49-F238E27FC236}">
                <a16:creationId xmlns:a16="http://schemas.microsoft.com/office/drawing/2014/main" id="{43CD95DE-2B25-A04A-8833-360FF30314DF}"/>
              </a:ext>
            </a:extLst>
          </p:cNvPr>
          <p:cNvSpPr>
            <a:spLocks noGrp="1"/>
          </p:cNvSpPr>
          <p:nvPr>
            <p:ph type="body" sz="quarter" idx="10"/>
          </p:nvPr>
        </p:nvSpPr>
        <p:spPr>
          <a:xfrm>
            <a:off x="452437" y="1035604"/>
            <a:ext cx="8239125" cy="4786792"/>
          </a:xfrm>
        </p:spPr>
        <p:txBody>
          <a:bodyPr/>
          <a:lstStyle/>
          <a:p>
            <a:pPr marL="0" indent="0">
              <a:buNone/>
            </a:pPr>
            <a:r>
              <a:rPr lang="fr-FR" sz="2000" dirty="0"/>
              <a:t>Contactez (ou demandez à un ami/parent de vous aider à contacter) :</a:t>
            </a:r>
          </a:p>
          <a:p>
            <a:pPr marL="514350" indent="-514350">
              <a:buFont typeface="+mj-lt"/>
              <a:buAutoNum type="arabicPeriod"/>
            </a:pPr>
            <a:r>
              <a:rPr lang="fr-FR" sz="2000" dirty="0"/>
              <a:t>Le prestataire du Programme d'aide aux employés et de résilience de l’IRC (</a:t>
            </a:r>
            <a:r>
              <a:rPr lang="fr-FR" sz="2000" dirty="0" err="1"/>
              <a:t>Konterra</a:t>
            </a:r>
            <a:r>
              <a:rPr lang="fr-FR" sz="2000" dirty="0"/>
              <a:t>). Envoyez un e-mail à </a:t>
            </a:r>
            <a:r>
              <a:rPr lang="fr-FR" sz="2000" dirty="0">
                <a:hlinkClick r:id="rId3"/>
              </a:rPr>
              <a:t>IRC@konterragroup.net</a:t>
            </a:r>
            <a:r>
              <a:rPr lang="fr-FR" sz="2000" dirty="0"/>
              <a:t>. </a:t>
            </a:r>
          </a:p>
          <a:p>
            <a:pPr marL="514350" indent="-514350">
              <a:buFont typeface="+mj-lt"/>
              <a:buAutoNum type="arabicPeriod"/>
            </a:pPr>
            <a:r>
              <a:rPr lang="fr-FR" sz="2000" dirty="0"/>
              <a:t>Votre médecin traitant ou un autre généraliste</a:t>
            </a:r>
          </a:p>
          <a:p>
            <a:pPr marL="514350" indent="-514350">
              <a:buFont typeface="+mj-lt"/>
              <a:buAutoNum type="arabicPeriod"/>
            </a:pPr>
            <a:r>
              <a:rPr lang="fr-FR" sz="2000" dirty="0"/>
              <a:t>Votre prestataire d’assurance maladie (ou demandez une recommandation et des informations concernant des fournisseurs et ressources)</a:t>
            </a:r>
          </a:p>
          <a:p>
            <a:pPr marL="514350" indent="-514350">
              <a:buFont typeface="+mj-lt"/>
              <a:buAutoNum type="arabicPeriod"/>
            </a:pPr>
            <a:r>
              <a:rPr lang="fr-FR" sz="2000" dirty="0"/>
              <a:t>Un psychologue ou conseiller local</a:t>
            </a:r>
          </a:p>
          <a:p>
            <a:pPr marL="514350" indent="-514350">
              <a:buFont typeface="+mj-lt"/>
              <a:buAutoNum type="arabicPeriod"/>
            </a:pPr>
            <a:r>
              <a:rPr lang="fr-FR" sz="2000" dirty="0"/>
              <a:t>Une autorité religieuse locale</a:t>
            </a:r>
          </a:p>
          <a:p>
            <a:pPr marL="514350" indent="-514350">
              <a:buFont typeface="+mj-lt"/>
              <a:buAutoNum type="arabicPeriod"/>
            </a:pPr>
            <a:r>
              <a:rPr lang="fr-FR" sz="2000" dirty="0"/>
              <a:t>Des services de santé mentale et/ou centres de crise locaux</a:t>
            </a:r>
          </a:p>
          <a:p>
            <a:pPr marL="514350" indent="-514350">
              <a:buFont typeface="+mj-lt"/>
              <a:buAutoNum type="arabicPeriod"/>
            </a:pPr>
            <a:r>
              <a:rPr lang="fr-FR" sz="2000" dirty="0"/>
              <a:t>Services téléphoniques d’urgence ou de crise locaux </a:t>
            </a:r>
          </a:p>
          <a:p>
            <a:pPr marL="514350" indent="-514350">
              <a:buFont typeface="+mj-lt"/>
              <a:buAutoNum type="arabicPeriod"/>
            </a:pPr>
            <a:r>
              <a:rPr lang="fr-FR" sz="2000" dirty="0"/>
              <a:t>Hôpitaux locaux (rendez-vous aux urgences si vous subissez une crise)</a:t>
            </a:r>
          </a:p>
          <a:p>
            <a:pPr marL="514350" indent="-514350">
              <a:buFont typeface="+mj-lt"/>
              <a:buAutoNum type="arabicPeriod"/>
            </a:pPr>
            <a:endParaRPr lang="en-US" sz="2400" dirty="0"/>
          </a:p>
          <a:p>
            <a:pPr marL="514350" indent="-514350">
              <a:buFont typeface="+mj-lt"/>
              <a:buAutoNum type="arabicPeriod"/>
            </a:pPr>
            <a:endParaRPr lang="en-US" sz="2400" dirty="0"/>
          </a:p>
          <a:p>
            <a:pPr marL="514350" indent="-514350">
              <a:buFont typeface="+mj-lt"/>
              <a:buAutoNum type="arabicPeriod"/>
            </a:pPr>
            <a:endParaRPr lang="en-US" sz="2400" dirty="0"/>
          </a:p>
        </p:txBody>
      </p:sp>
    </p:spTree>
    <p:extLst>
      <p:ext uri="{BB962C8B-B14F-4D97-AF65-F5344CB8AC3E}">
        <p14:creationId xmlns:p14="http://schemas.microsoft.com/office/powerpoint/2010/main" val="40889458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685800" y="2581792"/>
            <a:ext cx="7772400" cy="1694415"/>
          </a:xfrm>
        </p:spPr>
        <p:txBody>
          <a:bodyPr/>
          <a:lstStyle/>
          <a:p>
            <a:r>
              <a:rPr lang="fr-FR" sz="4000"/>
              <a:t>Ce que l’IRC peut faire pour venir en aide aux employés qui souffrent de problèmes de santé mentale</a:t>
            </a:r>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1755186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F2B9A-0B2D-0644-A7BD-8BCDFB393840}"/>
              </a:ext>
            </a:extLst>
          </p:cNvPr>
          <p:cNvSpPr>
            <a:spLocks noGrp="1"/>
          </p:cNvSpPr>
          <p:nvPr>
            <p:ph type="title"/>
          </p:nvPr>
        </p:nvSpPr>
        <p:spPr>
          <a:xfrm>
            <a:off x="171450" y="136526"/>
            <a:ext cx="8529638" cy="611619"/>
          </a:xfrm>
        </p:spPr>
        <p:txBody>
          <a:bodyPr/>
          <a:lstStyle/>
          <a:p>
            <a:r>
              <a:rPr lang="fr-FR" sz="2200" dirty="0"/>
              <a:t>Soutien offert par l’IRC aux employés confrontés à des difficultés en matière de santé mentale</a:t>
            </a:r>
          </a:p>
        </p:txBody>
      </p:sp>
      <p:sp>
        <p:nvSpPr>
          <p:cNvPr id="3" name="Text Placeholder 2">
            <a:extLst>
              <a:ext uri="{FF2B5EF4-FFF2-40B4-BE49-F238E27FC236}">
                <a16:creationId xmlns:a16="http://schemas.microsoft.com/office/drawing/2014/main" id="{FA7AE513-9427-E34A-AD0C-CEA286E8B7F8}"/>
              </a:ext>
            </a:extLst>
          </p:cNvPr>
          <p:cNvSpPr>
            <a:spLocks noGrp="1"/>
          </p:cNvSpPr>
          <p:nvPr>
            <p:ph type="body" sz="quarter" idx="10"/>
          </p:nvPr>
        </p:nvSpPr>
        <p:spPr/>
        <p:txBody>
          <a:bodyPr/>
          <a:lstStyle/>
          <a:p>
            <a:pPr marL="0" indent="0">
              <a:buNone/>
            </a:pPr>
            <a:r>
              <a:rPr lang="fr-FR" sz="2100" dirty="0"/>
              <a:t>L’IRC peut fournir...</a:t>
            </a:r>
          </a:p>
          <a:p>
            <a:r>
              <a:rPr lang="fr-FR" sz="2100" dirty="0"/>
              <a:t>un soutien par l’intermédiaire de votre manager/des RH afin de pouvoir ajuster temporairement votre charge de travail ou vos responsabilités</a:t>
            </a:r>
          </a:p>
          <a:p>
            <a:r>
              <a:rPr lang="fr-FR" sz="2100" dirty="0"/>
              <a:t>des ressources éducatives sur le </a:t>
            </a:r>
            <a:r>
              <a:rPr lang="fr-FR" sz="2100" dirty="0">
                <a:hlinkClick r:id="rId3" action="ppaction://hlinkfile"/>
              </a:rPr>
              <a:t>site internet du Devoir de protection</a:t>
            </a:r>
          </a:p>
          <a:p>
            <a:r>
              <a:rPr lang="fr-FR" sz="2100" dirty="0"/>
              <a:t>des services de conseil via </a:t>
            </a:r>
            <a:r>
              <a:rPr lang="fr-FR" sz="2100" dirty="0" err="1"/>
              <a:t>Konterra</a:t>
            </a:r>
            <a:r>
              <a:rPr lang="fr-FR" sz="2100" dirty="0"/>
              <a:t> EARP</a:t>
            </a:r>
          </a:p>
          <a:p>
            <a:r>
              <a:rPr lang="fr-FR" sz="2100" dirty="0"/>
              <a:t>une assistance pour accéder à des soins de santé primaires et à des soins psychiatriques via les RH</a:t>
            </a:r>
          </a:p>
          <a:p>
            <a:r>
              <a:rPr lang="fr-FR" sz="2100" dirty="0"/>
              <a:t>un entretien questions-réponses confidentiel avec la </a:t>
            </a:r>
            <a:r>
              <a:rPr lang="fr-FR" sz="2100" dirty="0">
                <a:hlinkClick r:id="rId4"/>
              </a:rPr>
              <a:t>Conseillère Santé du personnel</a:t>
            </a:r>
            <a:r>
              <a:rPr lang="fr-FR" sz="2100" dirty="0"/>
              <a:t> pour vous aider à trouver davantage d'informations et à identifier des options</a:t>
            </a:r>
          </a:p>
          <a:p>
            <a:r>
              <a:rPr lang="fr-FR" sz="2100" dirty="0"/>
              <a:t>des congés ou d’autres aménagements via les RH </a:t>
            </a:r>
          </a:p>
          <a:p>
            <a:endParaRPr lang="en-US" sz="2100" dirty="0"/>
          </a:p>
        </p:txBody>
      </p:sp>
    </p:spTree>
    <p:extLst>
      <p:ext uri="{BB962C8B-B14F-4D97-AF65-F5344CB8AC3E}">
        <p14:creationId xmlns:p14="http://schemas.microsoft.com/office/powerpoint/2010/main" val="24431703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7ACF-7F2E-E548-B89E-251F8F30003B}"/>
              </a:ext>
            </a:extLst>
          </p:cNvPr>
          <p:cNvSpPr>
            <a:spLocks noGrp="1"/>
          </p:cNvSpPr>
          <p:nvPr>
            <p:ph type="title"/>
          </p:nvPr>
        </p:nvSpPr>
        <p:spPr>
          <a:xfrm>
            <a:off x="91440" y="136526"/>
            <a:ext cx="9052560" cy="611619"/>
          </a:xfrm>
        </p:spPr>
        <p:txBody>
          <a:bodyPr/>
          <a:lstStyle/>
          <a:p>
            <a:r>
              <a:rPr lang="fr-FR" sz="2200" dirty="0"/>
              <a:t>​Le Programme d'aide aux employés et de résilience (EARP) de l'IRC</a:t>
            </a:r>
          </a:p>
        </p:txBody>
      </p:sp>
      <p:sp>
        <p:nvSpPr>
          <p:cNvPr id="4" name="Text Placeholder 3">
            <a:extLst>
              <a:ext uri="{FF2B5EF4-FFF2-40B4-BE49-F238E27FC236}">
                <a16:creationId xmlns:a16="http://schemas.microsoft.com/office/drawing/2014/main" id="{4FD3EB6C-E10F-B24F-A539-94B531A98C42}"/>
              </a:ext>
            </a:extLst>
          </p:cNvPr>
          <p:cNvSpPr>
            <a:spLocks noGrp="1"/>
          </p:cNvSpPr>
          <p:nvPr>
            <p:ph type="body" sz="quarter" idx="10"/>
          </p:nvPr>
        </p:nvSpPr>
        <p:spPr>
          <a:xfrm>
            <a:off x="498157" y="892798"/>
            <a:ext cx="8239125" cy="5046447"/>
          </a:xfrm>
        </p:spPr>
        <p:txBody>
          <a:bodyPr/>
          <a:lstStyle/>
          <a:p>
            <a:pPr marL="0" indent="0">
              <a:lnSpc>
                <a:spcPct val="100000"/>
              </a:lnSpc>
              <a:spcAft>
                <a:spcPts val="300"/>
              </a:spcAft>
              <a:buNone/>
            </a:pPr>
            <a:r>
              <a:rPr lang="fr-FR" sz="2300" b="1" dirty="0"/>
              <a:t>Le service de conseil EARP est :</a:t>
            </a:r>
          </a:p>
          <a:p>
            <a:pPr>
              <a:spcAft>
                <a:spcPts val="300"/>
              </a:spcAft>
            </a:pPr>
            <a:r>
              <a:rPr lang="fr-FR" sz="2300" dirty="0"/>
              <a:t>gratuit pour les employés (et les membres de leur famille)</a:t>
            </a:r>
          </a:p>
          <a:p>
            <a:pPr>
              <a:spcAft>
                <a:spcPts val="300"/>
              </a:spcAft>
            </a:pPr>
            <a:r>
              <a:rPr lang="fr-FR" sz="2300" dirty="0"/>
              <a:t>​confidentiel (et l'IRC ne saura pas si un employé a utilisé le service, ni ce qui a été évoqué)</a:t>
            </a:r>
          </a:p>
          <a:p>
            <a:pPr>
              <a:spcAft>
                <a:spcPts val="300"/>
              </a:spcAft>
            </a:pPr>
            <a:r>
              <a:rPr lang="fr-FR" sz="2300" dirty="0"/>
              <a:t>disponible dans plus de 30 langues différentes </a:t>
            </a:r>
          </a:p>
          <a:p>
            <a:pPr>
              <a:spcAft>
                <a:spcPts val="300"/>
              </a:spcAft>
            </a:pPr>
            <a:r>
              <a:rPr lang="fr-FR" sz="2300" dirty="0"/>
              <a:t>fourni par des conseillers psychologues qui disposent eux-mêmes d'une expérience internationale et qui ont travaillé au sein d’organisations humanitaires et de développement</a:t>
            </a:r>
          </a:p>
          <a:p>
            <a:pPr>
              <a:spcAft>
                <a:spcPts val="300"/>
              </a:spcAft>
            </a:pPr>
            <a:r>
              <a:rPr lang="fr-FR" sz="2300" dirty="0"/>
              <a:t>personnalisable : les employés peuvent préciser le genre, la tranche d’âge, la race/appartenance ethnique et la sous-spécialité de leur conseiller</a:t>
            </a:r>
          </a:p>
          <a:p>
            <a:pPr lvl="1">
              <a:buFontTx/>
              <a:buChar char="-"/>
            </a:pPr>
            <a:endParaRPr lang="en-US" sz="2300" dirty="0"/>
          </a:p>
          <a:p>
            <a:pPr marL="971550" lvl="1" indent="-514350">
              <a:buFont typeface="+mj-lt"/>
              <a:buAutoNum type="arabicPeriod"/>
            </a:pPr>
            <a:endParaRPr lang="en-US" sz="2300" dirty="0"/>
          </a:p>
        </p:txBody>
      </p:sp>
    </p:spTree>
    <p:extLst>
      <p:ext uri="{BB962C8B-B14F-4D97-AF65-F5344CB8AC3E}">
        <p14:creationId xmlns:p14="http://schemas.microsoft.com/office/powerpoint/2010/main" val="10067025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05D5F-AEEC-F346-94D6-7FD63B35DD97}"/>
              </a:ext>
            </a:extLst>
          </p:cNvPr>
          <p:cNvSpPr>
            <a:spLocks noGrp="1"/>
          </p:cNvSpPr>
          <p:nvPr>
            <p:ph type="title"/>
          </p:nvPr>
        </p:nvSpPr>
        <p:spPr/>
        <p:txBody>
          <a:bodyPr/>
          <a:lstStyle/>
          <a:p>
            <a:r>
              <a:rPr lang="fr-FR" sz="2200" dirty="0"/>
              <a:t>Comment programmer une session de conseil par e-mail</a:t>
            </a:r>
          </a:p>
        </p:txBody>
      </p:sp>
      <p:sp>
        <p:nvSpPr>
          <p:cNvPr id="3" name="Text Placeholder 2">
            <a:extLst>
              <a:ext uri="{FF2B5EF4-FFF2-40B4-BE49-F238E27FC236}">
                <a16:creationId xmlns:a16="http://schemas.microsoft.com/office/drawing/2014/main" id="{AAE32A6A-2861-5D45-AA12-84A75CCEB09D}"/>
              </a:ext>
            </a:extLst>
          </p:cNvPr>
          <p:cNvSpPr>
            <a:spLocks noGrp="1"/>
          </p:cNvSpPr>
          <p:nvPr>
            <p:ph type="body" sz="quarter" idx="10"/>
          </p:nvPr>
        </p:nvSpPr>
        <p:spPr>
          <a:xfrm>
            <a:off x="461963" y="1146175"/>
            <a:ext cx="8239125" cy="4811280"/>
          </a:xfrm>
        </p:spPr>
        <p:txBody>
          <a:bodyPr/>
          <a:lstStyle/>
          <a:p>
            <a:pPr marL="0" indent="0">
              <a:spcBef>
                <a:spcPct val="0"/>
              </a:spcBef>
              <a:spcAft>
                <a:spcPts val="600"/>
              </a:spcAft>
              <a:buSzPct val="80000"/>
              <a:buNone/>
              <a:defRPr/>
            </a:pPr>
            <a:r>
              <a:rPr lang="fr-FR" sz="2000" dirty="0"/>
              <a:t>Si vous souhaitez parler à un conseiller </a:t>
            </a:r>
            <a:r>
              <a:rPr lang="fr-FR" sz="2000" dirty="0" err="1"/>
              <a:t>Konterra</a:t>
            </a:r>
            <a:r>
              <a:rPr lang="fr-FR" sz="2000" dirty="0"/>
              <a:t>, envoyez un e-mail à l’adresse : </a:t>
            </a:r>
            <a:r>
              <a:rPr lang="fr-FR" sz="2000" u="sng" dirty="0"/>
              <a:t>IRC</a:t>
            </a:r>
            <a:r>
              <a:rPr lang="fr-FR" sz="2000" dirty="0">
                <a:hlinkClick r:id="rId3">
                  <a:extLst>
                    <a:ext uri="{A12FA001-AC4F-418D-AE19-62706E023703}">
                      <ahyp:hlinkClr xmlns:ahyp="http://schemas.microsoft.com/office/drawing/2018/hyperlinkcolor" val="tx"/>
                    </a:ext>
                  </a:extLst>
                </a:hlinkClick>
              </a:rPr>
              <a:t>@konterragroup.net</a:t>
            </a:r>
            <a:r>
              <a:rPr lang="fr-FR" sz="2000" dirty="0"/>
              <a:t> et envoyez les éléments suivants :</a:t>
            </a:r>
          </a:p>
          <a:p>
            <a:pPr marL="457200" indent="-436563">
              <a:lnSpc>
                <a:spcPct val="110000"/>
              </a:lnSpc>
              <a:spcBef>
                <a:spcPct val="0"/>
              </a:spcBef>
              <a:buSzPct val="80000"/>
              <a:defRPr/>
            </a:pPr>
            <a:r>
              <a:rPr lang="fr-FR" sz="2000" dirty="0"/>
              <a:t>Nom et site</a:t>
            </a:r>
          </a:p>
          <a:p>
            <a:pPr marL="457200" indent="-436563">
              <a:lnSpc>
                <a:spcPct val="110000"/>
              </a:lnSpc>
              <a:spcBef>
                <a:spcPct val="0"/>
              </a:spcBef>
              <a:buSzPct val="80000"/>
              <a:defRPr/>
            </a:pPr>
            <a:r>
              <a:rPr lang="fr-FR" sz="2000" dirty="0"/>
              <a:t>Plusieurs périodes d’une heure durant lesquelles vous êtes disponible au cours des 3 prochains jours.</a:t>
            </a:r>
          </a:p>
          <a:p>
            <a:pPr marL="457200" indent="-436563">
              <a:lnSpc>
                <a:spcPct val="110000"/>
              </a:lnSpc>
              <a:spcBef>
                <a:spcPct val="0"/>
              </a:spcBef>
              <a:buSzPct val="80000"/>
              <a:defRPr/>
            </a:pPr>
            <a:r>
              <a:rPr lang="fr-FR" sz="2000" dirty="0"/>
              <a:t>Préférences concernant le conseiller psychologue (p. ex. homme/femme, langue, etc.)</a:t>
            </a:r>
          </a:p>
          <a:p>
            <a:pPr marL="457200" indent="-436563">
              <a:lnSpc>
                <a:spcPct val="110000"/>
              </a:lnSpc>
              <a:spcBef>
                <a:spcPct val="0"/>
              </a:spcBef>
              <a:buSzPct val="80000"/>
              <a:defRPr/>
            </a:pPr>
            <a:r>
              <a:rPr lang="fr-FR" sz="2000" dirty="0"/>
              <a:t>Ce dont vous souhaitez parler (de manière générale)</a:t>
            </a:r>
            <a:br>
              <a:rPr lang="fr-FR" sz="2000" dirty="0"/>
            </a:br>
            <a:endParaRPr lang="fr-FR" sz="2000" dirty="0"/>
          </a:p>
          <a:p>
            <a:pPr marL="0" indent="0">
              <a:spcBef>
                <a:spcPct val="0"/>
              </a:spcBef>
              <a:buSzPct val="80000"/>
              <a:buNone/>
              <a:defRPr/>
            </a:pPr>
            <a:r>
              <a:rPr lang="fr-FR" sz="2000" dirty="0"/>
              <a:t>Vous recevrez dans un délai de 24 heures une réponse contenant une heure de rendez-vous, en fonction de vos préférences et de la disponibilité des conseillers psychologues.</a:t>
            </a:r>
          </a:p>
        </p:txBody>
      </p:sp>
    </p:spTree>
    <p:extLst>
      <p:ext uri="{BB962C8B-B14F-4D97-AF65-F5344CB8AC3E}">
        <p14:creationId xmlns:p14="http://schemas.microsoft.com/office/powerpoint/2010/main" val="32126524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0EE69A2-69E3-F742-ABF3-B6282C262D29}"/>
              </a:ext>
            </a:extLst>
          </p:cNvPr>
          <p:cNvSpPr>
            <a:spLocks noGrp="1"/>
          </p:cNvSpPr>
          <p:nvPr>
            <p:ph type="body" sz="quarter" idx="10"/>
          </p:nvPr>
        </p:nvSpPr>
        <p:spPr/>
        <p:txBody>
          <a:bodyPr/>
          <a:lstStyle/>
          <a:p>
            <a:pPr marL="0" indent="0" algn="ctr">
              <a:buNone/>
            </a:pPr>
            <a:endParaRPr lang="en-US" sz="6000" b="1" dirty="0"/>
          </a:p>
          <a:p>
            <a:pPr marL="0" indent="0" algn="ctr">
              <a:buNone/>
            </a:pPr>
            <a:r>
              <a:rPr lang="fr-FR" sz="6000" b="1"/>
              <a:t>Merci,</a:t>
            </a:r>
          </a:p>
          <a:p>
            <a:pPr marL="0" indent="0" algn="ctr">
              <a:buNone/>
            </a:pPr>
            <a:r>
              <a:rPr lang="fr-FR" sz="6000"/>
              <a:t>Des questions ?</a:t>
            </a:r>
          </a:p>
        </p:txBody>
      </p:sp>
    </p:spTree>
    <p:extLst>
      <p:ext uri="{BB962C8B-B14F-4D97-AF65-F5344CB8AC3E}">
        <p14:creationId xmlns:p14="http://schemas.microsoft.com/office/powerpoint/2010/main" val="2833797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EDC36-FCED-0D4C-AB89-654324714A1D}"/>
              </a:ext>
            </a:extLst>
          </p:cNvPr>
          <p:cNvSpPr>
            <a:spLocks noGrp="1"/>
          </p:cNvSpPr>
          <p:nvPr>
            <p:ph type="title"/>
          </p:nvPr>
        </p:nvSpPr>
        <p:spPr/>
        <p:txBody>
          <a:bodyPr/>
          <a:lstStyle/>
          <a:p>
            <a:r>
              <a:rPr lang="fr-FR"/>
              <a:t>La santé mentale est...</a:t>
            </a:r>
          </a:p>
        </p:txBody>
      </p:sp>
      <p:sp>
        <p:nvSpPr>
          <p:cNvPr id="3" name="Text Placeholder 2">
            <a:extLst>
              <a:ext uri="{FF2B5EF4-FFF2-40B4-BE49-F238E27FC236}">
                <a16:creationId xmlns:a16="http://schemas.microsoft.com/office/drawing/2014/main" id="{44BB39E4-6EE2-9349-AF0D-B56939961FDA}"/>
              </a:ext>
            </a:extLst>
          </p:cNvPr>
          <p:cNvSpPr>
            <a:spLocks noGrp="1"/>
          </p:cNvSpPr>
          <p:nvPr>
            <p:ph type="body" sz="quarter" idx="10"/>
          </p:nvPr>
        </p:nvSpPr>
        <p:spPr>
          <a:xfrm>
            <a:off x="769143" y="1619705"/>
            <a:ext cx="7605713" cy="4536168"/>
          </a:xfrm>
        </p:spPr>
        <p:txBody>
          <a:bodyPr/>
          <a:lstStyle/>
          <a:p>
            <a:pPr marL="0" indent="0" algn="ctr">
              <a:buNone/>
            </a:pPr>
            <a:r>
              <a:rPr lang="fr-FR" sz="3200" i="1"/>
              <a:t>« un état de bien-être dans lequel une personne peut réaliser son propre potentiel, surmonter les tensions normales de la vie, accomplir un travail productif et contribuer à la vie de sa communauté. »</a:t>
            </a:r>
          </a:p>
          <a:p>
            <a:pPr marL="0" indent="0" algn="r">
              <a:buNone/>
            </a:pPr>
            <a:r>
              <a:rPr lang="fr-FR" sz="3200"/>
              <a:t>​- Organisation Mondiale de la Santé (OMS)</a:t>
            </a:r>
          </a:p>
        </p:txBody>
      </p:sp>
    </p:spTree>
    <p:extLst>
      <p:ext uri="{BB962C8B-B14F-4D97-AF65-F5344CB8AC3E}">
        <p14:creationId xmlns:p14="http://schemas.microsoft.com/office/powerpoint/2010/main" val="2537608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685800" y="2581792"/>
            <a:ext cx="7772400" cy="1694415"/>
          </a:xfrm>
        </p:spPr>
        <p:txBody>
          <a:bodyPr/>
          <a:lstStyle/>
          <a:p>
            <a:r>
              <a:rPr lang="fr-FR"/>
              <a:t>Quatre mythes (et réalités) en matière de santé mentale</a:t>
            </a:r>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3810549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6ECB-FD35-BC40-A39D-6B1A4551BA90}"/>
              </a:ext>
            </a:extLst>
          </p:cNvPr>
          <p:cNvSpPr>
            <a:spLocks noGrp="1"/>
          </p:cNvSpPr>
          <p:nvPr>
            <p:ph type="title"/>
          </p:nvPr>
        </p:nvSpPr>
        <p:spPr>
          <a:xfrm>
            <a:off x="171450" y="136526"/>
            <a:ext cx="8824768" cy="611619"/>
          </a:xfrm>
        </p:spPr>
        <p:txBody>
          <a:bodyPr/>
          <a:lstStyle/>
          <a:p>
            <a:r>
              <a:rPr lang="fr-FR" dirty="0"/>
              <a:t>Les mythes et réalités en matière de santé mentale</a:t>
            </a:r>
          </a:p>
        </p:txBody>
      </p:sp>
      <p:sp>
        <p:nvSpPr>
          <p:cNvPr id="3" name="Text Placeholder 2">
            <a:extLst>
              <a:ext uri="{FF2B5EF4-FFF2-40B4-BE49-F238E27FC236}">
                <a16:creationId xmlns:a16="http://schemas.microsoft.com/office/drawing/2014/main" id="{C7762BDE-B7F7-7F4D-A3BB-94F97C44DA59}"/>
              </a:ext>
            </a:extLst>
          </p:cNvPr>
          <p:cNvSpPr>
            <a:spLocks noGrp="1"/>
          </p:cNvSpPr>
          <p:nvPr>
            <p:ph type="body" sz="quarter" idx="10"/>
          </p:nvPr>
        </p:nvSpPr>
        <p:spPr>
          <a:xfrm>
            <a:off x="461963" y="1146175"/>
            <a:ext cx="8347929" cy="4911725"/>
          </a:xfrm>
        </p:spPr>
        <p:txBody>
          <a:bodyPr/>
          <a:lstStyle/>
          <a:p>
            <a:pPr marL="0" indent="0">
              <a:buNone/>
            </a:pPr>
            <a:r>
              <a:rPr lang="fr-FR" sz="2400" b="1" dirty="0">
                <a:solidFill>
                  <a:srgbClr val="FF0000"/>
                </a:solidFill>
              </a:rPr>
              <a:t>Mythe n° 1 :</a:t>
            </a:r>
            <a:r>
              <a:rPr lang="fr-FR" sz="2400" dirty="0">
                <a:solidFill>
                  <a:srgbClr val="FF0000"/>
                </a:solidFill>
              </a:rPr>
              <a:t> Seulement certains types de personnes développent des pathologies mentales.</a:t>
            </a:r>
          </a:p>
          <a:p>
            <a:pPr marL="466725" lvl="0" indent="-466725">
              <a:buFont typeface="Wingdings" pitchFamily="2" charset="2"/>
              <a:buChar char="Ø"/>
            </a:pPr>
            <a:r>
              <a:rPr lang="fr-FR" sz="2400" b="1" dirty="0">
                <a:solidFill>
                  <a:schemeClr val="accent6">
                    <a:lumMod val="75000"/>
                  </a:schemeClr>
                </a:solidFill>
              </a:rPr>
              <a:t>​Réalité : </a:t>
            </a:r>
            <a:r>
              <a:rPr lang="fr-FR" sz="2400" dirty="0">
                <a:solidFill>
                  <a:schemeClr val="accent6">
                    <a:lumMod val="75000"/>
                  </a:schemeClr>
                </a:solidFill>
              </a:rPr>
              <a:t>De nombreuses personnes développent une maladie mentale ou un problème de santé mental à un moment de leur vie, dû à des interactions complexes entre des facteurs génétiques, biologiques, sociaux et environnementaux.  Nous sommes tous vulnérables aux problèmes de santé mentale, quel que soit notre âge, notre éducation, nos revenus ou notre culture.</a:t>
            </a:r>
          </a:p>
        </p:txBody>
      </p:sp>
    </p:spTree>
    <p:extLst>
      <p:ext uri="{BB962C8B-B14F-4D97-AF65-F5344CB8AC3E}">
        <p14:creationId xmlns:p14="http://schemas.microsoft.com/office/powerpoint/2010/main" val="65512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6ECB-FD35-BC40-A39D-6B1A4551BA90}"/>
              </a:ext>
            </a:extLst>
          </p:cNvPr>
          <p:cNvSpPr>
            <a:spLocks noGrp="1"/>
          </p:cNvSpPr>
          <p:nvPr>
            <p:ph type="title"/>
          </p:nvPr>
        </p:nvSpPr>
        <p:spPr>
          <a:xfrm>
            <a:off x="171450" y="136526"/>
            <a:ext cx="9129568" cy="611619"/>
          </a:xfrm>
        </p:spPr>
        <p:txBody>
          <a:bodyPr/>
          <a:lstStyle/>
          <a:p>
            <a:r>
              <a:rPr lang="fr-FR" dirty="0"/>
              <a:t>Les mythes et réalités en matière de santé mentale</a:t>
            </a:r>
          </a:p>
        </p:txBody>
      </p:sp>
      <p:sp>
        <p:nvSpPr>
          <p:cNvPr id="3" name="Text Placeholder 2">
            <a:extLst>
              <a:ext uri="{FF2B5EF4-FFF2-40B4-BE49-F238E27FC236}">
                <a16:creationId xmlns:a16="http://schemas.microsoft.com/office/drawing/2014/main" id="{C7762BDE-B7F7-7F4D-A3BB-94F97C44DA59}"/>
              </a:ext>
            </a:extLst>
          </p:cNvPr>
          <p:cNvSpPr>
            <a:spLocks noGrp="1"/>
          </p:cNvSpPr>
          <p:nvPr>
            <p:ph type="body" sz="quarter" idx="10"/>
          </p:nvPr>
        </p:nvSpPr>
        <p:spPr>
          <a:xfrm>
            <a:off x="461963" y="1146175"/>
            <a:ext cx="8347929" cy="4911725"/>
          </a:xfrm>
        </p:spPr>
        <p:txBody>
          <a:bodyPr/>
          <a:lstStyle/>
          <a:p>
            <a:pPr marL="0" indent="0">
              <a:buNone/>
            </a:pPr>
            <a:r>
              <a:rPr lang="fr-FR" sz="2400" b="1" dirty="0">
                <a:solidFill>
                  <a:srgbClr val="FF0000"/>
                </a:solidFill>
              </a:rPr>
              <a:t>Mythe n° 2 :</a:t>
            </a:r>
            <a:r>
              <a:rPr lang="fr-FR" sz="2400" dirty="0">
                <a:solidFill>
                  <a:srgbClr val="FF0000"/>
                </a:solidFill>
              </a:rPr>
              <a:t> La plupart des troubles de la santé mentale sont dus à une faiblesse personnelle. Je n’aurai pas de problème de santé mentale si j’ai suffisamment de volonté, que j’ai de « bonnes pensées », ou que j’ai la foi.</a:t>
            </a:r>
          </a:p>
          <a:p>
            <a:pPr marL="466725" indent="-466725">
              <a:buFont typeface="Wingdings" pitchFamily="2" charset="2"/>
              <a:buChar char="Ø"/>
            </a:pPr>
            <a:r>
              <a:rPr lang="fr-FR" sz="2400" b="1" dirty="0">
                <a:solidFill>
                  <a:schemeClr val="accent6">
                    <a:lumMod val="75000"/>
                  </a:schemeClr>
                </a:solidFill>
              </a:rPr>
              <a:t>Réalité</a:t>
            </a:r>
            <a:r>
              <a:rPr lang="fr-FR" sz="2400" dirty="0">
                <a:solidFill>
                  <a:schemeClr val="accent6">
                    <a:lumMod val="75000"/>
                  </a:schemeClr>
                </a:solidFill>
              </a:rPr>
              <a:t> : Un trouble de la santé mentale n’est pas un défaut de caractère. La volonté, l’optimisme et la foi peuvent tous avoir une influence sur notre santé mentale, mais ils ne peuvent pas complètement nous protéger des problèmes de santé mentale. Affirmer que les maladies mentales résultent de faiblesses personnelles ou peuvent être guéries grâce à la force de caractère d’un individu est aussi simpliste que dangereux. </a:t>
            </a:r>
          </a:p>
        </p:txBody>
      </p:sp>
    </p:spTree>
    <p:extLst>
      <p:ext uri="{BB962C8B-B14F-4D97-AF65-F5344CB8AC3E}">
        <p14:creationId xmlns:p14="http://schemas.microsoft.com/office/powerpoint/2010/main" val="1713514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6ECB-FD35-BC40-A39D-6B1A4551BA90}"/>
              </a:ext>
            </a:extLst>
          </p:cNvPr>
          <p:cNvSpPr>
            <a:spLocks noGrp="1"/>
          </p:cNvSpPr>
          <p:nvPr>
            <p:ph type="title"/>
          </p:nvPr>
        </p:nvSpPr>
        <p:spPr>
          <a:xfrm>
            <a:off x="171450" y="136526"/>
            <a:ext cx="8856172" cy="611619"/>
          </a:xfrm>
        </p:spPr>
        <p:txBody>
          <a:bodyPr/>
          <a:lstStyle/>
          <a:p>
            <a:r>
              <a:rPr lang="fr-FR" dirty="0"/>
              <a:t>Les mythes et réalités en matière de santé mentale</a:t>
            </a:r>
          </a:p>
        </p:txBody>
      </p:sp>
      <p:sp>
        <p:nvSpPr>
          <p:cNvPr id="3" name="Text Placeholder 2">
            <a:extLst>
              <a:ext uri="{FF2B5EF4-FFF2-40B4-BE49-F238E27FC236}">
                <a16:creationId xmlns:a16="http://schemas.microsoft.com/office/drawing/2014/main" id="{C7762BDE-B7F7-7F4D-A3BB-94F97C44DA59}"/>
              </a:ext>
            </a:extLst>
          </p:cNvPr>
          <p:cNvSpPr>
            <a:spLocks noGrp="1"/>
          </p:cNvSpPr>
          <p:nvPr>
            <p:ph type="body" sz="quarter" idx="10"/>
          </p:nvPr>
        </p:nvSpPr>
        <p:spPr>
          <a:xfrm>
            <a:off x="461963" y="1146175"/>
            <a:ext cx="8565659" cy="4911725"/>
          </a:xfrm>
        </p:spPr>
        <p:txBody>
          <a:bodyPr/>
          <a:lstStyle/>
          <a:p>
            <a:pPr marL="0" indent="0">
              <a:buNone/>
            </a:pPr>
            <a:r>
              <a:rPr lang="fr-FR" sz="2400" b="1" dirty="0">
                <a:solidFill>
                  <a:srgbClr val="FF0000"/>
                </a:solidFill>
              </a:rPr>
              <a:t>Mythe n° 3 :</a:t>
            </a:r>
            <a:r>
              <a:rPr lang="fr-FR" sz="2400" dirty="0">
                <a:solidFill>
                  <a:srgbClr val="FF0000"/>
                </a:solidFill>
              </a:rPr>
              <a:t> Les troubles de la santé mentale sont incurables, durent toute la vie et sont handicapants. </a:t>
            </a:r>
          </a:p>
          <a:p>
            <a:pPr marL="466725" indent="-466725">
              <a:buFont typeface="Wingdings" pitchFamily="2" charset="2"/>
              <a:buChar char="Ø"/>
            </a:pPr>
            <a:r>
              <a:rPr lang="fr-FR" sz="2400" b="1" dirty="0">
                <a:solidFill>
                  <a:schemeClr val="accent6">
                    <a:lumMod val="75000"/>
                  </a:schemeClr>
                </a:solidFill>
              </a:rPr>
              <a:t>Réalité</a:t>
            </a:r>
            <a:r>
              <a:rPr lang="fr-FR" sz="2400" dirty="0">
                <a:solidFill>
                  <a:schemeClr val="accent6">
                    <a:lumMod val="75000"/>
                  </a:schemeClr>
                </a:solidFill>
              </a:rPr>
              <a:t> : Il est vrai que certains troubles de la santé mentale peuvent être très handicapants. Cependant, avec le bon type de traitement, de nombreuses personnes se rétablissent totalement et n'ont plus jamais d’épisodes de santé mentale. Pour d’autres, les périodes de maladie mentale peuvent être récurrentes et/ou nécessiter un traitement au long cours ou périodique. Il en va de même pour de nombreuses maladies physiques. Comme ces autres maladies au long cours, les problèmes de santé mentale peuvent être gérés de manière à permettre aux individus de profiter pleinement de la vie. </a:t>
            </a:r>
          </a:p>
        </p:txBody>
      </p:sp>
    </p:spTree>
    <p:extLst>
      <p:ext uri="{BB962C8B-B14F-4D97-AF65-F5344CB8AC3E}">
        <p14:creationId xmlns:p14="http://schemas.microsoft.com/office/powerpoint/2010/main" val="3245275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6ECB-FD35-BC40-A39D-6B1A4551BA90}"/>
              </a:ext>
            </a:extLst>
          </p:cNvPr>
          <p:cNvSpPr>
            <a:spLocks noGrp="1"/>
          </p:cNvSpPr>
          <p:nvPr>
            <p:ph type="title"/>
          </p:nvPr>
        </p:nvSpPr>
        <p:spPr>
          <a:xfrm>
            <a:off x="171450" y="136526"/>
            <a:ext cx="8778586" cy="611619"/>
          </a:xfrm>
        </p:spPr>
        <p:txBody>
          <a:bodyPr/>
          <a:lstStyle/>
          <a:p>
            <a:r>
              <a:rPr lang="fr-FR" dirty="0"/>
              <a:t>Les mythes et réalités en matière de santé mentale</a:t>
            </a:r>
          </a:p>
        </p:txBody>
      </p:sp>
      <p:sp>
        <p:nvSpPr>
          <p:cNvPr id="3" name="Text Placeholder 2">
            <a:extLst>
              <a:ext uri="{FF2B5EF4-FFF2-40B4-BE49-F238E27FC236}">
                <a16:creationId xmlns:a16="http://schemas.microsoft.com/office/drawing/2014/main" id="{C7762BDE-B7F7-7F4D-A3BB-94F97C44DA59}"/>
              </a:ext>
            </a:extLst>
          </p:cNvPr>
          <p:cNvSpPr>
            <a:spLocks noGrp="1"/>
          </p:cNvSpPr>
          <p:nvPr>
            <p:ph type="body" sz="quarter" idx="10"/>
          </p:nvPr>
        </p:nvSpPr>
        <p:spPr>
          <a:xfrm>
            <a:off x="461963" y="1146175"/>
            <a:ext cx="8347929" cy="4911725"/>
          </a:xfrm>
        </p:spPr>
        <p:txBody>
          <a:bodyPr/>
          <a:lstStyle/>
          <a:p>
            <a:pPr marL="0" indent="0">
              <a:buNone/>
            </a:pPr>
            <a:r>
              <a:rPr lang="fr-FR" sz="2400" b="1" dirty="0">
                <a:solidFill>
                  <a:srgbClr val="FF0000"/>
                </a:solidFill>
              </a:rPr>
              <a:t>Mythe n° 4 :</a:t>
            </a:r>
            <a:r>
              <a:rPr lang="fr-FR" sz="2400" dirty="0">
                <a:solidFill>
                  <a:srgbClr val="FF0000"/>
                </a:solidFill>
              </a:rPr>
              <a:t> </a:t>
            </a:r>
            <a:r>
              <a:rPr lang="fr-FR" sz="2400" i="1" dirty="0">
                <a:solidFill>
                  <a:srgbClr val="FF0000"/>
                </a:solidFill>
              </a:rPr>
              <a:t>Si je fais une thérapie et que je prends mieux soin de moi-même, je n’aurai pas besoin de médicaments pour traiter ma maladie mentale.</a:t>
            </a:r>
            <a:r>
              <a:rPr lang="fr-FR" sz="2400" dirty="0">
                <a:solidFill>
                  <a:srgbClr val="FF0000"/>
                </a:solidFill>
              </a:rPr>
              <a:t> </a:t>
            </a:r>
            <a:r>
              <a:rPr lang="fr-FR" sz="2400" dirty="0"/>
              <a:t>(Ou, à l’inverse</a:t>
            </a:r>
            <a:r>
              <a:rPr lang="fr-FR" sz="2400" dirty="0">
                <a:solidFill>
                  <a:srgbClr val="FF0000"/>
                </a:solidFill>
              </a:rPr>
              <a:t>… </a:t>
            </a:r>
            <a:r>
              <a:rPr lang="fr-FR" sz="2400" i="1" dirty="0">
                <a:solidFill>
                  <a:srgbClr val="FF0000"/>
                </a:solidFill>
              </a:rPr>
              <a:t>Si je prends des médicaments, je n’aurai pas besoin de conseils</a:t>
            </a:r>
            <a:r>
              <a:rPr lang="fr-FR" sz="2400" dirty="0">
                <a:solidFill>
                  <a:srgbClr val="FF0000"/>
                </a:solidFill>
              </a:rPr>
              <a:t>.</a:t>
            </a:r>
            <a:r>
              <a:rPr lang="fr-FR" sz="2400" dirty="0"/>
              <a:t>)</a:t>
            </a:r>
          </a:p>
          <a:p>
            <a:pPr marL="466725" indent="-466725">
              <a:buFont typeface="Wingdings" pitchFamily="2" charset="2"/>
              <a:buChar char="Ø"/>
            </a:pPr>
            <a:r>
              <a:rPr lang="fr-FR" sz="2400" b="1" dirty="0">
                <a:solidFill>
                  <a:schemeClr val="accent6">
                    <a:lumMod val="75000"/>
                  </a:schemeClr>
                </a:solidFill>
              </a:rPr>
              <a:t>Réalité</a:t>
            </a:r>
            <a:r>
              <a:rPr lang="fr-FR" sz="2400" dirty="0">
                <a:solidFill>
                  <a:schemeClr val="accent6">
                    <a:lumMod val="75000"/>
                  </a:schemeClr>
                </a:solidFill>
              </a:rPr>
              <a:t> : Dans de nombreux cas (comme une dépression sévère), de nombreuses études suggèrent qu'une combinaison de thérapie et de médicaments est généralement plus efficace pour gérer les symptômes et améliorer votre bien-être qu’un autre type de traitement seul. </a:t>
            </a:r>
          </a:p>
          <a:p>
            <a:pPr marL="466725" indent="-466725">
              <a:buFont typeface="Wingdings" pitchFamily="2" charset="2"/>
              <a:buChar char="Ø"/>
            </a:pPr>
            <a:endParaRPr lang="en-US" sz="2400" dirty="0">
              <a:solidFill>
                <a:schemeClr val="accent6">
                  <a:lumMod val="75000"/>
                </a:schemeClr>
              </a:solidFill>
            </a:endParaRPr>
          </a:p>
        </p:txBody>
      </p:sp>
    </p:spTree>
    <p:extLst>
      <p:ext uri="{BB962C8B-B14F-4D97-AF65-F5344CB8AC3E}">
        <p14:creationId xmlns:p14="http://schemas.microsoft.com/office/powerpoint/2010/main" val="21754299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3671</TotalTime>
  <Words>7138</Words>
  <Application>Microsoft Office PowerPoint</Application>
  <PresentationFormat>On-screen Show (4:3)</PresentationFormat>
  <Paragraphs>422</Paragraphs>
  <Slides>36</Slides>
  <Notes>36</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36</vt:i4>
      </vt:variant>
    </vt:vector>
  </HeadingPairs>
  <TitlesOfParts>
    <vt:vector size="42" baseType="lpstr">
      <vt:lpstr>Arial</vt:lpstr>
      <vt:lpstr>Calibri</vt:lpstr>
      <vt:lpstr>Wingdings</vt:lpstr>
      <vt:lpstr>Office Theme</vt:lpstr>
      <vt:lpstr>1_Office Theme</vt:lpstr>
      <vt:lpstr>think-cell Slide</vt:lpstr>
      <vt:lpstr>Sensibilisation à la santé mentale</vt:lpstr>
      <vt:lpstr>Les thématiques que nous allons aborder</vt:lpstr>
      <vt:lpstr>Qu’est-ce que la santé mentale ?</vt:lpstr>
      <vt:lpstr>La santé mentale est...</vt:lpstr>
      <vt:lpstr>Quatre mythes (et réalités) en matière de santé mentale</vt:lpstr>
      <vt:lpstr>Les mythes et réalités en matière de santé mentale</vt:lpstr>
      <vt:lpstr>Les mythes et réalités en matière de santé mentale</vt:lpstr>
      <vt:lpstr>Les mythes et réalités en matière de santé mentale</vt:lpstr>
      <vt:lpstr>Les mythes et réalités en matière de santé mentale</vt:lpstr>
      <vt:lpstr>Six troubles courants de la santé mentale</vt:lpstr>
      <vt:lpstr>Diagnostics courants de troubles de la santé mentale</vt:lpstr>
      <vt:lpstr>L’influence de la culture</vt:lpstr>
      <vt:lpstr>Anxiété</vt:lpstr>
      <vt:lpstr>Les symptômes courants d’anxiété</vt:lpstr>
      <vt:lpstr>Dépression</vt:lpstr>
      <vt:lpstr>Les signes et symptômes courants de dépression</vt:lpstr>
      <vt:lpstr>Trouble bipolaire </vt:lpstr>
      <vt:lpstr>Trouble obsessionnel compulsif (TOC) </vt:lpstr>
      <vt:lpstr>Le TOC est caractérisé par...</vt:lpstr>
      <vt:lpstr>Schizophrénie</vt:lpstr>
      <vt:lpstr>Trouble de stress post-traumatique (TSPT)</vt:lpstr>
      <vt:lpstr>Les symptômes du TSPT</vt:lpstr>
      <vt:lpstr>Comportements souvent associés aux problèmes de santé mentale</vt:lpstr>
      <vt:lpstr>Signes avant-coureurs</vt:lpstr>
      <vt:lpstr>Les modalités habituelles de diagnostic et de traitement des troubles de la santé mentale</vt:lpstr>
      <vt:lpstr>Modalités de diagnostic des troubles de la santé mentale</vt:lpstr>
      <vt:lpstr>Quelques traitements efficaces pour les troubles de la santé mentale</vt:lpstr>
      <vt:lpstr>Quand demander de l’aide en cas de problèmes de santé mentale</vt:lpstr>
      <vt:lpstr>Ne luttez pas seul. Demandez de l’aide quand...</vt:lpstr>
      <vt:lpstr>Avertissement ! Demandez immédiatement de l’aide</vt:lpstr>
      <vt:lpstr>Où s’adresser pour obtenir de l’aide et un soutien</vt:lpstr>
      <vt:lpstr>Ce que l’IRC peut faire pour venir en aide aux employés qui souffrent de problèmes de santé mentale</vt:lpstr>
      <vt:lpstr>Soutien offert par l’IRC aux employés confrontés à des difficultés en matière de santé mentale</vt:lpstr>
      <vt:lpstr>​Le Programme d'aide aux employés et de résilience (EARP) de l'IRC</vt:lpstr>
      <vt:lpstr>Comment programmer une session de conseil par e-mail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Lana Baqaeen</cp:lastModifiedBy>
  <cp:revision>164</cp:revision>
  <cp:lastPrinted>2018-03-21T12:36:13Z</cp:lastPrinted>
  <dcterms:created xsi:type="dcterms:W3CDTF">2019-12-13T02:50:12Z</dcterms:created>
  <dcterms:modified xsi:type="dcterms:W3CDTF">2021-06-24T14:10:51Z</dcterms:modified>
</cp:coreProperties>
</file>