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5"/>
  </p:notesMasterIdLst>
  <p:handoutMasterIdLst>
    <p:handoutMasterId r:id="rId36"/>
  </p:handoutMasterIdLst>
  <p:sldIdLst>
    <p:sldId id="470" r:id="rId2"/>
    <p:sldId id="640" r:id="rId3"/>
    <p:sldId id="641" r:id="rId4"/>
    <p:sldId id="653" r:id="rId5"/>
    <p:sldId id="642" r:id="rId6"/>
    <p:sldId id="646" r:id="rId7"/>
    <p:sldId id="643" r:id="rId8"/>
    <p:sldId id="644" r:id="rId9"/>
    <p:sldId id="679" r:id="rId10"/>
    <p:sldId id="681" r:id="rId11"/>
    <p:sldId id="652" r:id="rId12"/>
    <p:sldId id="660" r:id="rId13"/>
    <p:sldId id="648" r:id="rId14"/>
    <p:sldId id="673" r:id="rId15"/>
    <p:sldId id="656" r:id="rId16"/>
    <p:sldId id="663" r:id="rId17"/>
    <p:sldId id="677" r:id="rId18"/>
    <p:sldId id="675" r:id="rId19"/>
    <p:sldId id="661" r:id="rId20"/>
    <p:sldId id="657" r:id="rId21"/>
    <p:sldId id="678" r:id="rId22"/>
    <p:sldId id="686" r:id="rId23"/>
    <p:sldId id="683" r:id="rId24"/>
    <p:sldId id="666" r:id="rId25"/>
    <p:sldId id="668" r:id="rId26"/>
    <p:sldId id="669" r:id="rId27"/>
    <p:sldId id="667" r:id="rId28"/>
    <p:sldId id="651" r:id="rId29"/>
    <p:sldId id="495" r:id="rId30"/>
    <p:sldId id="671" r:id="rId31"/>
    <p:sldId id="680" r:id="rId32"/>
    <p:sldId id="654" r:id="rId33"/>
    <p:sldId id="670"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B65E6B-D832-8A8A-CAFA-3CEA0137C5EB}" name="Belinda Carrasco" initials="BC" userId="S::Belinda.Carrasco@rescue.org::6b58e45a-5c05-4d27-b759-15c690784fb8" providerId="AD"/>
  <p188:author id="{EB6DA878-D249-AC65-DFF9-C88C2648CC55}" name="Mike Wolfe" initials="MW" userId="97d181e5faba211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 id="5" name="Robert Lindsley" initial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27EEB"/>
    <a:srgbClr val="FFC000"/>
    <a:srgbClr val="FFE89F"/>
    <a:srgbClr val="5D81E8"/>
    <a:srgbClr val="5482E8"/>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C5831E-9EEE-45F9-9193-0E2CE525D02D}" v="10" dt="2022-12-16T23:35:52.0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18" autoAdjust="0"/>
    <p:restoredTop sz="65153" autoAdjust="0"/>
  </p:normalViewPr>
  <p:slideViewPr>
    <p:cSldViewPr snapToGrid="0">
      <p:cViewPr varScale="1">
        <p:scale>
          <a:sx n="50" d="100"/>
          <a:sy n="50" d="100"/>
        </p:scale>
        <p:origin x="1232" y="44"/>
      </p:cViewPr>
      <p:guideLst>
        <p:guide orient="horz" pos="552"/>
        <p:guide pos="504"/>
        <p:guide orient="horz" pos="1032"/>
      </p:guideLst>
    </p:cSldViewPr>
  </p:slideViewPr>
  <p:outlineViewPr>
    <p:cViewPr>
      <p:scale>
        <a:sx n="33" d="100"/>
        <a:sy n="33" d="100"/>
      </p:scale>
      <p:origin x="0" y="-88"/>
    </p:cViewPr>
  </p:outlineViewPr>
  <p:notesTextViewPr>
    <p:cViewPr>
      <p:scale>
        <a:sx n="114" d="100"/>
        <a:sy n="114" d="100"/>
      </p:scale>
      <p:origin x="0" y="0"/>
    </p:cViewPr>
  </p:notesTextViewPr>
  <p:sorterViewPr>
    <p:cViewPr varScale="1">
      <p:scale>
        <a:sx n="1" d="1"/>
        <a:sy n="1" d="1"/>
      </p:scale>
      <p:origin x="0" y="0"/>
    </p:cViewPr>
  </p:sorterViewPr>
  <p:notesViewPr>
    <p:cSldViewPr snapToGrid="0">
      <p:cViewPr varScale="1">
        <p:scale>
          <a:sx n="64" d="100"/>
          <a:sy n="64" d="100"/>
        </p:scale>
        <p:origin x="2824"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inda Carrasco" userId="6b58e45a-5c05-4d27-b759-15c690784fb8" providerId="ADAL" clId="{C0C5831E-9EEE-45F9-9193-0E2CE525D02D}"/>
    <pc:docChg chg="undo custSel addSld delSld modSld">
      <pc:chgData name="Belinda Carrasco" userId="6b58e45a-5c05-4d27-b759-15c690784fb8" providerId="ADAL" clId="{C0C5831E-9EEE-45F9-9193-0E2CE525D02D}" dt="2022-12-16T23:35:46.463" v="11" actId="20577"/>
      <pc:docMkLst>
        <pc:docMk/>
      </pc:docMkLst>
      <pc:sldChg chg="del">
        <pc:chgData name="Belinda Carrasco" userId="6b58e45a-5c05-4d27-b759-15c690784fb8" providerId="ADAL" clId="{C0C5831E-9EEE-45F9-9193-0E2CE525D02D}" dt="2022-12-16T23:18:58.793" v="0" actId="47"/>
        <pc:sldMkLst>
          <pc:docMk/>
          <pc:sldMk cId="3470705912" sldId="645"/>
        </pc:sldMkLst>
      </pc:sldChg>
      <pc:sldChg chg="add del">
        <pc:chgData name="Belinda Carrasco" userId="6b58e45a-5c05-4d27-b759-15c690784fb8" providerId="ADAL" clId="{C0C5831E-9EEE-45F9-9193-0E2CE525D02D}" dt="2022-12-16T23:34:33.109" v="6" actId="47"/>
        <pc:sldMkLst>
          <pc:docMk/>
          <pc:sldMk cId="1855293357" sldId="664"/>
        </pc:sldMkLst>
      </pc:sldChg>
      <pc:sldChg chg="add del">
        <pc:chgData name="Belinda Carrasco" userId="6b58e45a-5c05-4d27-b759-15c690784fb8" providerId="ADAL" clId="{C0C5831E-9EEE-45F9-9193-0E2CE525D02D}" dt="2022-12-16T23:34:34.792" v="7" actId="47"/>
        <pc:sldMkLst>
          <pc:docMk/>
          <pc:sldMk cId="4078881671" sldId="665"/>
        </pc:sldMkLst>
      </pc:sldChg>
      <pc:sldChg chg="modSp add">
        <pc:chgData name="Belinda Carrasco" userId="6b58e45a-5c05-4d27-b759-15c690784fb8" providerId="ADAL" clId="{C0C5831E-9EEE-45F9-9193-0E2CE525D02D}" dt="2022-12-16T23:35:46.463" v="11" actId="20577"/>
        <pc:sldMkLst>
          <pc:docMk/>
          <pc:sldMk cId="104241327" sldId="681"/>
        </pc:sldMkLst>
        <pc:graphicFrameChg chg="mod">
          <ac:chgData name="Belinda Carrasco" userId="6b58e45a-5c05-4d27-b759-15c690784fb8" providerId="ADAL" clId="{C0C5831E-9EEE-45F9-9193-0E2CE525D02D}" dt="2022-12-16T23:35:46.463" v="11" actId="20577"/>
          <ac:graphicFrameMkLst>
            <pc:docMk/>
            <pc:sldMk cId="104241327" sldId="681"/>
            <ac:graphicFrameMk id="9" creationId="{9E28C0C9-C5E3-8A54-6A2D-BFC1AEE380CC}"/>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783256-0056-45CB-8F70-61B230CEC249}"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US"/>
        </a:p>
      </dgm:t>
    </dgm:pt>
    <dgm:pt modelId="{3A5F9CE0-F677-4D69-A720-9A193F4097E3}">
      <dgm:prSet phldrT="[Text]"/>
      <dgm:spPr/>
      <dgm:t>
        <a:bodyPr/>
        <a:lstStyle/>
        <a:p>
          <a:r>
            <a:rPr lang="en-US" dirty="0"/>
            <a:t>LOOK</a:t>
          </a:r>
        </a:p>
      </dgm:t>
    </dgm:pt>
    <dgm:pt modelId="{DBF151BA-B33D-48FB-8EEF-41C50630658D}" type="parTrans" cxnId="{250C62AF-D738-46B0-AB47-E0E04893205C}">
      <dgm:prSet/>
      <dgm:spPr/>
      <dgm:t>
        <a:bodyPr/>
        <a:lstStyle/>
        <a:p>
          <a:endParaRPr lang="en-US"/>
        </a:p>
      </dgm:t>
    </dgm:pt>
    <dgm:pt modelId="{E10CF0EA-4776-457E-B855-C9365ECFFB1C}" type="sibTrans" cxnId="{250C62AF-D738-46B0-AB47-E0E04893205C}">
      <dgm:prSet/>
      <dgm:spPr/>
      <dgm:t>
        <a:bodyPr/>
        <a:lstStyle/>
        <a:p>
          <a:endParaRPr lang="en-US"/>
        </a:p>
      </dgm:t>
    </dgm:pt>
    <dgm:pt modelId="{3071FD08-ECF2-443A-9E36-C02AE1FD123A}">
      <dgm:prSet phldrT="[Text]"/>
      <dgm:spPr/>
      <dgm:t>
        <a:bodyPr/>
        <a:lstStyle/>
        <a:p>
          <a:r>
            <a:rPr lang="en-US" dirty="0"/>
            <a:t>Check for safety</a:t>
          </a:r>
        </a:p>
      </dgm:t>
    </dgm:pt>
    <dgm:pt modelId="{DDE93330-FBDF-4431-84AA-4A59506777DA}" type="parTrans" cxnId="{AE0499E2-A8DD-4C20-841F-E348CC3C7BBC}">
      <dgm:prSet/>
      <dgm:spPr/>
      <dgm:t>
        <a:bodyPr/>
        <a:lstStyle/>
        <a:p>
          <a:endParaRPr lang="en-US"/>
        </a:p>
      </dgm:t>
    </dgm:pt>
    <dgm:pt modelId="{D5C15104-1710-4157-87CC-B9A2C8F7DF7A}" type="sibTrans" cxnId="{AE0499E2-A8DD-4C20-841F-E348CC3C7BBC}">
      <dgm:prSet/>
      <dgm:spPr/>
      <dgm:t>
        <a:bodyPr/>
        <a:lstStyle/>
        <a:p>
          <a:endParaRPr lang="en-US"/>
        </a:p>
      </dgm:t>
    </dgm:pt>
    <dgm:pt modelId="{A8019DB9-7C03-42C2-BDCA-E1B272031AEC}">
      <dgm:prSet phldrT="[Text]"/>
      <dgm:spPr/>
      <dgm:t>
        <a:bodyPr/>
        <a:lstStyle/>
        <a:p>
          <a:r>
            <a:rPr lang="en-US" dirty="0"/>
            <a:t>Check for people with urgent basic needs</a:t>
          </a:r>
        </a:p>
      </dgm:t>
    </dgm:pt>
    <dgm:pt modelId="{C3B71DBE-64A7-4629-9F9C-6465BC851273}" type="parTrans" cxnId="{8FD020CE-065A-4D08-B5C6-4B8F74DC199C}">
      <dgm:prSet/>
      <dgm:spPr/>
      <dgm:t>
        <a:bodyPr/>
        <a:lstStyle/>
        <a:p>
          <a:endParaRPr lang="en-US"/>
        </a:p>
      </dgm:t>
    </dgm:pt>
    <dgm:pt modelId="{211F155B-E1E4-4D86-9E86-29B28A6987AF}" type="sibTrans" cxnId="{8FD020CE-065A-4D08-B5C6-4B8F74DC199C}">
      <dgm:prSet/>
      <dgm:spPr/>
      <dgm:t>
        <a:bodyPr/>
        <a:lstStyle/>
        <a:p>
          <a:endParaRPr lang="en-US"/>
        </a:p>
      </dgm:t>
    </dgm:pt>
    <dgm:pt modelId="{2FC54C27-C725-49DB-9109-50954CD81B71}">
      <dgm:prSet phldrT="[Text]"/>
      <dgm:spPr/>
      <dgm:t>
        <a:bodyPr/>
        <a:lstStyle/>
        <a:p>
          <a:r>
            <a:rPr lang="en-US" dirty="0"/>
            <a:t>LISTEN</a:t>
          </a:r>
        </a:p>
      </dgm:t>
    </dgm:pt>
    <dgm:pt modelId="{A4FF99A7-CE81-4F07-9D72-6E26E49F8583}" type="parTrans" cxnId="{DE70F51D-1C2A-4860-A97E-3247CCFB4ED1}">
      <dgm:prSet/>
      <dgm:spPr/>
      <dgm:t>
        <a:bodyPr/>
        <a:lstStyle/>
        <a:p>
          <a:endParaRPr lang="en-US"/>
        </a:p>
      </dgm:t>
    </dgm:pt>
    <dgm:pt modelId="{72ADF20A-5153-4295-8DF9-BB1C9843EE6B}" type="sibTrans" cxnId="{DE70F51D-1C2A-4860-A97E-3247CCFB4ED1}">
      <dgm:prSet/>
      <dgm:spPr/>
      <dgm:t>
        <a:bodyPr/>
        <a:lstStyle/>
        <a:p>
          <a:endParaRPr lang="en-US"/>
        </a:p>
      </dgm:t>
    </dgm:pt>
    <dgm:pt modelId="{DA8E62E0-92E7-4F8C-BF05-3AA39BE0B190}">
      <dgm:prSet phldrT="[Text]"/>
      <dgm:spPr/>
      <dgm:t>
        <a:bodyPr/>
        <a:lstStyle/>
        <a:p>
          <a:r>
            <a:rPr lang="en-US" dirty="0"/>
            <a:t>Approach people who may need support</a:t>
          </a:r>
        </a:p>
      </dgm:t>
    </dgm:pt>
    <dgm:pt modelId="{42186C61-3C92-41F9-A94F-774605C7C2F5}" type="parTrans" cxnId="{C3B3A521-5519-4CE0-84AB-4BF9F7E5F4CE}">
      <dgm:prSet/>
      <dgm:spPr/>
      <dgm:t>
        <a:bodyPr/>
        <a:lstStyle/>
        <a:p>
          <a:endParaRPr lang="en-US"/>
        </a:p>
      </dgm:t>
    </dgm:pt>
    <dgm:pt modelId="{16911264-5CE2-4E89-805F-9D3222572A93}" type="sibTrans" cxnId="{C3B3A521-5519-4CE0-84AB-4BF9F7E5F4CE}">
      <dgm:prSet/>
      <dgm:spPr/>
      <dgm:t>
        <a:bodyPr/>
        <a:lstStyle/>
        <a:p>
          <a:endParaRPr lang="en-US"/>
        </a:p>
      </dgm:t>
    </dgm:pt>
    <dgm:pt modelId="{6BE33B19-1382-43DD-B235-1FD14D21D5ED}">
      <dgm:prSet phldrT="[Text]"/>
      <dgm:spPr/>
      <dgm:t>
        <a:bodyPr/>
        <a:lstStyle/>
        <a:p>
          <a:r>
            <a:rPr lang="en-US" dirty="0"/>
            <a:t>LINK</a:t>
          </a:r>
        </a:p>
      </dgm:t>
    </dgm:pt>
    <dgm:pt modelId="{98B5C0B9-5BCC-45C8-B3E7-5DDF0BCFA9AE}" type="parTrans" cxnId="{7B5D642A-C6AB-4F78-B212-CF37AB2C2714}">
      <dgm:prSet/>
      <dgm:spPr/>
      <dgm:t>
        <a:bodyPr/>
        <a:lstStyle/>
        <a:p>
          <a:endParaRPr lang="en-US"/>
        </a:p>
      </dgm:t>
    </dgm:pt>
    <dgm:pt modelId="{2F35564E-896C-4F44-B0BA-95073557A417}" type="sibTrans" cxnId="{7B5D642A-C6AB-4F78-B212-CF37AB2C2714}">
      <dgm:prSet/>
      <dgm:spPr/>
      <dgm:t>
        <a:bodyPr/>
        <a:lstStyle/>
        <a:p>
          <a:endParaRPr lang="en-US"/>
        </a:p>
      </dgm:t>
    </dgm:pt>
    <dgm:pt modelId="{A8B146F8-BC1C-41EF-8C5B-8E2FE7E2761C}">
      <dgm:prSet phldrT="[Text]"/>
      <dgm:spPr/>
      <dgm:t>
        <a:bodyPr/>
        <a:lstStyle/>
        <a:p>
          <a:r>
            <a:rPr lang="en-US" dirty="0"/>
            <a:t>Help address basic needs and access to services</a:t>
          </a:r>
        </a:p>
      </dgm:t>
    </dgm:pt>
    <dgm:pt modelId="{5ECFDBAA-E51A-44DC-AD95-82910602D65F}" type="parTrans" cxnId="{ABDF8FB8-0921-48D7-B5B1-AC6C2B231431}">
      <dgm:prSet/>
      <dgm:spPr/>
      <dgm:t>
        <a:bodyPr/>
        <a:lstStyle/>
        <a:p>
          <a:endParaRPr lang="en-US"/>
        </a:p>
      </dgm:t>
    </dgm:pt>
    <dgm:pt modelId="{16B3B4D8-D756-4D4B-967C-DA4C8AA7D793}" type="sibTrans" cxnId="{ABDF8FB8-0921-48D7-B5B1-AC6C2B231431}">
      <dgm:prSet/>
      <dgm:spPr/>
      <dgm:t>
        <a:bodyPr/>
        <a:lstStyle/>
        <a:p>
          <a:endParaRPr lang="en-US"/>
        </a:p>
      </dgm:t>
    </dgm:pt>
    <dgm:pt modelId="{B396ACB3-4AEC-4B7D-A44B-21D6C1C7FA72}">
      <dgm:prSet phldrT="[Text]"/>
      <dgm:spPr/>
      <dgm:t>
        <a:bodyPr/>
        <a:lstStyle/>
        <a:p>
          <a:r>
            <a:rPr lang="en-US" dirty="0"/>
            <a:t>Connect people with loved ones and social support</a:t>
          </a:r>
        </a:p>
      </dgm:t>
    </dgm:pt>
    <dgm:pt modelId="{0ECC185A-C7A7-471D-85CE-06E0EE20C424}" type="parTrans" cxnId="{FEA93D06-72CF-4861-BEAC-22DC82D120F9}">
      <dgm:prSet/>
      <dgm:spPr/>
      <dgm:t>
        <a:bodyPr/>
        <a:lstStyle/>
        <a:p>
          <a:endParaRPr lang="en-US"/>
        </a:p>
      </dgm:t>
    </dgm:pt>
    <dgm:pt modelId="{2E6FFA74-86B7-4751-8EEA-E1442C0FB044}" type="sibTrans" cxnId="{FEA93D06-72CF-4861-BEAC-22DC82D120F9}">
      <dgm:prSet/>
      <dgm:spPr/>
      <dgm:t>
        <a:bodyPr/>
        <a:lstStyle/>
        <a:p>
          <a:endParaRPr lang="en-US"/>
        </a:p>
      </dgm:t>
    </dgm:pt>
    <dgm:pt modelId="{3AE8623F-0864-42FB-880C-D6478AFA3734}">
      <dgm:prSet phldrT="[Text]"/>
      <dgm:spPr/>
      <dgm:t>
        <a:bodyPr/>
        <a:lstStyle/>
        <a:p>
          <a:endParaRPr lang="en-US" dirty="0"/>
        </a:p>
      </dgm:t>
    </dgm:pt>
    <dgm:pt modelId="{52FD6380-D592-4AA2-A809-F20BF60F5692}" type="parTrans" cxnId="{4A597B33-9AF0-448F-8BE8-BED525529EC8}">
      <dgm:prSet/>
      <dgm:spPr/>
      <dgm:t>
        <a:bodyPr/>
        <a:lstStyle/>
        <a:p>
          <a:endParaRPr lang="en-US"/>
        </a:p>
      </dgm:t>
    </dgm:pt>
    <dgm:pt modelId="{4FDBACCA-CC7A-4682-B94A-3FAA821ACA25}" type="sibTrans" cxnId="{4A597B33-9AF0-448F-8BE8-BED525529EC8}">
      <dgm:prSet/>
      <dgm:spPr/>
      <dgm:t>
        <a:bodyPr/>
        <a:lstStyle/>
        <a:p>
          <a:endParaRPr lang="en-US"/>
        </a:p>
      </dgm:t>
    </dgm:pt>
    <dgm:pt modelId="{31968474-EBED-46BB-A93A-162459980C7D}">
      <dgm:prSet phldrT="[Text]"/>
      <dgm:spPr/>
      <dgm:t>
        <a:bodyPr/>
        <a:lstStyle/>
        <a:p>
          <a:r>
            <a:rPr lang="en-US" dirty="0"/>
            <a:t>Give Information</a:t>
          </a:r>
        </a:p>
      </dgm:t>
    </dgm:pt>
    <dgm:pt modelId="{752A2C65-10EE-418F-91E5-F75D0DB69E2B}" type="parTrans" cxnId="{2F6ADADC-98C2-446D-A143-864D60E6D341}">
      <dgm:prSet/>
      <dgm:spPr/>
      <dgm:t>
        <a:bodyPr/>
        <a:lstStyle/>
        <a:p>
          <a:endParaRPr lang="en-US"/>
        </a:p>
      </dgm:t>
    </dgm:pt>
    <dgm:pt modelId="{30F1560E-80C1-4BA2-90FB-192ECD1EEBF6}" type="sibTrans" cxnId="{2F6ADADC-98C2-446D-A143-864D60E6D341}">
      <dgm:prSet/>
      <dgm:spPr/>
      <dgm:t>
        <a:bodyPr/>
        <a:lstStyle/>
        <a:p>
          <a:endParaRPr lang="en-US"/>
        </a:p>
      </dgm:t>
    </dgm:pt>
    <dgm:pt modelId="{FDFCF868-6DF3-4470-9B86-6C74D81CDA7D}">
      <dgm:prSet phldrT="[Text]"/>
      <dgm:spPr/>
      <dgm:t>
        <a:bodyPr/>
        <a:lstStyle/>
        <a:p>
          <a:r>
            <a:rPr lang="en-US" dirty="0"/>
            <a:t>Check for people with serious distress reactions</a:t>
          </a:r>
        </a:p>
      </dgm:t>
    </dgm:pt>
    <dgm:pt modelId="{1A92670A-2A82-4FFA-9384-A69E66DF8BA3}" type="parTrans" cxnId="{F20B584E-3868-44EE-9DF8-8B20658F1BD9}">
      <dgm:prSet/>
      <dgm:spPr/>
      <dgm:t>
        <a:bodyPr/>
        <a:lstStyle/>
        <a:p>
          <a:endParaRPr lang="en-US"/>
        </a:p>
      </dgm:t>
    </dgm:pt>
    <dgm:pt modelId="{D6D8C87A-4996-4416-AF5E-CE309DFACD17}" type="sibTrans" cxnId="{F20B584E-3868-44EE-9DF8-8B20658F1BD9}">
      <dgm:prSet/>
      <dgm:spPr/>
      <dgm:t>
        <a:bodyPr/>
        <a:lstStyle/>
        <a:p>
          <a:endParaRPr lang="en-US"/>
        </a:p>
      </dgm:t>
    </dgm:pt>
    <dgm:pt modelId="{74326160-100C-453E-9BC0-534F9D903B1D}">
      <dgm:prSet phldrT="[Text]"/>
      <dgm:spPr/>
      <dgm:t>
        <a:bodyPr/>
        <a:lstStyle/>
        <a:p>
          <a:endParaRPr lang="en-US" dirty="0"/>
        </a:p>
      </dgm:t>
    </dgm:pt>
    <dgm:pt modelId="{949005A3-0EBE-4087-9311-47F8C594BAB9}" type="parTrans" cxnId="{476356CE-40F2-4BF5-9DAD-40217E4EF998}">
      <dgm:prSet/>
      <dgm:spPr/>
      <dgm:t>
        <a:bodyPr/>
        <a:lstStyle/>
        <a:p>
          <a:endParaRPr lang="en-US"/>
        </a:p>
      </dgm:t>
    </dgm:pt>
    <dgm:pt modelId="{BBA00968-9382-4A5D-BAC3-FD6AAFB3E4FC}" type="sibTrans" cxnId="{476356CE-40F2-4BF5-9DAD-40217E4EF998}">
      <dgm:prSet/>
      <dgm:spPr/>
      <dgm:t>
        <a:bodyPr/>
        <a:lstStyle/>
        <a:p>
          <a:endParaRPr lang="en-US"/>
        </a:p>
      </dgm:t>
    </dgm:pt>
    <dgm:pt modelId="{755D2C3B-6D6F-43BB-BBCA-3572E6487569}">
      <dgm:prSet phldrT="[Text]"/>
      <dgm:spPr/>
      <dgm:t>
        <a:bodyPr/>
        <a:lstStyle/>
        <a:p>
          <a:r>
            <a:rPr lang="en-US" dirty="0"/>
            <a:t>Ask for People’s needs and concerns</a:t>
          </a:r>
        </a:p>
      </dgm:t>
    </dgm:pt>
    <dgm:pt modelId="{D93FC950-B3FD-46D9-9375-FB72E5D70C35}" type="parTrans" cxnId="{E7B62089-D98F-46DB-B82F-162413B93961}">
      <dgm:prSet/>
      <dgm:spPr/>
      <dgm:t>
        <a:bodyPr/>
        <a:lstStyle/>
        <a:p>
          <a:endParaRPr lang="en-US"/>
        </a:p>
      </dgm:t>
    </dgm:pt>
    <dgm:pt modelId="{4F38960F-7803-4FA7-92C0-359CBF769F61}" type="sibTrans" cxnId="{E7B62089-D98F-46DB-B82F-162413B93961}">
      <dgm:prSet/>
      <dgm:spPr/>
      <dgm:t>
        <a:bodyPr/>
        <a:lstStyle/>
        <a:p>
          <a:endParaRPr lang="en-US"/>
        </a:p>
      </dgm:t>
    </dgm:pt>
    <dgm:pt modelId="{669A3C67-8DC6-4AFD-B57E-F24DF9278514}">
      <dgm:prSet phldrT="[Text]"/>
      <dgm:spPr/>
      <dgm:t>
        <a:bodyPr/>
        <a:lstStyle/>
        <a:p>
          <a:r>
            <a:rPr lang="en-US" dirty="0"/>
            <a:t>Listen to people and help them feel calm</a:t>
          </a:r>
        </a:p>
      </dgm:t>
    </dgm:pt>
    <dgm:pt modelId="{214E84BC-0DD2-4C5B-86FC-FC3A47DE0F66}" type="parTrans" cxnId="{95753C94-5331-4E94-B172-D8EC12348266}">
      <dgm:prSet/>
      <dgm:spPr/>
      <dgm:t>
        <a:bodyPr/>
        <a:lstStyle/>
        <a:p>
          <a:endParaRPr lang="en-US"/>
        </a:p>
      </dgm:t>
    </dgm:pt>
    <dgm:pt modelId="{5CFFC8DB-CF69-4DA7-80AF-76C2A1198E91}" type="sibTrans" cxnId="{95753C94-5331-4E94-B172-D8EC12348266}">
      <dgm:prSet/>
      <dgm:spPr/>
      <dgm:t>
        <a:bodyPr/>
        <a:lstStyle/>
        <a:p>
          <a:endParaRPr lang="en-US"/>
        </a:p>
      </dgm:t>
    </dgm:pt>
    <dgm:pt modelId="{945E2079-6748-4A70-AA7C-5584F51F37D2}">
      <dgm:prSet phldrT="[Text]"/>
      <dgm:spPr/>
      <dgm:t>
        <a:bodyPr/>
        <a:lstStyle/>
        <a:p>
          <a:endParaRPr lang="en-US" dirty="0"/>
        </a:p>
      </dgm:t>
    </dgm:pt>
    <dgm:pt modelId="{1C4B58A6-64AA-4D19-898B-0A5248A83423}" type="parTrans" cxnId="{4B0FC1A2-7AEA-42CB-89A9-DBD0F4B3DEF8}">
      <dgm:prSet/>
      <dgm:spPr/>
      <dgm:t>
        <a:bodyPr/>
        <a:lstStyle/>
        <a:p>
          <a:endParaRPr lang="en-US"/>
        </a:p>
      </dgm:t>
    </dgm:pt>
    <dgm:pt modelId="{28EBFEEB-B6B8-4515-8167-4B16FFE555FB}" type="sibTrans" cxnId="{4B0FC1A2-7AEA-42CB-89A9-DBD0F4B3DEF8}">
      <dgm:prSet/>
      <dgm:spPr/>
      <dgm:t>
        <a:bodyPr/>
        <a:lstStyle/>
        <a:p>
          <a:endParaRPr lang="en-US"/>
        </a:p>
      </dgm:t>
    </dgm:pt>
    <dgm:pt modelId="{C7B58B7E-B385-454E-B1BB-7DA60E10784C}">
      <dgm:prSet phldrT="[Text]"/>
      <dgm:spPr/>
      <dgm:t>
        <a:bodyPr/>
        <a:lstStyle/>
        <a:p>
          <a:endParaRPr lang="en-US" dirty="0"/>
        </a:p>
      </dgm:t>
    </dgm:pt>
    <dgm:pt modelId="{68BD42A7-8F52-4F31-B489-9EC088255544}" type="parTrans" cxnId="{88ED7360-0B21-4089-BAF3-84ECC69FA56B}">
      <dgm:prSet/>
      <dgm:spPr/>
      <dgm:t>
        <a:bodyPr/>
        <a:lstStyle/>
        <a:p>
          <a:endParaRPr lang="en-US"/>
        </a:p>
      </dgm:t>
    </dgm:pt>
    <dgm:pt modelId="{DA0A19B7-86F9-4D0B-8CFC-69F4C3693607}" type="sibTrans" cxnId="{88ED7360-0B21-4089-BAF3-84ECC69FA56B}">
      <dgm:prSet/>
      <dgm:spPr/>
      <dgm:t>
        <a:bodyPr/>
        <a:lstStyle/>
        <a:p>
          <a:endParaRPr lang="en-US"/>
        </a:p>
      </dgm:t>
    </dgm:pt>
    <dgm:pt modelId="{AB6F0A66-AB19-49E0-BAF2-EAB0C794C7CF}" type="pres">
      <dgm:prSet presAssocID="{00783256-0056-45CB-8F70-61B230CEC249}" presName="linearFlow" presStyleCnt="0">
        <dgm:presLayoutVars>
          <dgm:dir/>
          <dgm:animLvl val="lvl"/>
          <dgm:resizeHandles/>
        </dgm:presLayoutVars>
      </dgm:prSet>
      <dgm:spPr/>
    </dgm:pt>
    <dgm:pt modelId="{07EBB70A-E31C-4CA0-9698-E83E776BDA50}" type="pres">
      <dgm:prSet presAssocID="{3A5F9CE0-F677-4D69-A720-9A193F4097E3}" presName="compositeNode" presStyleCnt="0">
        <dgm:presLayoutVars>
          <dgm:bulletEnabled val="1"/>
        </dgm:presLayoutVars>
      </dgm:prSet>
      <dgm:spPr/>
    </dgm:pt>
    <dgm:pt modelId="{85AA79D2-19B7-480F-BAD1-083A4D615045}" type="pres">
      <dgm:prSet presAssocID="{3A5F9CE0-F677-4D69-A720-9A193F4097E3}" presName="image" presStyleLbl="fgImgPlace1" presStyleIdx="0" presStyleCnt="3" custLinFactNeighborX="5270" custLinFactNeighborY="-38830"/>
      <dgm:spPr>
        <a:blipFill rotWithShape="1">
          <a:blip xmlns:r="http://schemas.openxmlformats.org/officeDocument/2006/relationships" r:embed="rId1"/>
          <a:srcRect/>
          <a:stretch>
            <a:fillRect/>
          </a:stretch>
        </a:blipFill>
      </dgm:spPr>
    </dgm:pt>
    <dgm:pt modelId="{EA1035B0-93C1-4813-9DCB-5DA33116E339}" type="pres">
      <dgm:prSet presAssocID="{3A5F9CE0-F677-4D69-A720-9A193F4097E3}" presName="childNode" presStyleLbl="node1" presStyleIdx="0" presStyleCnt="3">
        <dgm:presLayoutVars>
          <dgm:bulletEnabled val="1"/>
        </dgm:presLayoutVars>
      </dgm:prSet>
      <dgm:spPr/>
    </dgm:pt>
    <dgm:pt modelId="{CA168AB6-9B3B-45B9-B056-0997D3CFC4E9}" type="pres">
      <dgm:prSet presAssocID="{3A5F9CE0-F677-4D69-A720-9A193F4097E3}" presName="parentNode" presStyleLbl="revTx" presStyleIdx="0" presStyleCnt="3">
        <dgm:presLayoutVars>
          <dgm:chMax val="0"/>
          <dgm:bulletEnabled val="1"/>
        </dgm:presLayoutVars>
      </dgm:prSet>
      <dgm:spPr/>
    </dgm:pt>
    <dgm:pt modelId="{818FF914-0B94-4827-BC41-80590251C4C8}" type="pres">
      <dgm:prSet presAssocID="{E10CF0EA-4776-457E-B855-C9365ECFFB1C}" presName="sibTrans" presStyleCnt="0"/>
      <dgm:spPr/>
    </dgm:pt>
    <dgm:pt modelId="{E463625C-1FAE-44A1-8B9F-E2505CDBCE5F}" type="pres">
      <dgm:prSet presAssocID="{2FC54C27-C725-49DB-9109-50954CD81B71}" presName="compositeNode" presStyleCnt="0">
        <dgm:presLayoutVars>
          <dgm:bulletEnabled val="1"/>
        </dgm:presLayoutVars>
      </dgm:prSet>
      <dgm:spPr/>
    </dgm:pt>
    <dgm:pt modelId="{B62823F8-0DCB-4C44-8AEF-0D19CB533CBC}" type="pres">
      <dgm:prSet presAssocID="{2FC54C27-C725-49DB-9109-50954CD81B71}" presName="image" presStyleLbl="fgImgPlace1" presStyleIdx="1" presStyleCnt="3" custLinFactNeighborX="3797" custLinFactNeighborY="-42342"/>
      <dgm:spPr>
        <a:blipFill rotWithShape="1">
          <a:blip xmlns:r="http://schemas.openxmlformats.org/officeDocument/2006/relationships" r:embed="rId2"/>
          <a:srcRect/>
          <a:stretch>
            <a:fillRect/>
          </a:stretch>
        </a:blipFill>
      </dgm:spPr>
    </dgm:pt>
    <dgm:pt modelId="{23B193E2-EDEA-4A4E-AF61-381C355B7AE9}" type="pres">
      <dgm:prSet presAssocID="{2FC54C27-C725-49DB-9109-50954CD81B71}" presName="childNode" presStyleLbl="node1" presStyleIdx="1" presStyleCnt="3">
        <dgm:presLayoutVars>
          <dgm:bulletEnabled val="1"/>
        </dgm:presLayoutVars>
      </dgm:prSet>
      <dgm:spPr/>
    </dgm:pt>
    <dgm:pt modelId="{227753F0-955F-470F-87A5-44DF5B411453}" type="pres">
      <dgm:prSet presAssocID="{2FC54C27-C725-49DB-9109-50954CD81B71}" presName="parentNode" presStyleLbl="revTx" presStyleIdx="1" presStyleCnt="3">
        <dgm:presLayoutVars>
          <dgm:chMax val="0"/>
          <dgm:bulletEnabled val="1"/>
        </dgm:presLayoutVars>
      </dgm:prSet>
      <dgm:spPr/>
    </dgm:pt>
    <dgm:pt modelId="{DDD4E099-3F54-45BA-B2D2-E625E9E1F618}" type="pres">
      <dgm:prSet presAssocID="{72ADF20A-5153-4295-8DF9-BB1C9843EE6B}" presName="sibTrans" presStyleCnt="0"/>
      <dgm:spPr/>
    </dgm:pt>
    <dgm:pt modelId="{C6490420-23D0-41F2-BCC6-3369BDD07F51}" type="pres">
      <dgm:prSet presAssocID="{6BE33B19-1382-43DD-B235-1FD14D21D5ED}" presName="compositeNode" presStyleCnt="0">
        <dgm:presLayoutVars>
          <dgm:bulletEnabled val="1"/>
        </dgm:presLayoutVars>
      </dgm:prSet>
      <dgm:spPr/>
    </dgm:pt>
    <dgm:pt modelId="{F5BAD921-D17D-4E44-B6CE-EAA3B05D75D1}" type="pres">
      <dgm:prSet presAssocID="{6BE33B19-1382-43DD-B235-1FD14D21D5ED}" presName="image" presStyleLbl="fgImgPlace1" presStyleIdx="2" presStyleCnt="3" custScaleX="88013" custScaleY="84807" custLinFactNeighborX="-2494" custLinFactNeighborY="-34859"/>
      <dgm:spPr>
        <a:blipFill rotWithShape="1">
          <a:blip xmlns:r="http://schemas.openxmlformats.org/officeDocument/2006/relationships" r:embed="rId3"/>
          <a:srcRect/>
          <a:stretch>
            <a:fillRect t="-2000" b="-2000"/>
          </a:stretch>
        </a:blipFill>
      </dgm:spPr>
    </dgm:pt>
    <dgm:pt modelId="{856039CB-26EC-4FE4-AB7C-37CC284C0BC3}" type="pres">
      <dgm:prSet presAssocID="{6BE33B19-1382-43DD-B235-1FD14D21D5ED}" presName="childNode" presStyleLbl="node1" presStyleIdx="2" presStyleCnt="3">
        <dgm:presLayoutVars>
          <dgm:bulletEnabled val="1"/>
        </dgm:presLayoutVars>
      </dgm:prSet>
      <dgm:spPr/>
    </dgm:pt>
    <dgm:pt modelId="{86F521C5-9800-4A91-8B6D-A146B9A59337}" type="pres">
      <dgm:prSet presAssocID="{6BE33B19-1382-43DD-B235-1FD14D21D5ED}" presName="parentNode" presStyleLbl="revTx" presStyleIdx="2" presStyleCnt="3">
        <dgm:presLayoutVars>
          <dgm:chMax val="0"/>
          <dgm:bulletEnabled val="1"/>
        </dgm:presLayoutVars>
      </dgm:prSet>
      <dgm:spPr/>
    </dgm:pt>
  </dgm:ptLst>
  <dgm:cxnLst>
    <dgm:cxn modelId="{512DAD03-5E5D-426D-BA4C-F130EEE4D082}" type="presOf" srcId="{3A5F9CE0-F677-4D69-A720-9A193F4097E3}" destId="{CA168AB6-9B3B-45B9-B056-0997D3CFC4E9}" srcOrd="0" destOrd="0" presId="urn:microsoft.com/office/officeart/2005/8/layout/hList2"/>
    <dgm:cxn modelId="{FEA93D06-72CF-4861-BEAC-22DC82D120F9}" srcId="{6BE33B19-1382-43DD-B235-1FD14D21D5ED}" destId="{B396ACB3-4AEC-4B7D-A44B-21D6C1C7FA72}" srcOrd="4" destOrd="0" parTransId="{0ECC185A-C7A7-471D-85CE-06E0EE20C424}" sibTransId="{2E6FFA74-86B7-4751-8EEA-E1442C0FB044}"/>
    <dgm:cxn modelId="{352D320E-2E4F-41F9-AC08-2D7A76551F19}" type="presOf" srcId="{B396ACB3-4AEC-4B7D-A44B-21D6C1C7FA72}" destId="{856039CB-26EC-4FE4-AB7C-37CC284C0BC3}" srcOrd="0" destOrd="4" presId="urn:microsoft.com/office/officeart/2005/8/layout/hList2"/>
    <dgm:cxn modelId="{4D4F3C1B-546F-4636-8980-51EA8CF4A836}" type="presOf" srcId="{A8B146F8-BC1C-41EF-8C5B-8E2FE7E2761C}" destId="{856039CB-26EC-4FE4-AB7C-37CC284C0BC3}" srcOrd="0" destOrd="0" presId="urn:microsoft.com/office/officeart/2005/8/layout/hList2"/>
    <dgm:cxn modelId="{DE70F51D-1C2A-4860-A97E-3247CCFB4ED1}" srcId="{00783256-0056-45CB-8F70-61B230CEC249}" destId="{2FC54C27-C725-49DB-9109-50954CD81B71}" srcOrd="1" destOrd="0" parTransId="{A4FF99A7-CE81-4F07-9D72-6E26E49F8583}" sibTransId="{72ADF20A-5153-4295-8DF9-BB1C9843EE6B}"/>
    <dgm:cxn modelId="{15B89D1E-3940-449F-B63E-A3655011DB1E}" type="presOf" srcId="{3071FD08-ECF2-443A-9E36-C02AE1FD123A}" destId="{EA1035B0-93C1-4813-9DCB-5DA33116E339}" srcOrd="0" destOrd="0" presId="urn:microsoft.com/office/officeart/2005/8/layout/hList2"/>
    <dgm:cxn modelId="{C3B3A521-5519-4CE0-84AB-4BF9F7E5F4CE}" srcId="{2FC54C27-C725-49DB-9109-50954CD81B71}" destId="{DA8E62E0-92E7-4F8C-BF05-3AA39BE0B190}" srcOrd="0" destOrd="0" parTransId="{42186C61-3C92-41F9-A94F-774605C7C2F5}" sibTransId="{16911264-5CE2-4E89-805F-9D3222572A93}"/>
    <dgm:cxn modelId="{7B5D642A-C6AB-4F78-B212-CF37AB2C2714}" srcId="{00783256-0056-45CB-8F70-61B230CEC249}" destId="{6BE33B19-1382-43DD-B235-1FD14D21D5ED}" srcOrd="2" destOrd="0" parTransId="{98B5C0B9-5BCC-45C8-B3E7-5DDF0BCFA9AE}" sibTransId="{2F35564E-896C-4F44-B0BA-95073557A417}"/>
    <dgm:cxn modelId="{1BAF472A-D412-4BF0-BA63-21EA6D88271E}" type="presOf" srcId="{FDFCF868-6DF3-4470-9B86-6C74D81CDA7D}" destId="{EA1035B0-93C1-4813-9DCB-5DA33116E339}" srcOrd="0" destOrd="4" presId="urn:microsoft.com/office/officeart/2005/8/layout/hList2"/>
    <dgm:cxn modelId="{A517A42A-4694-4BAB-ADA7-355082B54129}" type="presOf" srcId="{945E2079-6748-4A70-AA7C-5584F51F37D2}" destId="{856039CB-26EC-4FE4-AB7C-37CC284C0BC3}" srcOrd="0" destOrd="1" presId="urn:microsoft.com/office/officeart/2005/8/layout/hList2"/>
    <dgm:cxn modelId="{84F3C42E-F81F-429B-86DB-601D8DF904D2}" type="presOf" srcId="{6BE33B19-1382-43DD-B235-1FD14D21D5ED}" destId="{86F521C5-9800-4A91-8B6D-A146B9A59337}" srcOrd="0" destOrd="0" presId="urn:microsoft.com/office/officeart/2005/8/layout/hList2"/>
    <dgm:cxn modelId="{4A597B33-9AF0-448F-8BE8-BED525529EC8}" srcId="{3A5F9CE0-F677-4D69-A720-9A193F4097E3}" destId="{3AE8623F-0864-42FB-880C-D6478AFA3734}" srcOrd="1" destOrd="0" parTransId="{52FD6380-D592-4AA2-A809-F20BF60F5692}" sibTransId="{4FDBACCA-CC7A-4682-B94A-3FAA821ACA25}"/>
    <dgm:cxn modelId="{6F19B637-FF05-435A-A996-4944E6A6F03A}" type="presOf" srcId="{74326160-100C-453E-9BC0-534F9D903B1D}" destId="{EA1035B0-93C1-4813-9DCB-5DA33116E339}" srcOrd="0" destOrd="3" presId="urn:microsoft.com/office/officeart/2005/8/layout/hList2"/>
    <dgm:cxn modelId="{88ED7360-0B21-4089-BAF3-84ECC69FA56B}" srcId="{6BE33B19-1382-43DD-B235-1FD14D21D5ED}" destId="{C7B58B7E-B385-454E-B1BB-7DA60E10784C}" srcOrd="3" destOrd="0" parTransId="{68BD42A7-8F52-4F31-B489-9EC088255544}" sibTransId="{DA0A19B7-86F9-4D0B-8CFC-69F4C3693607}"/>
    <dgm:cxn modelId="{C6857746-EDDA-49CA-B5DE-17EC61AFB118}" type="presOf" srcId="{2FC54C27-C725-49DB-9109-50954CD81B71}" destId="{227753F0-955F-470F-87A5-44DF5B411453}" srcOrd="0" destOrd="0" presId="urn:microsoft.com/office/officeart/2005/8/layout/hList2"/>
    <dgm:cxn modelId="{F20B584E-3868-44EE-9DF8-8B20658F1BD9}" srcId="{3A5F9CE0-F677-4D69-A720-9A193F4097E3}" destId="{FDFCF868-6DF3-4470-9B86-6C74D81CDA7D}" srcOrd="4" destOrd="0" parTransId="{1A92670A-2A82-4FFA-9384-A69E66DF8BA3}" sibTransId="{D6D8C87A-4996-4416-AF5E-CE309DFACD17}"/>
    <dgm:cxn modelId="{D144F34E-B472-4BC6-8D5D-61BF4019E419}" type="presOf" srcId="{3AE8623F-0864-42FB-880C-D6478AFA3734}" destId="{EA1035B0-93C1-4813-9DCB-5DA33116E339}" srcOrd="0" destOrd="1" presId="urn:microsoft.com/office/officeart/2005/8/layout/hList2"/>
    <dgm:cxn modelId="{188A3074-9222-47A5-A56C-DDF4B056926A}" type="presOf" srcId="{755D2C3B-6D6F-43BB-BBCA-3572E6487569}" destId="{23B193E2-EDEA-4A4E-AF61-381C355B7AE9}" srcOrd="0" destOrd="1" presId="urn:microsoft.com/office/officeart/2005/8/layout/hList2"/>
    <dgm:cxn modelId="{14576576-1152-462D-9C26-852119690353}" type="presOf" srcId="{C7B58B7E-B385-454E-B1BB-7DA60E10784C}" destId="{856039CB-26EC-4FE4-AB7C-37CC284C0BC3}" srcOrd="0" destOrd="3" presId="urn:microsoft.com/office/officeart/2005/8/layout/hList2"/>
    <dgm:cxn modelId="{5D912584-2A88-4E94-AE05-96354AC6436D}" type="presOf" srcId="{669A3C67-8DC6-4AFD-B57E-F24DF9278514}" destId="{23B193E2-EDEA-4A4E-AF61-381C355B7AE9}" srcOrd="0" destOrd="2" presId="urn:microsoft.com/office/officeart/2005/8/layout/hList2"/>
    <dgm:cxn modelId="{E7B62089-D98F-46DB-B82F-162413B93961}" srcId="{2FC54C27-C725-49DB-9109-50954CD81B71}" destId="{755D2C3B-6D6F-43BB-BBCA-3572E6487569}" srcOrd="1" destOrd="0" parTransId="{D93FC950-B3FD-46D9-9375-FB72E5D70C35}" sibTransId="{4F38960F-7803-4FA7-92C0-359CBF769F61}"/>
    <dgm:cxn modelId="{95753C94-5331-4E94-B172-D8EC12348266}" srcId="{2FC54C27-C725-49DB-9109-50954CD81B71}" destId="{669A3C67-8DC6-4AFD-B57E-F24DF9278514}" srcOrd="2" destOrd="0" parTransId="{214E84BC-0DD2-4C5B-86FC-FC3A47DE0F66}" sibTransId="{5CFFC8DB-CF69-4DA7-80AF-76C2A1198E91}"/>
    <dgm:cxn modelId="{69DEA79C-DDDC-429B-A82A-62017F770918}" type="presOf" srcId="{DA8E62E0-92E7-4F8C-BF05-3AA39BE0B190}" destId="{23B193E2-EDEA-4A4E-AF61-381C355B7AE9}" srcOrd="0" destOrd="0" presId="urn:microsoft.com/office/officeart/2005/8/layout/hList2"/>
    <dgm:cxn modelId="{90C921A0-857D-47FD-B0C6-935BEEAAEF41}" type="presOf" srcId="{00783256-0056-45CB-8F70-61B230CEC249}" destId="{AB6F0A66-AB19-49E0-BAF2-EAB0C794C7CF}" srcOrd="0" destOrd="0" presId="urn:microsoft.com/office/officeart/2005/8/layout/hList2"/>
    <dgm:cxn modelId="{4B0FC1A2-7AEA-42CB-89A9-DBD0F4B3DEF8}" srcId="{6BE33B19-1382-43DD-B235-1FD14D21D5ED}" destId="{945E2079-6748-4A70-AA7C-5584F51F37D2}" srcOrd="1" destOrd="0" parTransId="{1C4B58A6-64AA-4D19-898B-0A5248A83423}" sibTransId="{28EBFEEB-B6B8-4515-8167-4B16FFE555FB}"/>
    <dgm:cxn modelId="{250C62AF-D738-46B0-AB47-E0E04893205C}" srcId="{00783256-0056-45CB-8F70-61B230CEC249}" destId="{3A5F9CE0-F677-4D69-A720-9A193F4097E3}" srcOrd="0" destOrd="0" parTransId="{DBF151BA-B33D-48FB-8EEF-41C50630658D}" sibTransId="{E10CF0EA-4776-457E-B855-C9365ECFFB1C}"/>
    <dgm:cxn modelId="{ABDF8FB8-0921-48D7-B5B1-AC6C2B231431}" srcId="{6BE33B19-1382-43DD-B235-1FD14D21D5ED}" destId="{A8B146F8-BC1C-41EF-8C5B-8E2FE7E2761C}" srcOrd="0" destOrd="0" parTransId="{5ECFDBAA-E51A-44DC-AD95-82910602D65F}" sibTransId="{16B3B4D8-D756-4D4B-967C-DA4C8AA7D793}"/>
    <dgm:cxn modelId="{EF9A19C7-BF4E-4929-8600-75A65BE064E8}" type="presOf" srcId="{A8019DB9-7C03-42C2-BDCA-E1B272031AEC}" destId="{EA1035B0-93C1-4813-9DCB-5DA33116E339}" srcOrd="0" destOrd="2" presId="urn:microsoft.com/office/officeart/2005/8/layout/hList2"/>
    <dgm:cxn modelId="{8FD020CE-065A-4D08-B5C6-4B8F74DC199C}" srcId="{3A5F9CE0-F677-4D69-A720-9A193F4097E3}" destId="{A8019DB9-7C03-42C2-BDCA-E1B272031AEC}" srcOrd="2" destOrd="0" parTransId="{C3B71DBE-64A7-4629-9F9C-6465BC851273}" sibTransId="{211F155B-E1E4-4D86-9E86-29B28A6987AF}"/>
    <dgm:cxn modelId="{476356CE-40F2-4BF5-9DAD-40217E4EF998}" srcId="{3A5F9CE0-F677-4D69-A720-9A193F4097E3}" destId="{74326160-100C-453E-9BC0-534F9D903B1D}" srcOrd="3" destOrd="0" parTransId="{949005A3-0EBE-4087-9311-47F8C594BAB9}" sibTransId="{BBA00968-9382-4A5D-BAC3-FD6AAFB3E4FC}"/>
    <dgm:cxn modelId="{2F6ADADC-98C2-446D-A143-864D60E6D341}" srcId="{6BE33B19-1382-43DD-B235-1FD14D21D5ED}" destId="{31968474-EBED-46BB-A93A-162459980C7D}" srcOrd="2" destOrd="0" parTransId="{752A2C65-10EE-418F-91E5-F75D0DB69E2B}" sibTransId="{30F1560E-80C1-4BA2-90FB-192ECD1EEBF6}"/>
    <dgm:cxn modelId="{AE0499E2-A8DD-4C20-841F-E348CC3C7BBC}" srcId="{3A5F9CE0-F677-4D69-A720-9A193F4097E3}" destId="{3071FD08-ECF2-443A-9E36-C02AE1FD123A}" srcOrd="0" destOrd="0" parTransId="{DDE93330-FBDF-4431-84AA-4A59506777DA}" sibTransId="{D5C15104-1710-4157-87CC-B9A2C8F7DF7A}"/>
    <dgm:cxn modelId="{8050FDF0-4443-446E-BBCF-BC0BDD80B1A0}" type="presOf" srcId="{31968474-EBED-46BB-A93A-162459980C7D}" destId="{856039CB-26EC-4FE4-AB7C-37CC284C0BC3}" srcOrd="0" destOrd="2" presId="urn:microsoft.com/office/officeart/2005/8/layout/hList2"/>
    <dgm:cxn modelId="{9F0608DA-BB68-42C6-B5EF-AEA906C81004}" type="presParOf" srcId="{AB6F0A66-AB19-49E0-BAF2-EAB0C794C7CF}" destId="{07EBB70A-E31C-4CA0-9698-E83E776BDA50}" srcOrd="0" destOrd="0" presId="urn:microsoft.com/office/officeart/2005/8/layout/hList2"/>
    <dgm:cxn modelId="{813CE7BD-2A87-4F9E-8CE7-9666335B5625}" type="presParOf" srcId="{07EBB70A-E31C-4CA0-9698-E83E776BDA50}" destId="{85AA79D2-19B7-480F-BAD1-083A4D615045}" srcOrd="0" destOrd="0" presId="urn:microsoft.com/office/officeart/2005/8/layout/hList2"/>
    <dgm:cxn modelId="{783EAA0F-0DD4-4832-B96B-191CBA792F55}" type="presParOf" srcId="{07EBB70A-E31C-4CA0-9698-E83E776BDA50}" destId="{EA1035B0-93C1-4813-9DCB-5DA33116E339}" srcOrd="1" destOrd="0" presId="urn:microsoft.com/office/officeart/2005/8/layout/hList2"/>
    <dgm:cxn modelId="{234ED736-6B74-4ED3-BFA4-04F2E86025CB}" type="presParOf" srcId="{07EBB70A-E31C-4CA0-9698-E83E776BDA50}" destId="{CA168AB6-9B3B-45B9-B056-0997D3CFC4E9}" srcOrd="2" destOrd="0" presId="urn:microsoft.com/office/officeart/2005/8/layout/hList2"/>
    <dgm:cxn modelId="{68739F90-6A2E-4B38-AD95-9C2F87E7EEE5}" type="presParOf" srcId="{AB6F0A66-AB19-49E0-BAF2-EAB0C794C7CF}" destId="{818FF914-0B94-4827-BC41-80590251C4C8}" srcOrd="1" destOrd="0" presId="urn:microsoft.com/office/officeart/2005/8/layout/hList2"/>
    <dgm:cxn modelId="{ED07CBB8-B97A-48BC-90AD-AE3D665DEEE0}" type="presParOf" srcId="{AB6F0A66-AB19-49E0-BAF2-EAB0C794C7CF}" destId="{E463625C-1FAE-44A1-8B9F-E2505CDBCE5F}" srcOrd="2" destOrd="0" presId="urn:microsoft.com/office/officeart/2005/8/layout/hList2"/>
    <dgm:cxn modelId="{CD1C936D-F16A-42F7-809E-CAB8CADF5714}" type="presParOf" srcId="{E463625C-1FAE-44A1-8B9F-E2505CDBCE5F}" destId="{B62823F8-0DCB-4C44-8AEF-0D19CB533CBC}" srcOrd="0" destOrd="0" presId="urn:microsoft.com/office/officeart/2005/8/layout/hList2"/>
    <dgm:cxn modelId="{E1747230-F36A-4BDE-8F4C-9C64415C616C}" type="presParOf" srcId="{E463625C-1FAE-44A1-8B9F-E2505CDBCE5F}" destId="{23B193E2-EDEA-4A4E-AF61-381C355B7AE9}" srcOrd="1" destOrd="0" presId="urn:microsoft.com/office/officeart/2005/8/layout/hList2"/>
    <dgm:cxn modelId="{A38469E1-5797-46B0-AA9C-7098D42EAA46}" type="presParOf" srcId="{E463625C-1FAE-44A1-8B9F-E2505CDBCE5F}" destId="{227753F0-955F-470F-87A5-44DF5B411453}" srcOrd="2" destOrd="0" presId="urn:microsoft.com/office/officeart/2005/8/layout/hList2"/>
    <dgm:cxn modelId="{5EBF3C98-8A4C-438F-8247-2B1C4765B534}" type="presParOf" srcId="{AB6F0A66-AB19-49E0-BAF2-EAB0C794C7CF}" destId="{DDD4E099-3F54-45BA-B2D2-E625E9E1F618}" srcOrd="3" destOrd="0" presId="urn:microsoft.com/office/officeart/2005/8/layout/hList2"/>
    <dgm:cxn modelId="{98798028-8EFA-4054-94BE-7342A94382FA}" type="presParOf" srcId="{AB6F0A66-AB19-49E0-BAF2-EAB0C794C7CF}" destId="{C6490420-23D0-41F2-BCC6-3369BDD07F51}" srcOrd="4" destOrd="0" presId="urn:microsoft.com/office/officeart/2005/8/layout/hList2"/>
    <dgm:cxn modelId="{F38EB19E-4111-4891-8DB6-F71A07F285C7}" type="presParOf" srcId="{C6490420-23D0-41F2-BCC6-3369BDD07F51}" destId="{F5BAD921-D17D-4E44-B6CE-EAA3B05D75D1}" srcOrd="0" destOrd="0" presId="urn:microsoft.com/office/officeart/2005/8/layout/hList2"/>
    <dgm:cxn modelId="{29D92C95-4060-48EB-A0D5-8C164EDDDBE2}" type="presParOf" srcId="{C6490420-23D0-41F2-BCC6-3369BDD07F51}" destId="{856039CB-26EC-4FE4-AB7C-37CC284C0BC3}" srcOrd="1" destOrd="0" presId="urn:microsoft.com/office/officeart/2005/8/layout/hList2"/>
    <dgm:cxn modelId="{EC7AA9D3-B30B-4817-8949-6AE8B06421AC}" type="presParOf" srcId="{C6490420-23D0-41F2-BCC6-3369BDD07F51}" destId="{86F521C5-9800-4A91-8B6D-A146B9A59337}"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68AB6-9B3B-45B9-B056-0997D3CFC4E9}">
      <dsp:nvSpPr>
        <dsp:cNvPr id="0" name=""/>
        <dsp:cNvSpPr/>
      </dsp:nvSpPr>
      <dsp:spPr>
        <a:xfrm rot="16200000">
          <a:off x="-1699973" y="257629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anchor="t" anchorCtr="0">
          <a:noAutofit/>
        </a:bodyPr>
        <a:lstStyle/>
        <a:p>
          <a:pPr marL="0" lvl="0" indent="0" algn="r" defTabSz="1289050">
            <a:lnSpc>
              <a:spcPct val="90000"/>
            </a:lnSpc>
            <a:spcBef>
              <a:spcPct val="0"/>
            </a:spcBef>
            <a:spcAft>
              <a:spcPct val="35000"/>
            </a:spcAft>
            <a:buNone/>
          </a:pPr>
          <a:r>
            <a:rPr lang="en-US" sz="2900" kern="1200" dirty="0"/>
            <a:t>LOOK</a:t>
          </a:r>
        </a:p>
      </dsp:txBody>
      <dsp:txXfrm>
        <a:off x="-1699973" y="2576292"/>
        <a:ext cx="3916731" cy="409791"/>
      </dsp:txXfrm>
    </dsp:sp>
    <dsp:sp modelId="{EA1035B0-93C1-4813-9DCB-5DA33116E339}">
      <dsp:nvSpPr>
        <dsp:cNvPr id="0" name=""/>
        <dsp:cNvSpPr/>
      </dsp:nvSpPr>
      <dsp:spPr>
        <a:xfrm>
          <a:off x="463288" y="822821"/>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361413" rIns="170688" bIns="17068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Check for safety</a:t>
          </a:r>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r>
            <a:rPr lang="en-US" sz="1900" kern="1200" dirty="0"/>
            <a:t>Check for people with urgent basic needs</a:t>
          </a:r>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r>
            <a:rPr lang="en-US" sz="1900" kern="1200" dirty="0"/>
            <a:t>Check for people with serious distress reactions</a:t>
          </a:r>
        </a:p>
      </dsp:txBody>
      <dsp:txXfrm>
        <a:off x="463288" y="822821"/>
        <a:ext cx="2041195" cy="3916731"/>
      </dsp:txXfrm>
    </dsp:sp>
    <dsp:sp modelId="{85AA79D2-19B7-480F-BAD1-083A4D615045}">
      <dsp:nvSpPr>
        <dsp:cNvPr id="0" name=""/>
        <dsp:cNvSpPr/>
      </dsp:nvSpPr>
      <dsp:spPr>
        <a:xfrm>
          <a:off x="96689" y="0"/>
          <a:ext cx="819582" cy="819582"/>
        </a:xfrm>
        <a:prstGeom prst="rect">
          <a:avLst/>
        </a:prstGeom>
        <a:blipFill rotWithShape="1">
          <a:blip xmlns:r="http://schemas.openxmlformats.org/officeDocument/2006/relationships" r:embed="rId1"/>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7753F0-955F-470F-87A5-44DF5B411453}">
      <dsp:nvSpPr>
        <dsp:cNvPr id="0" name=""/>
        <dsp:cNvSpPr/>
      </dsp:nvSpPr>
      <dsp:spPr>
        <a:xfrm rot="16200000">
          <a:off x="1275320" y="257629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anchor="t" anchorCtr="0">
          <a:noAutofit/>
        </a:bodyPr>
        <a:lstStyle/>
        <a:p>
          <a:pPr marL="0" lvl="0" indent="0" algn="r" defTabSz="1289050">
            <a:lnSpc>
              <a:spcPct val="90000"/>
            </a:lnSpc>
            <a:spcBef>
              <a:spcPct val="0"/>
            </a:spcBef>
            <a:spcAft>
              <a:spcPct val="35000"/>
            </a:spcAft>
            <a:buNone/>
          </a:pPr>
          <a:r>
            <a:rPr lang="en-US" sz="2900" kern="1200" dirty="0"/>
            <a:t>LISTEN</a:t>
          </a:r>
        </a:p>
      </dsp:txBody>
      <dsp:txXfrm>
        <a:off x="1275320" y="2576292"/>
        <a:ext cx="3916731" cy="409791"/>
      </dsp:txXfrm>
    </dsp:sp>
    <dsp:sp modelId="{23B193E2-EDEA-4A4E-AF61-381C355B7AE9}">
      <dsp:nvSpPr>
        <dsp:cNvPr id="0" name=""/>
        <dsp:cNvSpPr/>
      </dsp:nvSpPr>
      <dsp:spPr>
        <a:xfrm>
          <a:off x="3438582" y="822821"/>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361413" rIns="170688" bIns="17068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Approach people who may need support</a:t>
          </a:r>
        </a:p>
        <a:p>
          <a:pPr marL="171450" lvl="1" indent="-171450" algn="l" defTabSz="844550">
            <a:lnSpc>
              <a:spcPct val="90000"/>
            </a:lnSpc>
            <a:spcBef>
              <a:spcPct val="0"/>
            </a:spcBef>
            <a:spcAft>
              <a:spcPct val="15000"/>
            </a:spcAft>
            <a:buChar char="•"/>
          </a:pPr>
          <a:r>
            <a:rPr lang="en-US" sz="1900" kern="1200" dirty="0"/>
            <a:t>Ask for People’s needs and concerns</a:t>
          </a:r>
        </a:p>
        <a:p>
          <a:pPr marL="171450" lvl="1" indent="-171450" algn="l" defTabSz="844550">
            <a:lnSpc>
              <a:spcPct val="90000"/>
            </a:lnSpc>
            <a:spcBef>
              <a:spcPct val="0"/>
            </a:spcBef>
            <a:spcAft>
              <a:spcPct val="15000"/>
            </a:spcAft>
            <a:buChar char="•"/>
          </a:pPr>
          <a:r>
            <a:rPr lang="en-US" sz="1900" kern="1200" dirty="0"/>
            <a:t>Listen to people and help them feel calm</a:t>
          </a:r>
        </a:p>
      </dsp:txBody>
      <dsp:txXfrm>
        <a:off x="3438582" y="822821"/>
        <a:ext cx="2041195" cy="3916731"/>
      </dsp:txXfrm>
    </dsp:sp>
    <dsp:sp modelId="{B62823F8-0DCB-4C44-8AEF-0D19CB533CBC}">
      <dsp:nvSpPr>
        <dsp:cNvPr id="0" name=""/>
        <dsp:cNvSpPr/>
      </dsp:nvSpPr>
      <dsp:spPr>
        <a:xfrm>
          <a:off x="3059910" y="0"/>
          <a:ext cx="819582" cy="819582"/>
        </a:xfrm>
        <a:prstGeom prst="rect">
          <a:avLst/>
        </a:prstGeom>
        <a:blipFill rotWithShape="1">
          <a:blip xmlns:r="http://schemas.openxmlformats.org/officeDocument/2006/relationships" r:embed="rId2"/>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6F521C5-9800-4A91-8B6D-A146B9A59337}">
      <dsp:nvSpPr>
        <dsp:cNvPr id="0" name=""/>
        <dsp:cNvSpPr/>
      </dsp:nvSpPr>
      <dsp:spPr>
        <a:xfrm rot="16200000">
          <a:off x="4250614" y="251403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anchor="t" anchorCtr="0">
          <a:noAutofit/>
        </a:bodyPr>
        <a:lstStyle/>
        <a:p>
          <a:pPr marL="0" lvl="0" indent="0" algn="r" defTabSz="1289050">
            <a:lnSpc>
              <a:spcPct val="90000"/>
            </a:lnSpc>
            <a:spcBef>
              <a:spcPct val="0"/>
            </a:spcBef>
            <a:spcAft>
              <a:spcPct val="35000"/>
            </a:spcAft>
            <a:buNone/>
          </a:pPr>
          <a:r>
            <a:rPr lang="en-US" sz="2900" kern="1200" dirty="0"/>
            <a:t>LINK</a:t>
          </a:r>
        </a:p>
      </dsp:txBody>
      <dsp:txXfrm>
        <a:off x="4250614" y="2514032"/>
        <a:ext cx="3916731" cy="409791"/>
      </dsp:txXfrm>
    </dsp:sp>
    <dsp:sp modelId="{856039CB-26EC-4FE4-AB7C-37CC284C0BC3}">
      <dsp:nvSpPr>
        <dsp:cNvPr id="0" name=""/>
        <dsp:cNvSpPr/>
      </dsp:nvSpPr>
      <dsp:spPr>
        <a:xfrm>
          <a:off x="6413876" y="760562"/>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361413" rIns="170688" bIns="17068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Help address basic needs and access to services</a:t>
          </a:r>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r>
            <a:rPr lang="en-US" sz="1900" kern="1200" dirty="0"/>
            <a:t>Give Information</a:t>
          </a:r>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r>
            <a:rPr lang="en-US" sz="1900" kern="1200" dirty="0"/>
            <a:t>Connect people with loved ones and social support</a:t>
          </a:r>
        </a:p>
      </dsp:txBody>
      <dsp:txXfrm>
        <a:off x="6413876" y="760562"/>
        <a:ext cx="2041195" cy="3916731"/>
      </dsp:txXfrm>
    </dsp:sp>
    <dsp:sp modelId="{F5BAD921-D17D-4E44-B6CE-EAA3B05D75D1}">
      <dsp:nvSpPr>
        <dsp:cNvPr id="0" name=""/>
        <dsp:cNvSpPr/>
      </dsp:nvSpPr>
      <dsp:spPr>
        <a:xfrm>
          <a:off x="6032766" y="0"/>
          <a:ext cx="721339" cy="695063"/>
        </a:xfrm>
        <a:prstGeom prst="rect">
          <a:avLst/>
        </a:prstGeom>
        <a:blipFill rotWithShape="1">
          <a:blip xmlns:r="http://schemas.openxmlformats.org/officeDocument/2006/relationships" r:embed="rId3"/>
          <a:srcRect/>
          <a:stretch>
            <a:fillRect t="-2000" b="-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12/16/2022</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12/16/2022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i="1" dirty="0"/>
              <a:t>Introduce </a:t>
            </a:r>
            <a:r>
              <a:rPr lang="en-US" b="0" i="1" dirty="0"/>
              <a:t>yourself and how you will approach the topic</a:t>
            </a:r>
            <a:r>
              <a:rPr lang="en-US" b="0" i="0" dirty="0"/>
              <a:t>:</a:t>
            </a:r>
            <a:r>
              <a:rPr lang="en-US" b="1" i="1" dirty="0"/>
              <a:t> </a:t>
            </a:r>
          </a:p>
          <a:p>
            <a:pPr marL="171450" indent="-171450">
              <a:buFont typeface="Arial" panose="020B0604020202020204" pitchFamily="34" charset="0"/>
              <a:buChar char="•"/>
            </a:pPr>
            <a:r>
              <a:rPr lang="en-US" dirty="0"/>
              <a:t>Discuss any “housekeeping” issues (e.g., microphones &amp; videos on or off, protocol around asking any questions during the session.)</a:t>
            </a:r>
          </a:p>
          <a:p>
            <a:pPr marL="171450" indent="-171450">
              <a:buFont typeface="Arial" panose="020B0604020202020204" pitchFamily="34" charset="0"/>
              <a:buChar char="•"/>
            </a:pPr>
            <a:r>
              <a:rPr lang="en-US" dirty="0"/>
              <a:t>Introduce facilitator.</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solidFill>
                  <a:srgbClr val="1C1C19"/>
                </a:solidFill>
                <a:effectLst/>
                <a:latin typeface="CheltenhamStd"/>
              </a:rPr>
              <a:t>Introduce </a:t>
            </a:r>
            <a:r>
              <a:rPr lang="en-US" sz="1200" b="0" i="1" dirty="0">
                <a:solidFill>
                  <a:srgbClr val="1C1C19"/>
                </a:solidFill>
                <a:effectLst/>
                <a:latin typeface="CheltenhamStd"/>
              </a:rPr>
              <a:t>the PFA action principles:</a:t>
            </a:r>
            <a:endParaRPr lang="en-US" sz="1200" b="1" i="1" dirty="0">
              <a:solidFill>
                <a:srgbClr val="1C1C19"/>
              </a:solidFill>
              <a:effectLst/>
              <a:latin typeface="CheltenhamStd"/>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rgbClr val="1C1C19"/>
                </a:solidFill>
                <a:effectLst/>
                <a:latin typeface="CheltenhamStd"/>
              </a:rPr>
              <a:t>The three basic action principles of PFA are look, listen and link.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rgbClr val="1C1C19"/>
                </a:solidFill>
                <a:effectLst/>
                <a:latin typeface="CheltenhamStd"/>
              </a:rPr>
              <a:t>These action principles can help guide how you view, and approach affected people and understand their needs, and link them with practical support and information.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dirty="0">
              <a:solidFill>
                <a:srgbClr val="1C1C19"/>
              </a:solidFill>
              <a:effectLst/>
              <a:latin typeface="CheltenhamSt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solidFill>
                  <a:srgbClr val="1C1C19"/>
                </a:solidFill>
                <a:effectLst/>
                <a:latin typeface="CheltenhamStd"/>
              </a:rPr>
              <a:t>Discuss </a:t>
            </a:r>
            <a:r>
              <a:rPr lang="en-US" sz="1200" b="0" i="1" dirty="0">
                <a:solidFill>
                  <a:srgbClr val="1C1C19"/>
                </a:solidFill>
                <a:effectLst/>
                <a:latin typeface="CheltenhamStd"/>
              </a:rPr>
              <a:t>the information on the slide. </a:t>
            </a:r>
            <a:endParaRPr lang="en-US" sz="1200" b="1" i="1"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69067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Explain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We will focus now on how specific elements of the PFA approach can assist you--</a:t>
            </a:r>
            <a:r>
              <a:rPr lang="en-US" dirty="0"/>
              <a:t>as a manager or HR professional</a:t>
            </a:r>
            <a:r>
              <a:rPr lang="en-US" sz="1200" dirty="0"/>
              <a:t>—to support staff members who are expressing or showing manifestations of distress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Let’s start with the action principle of LOOK.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latin typeface="Arial" panose="020B0604020202020204" pitchFamily="34" charset="0"/>
                <a:cs typeface="Arial" panose="020B0604020202020204" pitchFamily="34" charset="0"/>
              </a:rPr>
              <a:t>One key question here is what to look for: </a:t>
            </a:r>
            <a:r>
              <a:rPr lang="en-US" sz="1200" b="0" i="1" dirty="0">
                <a:latin typeface="Arial" panose="020B0604020202020204" pitchFamily="34" charset="0"/>
                <a:cs typeface="Arial" panose="020B0604020202020204" pitchFamily="34" charset="0"/>
              </a:rPr>
              <a:t>What changes in behaviors, mood, or performance suggest someone is in crisis?</a:t>
            </a:r>
            <a:r>
              <a:rPr lang="en-US" sz="1200" b="0" i="1" dirty="0"/>
              <a:t> </a:t>
            </a:r>
            <a:endParaRPr lang="en-US" b="0" i="1" dirty="0"/>
          </a:p>
          <a:p>
            <a:endParaRPr lang="en-US" b="1" i="1" dirty="0"/>
          </a:p>
          <a:p>
            <a:pPr marL="171450" indent="-17145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dirty="0"/>
          </a:p>
        </p:txBody>
      </p:sp>
    </p:spTree>
    <p:extLst>
      <p:ext uri="{BB962C8B-B14F-4D97-AF65-F5344CB8AC3E}">
        <p14:creationId xmlns:p14="http://schemas.microsoft.com/office/powerpoint/2010/main" val="1365530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1" dirty="0">
                <a:solidFill>
                  <a:srgbClr val="1C1C19"/>
                </a:solidFill>
                <a:effectLst/>
                <a:latin typeface="CheltenhamStd"/>
              </a:rPr>
              <a:t>Discuss </a:t>
            </a:r>
            <a:r>
              <a:rPr lang="en-US" sz="1200" b="0" i="0" dirty="0">
                <a:solidFill>
                  <a:srgbClr val="1C1C19"/>
                </a:solidFill>
                <a:effectLst/>
                <a:latin typeface="CheltenhamStd"/>
              </a:rPr>
              <a:t>the information on the slide. </a:t>
            </a:r>
            <a:r>
              <a:rPr lang="en-US" sz="1200" dirty="0"/>
              <a:t>We will focus now on how specific elements of the PFA approach can assist you--</a:t>
            </a:r>
            <a:r>
              <a:rPr lang="en-US" dirty="0"/>
              <a:t>as a manager or HR professional</a:t>
            </a:r>
            <a:r>
              <a:rPr lang="en-US" sz="1200" dirty="0"/>
              <a:t>—to support staff members who are distressed or in crisis.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Let’s start with the action principle of LOOK.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latin typeface="Arial" panose="020B0604020202020204" pitchFamily="34" charset="0"/>
                <a:cs typeface="Arial" panose="020B0604020202020204" pitchFamily="34" charset="0"/>
              </a:rPr>
              <a:t>One key question here is what to look for: </a:t>
            </a:r>
            <a:r>
              <a:rPr lang="en-US" sz="1200" b="0" i="1" dirty="0">
                <a:latin typeface="Arial" panose="020B0604020202020204" pitchFamily="34" charset="0"/>
                <a:cs typeface="Arial" panose="020B0604020202020204" pitchFamily="34" charset="0"/>
              </a:rPr>
              <a:t>What changes in behaviors, mood, or performance suggest someone is in crisis?</a:t>
            </a:r>
            <a:r>
              <a:rPr lang="en-US" sz="1200" b="0" i="1" dirty="0"/>
              <a:t> </a:t>
            </a:r>
            <a:endParaRPr lang="en-US" b="0"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dirty="0"/>
          </a:p>
        </p:txBody>
      </p:sp>
    </p:spTree>
    <p:extLst>
      <p:ext uri="{BB962C8B-B14F-4D97-AF65-F5344CB8AC3E}">
        <p14:creationId xmlns:p14="http://schemas.microsoft.com/office/powerpoint/2010/main" val="2175509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latin typeface="Arial" panose="020B0604020202020204" pitchFamily="34" charset="0"/>
                <a:cs typeface="Arial" panose="020B0604020202020204" pitchFamily="34" charset="0"/>
              </a:rPr>
              <a:t>Explain </a:t>
            </a:r>
            <a:r>
              <a:rPr lang="en-US" sz="1200" b="0" i="1" dirty="0">
                <a:latin typeface="Arial" panose="020B0604020202020204" pitchFamily="34" charset="0"/>
                <a:cs typeface="Arial" panose="020B0604020202020204" pitchFamily="34" charset="0"/>
              </a:rPr>
              <a:t>and </a:t>
            </a:r>
            <a:r>
              <a:rPr lang="en-US" sz="1200" b="1" i="1" dirty="0">
                <a:latin typeface="Arial" panose="020B0604020202020204" pitchFamily="34" charset="0"/>
                <a:cs typeface="Arial" panose="020B0604020202020204" pitchFamily="34" charset="0"/>
              </a:rPr>
              <a:t>ask participants: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A PFA-informed approach encourages you first to LOOK and identify people showing serious distress reactions.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When delivering PFA in a disaster setting, that usually means people who are visibly extremely upset or clearly overwhelmed. For example: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Crying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Shaking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Extremely pale and/or hyperventilating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Not able to move on their own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Not responding to others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If you see these reactions at work, it will be obvious that a staff member is struggling. However, distress reactions to major life events (loss, relationship challenges, health crises) are often more subtle than this, particularly in how they manifest in the workplace.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1" i="1" dirty="0"/>
              <a:t>Ask participants </a:t>
            </a:r>
            <a:r>
              <a:rPr lang="en-US" sz="1800" b="0" i="1" dirty="0"/>
              <a:t>the following question and discuss their answers before revealing and discussing the information on this slide. If the group is large and you are facilitating this session virtually, ask participants to respond by inputting answers into the chat: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Times New Roman" panose="02020603050405020304" pitchFamily="18" charset="0"/>
                <a:ea typeface="Times New Roman" panose="02020603050405020304" pitchFamily="18" charset="0"/>
              </a:rPr>
              <a:t>So how, as a manager or HR professional, can you identify changes in behavior, mood, social patterns, or performance which might indicate a need for further inquiry and/or support?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i="1" dirty="0">
                <a:effectLst/>
                <a:latin typeface="Times New Roman" panose="02020603050405020304" pitchFamily="18" charset="0"/>
                <a:ea typeface="Times New Roman" panose="02020603050405020304" pitchFamily="18" charset="0"/>
              </a:rPr>
              <a:t>Discuss </a:t>
            </a:r>
            <a:r>
              <a:rPr lang="en-US" sz="1800" b="0" i="1" dirty="0">
                <a:effectLst/>
                <a:latin typeface="Times New Roman" panose="02020603050405020304" pitchFamily="18" charset="0"/>
                <a:ea typeface="Times New Roman" panose="02020603050405020304" pitchFamily="18" charset="0"/>
              </a:rPr>
              <a:t>the information on the slide: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dirty="0">
                <a:effectLst/>
                <a:latin typeface="Times New Roman" panose="02020603050405020304" pitchFamily="18" charset="0"/>
                <a:cs typeface="Arial" panose="020B0604020202020204" pitchFamily="34" charset="0"/>
              </a:rPr>
              <a:t>You will more easily be able to spot if someone may be in distress if you know what their normal patterns and behavior are like. If you do, and you spot something that’s “out of character” for that person, this can be a sign that they are struggling. If this change persists for more than a couple of days, it warrants further inquiry.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dirty="0">
                <a:effectLst/>
                <a:latin typeface="Times New Roman" panose="02020603050405020304" pitchFamily="18" charset="0"/>
                <a:cs typeface="Arial" panose="020B0604020202020204" pitchFamily="34" charset="0"/>
              </a:rPr>
              <a:t>The other points listed on this slide also function as “red flags” or warning signals that someone is struggling and would benefit from additional support.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dirty="0">
                <a:effectLst/>
                <a:latin typeface="Times New Roman" panose="02020603050405020304" pitchFamily="18" charset="0"/>
                <a:cs typeface="Arial" panose="020B0604020202020204" pitchFamily="34" charset="0"/>
              </a:rPr>
              <a:t>And when you spot these signs, or someone comes to you in distress, what can you do?</a:t>
            </a:r>
            <a:endParaRPr lang="en-US" sz="1200" b="0"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dirty="0"/>
          </a:p>
        </p:txBody>
      </p:sp>
    </p:spTree>
    <p:extLst>
      <p:ext uri="{BB962C8B-B14F-4D97-AF65-F5344CB8AC3E}">
        <p14:creationId xmlns:p14="http://schemas.microsoft.com/office/powerpoint/2010/main" val="3065738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Explain what is an Immediate Crisis is. Emphasize that this module is NOT meant to prepare or train managers to deal with an emotional or a mental health crisis. The role of the manager is to immediately seek professional advice if they encounter someone in crisis. </a:t>
            </a:r>
          </a:p>
          <a:p>
            <a:r>
              <a:rPr lang="en-US" b="0" i="0" u="sng" dirty="0"/>
              <a:t>Examples of an emotional crisis:</a:t>
            </a:r>
          </a:p>
          <a:p>
            <a:r>
              <a:rPr lang="en-US" dirty="0"/>
              <a:t>Suicidal thoughts and behaviors</a:t>
            </a:r>
          </a:p>
          <a:p>
            <a:r>
              <a:rPr lang="en-US" dirty="0"/>
              <a:t>Severe effects of alcohol or drug use (substance use crisis)</a:t>
            </a:r>
          </a:p>
          <a:p>
            <a:r>
              <a:rPr lang="en-US" dirty="0"/>
              <a:t>Aggression</a:t>
            </a:r>
          </a:p>
          <a:p>
            <a:r>
              <a:rPr lang="en-US" dirty="0"/>
              <a:t>Unable to care for self or others</a:t>
            </a:r>
          </a:p>
          <a:p>
            <a:r>
              <a:rPr lang="en-US" dirty="0"/>
              <a:t>Psychotic states- erratic behavior, disorganized thinking or speech</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dirty="0"/>
          </a:p>
        </p:txBody>
      </p:sp>
    </p:spTree>
    <p:extLst>
      <p:ext uri="{BB962C8B-B14F-4D97-AF65-F5344CB8AC3E}">
        <p14:creationId xmlns:p14="http://schemas.microsoft.com/office/powerpoint/2010/main" val="1791157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i="1" dirty="0"/>
              <a:t>Discuss:</a:t>
            </a:r>
          </a:p>
          <a:p>
            <a:pPr marL="171450" indent="-171450">
              <a:buFont typeface="Arial" panose="020B0604020202020204" pitchFamily="34" charset="0"/>
              <a:buChar char="•"/>
            </a:pPr>
            <a:r>
              <a:rPr lang="en-US" dirty="0"/>
              <a:t>Let’s now consider the action principle LISTEN. </a:t>
            </a:r>
          </a:p>
          <a:p>
            <a:pPr marL="171450" indent="-171450">
              <a:buFont typeface="Arial" panose="020B0604020202020204" pitchFamily="34" charset="0"/>
              <a:buChar char="•"/>
            </a:pPr>
            <a:r>
              <a:rPr lang="en-US" dirty="0"/>
              <a:t>One important question associated with this action principle is, </a:t>
            </a:r>
            <a:r>
              <a:rPr lang="en-US" i="1" dirty="0"/>
              <a:t>how can I helpfully respond to distress?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dirty="0"/>
          </a:p>
        </p:txBody>
      </p:sp>
    </p:spTree>
    <p:extLst>
      <p:ext uri="{BB962C8B-B14F-4D97-AF65-F5344CB8AC3E}">
        <p14:creationId xmlns:p14="http://schemas.microsoft.com/office/powerpoint/2010/main" val="948730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Ask participants </a:t>
            </a:r>
            <a:r>
              <a:rPr lang="en-US" b="0" i="1" dirty="0"/>
              <a:t>the following question and discuss their answers before revealing and discussing the information on this slide. If the group is large and you are facilitating this session virtually, ask participants to respond by inputting answers into the chat: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t>What are some active listening or other communication tools that can help you respond to someone in distress as a manager, leader, or HR professional?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Discuss </a:t>
            </a:r>
            <a:r>
              <a:rPr lang="en-US" b="0" i="1" dirty="0"/>
              <a:t>the points on the slide and the following: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t>About </a:t>
            </a:r>
            <a:r>
              <a:rPr lang="en-US" b="1" i="0" dirty="0"/>
              <a:t>active listening skills: </a:t>
            </a:r>
            <a:r>
              <a:rPr lang="en-US" b="0" i="0" dirty="0"/>
              <a:t>Using active listening skills will help convey empathy &amp; respect, encourage someone to share, and help clarify what the most pressing issues are. Active listening skills include: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Being fully present in the conversation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Showing interest (e.g., by practicing good eye contact or using appropriate strategies to do this)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Noticing (and using) contextually and culturally appropriate non-verbal cues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Paraphrasing and reflecting back what has been said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Asking questions that encourage further responses (without asking questions that are too personal or explicit)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t>Note for facilitators: </a:t>
            </a:r>
            <a:r>
              <a:rPr lang="en-US" b="0" i="0" dirty="0"/>
              <a:t>As time permits, many of the points on this slide could be used to prompt participant discussion. For example, you could ask participants some or all of the following questions: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0" i="0" dirty="0"/>
              <a:t>How can we communicate compassion and respect when we’re approached by/talking to someone who is distressed?</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0" i="0" dirty="0"/>
              <a:t>What are some active listening skills that can help you when you’re talking to someone who is distressed? How can some of these skills and cues vary across cultures &amp; contexts?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0" i="0" dirty="0"/>
              <a:t>How can paraphrasing or repeating back what someone has said help someone?</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0" i="0" dirty="0"/>
              <a:t>What sort of professional boundaries may be important to maintain in this situation?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0" i="0" dirty="0"/>
              <a:t>How can you normalize stress reactions and seeking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1"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dirty="0"/>
          </a:p>
        </p:txBody>
      </p:sp>
    </p:spTree>
    <p:extLst>
      <p:ext uri="{BB962C8B-B14F-4D97-AF65-F5344CB8AC3E}">
        <p14:creationId xmlns:p14="http://schemas.microsoft.com/office/powerpoint/2010/main" val="2546595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Emphasize that this module is NOT meant to prepare or train managers to deal with an emotional or a mental health crisis. The goal is to deescalate, stay calm and immediately seek medical services or help from a trained professional.</a:t>
            </a:r>
          </a:p>
          <a:p>
            <a:r>
              <a:rPr lang="en-US" dirty="0"/>
              <a:t>Examples of a Crisis:</a:t>
            </a:r>
          </a:p>
          <a:p>
            <a:r>
              <a:rPr lang="en-US" dirty="0"/>
              <a:t>Suicidal thoughts and behaviors</a:t>
            </a:r>
          </a:p>
          <a:p>
            <a:r>
              <a:rPr lang="en-US" dirty="0"/>
              <a:t>Severe effects of alcohol or drug use (substance use crisis)</a:t>
            </a:r>
          </a:p>
          <a:p>
            <a:r>
              <a:rPr lang="en-US" dirty="0"/>
              <a:t>Aggression</a:t>
            </a:r>
          </a:p>
          <a:p>
            <a:r>
              <a:rPr lang="en-US" dirty="0"/>
              <a:t>Unable to care for self or others</a:t>
            </a:r>
          </a:p>
          <a:p>
            <a:r>
              <a:rPr lang="en-US" dirty="0"/>
              <a:t>Psychotic states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dirty="0"/>
          </a:p>
        </p:txBody>
      </p:sp>
    </p:spTree>
    <p:extLst>
      <p:ext uri="{BB962C8B-B14F-4D97-AF65-F5344CB8AC3E}">
        <p14:creationId xmlns:p14="http://schemas.microsoft.com/office/powerpoint/2010/main" val="125355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indent="0">
              <a:buFont typeface="Arial" panose="020B0604020202020204" pitchFamily="34" charset="0"/>
              <a:buNone/>
            </a:pPr>
            <a:r>
              <a:rPr lang="en-US" b="1" i="1" dirty="0"/>
              <a:t>Explain:</a:t>
            </a:r>
          </a:p>
          <a:p>
            <a:pPr marL="171450" indent="-171450">
              <a:buFont typeface="Arial" panose="020B0604020202020204" pitchFamily="34" charset="0"/>
              <a:buChar char="•"/>
            </a:pPr>
            <a:r>
              <a:rPr lang="en-US" dirty="0"/>
              <a:t>PFA was not intended to be done by someone you have an ongoing relationship with.</a:t>
            </a:r>
          </a:p>
          <a:p>
            <a:pPr marL="171450" indent="-171450">
              <a:buFont typeface="Arial" panose="020B0604020202020204" pitchFamily="34" charset="0"/>
              <a:buChar char="•"/>
            </a:pPr>
            <a:r>
              <a:rPr lang="en-US" dirty="0"/>
              <a:t>However, in your role as a manager or HR, you may be the first point of contact with someone experiencing distress in the workplace. In time, you will encounter staff and colleagues who are struggling or in crisis and may be coming to you with questions or concerns. So, let’s think about how you can draw some best practices from this evidence-informed approach in those moments. </a:t>
            </a:r>
          </a:p>
          <a:p>
            <a:pPr marL="171450" indent="-171450">
              <a:buFont typeface="Arial" panose="020B0604020202020204" pitchFamily="34" charset="0"/>
              <a:buChar char="•"/>
            </a:pPr>
            <a:r>
              <a:rPr lang="en-US" dirty="0"/>
              <a:t>The table on this slide shares some ways managers and leaders can use PFA components to help them provide good support and facilitate referrals.</a:t>
            </a:r>
          </a:p>
          <a:p>
            <a:pPr marL="0" indent="0">
              <a:buFont typeface="Arial" panose="020B0604020202020204" pitchFamily="34" charset="0"/>
              <a:buNone/>
            </a:pPr>
            <a:endParaRPr lang="en-US" b="1" i="1" dirty="0"/>
          </a:p>
          <a:p>
            <a:pPr marL="0" indent="0">
              <a:buFont typeface="Arial" panose="020B0604020202020204" pitchFamily="34" charset="0"/>
              <a:buNone/>
            </a:pPr>
            <a:r>
              <a:rPr lang="en-US" b="1" i="1" dirty="0"/>
              <a:t>Discuss </a:t>
            </a:r>
            <a:r>
              <a:rPr lang="en-US" b="0" i="0" dirty="0"/>
              <a:t>the information on the slide, and the following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A particularly important thing to point out for those of us who are used to be able to solve problems and solve them quickly (many managers &amp; HR) is this reminder: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Your job here isn’t to fix this situation or solve all their problems. Your job here is to express empathy and concern, listen to their concerns, and help them problem-solve (recognizing that a good portion of problem-solving may involve helping connect them to other resources or sources of support). </a:t>
            </a:r>
            <a:endParaRPr lang="en-US" b="0" i="0" dirty="0"/>
          </a:p>
          <a:p>
            <a:pPr marL="171450" indent="-171450">
              <a:buFont typeface="Arial" panose="020B0604020202020204" pitchFamily="34" charset="0"/>
              <a:buChar char="•"/>
            </a:pPr>
            <a:r>
              <a:rPr lang="en-US" b="1" i="0" dirty="0"/>
              <a:t>About listening: </a:t>
            </a:r>
            <a:r>
              <a:rPr lang="en-US" b="0" i="0" dirty="0"/>
              <a:t>Do not underestimate the power of presence, of “being with,” of attentive and compassionate listening. Even if you feel you have little or nothing to offer in terms of practical problem-solving and all you can do is listen carefully and try to understand their challenges, this is still providing incredibly valuable support. When people feel understood, it tends to ease their distress.  </a:t>
            </a:r>
          </a:p>
          <a:p>
            <a:pPr marL="171450" indent="-171450">
              <a:buFont typeface="Arial" panose="020B0604020202020204" pitchFamily="34" charset="0"/>
              <a:buChar char="•"/>
            </a:pPr>
            <a:r>
              <a:rPr lang="en-US" b="1" i="0" dirty="0"/>
              <a:t>About sharing information: </a:t>
            </a:r>
            <a:r>
              <a:rPr lang="en-US" b="0" i="0" dirty="0"/>
              <a:t>Don’t promise anything you can’t deliver and don’t guess if you’re not sure about information. Saying, “I don’t know but I’ll find our more and get back to you on that” is in the spirit of PFA.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i="0" dirty="0"/>
              <a:t>About problem solving: </a:t>
            </a:r>
            <a:r>
              <a:rPr lang="en-US" b="0" i="0" dirty="0"/>
              <a:t>You are good problem solvers, that is why you’re in the position you’re in in management or HR. Using these problem-solving skills collaboratively is in the spirit of PFA. However, remember you are not a therapist, and it is not your job to fix things for them. Seek to support and assist within the limits of your expertise &amp; role. </a:t>
            </a:r>
          </a:p>
          <a:p>
            <a:pPr marL="171450" indent="-171450">
              <a:buFont typeface="Arial" panose="020B0604020202020204" pitchFamily="34" charset="0"/>
              <a:buChar char="•"/>
            </a:pPr>
            <a:r>
              <a:rPr lang="en-US" b="1" i="0" dirty="0"/>
              <a:t>About normalizing the need for support: </a:t>
            </a:r>
            <a:r>
              <a:rPr lang="en-US" b="0" i="0" dirty="0"/>
              <a:t>You can normalize: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t>The experience of stress reactions (</a:t>
            </a:r>
            <a:r>
              <a:rPr lang="en-US" sz="1800" dirty="0">
                <a:effectLst/>
                <a:latin typeface="Calibri" panose="020F0502020204030204" pitchFamily="34" charset="0"/>
                <a:ea typeface="Calibri" panose="020F0502020204030204" pitchFamily="34" charset="0"/>
                <a:cs typeface="Times New Roman" panose="02020603050405020304" pitchFamily="18" charset="0"/>
              </a:rPr>
              <a:t>it’s natural and normal in high stress situations and roles to have moments of feeling overwhelmed and to experience strong stress reactions.</a:t>
            </a:r>
            <a:r>
              <a:rPr lang="en-US" b="0" i="0" dirty="0"/>
              <a:t>)</a:t>
            </a:r>
          </a:p>
          <a:p>
            <a:pPr marL="628650" lvl="1" indent="-171450">
              <a:buFont typeface="Arial" panose="020B0604020202020204" pitchFamily="34" charset="0"/>
              <a:buChar char="•"/>
            </a:pPr>
            <a:r>
              <a:rPr lang="en-US" b="0" i="0" dirty="0"/>
              <a:t>That resilience is the norm and how support can help (most times these intense stress reactions pass, but it helps to take steps to care for yourself and link up with other supports and resources)  </a:t>
            </a:r>
            <a:endParaRPr lang="en-US" b="1" i="0" dirty="0"/>
          </a:p>
          <a:p>
            <a:pPr marL="171450" indent="-171450">
              <a:buFont typeface="Arial" panose="020B0604020202020204" pitchFamily="34" charset="0"/>
              <a:buChar char="•"/>
            </a:pPr>
            <a:r>
              <a:rPr lang="en-US" b="1" i="0" dirty="0"/>
              <a:t>About knowing what resources are available: </a:t>
            </a:r>
            <a:r>
              <a:rPr lang="en-US" b="0" i="0" dirty="0"/>
              <a:t>You are not expected to know all the resources that may help, but you should have some knowledge of referral points and/or who to ask for more information and assistance. </a:t>
            </a:r>
            <a:endParaRPr lang="en-US" b="1"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dirty="0"/>
          </a:p>
        </p:txBody>
      </p:sp>
    </p:spTree>
    <p:extLst>
      <p:ext uri="{BB962C8B-B14F-4D97-AF65-F5344CB8AC3E}">
        <p14:creationId xmlns:p14="http://schemas.microsoft.com/office/powerpoint/2010/main" val="1034060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Explain:</a:t>
            </a:r>
          </a:p>
          <a:p>
            <a:pPr marL="171450" indent="-171450">
              <a:buFont typeface="Arial" panose="020B0604020202020204" pitchFamily="34" charset="0"/>
              <a:buChar char="•"/>
            </a:pPr>
            <a:r>
              <a:rPr lang="en-US" b="0" i="0" dirty="0"/>
              <a:t>Sometimes a staff member may be displaying distress reactions at work, or you know they are in crisis or struggling, but they have not approached you to discuss things.</a:t>
            </a:r>
          </a:p>
          <a:p>
            <a:pPr marL="171450" indent="-171450">
              <a:buFont typeface="Arial" panose="020B0604020202020204" pitchFamily="34" charset="0"/>
              <a:buChar char="•"/>
            </a:pPr>
            <a:r>
              <a:rPr lang="en-US" b="0" i="0" dirty="0"/>
              <a:t>In these cases, a PFA-informed approach to support can involves approaching them, making gentle inquiries, and asking how you may be able to support them during this time. </a:t>
            </a:r>
          </a:p>
          <a:p>
            <a:pPr marL="171450" indent="-171450">
              <a:buFont typeface="Arial" panose="020B0604020202020204" pitchFamily="34" charset="0"/>
              <a:buChar char="•"/>
            </a:pPr>
            <a:endParaRPr lang="en-US" b="0" i="0" dirty="0"/>
          </a:p>
          <a:p>
            <a:pPr marL="0" indent="0">
              <a:buFont typeface="Arial" panose="020B0604020202020204" pitchFamily="34" charset="0"/>
              <a:buNone/>
            </a:pPr>
            <a:r>
              <a:rPr lang="en-US" b="1" i="1" dirty="0"/>
              <a:t>Ask participants </a:t>
            </a:r>
            <a:r>
              <a:rPr lang="en-US" b="0" i="1" dirty="0"/>
              <a:t>the following question and discuss their answers before revealing and discussing the information on this slide.</a:t>
            </a:r>
          </a:p>
          <a:p>
            <a:pPr marL="171450" indent="-171450">
              <a:buFont typeface="Arial" panose="020B0604020202020204" pitchFamily="34" charset="0"/>
              <a:buChar char="•"/>
            </a:pPr>
            <a:r>
              <a:rPr lang="en-US" b="0" i="1" dirty="0"/>
              <a:t> </a:t>
            </a:r>
            <a:r>
              <a:rPr lang="en-US" b="0" i="0" dirty="0"/>
              <a:t>How can you, as a manager, approach a member of your team who you believe is struggling? What are some things you may say or ask?</a:t>
            </a:r>
          </a:p>
          <a:p>
            <a:pPr marL="171450" indent="-171450">
              <a:buFont typeface="Arial" panose="020B0604020202020204" pitchFamily="34" charset="0"/>
              <a:buChar char="•"/>
            </a:pPr>
            <a:endParaRPr lang="en-US" b="0" i="0" dirty="0"/>
          </a:p>
          <a:p>
            <a:pPr marL="0" indent="0">
              <a:buFont typeface="Arial" panose="020B0604020202020204" pitchFamily="34" charset="0"/>
              <a:buNone/>
            </a:pPr>
            <a:r>
              <a:rPr lang="en-US" b="1" i="1" dirty="0"/>
              <a:t>Discuss </a:t>
            </a:r>
            <a:r>
              <a:rPr lang="en-US" b="0" i="1" dirty="0"/>
              <a:t>the information on this slide</a:t>
            </a:r>
            <a:endParaRPr lang="en-US" b="1" i="1" dirty="0"/>
          </a:p>
          <a:p>
            <a:pPr marL="171450" indent="-171450">
              <a:buFont typeface="Arial" panose="020B0604020202020204" pitchFamily="34" charset="0"/>
              <a:buChar char="•"/>
            </a:pPr>
            <a:r>
              <a:rPr lang="en-US" b="0" i="0" dirty="0"/>
              <a:t>Here are some statements and questions that may be helpful for beginning a conversation…</a:t>
            </a:r>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dirty="0"/>
          </a:p>
        </p:txBody>
      </p:sp>
    </p:spTree>
    <p:extLst>
      <p:ext uri="{BB962C8B-B14F-4D97-AF65-F5344CB8AC3E}">
        <p14:creationId xmlns:p14="http://schemas.microsoft.com/office/powerpoint/2010/main" val="115860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indent="0">
              <a:buFont typeface="Arial" panose="020B0604020202020204" pitchFamily="34" charset="0"/>
              <a:buNone/>
            </a:pPr>
            <a:r>
              <a:rPr lang="en-US" b="1" i="1" dirty="0"/>
              <a:t>Introduce</a:t>
            </a:r>
            <a:r>
              <a:rPr lang="en-US" b="0" i="1" dirty="0"/>
              <a:t> how you will approach this topic as you animate different elements on this slide:</a:t>
            </a:r>
          </a:p>
          <a:p>
            <a:pPr marL="171450" indent="-171450">
              <a:buFont typeface="Arial" panose="020B0604020202020204" pitchFamily="34" charset="0"/>
              <a:buChar char="•"/>
            </a:pPr>
            <a:r>
              <a:rPr lang="en-US" dirty="0"/>
              <a:t>Today we will be providing a brief introduction to Psychological First Aid (PFA). We will talk broadly about the model and how it’s implemented. </a:t>
            </a:r>
          </a:p>
          <a:p>
            <a:pPr marL="171450" indent="-171450">
              <a:buFont typeface="Arial" panose="020B0604020202020204" pitchFamily="34" charset="0"/>
              <a:buChar char="•"/>
            </a:pPr>
            <a:r>
              <a:rPr lang="en-US" dirty="0"/>
              <a:t>Then we will focus on how this model can assist managers and HR staff supporting staff who are in distress.</a:t>
            </a:r>
          </a:p>
          <a:p>
            <a:pPr marL="171450" indent="-171450">
              <a:buFont typeface="Arial" panose="020B0604020202020204" pitchFamily="34" charset="0"/>
              <a:buChar char="•"/>
            </a:pPr>
            <a:r>
              <a:rPr lang="en-US" sz="1200" dirty="0">
                <a:effectLst/>
                <a:latin typeface="+mn-lt"/>
                <a:ea typeface="+mn-ea"/>
              </a:rPr>
              <a:t>First, however, </a:t>
            </a:r>
            <a:r>
              <a:rPr lang="en-US" sz="1200" u="sng" dirty="0">
                <a:effectLst/>
                <a:latin typeface="+mn-lt"/>
                <a:ea typeface="+mn-ea"/>
              </a:rPr>
              <a:t>some important caveats</a:t>
            </a:r>
            <a:r>
              <a:rPr lang="en-US" sz="1200" dirty="0">
                <a:effectLst/>
                <a:latin typeface="+mn-lt"/>
                <a:ea typeface="+mn-ea"/>
              </a:rPr>
              <a:t>:</a:t>
            </a:r>
          </a:p>
          <a:p>
            <a:pPr marL="628650" lvl="1" indent="-171450">
              <a:buFont typeface="Arial" panose="020B0604020202020204" pitchFamily="34" charset="0"/>
              <a:buChar char="•"/>
            </a:pPr>
            <a:r>
              <a:rPr lang="en-US" sz="1200" dirty="0">
                <a:effectLst/>
                <a:latin typeface="+mn-lt"/>
                <a:ea typeface="+mn-ea"/>
              </a:rPr>
              <a:t>When we are talking about “staff in distress” we do not mean staff who are experiencing acute mental health or psychiatric issues (such as psychosis or suicidality). </a:t>
            </a:r>
            <a:r>
              <a:rPr lang="en-US" sz="1800" dirty="0">
                <a:effectLst/>
                <a:latin typeface="+mn-lt"/>
                <a:ea typeface="+mn-ea"/>
              </a:rPr>
              <a:t>We are talking about the sort of emotional challenge most people experience at some point during their lives--</a:t>
            </a:r>
            <a:r>
              <a:rPr lang="en-US" sz="1800" dirty="0">
                <a:effectLst/>
                <a:latin typeface="Times New Roman" panose="02020603050405020304" pitchFamily="18" charset="0"/>
                <a:ea typeface="Times New Roman" panose="02020603050405020304" pitchFamily="18" charset="0"/>
              </a:rPr>
              <a:t>things life grief, distressing relationship changes, chronic illness, and other common life events which may involve HR. </a:t>
            </a:r>
            <a:endParaRPr lang="en-US" dirty="0"/>
          </a:p>
          <a:p>
            <a:pPr marL="628650" lvl="1" indent="-171450">
              <a:buFont typeface="Arial" panose="020B0604020202020204" pitchFamily="34" charset="0"/>
              <a:buChar char="•"/>
            </a:pPr>
            <a:r>
              <a:rPr lang="en-US" sz="1200" dirty="0"/>
              <a:t>This session is </a:t>
            </a:r>
            <a:r>
              <a:rPr lang="en-US" sz="1200" u="sng" dirty="0"/>
              <a:t>not</a:t>
            </a:r>
            <a:r>
              <a:rPr lang="en-US" sz="1200" dirty="0"/>
              <a:t> a comprehensive training in providing PFA to individuals affected by disasters or traumatic events. Rather, it is a more focused exploration of how elements of the PFA approach can assist you--</a:t>
            </a:r>
            <a:r>
              <a:rPr lang="en-US" dirty="0"/>
              <a:t>as a manager or HR professional</a:t>
            </a:r>
            <a:r>
              <a:rPr lang="en-US" sz="1200" dirty="0"/>
              <a:t>--in supporting staff members who are distressed or in crisis.</a:t>
            </a:r>
            <a:endParaRPr lang="en-US" dirty="0"/>
          </a:p>
          <a:p>
            <a:pPr marL="171450" indent="-171450">
              <a:buFont typeface="Arial" panose="020B0604020202020204" pitchFamily="34" charset="0"/>
              <a:buChar char="•"/>
            </a:pPr>
            <a:r>
              <a:rPr lang="en-US" b="0" i="0" dirty="0"/>
              <a:t>These are</a:t>
            </a:r>
            <a:r>
              <a:rPr lang="en-US" b="1" i="1" dirty="0"/>
              <a:t> </a:t>
            </a:r>
            <a:r>
              <a:rPr lang="en-US" b="0" i="0" dirty="0"/>
              <a:t>some ways that elements of PFA can assist managers, leaders, and HR to provide effective, PFA-informed, support to staff or colleagues who are distressed or in crisis.</a:t>
            </a:r>
          </a:p>
          <a:p>
            <a:pPr marL="800100" lvl="1" indent="-342900">
              <a:spcBef>
                <a:spcPts val="800"/>
              </a:spcBef>
              <a:spcAft>
                <a:spcPts val="800"/>
              </a:spcAft>
              <a:buFont typeface="+mj-lt"/>
              <a:buAutoNum type="arabicPeriod"/>
            </a:pPr>
            <a:r>
              <a:rPr lang="en-US" sz="1200" dirty="0">
                <a:latin typeface="Arial" panose="020B0604020202020204" pitchFamily="34" charset="0"/>
                <a:cs typeface="Arial" panose="020B0604020202020204" pitchFamily="34" charset="0"/>
              </a:rPr>
              <a:t>Spot changes in behaviors, mood, or performance that suggest someone is in distress or in a crisis</a:t>
            </a:r>
          </a:p>
          <a:p>
            <a:pPr marL="800100" lvl="1" indent="-342900">
              <a:spcBef>
                <a:spcPts val="800"/>
              </a:spcBef>
              <a:spcAft>
                <a:spcPts val="800"/>
              </a:spcAft>
              <a:buFont typeface="+mj-lt"/>
              <a:buAutoNum type="arabicPeriod"/>
            </a:pPr>
            <a:r>
              <a:rPr lang="en-US" sz="1200" dirty="0">
                <a:latin typeface="Arial" panose="020B0604020202020204" pitchFamily="34" charset="0"/>
                <a:cs typeface="Arial" panose="020B0604020202020204" pitchFamily="34" charset="0"/>
              </a:rPr>
              <a:t>Respond to signs of distress (pay attention to verbal and nonverbal cues)</a:t>
            </a:r>
          </a:p>
          <a:p>
            <a:pPr marL="800100" lvl="1" indent="-342900">
              <a:spcBef>
                <a:spcPts val="800"/>
              </a:spcBef>
              <a:spcAft>
                <a:spcPts val="800"/>
              </a:spcAft>
              <a:buFont typeface="+mj-lt"/>
              <a:buAutoNum type="arabicPeriod"/>
            </a:pPr>
            <a:r>
              <a:rPr lang="en-US" sz="1200" dirty="0">
                <a:latin typeface="Arial" panose="020B0604020202020204" pitchFamily="34" charset="0"/>
                <a:cs typeface="Arial" panose="020B0604020202020204" pitchFamily="34" charset="0"/>
              </a:rPr>
              <a:t>Respectfully and collaboratively identify needs and concerns </a:t>
            </a:r>
          </a:p>
          <a:p>
            <a:pPr marL="800100" lvl="1" indent="-342900">
              <a:spcBef>
                <a:spcPts val="800"/>
              </a:spcBef>
              <a:spcAft>
                <a:spcPts val="800"/>
              </a:spcAft>
              <a:buFont typeface="+mj-lt"/>
              <a:buAutoNum type="arabicPeriod"/>
            </a:pPr>
            <a:r>
              <a:rPr lang="en-US" sz="1200" dirty="0">
                <a:latin typeface="Arial" panose="020B0604020202020204" pitchFamily="34" charset="0"/>
                <a:cs typeface="Arial" panose="020B0604020202020204" pitchFamily="34" charset="0"/>
              </a:rPr>
              <a:t>Identify and link staff to internal and external resources and promote engagement</a:t>
            </a:r>
          </a:p>
          <a:p>
            <a:pPr marL="457200" lvl="1" indent="0">
              <a:spcBef>
                <a:spcPts val="800"/>
              </a:spcBef>
              <a:spcAft>
                <a:spcPts val="800"/>
              </a:spcAft>
              <a:buFont typeface="+mj-lt"/>
              <a:buNone/>
            </a:pPr>
            <a:endParaRPr lang="en-US" sz="1200" dirty="0">
              <a:latin typeface="Arial" panose="020B0604020202020204" pitchFamily="34" charset="0"/>
              <a:cs typeface="Arial" panose="020B0604020202020204" pitchFamily="34" charset="0"/>
            </a:endParaRPr>
          </a:p>
          <a:p>
            <a:pPr marL="457200" lvl="1" indent="0">
              <a:spcBef>
                <a:spcPts val="800"/>
              </a:spcBef>
              <a:spcAft>
                <a:spcPts val="800"/>
              </a:spcAft>
              <a:buFont typeface="+mj-lt"/>
              <a:buNone/>
            </a:pPr>
            <a:r>
              <a:rPr lang="en-US" sz="1200" dirty="0">
                <a:latin typeface="Arial" panose="020B0604020202020204" pitchFamily="34" charset="0"/>
                <a:cs typeface="Arial" panose="020B0604020202020204" pitchFamily="34" charset="0"/>
              </a:rPr>
              <a:t>A manifestation of emotional distress does not necessarily constitute a “crisis”. A crisis as defined later in presentation, requires an escalation to professionals trained to manage with mental health crisis. </a:t>
            </a:r>
            <a:endParaRPr lang="en-US" b="0" i="0" dirty="0"/>
          </a:p>
          <a:p>
            <a:pPr marL="0" indent="0">
              <a:buFont typeface="Arial" panose="020B0604020202020204" pitchFamily="34" charset="0"/>
              <a:buNone/>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dirty="0"/>
          </a:p>
        </p:txBody>
      </p:sp>
    </p:spTree>
    <p:extLst>
      <p:ext uri="{BB962C8B-B14F-4D97-AF65-F5344CB8AC3E}">
        <p14:creationId xmlns:p14="http://schemas.microsoft.com/office/powerpoint/2010/main" val="4293794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Explain:</a:t>
            </a:r>
          </a:p>
          <a:p>
            <a:pPr marL="171450" indent="-171450">
              <a:buFont typeface="Arial" panose="020B0604020202020204" pitchFamily="34" charset="0"/>
              <a:buChar char="•"/>
            </a:pPr>
            <a:r>
              <a:rPr lang="en-US" b="0" i="0" dirty="0"/>
              <a:t>Sometimes a staff member may be displaying distress reactions at work, or you know they are in crisis or struggling, but they have not approached you to discuss things.</a:t>
            </a:r>
          </a:p>
          <a:p>
            <a:pPr marL="171450" indent="-171450">
              <a:buFont typeface="Arial" panose="020B0604020202020204" pitchFamily="34" charset="0"/>
              <a:buChar char="•"/>
            </a:pPr>
            <a:r>
              <a:rPr lang="en-US" b="0" i="0" dirty="0"/>
              <a:t>In these cases, a PFA-informed approach to support can involves approaching them, making gentle inquiries, and asking how you may be able to support them during this time. </a:t>
            </a:r>
          </a:p>
          <a:p>
            <a:pPr marL="171450" indent="-171450">
              <a:buFont typeface="Arial" panose="020B0604020202020204" pitchFamily="34" charset="0"/>
              <a:buChar char="•"/>
            </a:pPr>
            <a:endParaRPr lang="en-US" b="0" i="0" dirty="0"/>
          </a:p>
          <a:p>
            <a:pPr marL="0" indent="0">
              <a:buFont typeface="Arial" panose="020B0604020202020204" pitchFamily="34" charset="0"/>
              <a:buNone/>
            </a:pPr>
            <a:r>
              <a:rPr lang="en-US" b="1" i="1" dirty="0"/>
              <a:t>Ask participants </a:t>
            </a:r>
            <a:r>
              <a:rPr lang="en-US" b="0" i="1" dirty="0"/>
              <a:t>the following question and discuss their answers before revealing and discussing the information on this slide.</a:t>
            </a:r>
          </a:p>
          <a:p>
            <a:pPr marL="171450" indent="-171450">
              <a:buFont typeface="Arial" panose="020B0604020202020204" pitchFamily="34" charset="0"/>
              <a:buChar char="•"/>
            </a:pPr>
            <a:r>
              <a:rPr lang="en-US" b="0" i="1" dirty="0"/>
              <a:t> </a:t>
            </a:r>
            <a:r>
              <a:rPr lang="en-US" b="0" i="0" dirty="0"/>
              <a:t>How can you, as a manager, approach a member of your team who you believe is struggling? What are some things you may say or ask?</a:t>
            </a:r>
          </a:p>
          <a:p>
            <a:pPr marL="171450" indent="-171450">
              <a:buFont typeface="Arial" panose="020B0604020202020204" pitchFamily="34" charset="0"/>
              <a:buChar char="•"/>
            </a:pPr>
            <a:endParaRPr lang="en-US" b="0" i="0" dirty="0"/>
          </a:p>
          <a:p>
            <a:pPr marL="0" indent="0">
              <a:buFont typeface="Arial" panose="020B0604020202020204" pitchFamily="34" charset="0"/>
              <a:buNone/>
            </a:pPr>
            <a:r>
              <a:rPr lang="en-US" b="1" i="1" dirty="0"/>
              <a:t>Discuss </a:t>
            </a:r>
            <a:r>
              <a:rPr lang="en-US" b="0" i="1" dirty="0"/>
              <a:t>the information on this slide</a:t>
            </a:r>
            <a:endParaRPr lang="en-US" b="1" i="1" dirty="0"/>
          </a:p>
          <a:p>
            <a:pPr marL="171450" indent="-171450">
              <a:buFont typeface="Arial" panose="020B0604020202020204" pitchFamily="34" charset="0"/>
              <a:buChar char="•"/>
            </a:pPr>
            <a:r>
              <a:rPr lang="en-US" b="0" i="0" dirty="0"/>
              <a:t>Here are some statements and questions that may be helpful for beginning a conversation…</a:t>
            </a:r>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dirty="0"/>
          </a:p>
        </p:txBody>
      </p:sp>
    </p:spTree>
    <p:extLst>
      <p:ext uri="{BB962C8B-B14F-4D97-AF65-F5344CB8AC3E}">
        <p14:creationId xmlns:p14="http://schemas.microsoft.com/office/powerpoint/2010/main" val="2073301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Explain </a:t>
            </a:r>
            <a:r>
              <a:rPr lang="en-US" b="0" i="0" dirty="0"/>
              <a:t>the following:</a:t>
            </a:r>
          </a:p>
          <a:p>
            <a:pPr marL="171450" indent="-171450">
              <a:buFont typeface="Arial" panose="020B0604020202020204" pitchFamily="34" charset="0"/>
              <a:buChar char="•"/>
            </a:pPr>
            <a:r>
              <a:rPr lang="en-US" b="0" i="0" dirty="0"/>
              <a:t>What if someone is acutely distressed in the moment—completely overwhelmed, highly anxious, or panicked?</a:t>
            </a:r>
          </a:p>
          <a:p>
            <a:pPr marL="171450" indent="-171450">
              <a:buFont typeface="Arial" panose="020B0604020202020204" pitchFamily="34" charset="0"/>
              <a:buChar char="•"/>
            </a:pPr>
            <a:r>
              <a:rPr lang="en-US" b="0" i="0" dirty="0"/>
              <a:t>Grounding is one tool that can help restore someone experiencing acute distress to the point where they can communicate and engage with you are problem-solving and connecting with social support and other resources. </a:t>
            </a:r>
          </a:p>
          <a:p>
            <a:pPr marL="171450" indent="-171450">
              <a:buFont typeface="Arial" panose="020B0604020202020204" pitchFamily="34" charset="0"/>
              <a:buChar char="•"/>
            </a:pPr>
            <a:r>
              <a:rPr lang="en-US" b="0" i="0" dirty="0"/>
              <a:t>You likely will not have to use this often, if ever. But in case you are ever in a position of wanting to assist someone who is very highly distressed, it’s a helpful practice to know. </a:t>
            </a:r>
          </a:p>
          <a:p>
            <a:pPr marL="171450" indent="-171450">
              <a:buFont typeface="Arial" panose="020B0604020202020204" pitchFamily="34" charset="0"/>
              <a:buChar char="•"/>
            </a:pPr>
            <a:r>
              <a:rPr lang="en-US" b="0" i="0" dirty="0"/>
              <a:t>Before we discuss the practice, here is a helpful infographic* that can help you decide whether it’s appropriate to use grounding…</a:t>
            </a:r>
          </a:p>
          <a:p>
            <a:pPr marL="171450" indent="-171450">
              <a:buFont typeface="Arial" panose="020B0604020202020204" pitchFamily="34" charset="0"/>
              <a:buChar char="•"/>
            </a:pPr>
            <a:endParaRPr lang="en-US" b="0" i="0" dirty="0"/>
          </a:p>
          <a:p>
            <a:pPr marL="0" indent="0">
              <a:buFont typeface="Arial" panose="020B0604020202020204" pitchFamily="34" charset="0"/>
              <a:buNone/>
            </a:pPr>
            <a:r>
              <a:rPr lang="en-US" b="1" i="1" dirty="0"/>
              <a:t>Discuss </a:t>
            </a:r>
            <a:r>
              <a:rPr lang="en-US" b="0" i="1" dirty="0"/>
              <a:t>the information on the infographic.</a:t>
            </a:r>
            <a:endParaRPr lang="en-US" b="1" i="1" dirty="0"/>
          </a:p>
          <a:p>
            <a:pPr marL="171450" indent="-171450">
              <a:buFont typeface="Arial" panose="020B0604020202020204" pitchFamily="34" charset="0"/>
              <a:buChar char="•"/>
            </a:pPr>
            <a:endParaRPr lang="en-US" b="0" i="0" dirty="0"/>
          </a:p>
          <a:p>
            <a:pPr marL="0" indent="0">
              <a:buFont typeface="Arial" panose="020B0604020202020204" pitchFamily="34" charset="0"/>
              <a:buNone/>
            </a:pPr>
            <a:r>
              <a:rPr lang="en-US" sz="1100" b="1" i="0" dirty="0"/>
              <a:t>*Source: </a:t>
            </a:r>
            <a:r>
              <a:rPr lang="en-US" sz="1100" b="0" i="0" dirty="0"/>
              <a:t>Trauma Research Innovations / University of Washington School of Medicine, Dept of Psychiatry and Behavioral Sciences</a:t>
            </a:r>
          </a:p>
          <a:p>
            <a:pPr marL="171450" indent="-17145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3401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Explain:</a:t>
            </a:r>
          </a:p>
          <a:p>
            <a:pPr marL="171450" indent="-1714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grounding practice is the process of having people check in with all their senses.</a:t>
            </a:r>
          </a:p>
          <a:p>
            <a:pPr marL="171450" indent="-1714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can help them to focus and calm down enough to think more clearly, communicate, and collaborate in problem-solving.</a:t>
            </a:r>
          </a:p>
          <a:p>
            <a:pPr marL="171450" indent="-171450">
              <a:buFont typeface="Arial" panose="020B0604020202020204" pitchFamily="34" charset="0"/>
              <a:buChar char="•"/>
            </a:pPr>
            <a:endParaRPr lang="en-US" sz="1800" dirty="0">
              <a:effectLst/>
              <a:latin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n-US" b="1" i="0" dirty="0"/>
              <a:t>Note for facilitators: </a:t>
            </a:r>
            <a:r>
              <a:rPr lang="en-US" b="0" i="0" dirty="0"/>
              <a:t>If time permits, </a:t>
            </a:r>
            <a:r>
              <a:rPr lang="en-US" sz="1800" b="0" i="0" dirty="0">
                <a:effectLst/>
                <a:latin typeface="Calibri" panose="020F0502020204030204" pitchFamily="34" charset="0"/>
                <a:cs typeface="Times New Roman" panose="02020603050405020304" pitchFamily="18" charset="0"/>
              </a:rPr>
              <a:t>guide participants through this grounding exercise so that they can experience it for themselves. </a:t>
            </a:r>
            <a:endParaRPr lang="en-US" dirty="0"/>
          </a:p>
          <a:p>
            <a:endParaRPr lang="en-US" dirty="0"/>
          </a:p>
          <a:p>
            <a:pPr marL="0" indent="0">
              <a:buFont typeface="Arial" panose="020B0604020202020204" pitchFamily="34" charset="0"/>
              <a:buNone/>
            </a:pPr>
            <a:r>
              <a:rPr lang="en-US" sz="1200" b="1" i="0" dirty="0"/>
              <a:t>*Source: </a:t>
            </a:r>
            <a:r>
              <a:rPr lang="en-US" sz="1200" b="0" i="0" dirty="0"/>
              <a:t>Trauma Research Innovations / University of Washington School of Medicine, Dept of Psychiatry and Behavioral Sciences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2877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As their manager or an HR professional, you can be uniquely positioned to understand work-related pressures or challenges a distressed colleague is experiencing and help them brainstorm solutions.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However, it’s important to maintain professional boundaries and striking the right balance between helping them problem-solve what is “in your lane” and referring elsewhere for what is not.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dirty="0"/>
          </a:p>
        </p:txBody>
      </p:sp>
    </p:spTree>
    <p:extLst>
      <p:ext uri="{BB962C8B-B14F-4D97-AF65-F5344CB8AC3E}">
        <p14:creationId xmlns:p14="http://schemas.microsoft.com/office/powerpoint/2010/main" val="2359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1" dirty="0"/>
              <a:t>Discuss</a:t>
            </a:r>
            <a:r>
              <a:rPr lang="en-US" b="0" i="1" dirty="0"/>
              <a:t> the information on the slide, and the following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i="0" dirty="0"/>
              <a:t>About listening: </a:t>
            </a:r>
            <a:r>
              <a:rPr lang="en-US" b="0" i="0" dirty="0"/>
              <a:t>When you’re actively listening, you are focused on communicating compassion and respect. You are also information gathering. You are looking for clues about what the immediate concerns and needs are, and </a:t>
            </a:r>
            <a:r>
              <a:rPr lang="en-US" sz="1800" dirty="0">
                <a:effectLst/>
                <a:latin typeface="Calibri" panose="020F0502020204030204" pitchFamily="34" charset="0"/>
                <a:ea typeface="Calibri" panose="020F0502020204030204" pitchFamily="34" charset="0"/>
                <a:cs typeface="Times New Roman" panose="02020603050405020304" pitchFamily="18" charset="0"/>
              </a:rPr>
              <a:t>how you may be able to help the person prioritize what those concerns and needs are, and ultimately develop an action plan.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Remember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that this process needs to be collaborative. It is not your job to unilaterally identify their priorities for them, or to solve their problems.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dirty="0">
                <a:effectLst/>
                <a:latin typeface="Calibri" panose="020F0502020204030204" pitchFamily="34" charset="0"/>
                <a:cs typeface="Times New Roman" panose="02020603050405020304" pitchFamily="18" charset="0"/>
              </a:rPr>
              <a:t>Often</a:t>
            </a:r>
            <a:r>
              <a:rPr lang="en-US" sz="1800" b="1" i="0" dirty="0">
                <a:effectLst/>
                <a:latin typeface="Calibri" panose="020F0502020204030204" pitchFamily="34" charset="0"/>
                <a:cs typeface="Times New Roman" panose="02020603050405020304" pitchFamily="18" charset="0"/>
              </a:rPr>
              <a:t> one of the most effective ways that managers can provide support </a:t>
            </a:r>
            <a:r>
              <a:rPr lang="en-US" sz="1800" b="0" i="0" dirty="0">
                <a:effectLst/>
                <a:latin typeface="Calibri" panose="020F0502020204030204" pitchFamily="34" charset="0"/>
                <a:cs typeface="Times New Roman" panose="02020603050405020304" pitchFamily="18" charset="0"/>
              </a:rPr>
              <a:t>during crises is by providing people that their wellbeing is the priority at this time, and by reducing work-related pressures as much as possible (e.g., in relation to deadlines, hours, </a:t>
            </a:r>
            <a:r>
              <a:rPr lang="en-US" sz="1800" b="0" i="0" dirty="0" err="1">
                <a:effectLst/>
                <a:latin typeface="Calibri" panose="020F0502020204030204" pitchFamily="34" charset="0"/>
                <a:cs typeface="Times New Roman" panose="02020603050405020304" pitchFamily="18" charset="0"/>
              </a:rPr>
              <a:t>etc</a:t>
            </a:r>
            <a:r>
              <a:rPr lang="en-US" sz="1800" b="0" i="0" dirty="0">
                <a:effectLst/>
                <a:latin typeface="Calibri" panose="020F0502020204030204" pitchFamily="34" charset="0"/>
                <a:cs typeface="Times New Roman" panose="02020603050405020304" pitchFamily="18" charset="0"/>
              </a:rPr>
              <a:t>). </a:t>
            </a:r>
            <a:endParaRPr lang="en-US" b="1" i="0"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25</a:t>
            </a:fld>
            <a:endParaRPr lang="en-US" dirty="0"/>
          </a:p>
        </p:txBody>
      </p:sp>
    </p:spTree>
    <p:extLst>
      <p:ext uri="{BB962C8B-B14F-4D97-AF65-F5344CB8AC3E}">
        <p14:creationId xmlns:p14="http://schemas.microsoft.com/office/powerpoint/2010/main" val="6399337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Ask participants </a:t>
            </a:r>
            <a:r>
              <a:rPr lang="en-US" b="0" i="1" dirty="0"/>
              <a:t>the following question and discuss answers before revealing and discussing the information on this slide. </a:t>
            </a:r>
          </a:p>
          <a:p>
            <a:pPr marL="171450" indent="-171450">
              <a:buFont typeface="Arial" panose="020B0604020202020204" pitchFamily="34" charset="0"/>
              <a:buChar char="•"/>
            </a:pPr>
            <a:r>
              <a:rPr lang="en-US" dirty="0"/>
              <a:t>What are some things you could say, or questions you could ask, that may help with this?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b="1" i="1" dirty="0"/>
              <a:t>Discuss</a:t>
            </a:r>
            <a:r>
              <a:rPr lang="en-US" b="0" i="1" dirty="0"/>
              <a:t> the information on the slide:</a:t>
            </a:r>
          </a:p>
          <a:p>
            <a:pPr marL="171450" indent="-171450">
              <a:buFont typeface="Arial" panose="020B0604020202020204" pitchFamily="34" charset="0"/>
              <a:buChar char="•"/>
            </a:pPr>
            <a:r>
              <a:rPr lang="en-US" b="1" i="0" dirty="0"/>
              <a:t>About the “trusted colleague” question: </a:t>
            </a:r>
            <a:r>
              <a:rPr lang="en-US" b="0" i="0" dirty="0"/>
              <a:t>This question can help identify and address unhelpful thoughts (e.g., “I can’t take a break right now” or “I’m useless/bad at my job”) and the strong emotions (e.g., guilt, shame, fear) that are often linked to them.</a:t>
            </a: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26</a:t>
            </a:fld>
            <a:endParaRPr lang="en-US" dirty="0"/>
          </a:p>
        </p:txBody>
      </p:sp>
    </p:spTree>
    <p:extLst>
      <p:ext uri="{BB962C8B-B14F-4D97-AF65-F5344CB8AC3E}">
        <p14:creationId xmlns:p14="http://schemas.microsoft.com/office/powerpoint/2010/main" val="29649866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The final point we’ll talk about today is identifying and linking staff to internal and external resources and promote engagement.</a:t>
            </a:r>
          </a:p>
          <a:p>
            <a:pPr marL="171450" indent="-17145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27</a:t>
            </a:fld>
            <a:endParaRPr lang="en-US" dirty="0"/>
          </a:p>
        </p:txBody>
      </p:sp>
    </p:spTree>
    <p:extLst>
      <p:ext uri="{BB962C8B-B14F-4D97-AF65-F5344CB8AC3E}">
        <p14:creationId xmlns:p14="http://schemas.microsoft.com/office/powerpoint/2010/main" val="3457453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Explain</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b="1" i="1"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several ways you can go about linking someone to resources. However, remember that this part of the process needs to be collaborative, too.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might see lots of places/ways where a person could use support and you may have lots of ideas about what you think they should do, but If they’re not interested/ready it’s not your place to force. You might offer or mention something once, and then back off if they’re not interested or open. </a:t>
            </a:r>
          </a:p>
          <a:p>
            <a:pPr marL="171450" indent="-171450">
              <a:buFont typeface="Arial" panose="020B0604020202020204" pitchFamily="34" charset="0"/>
              <a:buChar char="•"/>
            </a:pPr>
            <a:endParaRPr lang="en-US" sz="1800" dirty="0"/>
          </a:p>
          <a:p>
            <a:pPr marL="0" indent="0">
              <a:buFont typeface="Arial" panose="020B0604020202020204" pitchFamily="34" charset="0"/>
              <a:buNone/>
            </a:pPr>
            <a:r>
              <a:rPr lang="en-US" sz="1800" b="1" i="1" dirty="0"/>
              <a:t>Discuss</a:t>
            </a:r>
            <a:r>
              <a:rPr lang="en-US" sz="1800" b="0" i="1" dirty="0"/>
              <a:t> the information on the slide and the following points:</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800" b="1" i="0" dirty="0"/>
              <a:t>Provide information on common stress reactions: </a:t>
            </a:r>
            <a:r>
              <a:rPr lang="en-US" sz="1800" dirty="0">
                <a:effectLst/>
                <a:latin typeface="Calibri" panose="020F0502020204030204" pitchFamily="34" charset="0"/>
                <a:ea typeface="Calibri" panose="020F0502020204030204" pitchFamily="34" charset="0"/>
                <a:cs typeface="Times New Roman" panose="02020603050405020304" pitchFamily="18" charset="0"/>
              </a:rPr>
              <a:t>Provide info about stress reactions and practical ways to cope, reduce stress, and promote adaptive functioning so they can put in context what their experience is.</a:t>
            </a:r>
            <a:endParaRPr lang="en-US" sz="1800" b="1" i="0" dirty="0"/>
          </a:p>
          <a:p>
            <a:pPr marL="342900" indent="-342900">
              <a:buFont typeface="+mj-lt"/>
              <a:buAutoNum type="arabicPeriod"/>
            </a:pPr>
            <a:r>
              <a:rPr lang="en-US" sz="1800" b="1" i="0" dirty="0"/>
              <a:t>Encourage self-care: </a:t>
            </a:r>
            <a:r>
              <a:rPr lang="en-US" sz="1800" b="0" i="0" dirty="0"/>
              <a:t>If you normalize and actively encourage self-care in this moment and assist by reducing work-related pressures to the extent possible, this will signal strong support and will help encourage participants to connect with and utilize other support resources.  </a:t>
            </a:r>
            <a:endParaRPr lang="en-US" sz="1800" b="1" i="0" dirty="0"/>
          </a:p>
          <a:p>
            <a:pPr marL="342900" indent="-342900">
              <a:buFont typeface="+mj-lt"/>
              <a:buAutoNum type="arabicPeriod"/>
            </a:pPr>
            <a:r>
              <a:rPr lang="en-US" sz="1800" b="1" i="0" dirty="0"/>
              <a:t>Link them with other sources of support: </a:t>
            </a:r>
            <a:r>
              <a:rPr lang="en-US" sz="1800" dirty="0">
                <a:effectLst/>
                <a:latin typeface="Calibri" panose="020F0502020204030204" pitchFamily="34" charset="0"/>
                <a:ea typeface="Calibri" panose="020F0502020204030204" pitchFamily="34" charset="0"/>
                <a:cs typeface="Times New Roman" panose="02020603050405020304" pitchFamily="18" charset="0"/>
              </a:rPr>
              <a:t>You need to know what’s available for wellbeing support in moments like these. You don’t have to know everything – every service or opportunity. But it will help to have a general sense of support resources and (perhaps even more importantly) know who you can connect them to ask about certain things and get more information</a:t>
            </a:r>
          </a:p>
          <a:p>
            <a:pPr marL="800100" lvl="1" indent="-34290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Do not undervalue social support. Social support provided by friends/family/colleagues is enormously powerful. Encouraging staff members in crisis to take time to connect socially with those they trust and care for is a very effective way of supporting them.</a:t>
            </a:r>
          </a:p>
          <a:p>
            <a:pPr marL="800100" lvl="1" indent="-34290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Leave options and benefits access will differ in each IRC location, so be sure to connect the staff member with local HR to ensure accurate information is shared.   </a:t>
            </a:r>
            <a:endParaRPr lang="en-US" sz="1800" b="1" i="0" dirty="0"/>
          </a:p>
          <a:p>
            <a:pPr marL="342900" indent="-342900">
              <a:buFont typeface="+mj-lt"/>
              <a:buAutoNum type="arabicPeriod"/>
            </a:pPr>
            <a:r>
              <a:rPr lang="en-US" sz="1800" b="1" i="0" dirty="0"/>
              <a:t>Tell them you will follow up and check-in: </a:t>
            </a:r>
            <a:r>
              <a:rPr lang="en-US" sz="1800" b="0" i="0" dirty="0"/>
              <a:t>A staff member who has been distressed or in crisis with you can feel uncertain and ashamed afterwards. After strong emotions have subsided they can feel embarrassed when they see you, and you can feel unsure about whether/how you should reference their distress. Towards the end of your initial conversation with them, it will help you both feel less uncertain and more comfortable if you tell them that you intend to follow up with them after a couple of days (or a week, or upon their return to work, etc.) and check-in on how they’re doing. </a:t>
            </a:r>
            <a:endParaRPr lang="en-US" sz="1800" b="1" i="0" dirty="0"/>
          </a:p>
          <a:p>
            <a:pPr marL="342900" marR="0" lvl="0" indent="-342900">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28</a:t>
            </a:fld>
            <a:endParaRPr lang="en-US" dirty="0"/>
          </a:p>
        </p:txBody>
      </p:sp>
    </p:spTree>
    <p:extLst>
      <p:ext uri="{BB962C8B-B14F-4D97-AF65-F5344CB8AC3E}">
        <p14:creationId xmlns:p14="http://schemas.microsoft.com/office/powerpoint/2010/main" val="35655263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Discuss </a:t>
            </a:r>
            <a:r>
              <a:rPr lang="en-US" b="0" i="0" dirty="0"/>
              <a:t>these resources (and those listed on the following slides). Remind participants that they can find additional resources and references on these pages, and that they can email health-related questions to the Duty Of Care email address. </a:t>
            </a:r>
            <a:endParaRPr lang="en-US" b="1" i="1" dirty="0"/>
          </a:p>
          <a:p>
            <a:pPr lvl="0"/>
            <a:endParaRPr lang="en-US" sz="1200" b="1" i="1" kern="1200" dirty="0">
              <a:solidFill>
                <a:schemeClr val="tx1"/>
              </a:solidFill>
              <a:effectLst/>
              <a:latin typeface="+mn-lt"/>
              <a:ea typeface="+mn-ea"/>
              <a:cs typeface="+mn-cs"/>
            </a:endParaRPr>
          </a:p>
          <a:p>
            <a:pPr lvl="0"/>
            <a:r>
              <a:rPr lang="en-US" sz="1200" b="1" i="1" kern="1200" dirty="0">
                <a:solidFill>
                  <a:schemeClr val="tx1"/>
                </a:solidFill>
                <a:effectLst/>
                <a:latin typeface="+mn-lt"/>
                <a:ea typeface="+mn-ea"/>
                <a:cs typeface="+mn-cs"/>
              </a:rPr>
              <a:t>Ask</a:t>
            </a:r>
            <a:r>
              <a:rPr lang="en-US" sz="1200" kern="1200" dirty="0">
                <a:solidFill>
                  <a:schemeClr val="tx1"/>
                </a:solidFill>
                <a:effectLst/>
                <a:latin typeface="+mn-lt"/>
                <a:ea typeface="+mn-ea"/>
                <a:cs typeface="+mn-cs"/>
              </a:rPr>
              <a:t> if there are any questions.</a:t>
            </a:r>
          </a:p>
          <a:p>
            <a:pPr lvl="0"/>
            <a:endParaRPr lang="en-US" sz="1200" b="1" i="1" kern="1200" dirty="0">
              <a:solidFill>
                <a:schemeClr val="tx1"/>
              </a:solidFill>
              <a:effectLst/>
              <a:latin typeface="+mn-lt"/>
              <a:ea typeface="+mn-ea"/>
              <a:cs typeface="+mn-cs"/>
            </a:endParaRPr>
          </a:p>
          <a:p>
            <a:pPr lvl="0"/>
            <a:r>
              <a:rPr lang="en-US" sz="1200" b="1" i="1" kern="1200" dirty="0">
                <a:solidFill>
                  <a:schemeClr val="tx1"/>
                </a:solidFill>
                <a:effectLst/>
                <a:latin typeface="+mn-lt"/>
                <a:ea typeface="+mn-ea"/>
                <a:cs typeface="+mn-cs"/>
              </a:rPr>
              <a:t>Thank </a:t>
            </a:r>
            <a:r>
              <a:rPr lang="en-US" sz="1200" kern="1200" dirty="0">
                <a:solidFill>
                  <a:schemeClr val="tx1"/>
                </a:solidFill>
                <a:effectLst/>
                <a:latin typeface="+mn-lt"/>
                <a:ea typeface="+mn-ea"/>
                <a:cs typeface="+mn-cs"/>
              </a:rPr>
              <a:t>participants for coming.</a:t>
            </a:r>
          </a:p>
          <a:p>
            <a:pPr lvl="0"/>
            <a:endParaRPr lang="en-US" sz="1200" b="1" i="1" kern="1200" dirty="0">
              <a:solidFill>
                <a:schemeClr val="tx1"/>
              </a:solidFill>
              <a:effectLst/>
              <a:latin typeface="+mn-lt"/>
              <a:ea typeface="+mn-ea"/>
              <a:cs typeface="+mn-cs"/>
            </a:endParaRPr>
          </a:p>
          <a:p>
            <a:pPr lvl="0"/>
            <a:r>
              <a:rPr lang="en-US" sz="1200" b="1" i="1" kern="1200" dirty="0">
                <a:solidFill>
                  <a:schemeClr val="tx1"/>
                </a:solidFill>
                <a:effectLst/>
                <a:latin typeface="+mn-lt"/>
                <a:ea typeface="+mn-ea"/>
                <a:cs typeface="+mn-cs"/>
              </a:rPr>
              <a:t>Close </a:t>
            </a:r>
            <a:r>
              <a:rPr lang="en-US" sz="1200" kern="1200" dirty="0">
                <a:solidFill>
                  <a:schemeClr val="tx1"/>
                </a:solidFill>
                <a:effectLst/>
                <a:latin typeface="+mn-lt"/>
                <a:ea typeface="+mn-ea"/>
                <a:cs typeface="+mn-cs"/>
              </a:rPr>
              <a:t>session.</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29</a:t>
            </a:fld>
            <a:endParaRPr lang="en-US" dirty="0"/>
          </a:p>
        </p:txBody>
      </p:sp>
    </p:spTree>
    <p:extLst>
      <p:ext uri="{BB962C8B-B14F-4D97-AF65-F5344CB8AC3E}">
        <p14:creationId xmlns:p14="http://schemas.microsoft.com/office/powerpoint/2010/main" val="863738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dirty="0">
                <a:solidFill>
                  <a:srgbClr val="000000"/>
                </a:solidFill>
                <a:effectLst/>
                <a:latin typeface="Helvetica" pitchFamily="2" charset="0"/>
              </a:rPr>
              <a:t>Discuss </a:t>
            </a:r>
            <a:r>
              <a:rPr lang="en-US" b="0" i="1" dirty="0">
                <a:solidFill>
                  <a:srgbClr val="000000"/>
                </a:solidFill>
                <a:effectLst/>
                <a:latin typeface="Helvetica" pitchFamily="2" charset="0"/>
              </a:rPr>
              <a:t>the following summary points: </a:t>
            </a:r>
          </a:p>
          <a:p>
            <a:pPr marL="171450" indent="-171450">
              <a:buFont typeface="Arial" panose="020B0604020202020204" pitchFamily="34" charset="0"/>
              <a:buChar char="•"/>
            </a:pPr>
            <a:r>
              <a:rPr lang="en-US" b="0" i="0" dirty="0">
                <a:solidFill>
                  <a:srgbClr val="000000"/>
                </a:solidFill>
                <a:effectLst/>
                <a:latin typeface="Helvetica" pitchFamily="2" charset="0"/>
              </a:rPr>
              <a:t>When you are a manager, leader, or HR professional, and someone comes to you in crisis (or expresses distress during a meeting/conversation) you can remember these three core principles. </a:t>
            </a:r>
          </a:p>
          <a:p>
            <a:pPr marL="171450" indent="-171450">
              <a:buFont typeface="Arial" panose="020B0604020202020204" pitchFamily="34" charset="0"/>
              <a:buChar char="•"/>
            </a:pPr>
            <a:r>
              <a:rPr lang="en-US" b="1" i="0" dirty="0">
                <a:solidFill>
                  <a:srgbClr val="000000"/>
                </a:solidFill>
                <a:effectLst/>
                <a:latin typeface="Helvetica" pitchFamily="2" charset="0"/>
              </a:rPr>
              <a:t>Look: </a:t>
            </a:r>
            <a:r>
              <a:rPr lang="en-US" b="0" i="0" dirty="0">
                <a:solidFill>
                  <a:srgbClr val="000000"/>
                </a:solidFill>
                <a:effectLst/>
                <a:latin typeface="Helvetica" pitchFamily="2" charset="0"/>
              </a:rPr>
              <a:t>Look for signs of unusual behavior, stress, and distress. </a:t>
            </a:r>
            <a:endParaRPr lang="en-US" b="1" i="0" dirty="0">
              <a:solidFill>
                <a:srgbClr val="000000"/>
              </a:solidFill>
              <a:effectLst/>
              <a:latin typeface="Helvetica" pitchFamily="2" charset="0"/>
            </a:endParaRPr>
          </a:p>
          <a:p>
            <a:pPr marL="171450" indent="-171450">
              <a:buFont typeface="Arial" panose="020B0604020202020204" pitchFamily="34" charset="0"/>
              <a:buChar char="•"/>
            </a:pPr>
            <a:r>
              <a:rPr lang="en-US" b="1" i="0" dirty="0">
                <a:solidFill>
                  <a:srgbClr val="000000"/>
                </a:solidFill>
                <a:effectLst/>
                <a:latin typeface="Helvetica" pitchFamily="2" charset="0"/>
              </a:rPr>
              <a:t>Listen &amp; Learn: </a:t>
            </a:r>
          </a:p>
          <a:p>
            <a:pPr marL="628650" lvl="1" indent="-171450">
              <a:buFont typeface="Arial" panose="020B0604020202020204" pitchFamily="34" charset="0"/>
              <a:buChar char="•"/>
            </a:pPr>
            <a:r>
              <a:rPr lang="en-US" b="1" i="1" dirty="0">
                <a:solidFill>
                  <a:srgbClr val="000000"/>
                </a:solidFill>
                <a:effectLst/>
                <a:latin typeface="Helvetica" pitchFamily="2" charset="0"/>
              </a:rPr>
              <a:t>Listening: </a:t>
            </a:r>
            <a:r>
              <a:rPr lang="en-US" b="0" i="0" dirty="0">
                <a:solidFill>
                  <a:srgbClr val="000000"/>
                </a:solidFill>
                <a:effectLst/>
                <a:latin typeface="Helvetica" pitchFamily="2" charset="0"/>
              </a:rPr>
              <a:t>Remember that listening closely, patiently, and well is a gift and a powerful form of support. Listen first for the sake seeking to understand. Resist the tendency to assume you know what the problem is, and what someone’s needs and concerns are. Do not jump too quickly into problem-solving. </a:t>
            </a:r>
          </a:p>
          <a:p>
            <a:pPr marL="628650" lvl="1" indent="-171450">
              <a:buFont typeface="Arial" panose="020B0604020202020204" pitchFamily="34" charset="0"/>
              <a:buChar char="•"/>
            </a:pPr>
            <a:r>
              <a:rPr lang="en-US" b="1" i="1" dirty="0">
                <a:solidFill>
                  <a:srgbClr val="000000"/>
                </a:solidFill>
                <a:effectLst/>
                <a:latin typeface="Helvetica" pitchFamily="2" charset="0"/>
              </a:rPr>
              <a:t>Learning</a:t>
            </a:r>
            <a:r>
              <a:rPr lang="en-US" b="0" i="0" dirty="0">
                <a:solidFill>
                  <a:srgbClr val="000000"/>
                </a:solidFill>
                <a:effectLst/>
                <a:latin typeface="Helvetica" pitchFamily="2" charset="0"/>
              </a:rPr>
              <a:t>: W</a:t>
            </a:r>
            <a:r>
              <a:rPr lang="en-US" dirty="0">
                <a:solidFill>
                  <a:srgbClr val="000000"/>
                </a:solidFill>
                <a:effectLst/>
                <a:latin typeface="Helvetica" pitchFamily="2" charset="0"/>
              </a:rPr>
              <a:t>orking with a person to identify and clarify their needs and concerns.  </a:t>
            </a:r>
          </a:p>
          <a:p>
            <a:pPr marL="171450" indent="-171450">
              <a:buFont typeface="Arial" panose="020B0604020202020204" pitchFamily="34" charset="0"/>
              <a:buChar char="•"/>
            </a:pPr>
            <a:r>
              <a:rPr lang="en-US" b="1" dirty="0">
                <a:solidFill>
                  <a:srgbClr val="000000"/>
                </a:solidFill>
                <a:effectLst/>
                <a:latin typeface="Helvetica" pitchFamily="2" charset="0"/>
              </a:rPr>
              <a:t>Link: </a:t>
            </a:r>
            <a:r>
              <a:rPr lang="en-US" b="0" dirty="0">
                <a:solidFill>
                  <a:srgbClr val="000000"/>
                </a:solidFill>
                <a:effectLst/>
                <a:latin typeface="Helvetica" pitchFamily="2" charset="0"/>
              </a:rPr>
              <a:t>Link the person with other supportive resources: </a:t>
            </a:r>
            <a:endParaRPr lang="en-US" b="1" dirty="0">
              <a:solidFill>
                <a:srgbClr val="000000"/>
              </a:solidFill>
              <a:effectLst/>
              <a:latin typeface="Helvetica" pitchFamily="2" charset="0"/>
            </a:endParaRPr>
          </a:p>
          <a:p>
            <a:pPr marL="628650" lvl="1" indent="-171450">
              <a:buFont typeface="Arial" panose="020B0604020202020204" pitchFamily="34" charset="0"/>
              <a:buChar char="•"/>
            </a:pPr>
            <a:r>
              <a:rPr lang="en-US" b="0" dirty="0">
                <a:solidFill>
                  <a:srgbClr val="000000"/>
                </a:solidFill>
                <a:effectLst/>
                <a:latin typeface="Helvetica" pitchFamily="2" charset="0"/>
              </a:rPr>
              <a:t>Lighten their load in relation to work-related pressures if possible (and if within your scope and power). </a:t>
            </a:r>
          </a:p>
          <a:p>
            <a:pPr marL="628650" lvl="1" indent="-171450">
              <a:buFont typeface="Arial" panose="020B0604020202020204" pitchFamily="34" charset="0"/>
              <a:buChar char="•"/>
            </a:pPr>
            <a:r>
              <a:rPr lang="en-US" b="0" dirty="0">
                <a:solidFill>
                  <a:srgbClr val="000000"/>
                </a:solidFill>
                <a:effectLst/>
                <a:latin typeface="Helvetica" pitchFamily="2" charset="0"/>
              </a:rPr>
              <a:t>Provide them with information on stress &amp; coping</a:t>
            </a:r>
          </a:p>
          <a:p>
            <a:pPr marL="628650" lvl="1" indent="-171450">
              <a:buFont typeface="Arial" panose="020B0604020202020204" pitchFamily="34" charset="0"/>
              <a:buChar char="•"/>
            </a:pPr>
            <a:r>
              <a:rPr lang="en-US" b="0" dirty="0">
                <a:solidFill>
                  <a:srgbClr val="000000"/>
                </a:solidFill>
                <a:effectLst/>
                <a:latin typeface="Helvetica" pitchFamily="2" charset="0"/>
              </a:rPr>
              <a:t>Encourage &amp; enable social support and self-care</a:t>
            </a:r>
          </a:p>
          <a:p>
            <a:pPr marL="628650" lvl="1" indent="-171450">
              <a:buFont typeface="Arial" panose="020B0604020202020204" pitchFamily="34" charset="0"/>
              <a:buChar char="•"/>
            </a:pPr>
            <a:r>
              <a:rPr lang="en-US" b="0" dirty="0">
                <a:solidFill>
                  <a:srgbClr val="000000"/>
                </a:solidFill>
                <a:effectLst/>
                <a:latin typeface="Helvetica" pitchFamily="2" charset="0"/>
              </a:rPr>
              <a:t>Provide information on professional resources as appropriate</a:t>
            </a:r>
          </a:p>
          <a:p>
            <a:pPr marL="628650" lvl="1" indent="-171450">
              <a:buFont typeface="Arial" panose="020B0604020202020204" pitchFamily="34" charset="0"/>
              <a:buChar char="•"/>
            </a:pPr>
            <a:r>
              <a:rPr lang="en-US" b="0" dirty="0">
                <a:solidFill>
                  <a:srgbClr val="000000"/>
                </a:solidFill>
                <a:effectLst/>
                <a:latin typeface="Helvetica" pitchFamily="2" charset="0"/>
              </a:rPr>
              <a:t>Link to HR to better understand leave options and benefit related supports </a:t>
            </a:r>
          </a:p>
          <a:p>
            <a:pPr marL="628650" lvl="1" indent="-171450">
              <a:buFont typeface="Arial" panose="020B0604020202020204" pitchFamily="34" charset="0"/>
              <a:buChar char="•"/>
            </a:pPr>
            <a:r>
              <a:rPr lang="en-US" b="0" dirty="0">
                <a:solidFill>
                  <a:srgbClr val="000000"/>
                </a:solidFill>
                <a:effectLst/>
                <a:latin typeface="Helvetica" pitchFamily="2" charset="0"/>
              </a:rPr>
              <a:t>Follow up and check-in later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8933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200"/>
              </a:spcBef>
              <a:spcAft>
                <a:spcPts val="200"/>
              </a:spcAft>
              <a:buFont typeface="Arial" panose="020B0604020202020204" pitchFamily="34" charset="0"/>
              <a:buNone/>
            </a:pPr>
            <a:r>
              <a:rPr lang="en-US" sz="1200" b="1" i="1" dirty="0"/>
              <a:t>Review </a:t>
            </a:r>
            <a:r>
              <a:rPr lang="en-US" sz="1200" b="0" i="1" dirty="0"/>
              <a:t>the agenda for the session</a:t>
            </a:r>
          </a:p>
          <a:p>
            <a:pPr marL="0" indent="0">
              <a:spcBef>
                <a:spcPts val="200"/>
              </a:spcBef>
              <a:spcAft>
                <a:spcPts val="200"/>
              </a:spcAft>
              <a:buFont typeface="Arial" panose="020B0604020202020204" pitchFamily="34" charset="0"/>
              <a:buNone/>
            </a:pPr>
            <a:endParaRPr lang="en-US" sz="1200" b="1" i="1"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dirty="0"/>
          </a:p>
        </p:txBody>
      </p:sp>
    </p:spTree>
    <p:extLst>
      <p:ext uri="{BB962C8B-B14F-4D97-AF65-F5344CB8AC3E}">
        <p14:creationId xmlns:p14="http://schemas.microsoft.com/office/powerpoint/2010/main" val="11063981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31</a:t>
            </a:fld>
            <a:endParaRPr lang="en-US" dirty="0"/>
          </a:p>
        </p:txBody>
      </p:sp>
    </p:spTree>
    <p:extLst>
      <p:ext uri="{BB962C8B-B14F-4D97-AF65-F5344CB8AC3E}">
        <p14:creationId xmlns:p14="http://schemas.microsoft.com/office/powerpoint/2010/main" val="47885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dirty="0"/>
          </a:p>
        </p:txBody>
      </p:sp>
    </p:spTree>
    <p:extLst>
      <p:ext uri="{BB962C8B-B14F-4D97-AF65-F5344CB8AC3E}">
        <p14:creationId xmlns:p14="http://schemas.microsoft.com/office/powerpoint/2010/main" val="28200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1C1C19"/>
                </a:solidFill>
                <a:effectLst/>
                <a:latin typeface="CheltenhamStd"/>
              </a:rPr>
              <a:t>Before we discuss PFA, let’s first consider resilience…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1" dirty="0">
              <a:solidFill>
                <a:srgbClr val="1C1C19"/>
              </a:solidFill>
              <a:effectLst/>
              <a:latin typeface="CheltenhamSt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solidFill>
                  <a:srgbClr val="1C1C19"/>
                </a:solidFill>
                <a:effectLst/>
                <a:latin typeface="CheltenhamStd"/>
              </a:rPr>
              <a:t>Discuss </a:t>
            </a:r>
            <a:r>
              <a:rPr lang="en-US" sz="1200" b="0" i="1" dirty="0">
                <a:solidFill>
                  <a:srgbClr val="1C1C19"/>
                </a:solidFill>
                <a:effectLst/>
                <a:latin typeface="CheltenhamStd"/>
              </a:rPr>
              <a:t>the information on the slide and make these additional points... </a:t>
            </a:r>
            <a:endParaRPr lang="en-US" i="1" dirty="0"/>
          </a:p>
          <a:p>
            <a:pPr marL="171450" lvl="0" indent="-171450">
              <a:buFont typeface="Arial" panose="020B0604020202020204" pitchFamily="34" charset="0"/>
              <a:buChar char="•"/>
            </a:pPr>
            <a:r>
              <a:rPr lang="en-US" b="1" dirty="0"/>
              <a:t>Resilience is the norm</a:t>
            </a:r>
            <a:r>
              <a:rPr lang="en-US" dirty="0"/>
              <a:t>: When people go through a distressing or very stressful event, resilience (“coming out the other side”—moving forward adaptively despite the experience) is the most common outcome. </a:t>
            </a:r>
          </a:p>
          <a:p>
            <a:pPr marL="171450" lvl="0" indent="-171450">
              <a:buFont typeface="Arial" panose="020B0604020202020204" pitchFamily="34" charset="0"/>
              <a:buChar char="•"/>
            </a:pPr>
            <a:r>
              <a:rPr lang="en-US" b="1" dirty="0"/>
              <a:t>Experience and outcomes can be improved with good support: </a:t>
            </a:r>
            <a:r>
              <a:rPr lang="en-US" dirty="0"/>
              <a:t>However, these events can be very distressing and take a significant long-term toll. The experience of very stressful events (as well as the outcomes) can be improved with support. What we do during the crisis matters, and PFA is a research-supported approach to providing effective support.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There is no one path of resilience. </a:t>
            </a:r>
            <a:r>
              <a:rPr lang="en-US" dirty="0"/>
              <a:t>Just as people’s reactions to any particular crisis can vary, so too can their path towards adapting and coping. This process can look different for different people. </a:t>
            </a:r>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dirty="0"/>
          </a:p>
        </p:txBody>
      </p:sp>
    </p:spTree>
    <p:extLst>
      <p:ext uri="{BB962C8B-B14F-4D97-AF65-F5344CB8AC3E}">
        <p14:creationId xmlns:p14="http://schemas.microsoft.com/office/powerpoint/2010/main" val="131440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solidFill>
                  <a:srgbClr val="1C1C19"/>
                </a:solidFill>
                <a:effectLst/>
                <a:latin typeface="CheltenhamStd"/>
              </a:rPr>
              <a:t>Explain </a:t>
            </a:r>
            <a:r>
              <a:rPr lang="en-US" sz="1200" b="0" i="1" dirty="0">
                <a:solidFill>
                  <a:srgbClr val="1C1C19"/>
                </a:solidFill>
                <a:effectLst/>
                <a:latin typeface="CheltenhamStd"/>
              </a:rPr>
              <a:t>the following. </a:t>
            </a:r>
            <a:endParaRPr lang="en-US" i="1" dirty="0"/>
          </a:p>
          <a:p>
            <a:pPr marL="171450" indent="-171450">
              <a:buFont typeface="Arial" panose="020B0604020202020204" pitchFamily="34" charset="0"/>
              <a:buChar char="•"/>
            </a:pPr>
            <a:r>
              <a:rPr lang="en-US" dirty="0"/>
              <a:t>The most common outcome is resilience, but the responses that we get when we’re feeling distressed or in the immediate aftermath of a crisis really matter. </a:t>
            </a:r>
          </a:p>
          <a:p>
            <a:pPr marL="171450" indent="-171450">
              <a:buFont typeface="Arial" panose="020B0604020202020204" pitchFamily="34" charset="0"/>
              <a:buChar char="•"/>
            </a:pPr>
            <a:r>
              <a:rPr lang="en-US" dirty="0"/>
              <a:t>They make a real difference for what path we take and how adaptive we are able to be.</a:t>
            </a:r>
          </a:p>
          <a:p>
            <a:pPr marL="171450" indent="-171450">
              <a:buFont typeface="Arial" panose="020B0604020202020204" pitchFamily="34" charset="0"/>
              <a:buChar char="•"/>
            </a:pPr>
            <a:r>
              <a:rPr lang="en-US" dirty="0"/>
              <a:t>This is where PFA (and where/how you as a manager or HR professional are able to offer empathy and support) comes in. </a:t>
            </a:r>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dirty="0"/>
          </a:p>
        </p:txBody>
      </p:sp>
    </p:spTree>
    <p:extLst>
      <p:ext uri="{BB962C8B-B14F-4D97-AF65-F5344CB8AC3E}">
        <p14:creationId xmlns:p14="http://schemas.microsoft.com/office/powerpoint/2010/main" val="2009628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solidFill>
                  <a:srgbClr val="1C1C19"/>
                </a:solidFill>
                <a:effectLst/>
                <a:latin typeface="CheltenhamStd"/>
              </a:rPr>
              <a:t>Explain: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PFA is a supportive intervention that was designed to be delivered during or in the immediate aftermath of a large-scale disaster or stressor (e.g., pandemics, earthquakes, mass shootings) that impact whole populations or communities.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It is a humane, supportive response to someone suffering that is designed to reduce initial distress triggered by traumatic events and support adaptive coping.</a:t>
            </a:r>
          </a:p>
          <a:p>
            <a:pPr marL="171450" indent="-171450">
              <a:buFont typeface="Arial" panose="020B0604020202020204" pitchFamily="34" charset="0"/>
              <a:buChar char="•"/>
            </a:pPr>
            <a:r>
              <a:rPr lang="en-US" dirty="0"/>
              <a:t>It is evidence informed—based on existing principles that we know work for increasing adaptive coping. </a:t>
            </a:r>
          </a:p>
          <a:p>
            <a:pPr marL="171450" indent="-171450">
              <a:buFont typeface="Arial" panose="020B0604020202020204" pitchFamily="34" charset="0"/>
              <a:buChar char="•"/>
            </a:pPr>
            <a:r>
              <a:rPr lang="en-US" dirty="0"/>
              <a:t>As such, PFA has a focus on increasing:</a:t>
            </a:r>
          </a:p>
          <a:p>
            <a:pPr marL="628650" lvl="1" indent="-171450">
              <a:buFont typeface="Arial" panose="020B0604020202020204" pitchFamily="34" charset="0"/>
              <a:buChar char="•"/>
            </a:pPr>
            <a:r>
              <a:rPr lang="en-US" dirty="0"/>
              <a:t>People’s sense of safety, connection, calmness &amp; hope</a:t>
            </a:r>
          </a:p>
          <a:p>
            <a:pPr marL="628650" lvl="1" indent="-171450">
              <a:buFont typeface="Arial" panose="020B0604020202020204" pitchFamily="34" charset="0"/>
              <a:buChar char="•"/>
            </a:pPr>
            <a:r>
              <a:rPr lang="en-US" dirty="0"/>
              <a:t>Access to supportive resources</a:t>
            </a:r>
          </a:p>
          <a:p>
            <a:pPr marL="628650" lvl="1" indent="-171450">
              <a:buFont typeface="Arial" panose="020B0604020202020204" pitchFamily="34" charset="0"/>
              <a:buChar char="•"/>
            </a:pPr>
            <a:r>
              <a:rPr lang="en-US" dirty="0"/>
              <a:t>A sense of self-efficacy and control</a:t>
            </a:r>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dirty="0"/>
          </a:p>
        </p:txBody>
      </p:sp>
    </p:spTree>
    <p:extLst>
      <p:ext uri="{BB962C8B-B14F-4D97-AF65-F5344CB8AC3E}">
        <p14:creationId xmlns:p14="http://schemas.microsoft.com/office/powerpoint/2010/main" val="294851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i="1" dirty="0">
                <a:solidFill>
                  <a:srgbClr val="1C1C19"/>
                </a:solidFill>
                <a:effectLst/>
                <a:latin typeface="CheltenhamStd"/>
              </a:rPr>
              <a:t>Discuss </a:t>
            </a:r>
            <a:r>
              <a:rPr lang="en-US" sz="1200" b="0" i="1" dirty="0">
                <a:solidFill>
                  <a:srgbClr val="1C1C19"/>
                </a:solidFill>
                <a:effectLst/>
                <a:latin typeface="CheltenhamStd"/>
              </a:rPr>
              <a:t>the following points:</a:t>
            </a:r>
            <a:endParaRPr lang="en-US" b="1" i="1" dirty="0"/>
          </a:p>
          <a:p>
            <a:pPr marL="171450" indent="-171450">
              <a:buFont typeface="Arial" panose="020B0604020202020204" pitchFamily="34" charset="0"/>
              <a:buChar char="•"/>
            </a:pPr>
            <a:r>
              <a:rPr lang="en-US" b="1" dirty="0"/>
              <a:t>PFA is not therapy or debriefing. </a:t>
            </a:r>
            <a:r>
              <a:rPr lang="en-US" dirty="0"/>
              <a:t>PFA is designed to support adaptive responses and promote resilience in the face of severe events that lead to common, expectable distress reactions. </a:t>
            </a:r>
          </a:p>
          <a:p>
            <a:pPr marL="628650" lvl="1" indent="-171450">
              <a:buFont typeface="Arial" panose="020B0604020202020204" pitchFamily="34" charset="0"/>
              <a:buChar char="•"/>
            </a:pPr>
            <a:r>
              <a:rPr lang="en-US" dirty="0"/>
              <a:t>It is not designed to diagnose or treat pathology. </a:t>
            </a:r>
          </a:p>
          <a:p>
            <a:pPr marL="628650" lvl="1" indent="-171450">
              <a:buFont typeface="Arial" panose="020B0604020202020204" pitchFamily="34" charset="0"/>
              <a:buChar char="•"/>
            </a:pPr>
            <a:r>
              <a:rPr lang="en-US" dirty="0"/>
              <a:t>It does not require or expect people to discuss their experiences of traumatic events in detail. </a:t>
            </a:r>
          </a:p>
          <a:p>
            <a:pPr marL="171450" indent="-171450">
              <a:buFont typeface="Arial" panose="020B0604020202020204" pitchFamily="34" charset="0"/>
              <a:buChar char="•"/>
            </a:pPr>
            <a:r>
              <a:rPr lang="en-US" b="1" dirty="0"/>
              <a:t>PFA is not about fixing things</a:t>
            </a:r>
            <a:r>
              <a:rPr lang="en-US" dirty="0"/>
              <a:t>: PFA </a:t>
            </a:r>
            <a:r>
              <a:rPr lang="en-US" b="0" dirty="0"/>
              <a:t>is about supporting someone in their distress and assisting them to make informed choices and connect with additional resources and supports that can help them. Collaborative problem solving may be a part of that, but problem-solving has it’s limits here. You may be able to support them by helping them prioritize work demands, reducing work-related pressures, shifting deadlines, and temporarily reallocating some responsibilities. However, you will not be able to “solve” the core of the problem that has led to their distress or “fix” the situation for them.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PFA is not about making important choices for others:</a:t>
            </a:r>
            <a:r>
              <a:rPr lang="en-US" dirty="0"/>
              <a:t> Working from a PFA approach means respecting people’s right to make their own well-informed decisions.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A note about PFA-informed support and managers, leaders, and HR</a:t>
            </a:r>
          </a:p>
          <a:p>
            <a:r>
              <a:rPr lang="en-US" dirty="0">
                <a:solidFill>
                  <a:srgbClr val="000000"/>
                </a:solidFill>
                <a:effectLst/>
                <a:latin typeface="Helvetica" pitchFamily="2" charset="0"/>
              </a:rPr>
              <a:t>Managers and HR professionals may feel a tension that they have been trained (and/or they perceive part of their job to be) solving problems for people. If we are telling them that they are NOT fixing the situation and NOT making choices for people, it will require these trained professionals to shift perspective and not lean so heavily on other managerial and problem-solving skills and approaches they often use. </a:t>
            </a:r>
            <a:br>
              <a:rPr lang="en-US" dirty="0">
                <a:solidFill>
                  <a:srgbClr val="000000"/>
                </a:solidFill>
                <a:effectLst/>
                <a:latin typeface="Helvetica" pitchFamily="2" charset="0"/>
              </a:rPr>
            </a:br>
            <a:endParaRPr lang="en-US"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dirty="0"/>
          </a:p>
        </p:txBody>
      </p:sp>
    </p:spTree>
    <p:extLst>
      <p:ext uri="{BB962C8B-B14F-4D97-AF65-F5344CB8AC3E}">
        <p14:creationId xmlns:p14="http://schemas.microsoft.com/office/powerpoint/2010/main" val="98754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dirty="0">
                <a:solidFill>
                  <a:srgbClr val="1C1C19"/>
                </a:solidFill>
                <a:effectLst/>
                <a:latin typeface="CheltenhamStd"/>
              </a:rPr>
              <a:t>Discuss </a:t>
            </a:r>
            <a:r>
              <a:rPr lang="en-US" sz="1200" b="0" i="0" dirty="0">
                <a:solidFill>
                  <a:srgbClr val="1C1C19"/>
                </a:solidFill>
                <a:effectLst/>
                <a:latin typeface="CheltenhamStd"/>
              </a:rPr>
              <a:t>the information on the slide. This links the LOOK, LISTEN, LINK action principles of PFA to some of the specific ways a PFA-informed approach can guide managers, leaders, and HR to provide support. </a:t>
            </a:r>
            <a:endParaRPr lang="en-US" b="1" i="1"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dirty="0"/>
          </a:p>
        </p:txBody>
      </p:sp>
    </p:spTree>
    <p:extLst>
      <p:ext uri="{BB962C8B-B14F-4D97-AF65-F5344CB8AC3E}">
        <p14:creationId xmlns:p14="http://schemas.microsoft.com/office/powerpoint/2010/main" val="2175509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6"/>
        <p:cNvGrpSpPr/>
        <p:nvPr/>
      </p:nvGrpSpPr>
      <p:grpSpPr>
        <a:xfrm>
          <a:off x="0" y="0"/>
          <a:ext cx="0" cy="0"/>
          <a:chOff x="0" y="0"/>
          <a:chExt cx="0" cy="0"/>
        </a:xfrm>
      </p:grpSpPr>
      <p:sp>
        <p:nvSpPr>
          <p:cNvPr id="27" name="Google Shape;27;p23"/>
          <p:cNvSpPr txBox="1">
            <a:spLocks noGrp="1"/>
          </p:cNvSpPr>
          <p:nvPr>
            <p:ph type="title"/>
          </p:nvPr>
        </p:nvSpPr>
        <p:spPr>
          <a:xfrm>
            <a:off x="323850" y="244077"/>
            <a:ext cx="8191500" cy="87391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3"/>
          <p:cNvSpPr txBox="1">
            <a:spLocks noGrp="1"/>
          </p:cNvSpPr>
          <p:nvPr>
            <p:ph type="body" idx="1"/>
          </p:nvPr>
        </p:nvSpPr>
        <p:spPr>
          <a:xfrm>
            <a:off x="628650" y="1532467"/>
            <a:ext cx="7886700"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1800"/>
              <a:buNone/>
              <a:defRPr/>
            </a:lvl1pPr>
            <a:lvl2pPr marL="914400" lvl="1" indent="-228600" algn="l">
              <a:lnSpc>
                <a:spcPct val="90000"/>
              </a:lnSpc>
              <a:spcBef>
                <a:spcPts val="500"/>
              </a:spcBef>
              <a:spcAft>
                <a:spcPts val="0"/>
              </a:spcAft>
              <a:buClr>
                <a:schemeClr val="accent1"/>
              </a:buClr>
              <a:buSzPts val="1800"/>
              <a:buNone/>
              <a:defRPr/>
            </a:lvl2pPr>
            <a:lvl3pPr marL="1371600" lvl="2" indent="-228600" algn="l">
              <a:lnSpc>
                <a:spcPct val="90000"/>
              </a:lnSpc>
              <a:spcBef>
                <a:spcPts val="500"/>
              </a:spcBef>
              <a:spcAft>
                <a:spcPts val="0"/>
              </a:spcAft>
              <a:buClr>
                <a:schemeClr val="dk1"/>
              </a:buClr>
              <a:buSzPts val="1800"/>
              <a:buNone/>
              <a:defRPr/>
            </a:lvl3pPr>
            <a:lvl4pPr marL="1828800" lvl="3" indent="-355600" algn="l">
              <a:lnSpc>
                <a:spcPct val="90000"/>
              </a:lnSpc>
              <a:spcBef>
                <a:spcPts val="600"/>
              </a:spcBef>
              <a:spcAft>
                <a:spcPts val="0"/>
              </a:spcAft>
              <a:buClr>
                <a:schemeClr val="dk1"/>
              </a:buClr>
              <a:buSzPts val="2000"/>
              <a:buFont typeface="Arial"/>
              <a:buChar char="•"/>
              <a:defRPr/>
            </a:lvl4pPr>
            <a:lvl5pPr marL="2286000" lvl="4" indent="-342900" algn="l">
              <a:lnSpc>
                <a:spcPct val="90000"/>
              </a:lnSpc>
              <a:spcBef>
                <a:spcPts val="500"/>
              </a:spcBef>
              <a:spcAft>
                <a:spcPts val="0"/>
              </a:spcAft>
              <a:buClr>
                <a:schemeClr val="dk1"/>
              </a:buClr>
              <a:buSzPts val="1800"/>
              <a:buChar char="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3"/>
          <p:cNvSpPr txBox="1">
            <a:spLocks noGrp="1"/>
          </p:cNvSpPr>
          <p:nvPr>
            <p:ph type="ftr" idx="11"/>
          </p:nvPr>
        </p:nvSpPr>
        <p:spPr>
          <a:xfrm>
            <a:off x="3028948" y="6356351"/>
            <a:ext cx="5699415"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3"/>
          <p:cNvSpPr txBox="1">
            <a:spLocks noGrp="1"/>
          </p:cNvSpPr>
          <p:nvPr>
            <p:ph type="sldNum" idx="12"/>
          </p:nvPr>
        </p:nvSpPr>
        <p:spPr>
          <a:xfrm>
            <a:off x="8343901" y="6359527"/>
            <a:ext cx="600074"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7757476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 id="2147483679" r:id="rId3"/>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oc.rescue.or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mailto:DutyOfCare@rescu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who.int/publications/i/item/9789241548847" TargetMode="External"/><Relationship Id="rId2" Type="http://schemas.openxmlformats.org/officeDocument/2006/relationships/hyperlink" Target="https://www.who.int/publications/i/item/9789241548205" TargetMode="External"/><Relationship Id="rId1" Type="http://schemas.openxmlformats.org/officeDocument/2006/relationships/slideLayout" Target="../slideLayouts/slideLayout2.xml"/><Relationship Id="rId5" Type="http://schemas.openxmlformats.org/officeDocument/2006/relationships/hyperlink" Target="https://store.samhsa.gov/sites/default/files/d7/priv/sma11-disaster-02.pdf" TargetMode="External"/><Relationship Id="rId4" Type="http://schemas.openxmlformats.org/officeDocument/2006/relationships/hyperlink" Target="https://www.nctsn.org/resources/psychological-first-aid-pfa-field-operations-guide-2nd-edition"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55812" y="1244600"/>
            <a:ext cx="7871012" cy="2008266"/>
          </a:xfrm>
        </p:spPr>
        <p:txBody>
          <a:bodyPr/>
          <a:lstStyle/>
          <a:p>
            <a:pPr>
              <a:spcBef>
                <a:spcPts val="600"/>
              </a:spcBef>
              <a:spcAft>
                <a:spcPts val="600"/>
              </a:spcAft>
            </a:pPr>
            <a:r>
              <a:rPr lang="en-US" sz="3600" b="1" dirty="0"/>
              <a:t>When A Staff Member Is </a:t>
            </a:r>
            <a:br>
              <a:rPr lang="en-US" sz="3600" b="1" dirty="0"/>
            </a:br>
            <a:r>
              <a:rPr lang="en-US" sz="3600" b="1" dirty="0"/>
              <a:t>Distressed Or In Crisis: </a:t>
            </a:r>
            <a:br>
              <a:rPr lang="en-US" sz="3400" b="1" dirty="0"/>
            </a:br>
            <a:r>
              <a:rPr lang="en-US" sz="3600" i="1" dirty="0"/>
              <a:t>Psychological First Aid Support Strategies For Managers And HR</a:t>
            </a:r>
            <a:endParaRPr lang="en-US" sz="3400" i="1" dirty="0"/>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2206" y="3445799"/>
            <a:ext cx="1779588" cy="2375841"/>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FD26387-4988-26D1-1827-1A3076D8240A}"/>
              </a:ext>
            </a:extLst>
          </p:cNvPr>
          <p:cNvSpPr>
            <a:spLocks noGrp="1"/>
          </p:cNvSpPr>
          <p:nvPr>
            <p:ph type="title"/>
          </p:nvPr>
        </p:nvSpPr>
        <p:spPr>
          <a:xfrm>
            <a:off x="171450" y="136525"/>
            <a:ext cx="7886700" cy="611188"/>
          </a:xfrm>
        </p:spPr>
        <p:txBody>
          <a:bodyPr/>
          <a:lstStyle/>
          <a:p>
            <a:r>
              <a:rPr lang="en-US" dirty="0"/>
              <a:t>PFA action principles: LOOK, LISTEN, LINK</a:t>
            </a:r>
          </a:p>
        </p:txBody>
      </p:sp>
      <p:graphicFrame>
        <p:nvGraphicFramePr>
          <p:cNvPr id="9" name="Diagram 8">
            <a:extLst>
              <a:ext uri="{FF2B5EF4-FFF2-40B4-BE49-F238E27FC236}">
                <a16:creationId xmlns:a16="http://schemas.microsoft.com/office/drawing/2014/main" id="{9E28C0C9-C5E3-8A54-6A2D-BFC1AEE380CC}"/>
              </a:ext>
            </a:extLst>
          </p:cNvPr>
          <p:cNvGraphicFramePr/>
          <p:nvPr/>
        </p:nvGraphicFramePr>
        <p:xfrm>
          <a:off x="325464" y="1131376"/>
          <a:ext cx="8508569" cy="50214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241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a:xfrm>
            <a:off x="685800" y="2450547"/>
            <a:ext cx="7772400" cy="2629453"/>
          </a:xfrm>
        </p:spPr>
        <p:txBody>
          <a:bodyPr/>
          <a:lstStyle/>
          <a:p>
            <a:r>
              <a:rPr lang="en-US" dirty="0">
                <a:solidFill>
                  <a:schemeClr val="tx1">
                    <a:lumMod val="65000"/>
                    <a:lumOff val="35000"/>
                  </a:schemeClr>
                </a:solidFill>
              </a:rPr>
              <a:t>2. Ways a PFA approach can guide managers and HR to provide effective support</a:t>
            </a:r>
            <a:br>
              <a:rPr lang="en-US" dirty="0">
                <a:solidFill>
                  <a:schemeClr val="tx1">
                    <a:lumMod val="65000"/>
                    <a:lumOff val="35000"/>
                  </a:schemeClr>
                </a:solidFill>
              </a:rPr>
            </a:br>
            <a:br>
              <a:rPr lang="en-US" dirty="0">
                <a:solidFill>
                  <a:schemeClr val="tx1">
                    <a:lumMod val="65000"/>
                    <a:lumOff val="35000"/>
                  </a:schemeClr>
                </a:solidFill>
              </a:rPr>
            </a:br>
            <a:r>
              <a:rPr lang="en-US" sz="2400" b="1" i="1" dirty="0">
                <a:solidFill>
                  <a:schemeClr val="tx1">
                    <a:lumMod val="65000"/>
                    <a:lumOff val="35000"/>
                  </a:schemeClr>
                </a:solidFill>
              </a:rPr>
              <a:t>a. What changes in behaviors, mood, or performance suggest someone is in distress? </a:t>
            </a:r>
          </a:p>
        </p:txBody>
      </p:sp>
    </p:spTree>
    <p:extLst>
      <p:ext uri="{BB962C8B-B14F-4D97-AF65-F5344CB8AC3E}">
        <p14:creationId xmlns:p14="http://schemas.microsoft.com/office/powerpoint/2010/main" val="1590802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171450" y="136526"/>
            <a:ext cx="8972550" cy="611619"/>
          </a:xfrm>
        </p:spPr>
        <p:txBody>
          <a:bodyPr/>
          <a:lstStyle/>
          <a:p>
            <a:r>
              <a:rPr lang="en-US" dirty="0"/>
              <a:t>Ways a PFA approach can guide you to provide support</a:t>
            </a:r>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dirty="0">
                <a:solidFill>
                  <a:schemeClr val="accent6">
                    <a:lumMod val="75000"/>
                  </a:schemeClr>
                </a:solidFill>
              </a:rPr>
              <a:t>LOOK</a:t>
            </a:r>
          </a:p>
          <a:p>
            <a:pPr marL="0" indent="0">
              <a:buNone/>
            </a:pPr>
            <a:endParaRPr lang="en-US" sz="3600" b="1" dirty="0">
              <a:solidFill>
                <a:schemeClr val="accent6">
                  <a:lumMod val="75000"/>
                </a:schemeClr>
              </a:solidFill>
            </a:endParaRPr>
          </a:p>
          <a:p>
            <a:pPr marL="0" indent="0">
              <a:buNone/>
            </a:pPr>
            <a:endParaRPr lang="en-US" sz="3600" b="1" dirty="0">
              <a:solidFill>
                <a:schemeClr val="accent6">
                  <a:lumMod val="75000"/>
                </a:schemeClr>
              </a:solidFill>
            </a:endParaRPr>
          </a:p>
        </p:txBody>
      </p:sp>
      <p:sp>
        <p:nvSpPr>
          <p:cNvPr id="5" name="Text Placeholder 2">
            <a:extLst>
              <a:ext uri="{FF2B5EF4-FFF2-40B4-BE49-F238E27FC236}">
                <a16:creationId xmlns:a16="http://schemas.microsoft.com/office/drawing/2014/main" id="{3A132B5D-01FD-E73E-B26B-3278A35C90F3}"/>
              </a:ext>
            </a:extLst>
          </p:cNvPr>
          <p:cNvSpPr>
            <a:spLocks noGrp="1"/>
          </p:cNvSpPr>
          <p:nvPr>
            <p:ph type="body" sz="quarter" idx="10"/>
          </p:nvPr>
        </p:nvSpPr>
        <p:spPr>
          <a:xfrm>
            <a:off x="2463800" y="1282700"/>
            <a:ext cx="6361793" cy="4236358"/>
          </a:xfrm>
        </p:spPr>
        <p:txBody>
          <a:bodyPr/>
          <a:lstStyle/>
          <a:p>
            <a:r>
              <a:rPr lang="en-US" b="1" dirty="0"/>
              <a:t>Stress-</a:t>
            </a:r>
            <a:r>
              <a:rPr lang="en-US" dirty="0"/>
              <a:t> Moderate, short-lived. Can improve performance or it can disrupt day to day functioning</a:t>
            </a:r>
          </a:p>
          <a:p>
            <a:pPr marL="0" indent="0">
              <a:buNone/>
            </a:pPr>
            <a:endParaRPr lang="en-US" dirty="0"/>
          </a:p>
          <a:p>
            <a:r>
              <a:rPr lang="en-US" dirty="0"/>
              <a:t>Stress can turn into </a:t>
            </a:r>
            <a:r>
              <a:rPr lang="en-US" b="1" dirty="0"/>
              <a:t>distress</a:t>
            </a:r>
            <a:r>
              <a:rPr lang="en-US" dirty="0"/>
              <a:t> when demands exceed our resources to cope; unable to restore balance, sudden changes in mood/ anxiety, patterns of behaviors and expressions of distress.</a:t>
            </a:r>
          </a:p>
          <a:p>
            <a:endParaRPr lang="en-US" dirty="0"/>
          </a:p>
        </p:txBody>
      </p:sp>
    </p:spTree>
    <p:extLst>
      <p:ext uri="{BB962C8B-B14F-4D97-AF65-F5344CB8AC3E}">
        <p14:creationId xmlns:p14="http://schemas.microsoft.com/office/powerpoint/2010/main" val="1567509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912AD-BEB0-6DC5-C0A9-0754A9AD2BF4}"/>
              </a:ext>
            </a:extLst>
          </p:cNvPr>
          <p:cNvSpPr>
            <a:spLocks noGrp="1"/>
          </p:cNvSpPr>
          <p:nvPr>
            <p:ph type="title"/>
          </p:nvPr>
        </p:nvSpPr>
        <p:spPr/>
        <p:txBody>
          <a:bodyPr/>
          <a:lstStyle/>
          <a:p>
            <a:r>
              <a:rPr lang="en-US" dirty="0"/>
              <a:t>Common distress reactions in the workplace</a:t>
            </a:r>
          </a:p>
        </p:txBody>
      </p:sp>
      <p:sp>
        <p:nvSpPr>
          <p:cNvPr id="3" name="Text Placeholder 2">
            <a:extLst>
              <a:ext uri="{FF2B5EF4-FFF2-40B4-BE49-F238E27FC236}">
                <a16:creationId xmlns:a16="http://schemas.microsoft.com/office/drawing/2014/main" id="{8662F831-E66E-A510-10E9-D4543028B777}"/>
              </a:ext>
            </a:extLst>
          </p:cNvPr>
          <p:cNvSpPr>
            <a:spLocks noGrp="1"/>
          </p:cNvSpPr>
          <p:nvPr>
            <p:ph type="body" sz="quarter" idx="10"/>
          </p:nvPr>
        </p:nvSpPr>
        <p:spPr>
          <a:xfrm>
            <a:off x="461963" y="1146175"/>
            <a:ext cx="8565659" cy="4822363"/>
          </a:xfrm>
        </p:spPr>
        <p:txBody>
          <a:bodyPr/>
          <a:lstStyle/>
          <a:p>
            <a:pPr marL="0" indent="0">
              <a:buNone/>
            </a:pPr>
            <a:r>
              <a:rPr lang="en-US" sz="2400" u="sng" dirty="0"/>
              <a:t>Uncharacteristic behavior!</a:t>
            </a:r>
            <a:r>
              <a:rPr lang="en-US" sz="2400" dirty="0"/>
              <a:t> Also…</a:t>
            </a:r>
            <a:endParaRPr lang="en-US" sz="2400" u="sng" dirty="0"/>
          </a:p>
          <a:p>
            <a:r>
              <a:rPr lang="en-US" sz="2400" dirty="0"/>
              <a:t>Unable to focus, concentrate, and/or remember things</a:t>
            </a:r>
          </a:p>
          <a:p>
            <a:r>
              <a:rPr lang="en-US" sz="2400" dirty="0"/>
              <a:t>Appear chronically exhausted, distracted, and/or depressed</a:t>
            </a:r>
          </a:p>
          <a:p>
            <a:r>
              <a:rPr lang="en-US" sz="2400" dirty="0"/>
              <a:t>Overwhelm/decision paralysis</a:t>
            </a:r>
          </a:p>
          <a:p>
            <a:r>
              <a:rPr lang="en-US" sz="2400" dirty="0"/>
              <a:t>Withdrawing or isolating </a:t>
            </a:r>
          </a:p>
          <a:p>
            <a:r>
              <a:rPr lang="en-US" sz="2400" dirty="0"/>
              <a:t>Increase in irritability, anger, conflict, blaming others</a:t>
            </a:r>
          </a:p>
          <a:p>
            <a:r>
              <a:rPr lang="en-US" sz="2400" dirty="0"/>
              <a:t>Increase in guilt, shame, self-blame, and/or crying</a:t>
            </a:r>
          </a:p>
          <a:p>
            <a:r>
              <a:rPr lang="en-US" sz="2400" dirty="0"/>
              <a:t>Talking constantly about certain topics or events</a:t>
            </a:r>
          </a:p>
          <a:p>
            <a:r>
              <a:rPr lang="en-US" sz="2400" dirty="0"/>
              <a:t>Decline in performance (e.g., work quality, missing deadlines)</a:t>
            </a:r>
          </a:p>
        </p:txBody>
      </p:sp>
    </p:spTree>
    <p:extLst>
      <p:ext uri="{BB962C8B-B14F-4D97-AF65-F5344CB8AC3E}">
        <p14:creationId xmlns:p14="http://schemas.microsoft.com/office/powerpoint/2010/main" val="244269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F0F1-F3C1-0F7B-A05C-D6B777C6BFB1}"/>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38E55E74-D5CF-3400-5B7E-4C4582E8AABD}"/>
              </a:ext>
            </a:extLst>
          </p:cNvPr>
          <p:cNvSpPr>
            <a:spLocks noGrp="1"/>
          </p:cNvSpPr>
          <p:nvPr>
            <p:ph type="body" sz="quarter" idx="10"/>
          </p:nvPr>
        </p:nvSpPr>
        <p:spPr>
          <a:xfrm>
            <a:off x="2514600" y="609601"/>
            <a:ext cx="6413500" cy="5422900"/>
          </a:xfrm>
        </p:spPr>
        <p:txBody>
          <a:bodyPr/>
          <a:lstStyle/>
          <a:p>
            <a:endParaRPr lang="en-US" dirty="0"/>
          </a:p>
          <a:p>
            <a:r>
              <a:rPr lang="en-US" b="1" dirty="0"/>
              <a:t>Crisis </a:t>
            </a:r>
            <a:r>
              <a:rPr lang="en-US" dirty="0"/>
              <a:t>-  Coping strategies are no longer effective, people demonstrate suicidal/homicidal thoughts, experience extreme anxiety or panic, aggression, severely disturbed sleep, disorganized speech or thinking, destroying property, erratic behavior that puts them or clients in unsafe situations</a:t>
            </a:r>
          </a:p>
          <a:p>
            <a:r>
              <a:rPr lang="en-US" dirty="0"/>
              <a:t>If someone is in crisis, please seek immediate medical services or help from a trained professional</a:t>
            </a:r>
          </a:p>
          <a:p>
            <a:endParaRPr lang="en-US" dirty="0"/>
          </a:p>
        </p:txBody>
      </p:sp>
      <p:sp>
        <p:nvSpPr>
          <p:cNvPr id="4" name="Text Placeholder 2">
            <a:extLst>
              <a:ext uri="{FF2B5EF4-FFF2-40B4-BE49-F238E27FC236}">
                <a16:creationId xmlns:a16="http://schemas.microsoft.com/office/drawing/2014/main" id="{F9E6F93B-524F-4DBD-9A7B-4F4DD2943C32}"/>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dirty="0">
                <a:solidFill>
                  <a:schemeClr val="accent6">
                    <a:lumMod val="75000"/>
                  </a:schemeClr>
                </a:solidFill>
              </a:rPr>
              <a:t>LOOK</a:t>
            </a:r>
          </a:p>
          <a:p>
            <a:pPr marL="0" indent="0">
              <a:buNone/>
            </a:pPr>
            <a:endParaRPr lang="en-US" sz="3600" b="1" dirty="0">
              <a:solidFill>
                <a:schemeClr val="accent6">
                  <a:lumMod val="75000"/>
                </a:schemeClr>
              </a:solidFill>
            </a:endParaRPr>
          </a:p>
          <a:p>
            <a:pPr marL="0" indent="0">
              <a:buNone/>
            </a:pPr>
            <a:endParaRPr lang="en-US" sz="3600" b="1" dirty="0">
              <a:solidFill>
                <a:schemeClr val="accent6">
                  <a:lumMod val="75000"/>
                </a:schemeClr>
              </a:solidFill>
            </a:endParaRPr>
          </a:p>
        </p:txBody>
      </p:sp>
    </p:spTree>
    <p:extLst>
      <p:ext uri="{BB962C8B-B14F-4D97-AF65-F5344CB8AC3E}">
        <p14:creationId xmlns:p14="http://schemas.microsoft.com/office/powerpoint/2010/main" val="4286331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a:lstStyle/>
          <a:p>
            <a:r>
              <a:rPr lang="en-US" dirty="0">
                <a:solidFill>
                  <a:schemeClr val="tx1">
                    <a:lumMod val="65000"/>
                    <a:lumOff val="35000"/>
                  </a:schemeClr>
                </a:solidFill>
              </a:rPr>
              <a:t>2. Ways a PFA approach can guide managers and HR to provide effective support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a:lstStyle/>
          <a:p>
            <a:r>
              <a:rPr lang="en-US" sz="3600" b="1" i="1" dirty="0"/>
              <a:t>b</a:t>
            </a:r>
            <a:r>
              <a:rPr lang="en-US" sz="3600" b="1" i="1" dirty="0">
                <a:latin typeface="Arial" panose="020B0604020202020204" pitchFamily="34" charset="0"/>
                <a:cs typeface="Arial" panose="020B0604020202020204" pitchFamily="34" charset="0"/>
              </a:rPr>
              <a:t>. Respond to distress</a:t>
            </a:r>
          </a:p>
        </p:txBody>
      </p:sp>
    </p:spTree>
    <p:extLst>
      <p:ext uri="{BB962C8B-B14F-4D97-AF65-F5344CB8AC3E}">
        <p14:creationId xmlns:p14="http://schemas.microsoft.com/office/powerpoint/2010/main" val="3389940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02351-F9A2-991D-7109-F12F97A1BAFB}"/>
              </a:ext>
            </a:extLst>
          </p:cNvPr>
          <p:cNvSpPr>
            <a:spLocks noGrp="1"/>
          </p:cNvSpPr>
          <p:nvPr>
            <p:ph type="title"/>
          </p:nvPr>
        </p:nvSpPr>
        <p:spPr>
          <a:xfrm>
            <a:off x="171450" y="136526"/>
            <a:ext cx="8809264" cy="611619"/>
          </a:xfrm>
        </p:spPr>
        <p:txBody>
          <a:bodyPr/>
          <a:lstStyle/>
          <a:p>
            <a:r>
              <a:rPr lang="en-US" sz="2400" dirty="0"/>
              <a:t>Listening &amp; communication tools for responding to distress</a:t>
            </a:r>
          </a:p>
        </p:txBody>
      </p:sp>
      <p:sp>
        <p:nvSpPr>
          <p:cNvPr id="3" name="Text Placeholder 2">
            <a:extLst>
              <a:ext uri="{FF2B5EF4-FFF2-40B4-BE49-F238E27FC236}">
                <a16:creationId xmlns:a16="http://schemas.microsoft.com/office/drawing/2014/main" id="{B82D774B-E255-BB84-1606-0552F3318174}"/>
              </a:ext>
            </a:extLst>
          </p:cNvPr>
          <p:cNvSpPr>
            <a:spLocks noGrp="1"/>
          </p:cNvSpPr>
          <p:nvPr>
            <p:ph type="body" sz="quarter" idx="10"/>
          </p:nvPr>
        </p:nvSpPr>
        <p:spPr>
          <a:xfrm>
            <a:off x="2197100" y="927101"/>
            <a:ext cx="6783614" cy="4900612"/>
          </a:xfrm>
        </p:spPr>
        <p:txBody>
          <a:bodyPr/>
          <a:lstStyle/>
          <a:p>
            <a:r>
              <a:rPr lang="en-US" sz="2000" b="1" dirty="0"/>
              <a:t>Communicate calm, compassion, and respect </a:t>
            </a:r>
            <a:r>
              <a:rPr lang="en-US" sz="2000" dirty="0"/>
              <a:t>through WHAT you say and HOW you say and do it.</a:t>
            </a:r>
          </a:p>
          <a:p>
            <a:r>
              <a:rPr lang="en-US" sz="2000" b="1" dirty="0"/>
              <a:t>Let them tell you </a:t>
            </a:r>
            <a:r>
              <a:rPr lang="en-US" sz="2000" dirty="0"/>
              <a:t>what they feel and need, but use </a:t>
            </a:r>
            <a:r>
              <a:rPr lang="en-US" sz="2000" b="1" dirty="0"/>
              <a:t>active listening </a:t>
            </a:r>
            <a:r>
              <a:rPr lang="en-US" sz="2000" dirty="0"/>
              <a:t>skills to encourage &amp; clarify</a:t>
            </a:r>
            <a:endParaRPr lang="en-US" sz="2000" b="1" dirty="0"/>
          </a:p>
          <a:p>
            <a:r>
              <a:rPr lang="en-US" sz="2000" b="1" dirty="0"/>
              <a:t>Listen to concerns and maintain professional boundaries</a:t>
            </a:r>
            <a:endParaRPr lang="en-US" sz="2000" dirty="0"/>
          </a:p>
          <a:p>
            <a:r>
              <a:rPr lang="en-US" sz="2000" b="1" dirty="0"/>
              <a:t>Express empathy and concern </a:t>
            </a:r>
            <a:r>
              <a:rPr lang="en-US" sz="2000" dirty="0"/>
              <a:t>as professionally appropriate.</a:t>
            </a:r>
          </a:p>
          <a:p>
            <a:r>
              <a:rPr lang="en-US" sz="2000" b="1" dirty="0"/>
              <a:t>Expect widely varying reactions </a:t>
            </a:r>
            <a:r>
              <a:rPr lang="en-US" sz="2000" dirty="0"/>
              <a:t>and do not judge.</a:t>
            </a:r>
          </a:p>
          <a:p>
            <a:r>
              <a:rPr lang="en-US" sz="2000" b="1" dirty="0"/>
              <a:t>Remain calm</a:t>
            </a:r>
            <a:r>
              <a:rPr lang="en-US" sz="2000" dirty="0"/>
              <a:t>, control your own emotions, and don’t rush things.</a:t>
            </a:r>
          </a:p>
          <a:p>
            <a:r>
              <a:rPr lang="en-US" sz="2000" b="1" dirty="0"/>
              <a:t>Remember</a:t>
            </a:r>
            <a:r>
              <a:rPr lang="en-US" sz="2000" dirty="0"/>
              <a:t> you cannot take away their pain, and don’t need to.</a:t>
            </a:r>
          </a:p>
          <a:p>
            <a:r>
              <a:rPr lang="en-US" sz="2000" b="1" dirty="0"/>
              <a:t>Normalize </a:t>
            </a:r>
            <a:r>
              <a:rPr lang="en-US" sz="2000" dirty="0"/>
              <a:t>stress reactions &amp; seeking support</a:t>
            </a:r>
          </a:p>
          <a:p>
            <a:pPr marL="465138" indent="-465138">
              <a:buFont typeface="Wingdings" pitchFamily="2" charset="2"/>
              <a:buChar char="ü"/>
            </a:pPr>
            <a:endParaRPr lang="en-US" sz="2000" b="1" dirty="0"/>
          </a:p>
          <a:p>
            <a:pPr>
              <a:buFont typeface="Wingdings" pitchFamily="2" charset="2"/>
              <a:buChar char="ü"/>
            </a:pPr>
            <a:endParaRPr lang="en-US" sz="2000" b="1" dirty="0"/>
          </a:p>
        </p:txBody>
      </p:sp>
      <p:sp>
        <p:nvSpPr>
          <p:cNvPr id="6" name="Text Placeholder 2">
            <a:extLst>
              <a:ext uri="{FF2B5EF4-FFF2-40B4-BE49-F238E27FC236}">
                <a16:creationId xmlns:a16="http://schemas.microsoft.com/office/drawing/2014/main" id="{4651557C-194F-FED6-6172-6D11705D1062}"/>
              </a:ext>
            </a:extLst>
          </p:cNvPr>
          <p:cNvSpPr txBox="1">
            <a:spLocks/>
          </p:cNvSpPr>
          <p:nvPr/>
        </p:nvSpPr>
        <p:spPr>
          <a:xfrm>
            <a:off x="196850" y="1454830"/>
            <a:ext cx="2000250" cy="4372883"/>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600" b="1" dirty="0">
              <a:solidFill>
                <a:schemeClr val="accent6">
                  <a:lumMod val="75000"/>
                </a:schemeClr>
              </a:solidFill>
            </a:endParaRPr>
          </a:p>
          <a:p>
            <a:pPr marL="0" indent="0">
              <a:buNone/>
            </a:pPr>
            <a:endParaRPr lang="en-US" sz="3600" b="1" dirty="0">
              <a:solidFill>
                <a:schemeClr val="accent6">
                  <a:lumMod val="75000"/>
                </a:schemeClr>
              </a:solidFill>
            </a:endParaRPr>
          </a:p>
          <a:p>
            <a:pPr marL="0" indent="0">
              <a:buNone/>
            </a:pPr>
            <a:r>
              <a:rPr lang="en-US" sz="3600" b="1" dirty="0">
                <a:solidFill>
                  <a:schemeClr val="accent6">
                    <a:lumMod val="75000"/>
                  </a:schemeClr>
                </a:solidFill>
              </a:rPr>
              <a:t>LISTEN</a:t>
            </a:r>
          </a:p>
        </p:txBody>
      </p:sp>
    </p:spTree>
    <p:extLst>
      <p:ext uri="{BB962C8B-B14F-4D97-AF65-F5344CB8AC3E}">
        <p14:creationId xmlns:p14="http://schemas.microsoft.com/office/powerpoint/2010/main" val="427202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0C5FC-CA4D-CD7A-7A9F-6052DE940D0E}"/>
              </a:ext>
            </a:extLst>
          </p:cNvPr>
          <p:cNvSpPr>
            <a:spLocks noGrp="1"/>
          </p:cNvSpPr>
          <p:nvPr>
            <p:ph type="title"/>
          </p:nvPr>
        </p:nvSpPr>
        <p:spPr>
          <a:xfrm>
            <a:off x="171450" y="136526"/>
            <a:ext cx="8718550" cy="611619"/>
          </a:xfrm>
        </p:spPr>
        <p:txBody>
          <a:bodyPr/>
          <a:lstStyle/>
          <a:p>
            <a:r>
              <a:rPr lang="en-US" dirty="0">
                <a:solidFill>
                  <a:srgbClr val="000000"/>
                </a:solidFill>
                <a:latin typeface="Gotham Light"/>
              </a:rPr>
              <a:t>T</a:t>
            </a:r>
            <a:r>
              <a:rPr lang="en-US" sz="2800" b="0" i="0" u="none" strike="noStrike" baseline="0" dirty="0">
                <a:solidFill>
                  <a:srgbClr val="000000"/>
                </a:solidFill>
                <a:latin typeface="Gotham Light"/>
              </a:rPr>
              <a:t>ips for approaching an individual in a non-crisis situation</a:t>
            </a:r>
            <a:endParaRPr lang="en-US" dirty="0"/>
          </a:p>
        </p:txBody>
      </p:sp>
      <p:sp>
        <p:nvSpPr>
          <p:cNvPr id="3" name="Text Placeholder 2">
            <a:extLst>
              <a:ext uri="{FF2B5EF4-FFF2-40B4-BE49-F238E27FC236}">
                <a16:creationId xmlns:a16="http://schemas.microsoft.com/office/drawing/2014/main" id="{9D5E10EB-9A18-6102-9321-C237401AA0DF}"/>
              </a:ext>
            </a:extLst>
          </p:cNvPr>
          <p:cNvSpPr>
            <a:spLocks noGrp="1"/>
          </p:cNvSpPr>
          <p:nvPr>
            <p:ph type="body" sz="quarter" idx="10"/>
          </p:nvPr>
        </p:nvSpPr>
        <p:spPr>
          <a:xfrm>
            <a:off x="2463800" y="1308101"/>
            <a:ext cx="6426200" cy="4372882"/>
          </a:xfrm>
        </p:spPr>
        <p:txBody>
          <a:bodyPr/>
          <a:lstStyle/>
          <a:p>
            <a:pPr marL="0" indent="0">
              <a:buNone/>
            </a:pPr>
            <a:endParaRPr lang="en-US" sz="2200" b="0" i="0" u="none" strike="noStrike" baseline="0" dirty="0">
              <a:solidFill>
                <a:srgbClr val="000000"/>
              </a:solidFill>
              <a:latin typeface="Gotham Light"/>
            </a:endParaRPr>
          </a:p>
          <a:p>
            <a:r>
              <a:rPr lang="en-US" sz="2200" b="0" i="0" u="none" strike="noStrike" baseline="0" dirty="0">
                <a:solidFill>
                  <a:srgbClr val="000000"/>
                </a:solidFill>
                <a:latin typeface="Gotham Light"/>
              </a:rPr>
              <a:t>Plan to </a:t>
            </a:r>
            <a:r>
              <a:rPr lang="en-US" sz="2200" b="1" i="0" u="none" strike="noStrike" baseline="0" dirty="0">
                <a:solidFill>
                  <a:srgbClr val="000000"/>
                </a:solidFill>
                <a:latin typeface="Gotham Light"/>
              </a:rPr>
              <a:t>talk privately </a:t>
            </a:r>
            <a:r>
              <a:rPr lang="en-US" sz="2200" b="0" i="0" u="none" strike="noStrike" baseline="0" dirty="0">
                <a:solidFill>
                  <a:srgbClr val="000000"/>
                </a:solidFill>
                <a:latin typeface="Gotham Light"/>
              </a:rPr>
              <a:t>about your concerns. </a:t>
            </a:r>
          </a:p>
          <a:p>
            <a:r>
              <a:rPr lang="en-US" sz="2200" b="1" i="0" u="none" strike="noStrike" baseline="0" dirty="0">
                <a:solidFill>
                  <a:schemeClr val="tx1">
                    <a:lumMod val="95000"/>
                    <a:lumOff val="5000"/>
                  </a:schemeClr>
                </a:solidFill>
                <a:latin typeface="Gotham Light"/>
              </a:rPr>
              <a:t>Be aware </a:t>
            </a:r>
            <a:r>
              <a:rPr lang="en-US" sz="2200" b="0" i="0" u="none" strike="noStrike" baseline="0" dirty="0">
                <a:solidFill>
                  <a:srgbClr val="000000"/>
                </a:solidFill>
                <a:latin typeface="Gotham Light"/>
              </a:rPr>
              <a:t>that an individual may downplay their challenges because of your relationship. They may want to avoid upsetting or disappointing you. </a:t>
            </a:r>
          </a:p>
          <a:p>
            <a:r>
              <a:rPr lang="en-US" sz="2200" b="1" i="0" u="none" strike="noStrike" baseline="0" dirty="0">
                <a:solidFill>
                  <a:srgbClr val="000000"/>
                </a:solidFill>
                <a:latin typeface="Gotham Light"/>
              </a:rPr>
              <a:t>Never pressure </a:t>
            </a:r>
            <a:r>
              <a:rPr lang="en-US" sz="2200" b="0" i="0" u="none" strike="noStrike" baseline="0" dirty="0">
                <a:solidFill>
                  <a:srgbClr val="000000"/>
                </a:solidFill>
                <a:latin typeface="Gotham Light"/>
              </a:rPr>
              <a:t>a person to share their thoughts and feelings with you. Instead, reassure them that you will be available to speak to if and when they are ready. </a:t>
            </a:r>
          </a:p>
          <a:p>
            <a:r>
              <a:rPr lang="en-US" sz="2200" b="1" i="0" u="none" strike="noStrike" baseline="0" dirty="0">
                <a:solidFill>
                  <a:srgbClr val="000000"/>
                </a:solidFill>
                <a:latin typeface="Gotham Light"/>
              </a:rPr>
              <a:t>Use “I” statements</a:t>
            </a:r>
            <a:r>
              <a:rPr lang="en-US" sz="2200" b="0" i="0" u="none" strike="noStrike" baseline="0" dirty="0">
                <a:solidFill>
                  <a:srgbClr val="000000"/>
                </a:solidFill>
                <a:latin typeface="Gotham Light"/>
              </a:rPr>
              <a:t>: “I have noticed,” “I am worried,” etc. </a:t>
            </a:r>
          </a:p>
          <a:p>
            <a:endParaRPr lang="en-US" sz="2200" dirty="0"/>
          </a:p>
        </p:txBody>
      </p:sp>
      <p:sp>
        <p:nvSpPr>
          <p:cNvPr id="4" name="Text Placeholder 2">
            <a:extLst>
              <a:ext uri="{FF2B5EF4-FFF2-40B4-BE49-F238E27FC236}">
                <a16:creationId xmlns:a16="http://schemas.microsoft.com/office/drawing/2014/main" id="{57B16CB6-7228-44F0-10DD-2F7EA636EA60}"/>
              </a:ext>
            </a:extLst>
          </p:cNvPr>
          <p:cNvSpPr txBox="1">
            <a:spLocks/>
          </p:cNvSpPr>
          <p:nvPr/>
        </p:nvSpPr>
        <p:spPr>
          <a:xfrm>
            <a:off x="196850" y="1454830"/>
            <a:ext cx="2000250" cy="4372883"/>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600" b="1" dirty="0">
              <a:solidFill>
                <a:schemeClr val="accent6">
                  <a:lumMod val="75000"/>
                </a:schemeClr>
              </a:solidFill>
            </a:endParaRPr>
          </a:p>
          <a:p>
            <a:pPr marL="0" indent="0">
              <a:buNone/>
            </a:pPr>
            <a:endParaRPr lang="en-US" sz="3600" b="1" dirty="0">
              <a:solidFill>
                <a:schemeClr val="accent6">
                  <a:lumMod val="75000"/>
                </a:schemeClr>
              </a:solidFill>
            </a:endParaRPr>
          </a:p>
          <a:p>
            <a:pPr marL="0" indent="0">
              <a:buNone/>
            </a:pPr>
            <a:r>
              <a:rPr lang="en-US" sz="3600" b="1" dirty="0">
                <a:solidFill>
                  <a:schemeClr val="accent6">
                    <a:lumMod val="75000"/>
                  </a:schemeClr>
                </a:solidFill>
              </a:rPr>
              <a:t>LISTEN</a:t>
            </a:r>
          </a:p>
        </p:txBody>
      </p:sp>
    </p:spTree>
    <p:extLst>
      <p:ext uri="{BB962C8B-B14F-4D97-AF65-F5344CB8AC3E}">
        <p14:creationId xmlns:p14="http://schemas.microsoft.com/office/powerpoint/2010/main" val="3046105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5DD8-2F08-1095-3138-EDBDEB270E8C}"/>
              </a:ext>
            </a:extLst>
          </p:cNvPr>
          <p:cNvSpPr>
            <a:spLocks noGrp="1"/>
          </p:cNvSpPr>
          <p:nvPr>
            <p:ph type="title"/>
          </p:nvPr>
        </p:nvSpPr>
        <p:spPr/>
        <p:txBody>
          <a:bodyPr/>
          <a:lstStyle/>
          <a:p>
            <a:r>
              <a:rPr lang="en-US" dirty="0"/>
              <a:t>What do to if someone is in a crisis</a:t>
            </a:r>
            <a:br>
              <a:rPr lang="en-US" dirty="0"/>
            </a:br>
            <a:endParaRPr lang="en-US" dirty="0"/>
          </a:p>
        </p:txBody>
      </p:sp>
      <p:sp>
        <p:nvSpPr>
          <p:cNvPr id="3" name="Text Placeholder 2">
            <a:extLst>
              <a:ext uri="{FF2B5EF4-FFF2-40B4-BE49-F238E27FC236}">
                <a16:creationId xmlns:a16="http://schemas.microsoft.com/office/drawing/2014/main" id="{6BE8D49B-BE07-C6E6-369F-69FFCCF46591}"/>
              </a:ext>
            </a:extLst>
          </p:cNvPr>
          <p:cNvSpPr>
            <a:spLocks noGrp="1"/>
          </p:cNvSpPr>
          <p:nvPr>
            <p:ph type="body" sz="quarter" idx="10"/>
          </p:nvPr>
        </p:nvSpPr>
        <p:spPr/>
        <p:txBody>
          <a:bodyPr/>
          <a:lstStyle/>
          <a:p>
            <a:r>
              <a:rPr lang="en-US" dirty="0"/>
              <a:t>What do to if someone is in a crisis</a:t>
            </a:r>
          </a:p>
        </p:txBody>
      </p:sp>
      <p:sp>
        <p:nvSpPr>
          <p:cNvPr id="4" name="Content Placeholder 2">
            <a:extLst>
              <a:ext uri="{FF2B5EF4-FFF2-40B4-BE49-F238E27FC236}">
                <a16:creationId xmlns:a16="http://schemas.microsoft.com/office/drawing/2014/main" id="{6985F888-6ED6-8123-D31F-B22DF891E473}"/>
              </a:ext>
            </a:extLst>
          </p:cNvPr>
          <p:cNvSpPr txBox="1">
            <a:spLocks/>
          </p:cNvSpPr>
          <p:nvPr/>
        </p:nvSpPr>
        <p:spPr>
          <a:xfrm>
            <a:off x="461963" y="1796796"/>
            <a:ext cx="8342796" cy="4134104"/>
          </a:xfrm>
          <a:prstGeom prst="rect">
            <a:avLst/>
          </a:prstGeom>
        </p:spPr>
        <p:txBody>
          <a:bodyPr vert="horz" lIns="91440" tIns="45720" rIns="91440" bIns="45720" rtlCol="0">
            <a:noAutofit/>
          </a:bodyPr>
          <a:lstStyle>
            <a:lvl1pPr marL="228600" indent="-228600" algn="l" defTabSz="914400" rtl="0" eaLnBrk="1" latinLnBrk="0" hangingPunct="1">
              <a:lnSpc>
                <a:spcPts val="3260"/>
              </a:lnSpc>
              <a:spcBef>
                <a:spcPts val="1200"/>
              </a:spcBef>
              <a:buFont typeface="Arial" panose="020B0604020202020204" pitchFamily="34" charset="0"/>
              <a:buChar char="•"/>
              <a:defRPr sz="23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Speak </a:t>
            </a: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slowly</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and </a:t>
            </a: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confidently</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Do not argue </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or challenge the person.</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Do not threaten.</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Do not raise </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your voice or talk too fast.</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Use </a:t>
            </a: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positive words </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instead of negative words.</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Stay </a:t>
            </a: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calm</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and avoid nervous behavior.</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kumimoji="0" lang="en-US" sz="2000" b="1" i="0" u="none" strike="noStrike" kern="1200" cap="none" spc="0" normalizeH="0" baseline="0" noProof="0" dirty="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Pause</a:t>
            </a:r>
            <a:r>
              <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if needed, during the conversation.</a:t>
            </a:r>
          </a:p>
          <a:p>
            <a:pPr lvl="0">
              <a:lnSpc>
                <a:spcPts val="2660"/>
              </a:lnSpc>
              <a:spcBef>
                <a:spcPts val="600"/>
              </a:spcBef>
              <a:buClr>
                <a:srgbClr val="0A519D"/>
              </a:buClr>
            </a:pPr>
            <a:r>
              <a:rPr lang="en-US" sz="2000" dirty="0">
                <a:solidFill>
                  <a:sysClr val="windowText" lastClr="000000"/>
                </a:solidFill>
              </a:rPr>
              <a:t>Seek professional help </a:t>
            </a:r>
            <a:r>
              <a:rPr lang="en-US" sz="2000" b="1" dirty="0">
                <a:solidFill>
                  <a:srgbClr val="0A519D"/>
                </a:solidFill>
                <a:latin typeface="Open Sans" panose="020B0306030504020204" pitchFamily="34" charset="0"/>
                <a:ea typeface="Open Sans" panose="020B0306030504020204" pitchFamily="34" charset="0"/>
                <a:cs typeface="Open Sans" panose="020B0306030504020204" pitchFamily="34" charset="0"/>
              </a:rPr>
              <a:t> immediately</a:t>
            </a:r>
            <a:endParaRPr kumimoji="0" lang="en-US" sz="2000" b="1" i="0" u="none" strike="noStrike" kern="1200" cap="none" spc="0" normalizeH="0" baseline="0" noProof="0" dirty="0">
              <a:ln>
                <a:noFill/>
              </a:ln>
              <a:solidFill>
                <a:schemeClr val="tx1">
                  <a:lumMod val="95000"/>
                  <a:lumOff val="5000"/>
                </a:schemeClr>
              </a:solidFill>
              <a:effectLst/>
              <a:highlight>
                <a:srgbClr val="FFFFFF"/>
              </a:highlight>
              <a:uLnTx/>
              <a:uFillTx/>
            </a:endParaRP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endPar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51002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157A-3A71-42F2-A844-D671F27B5FF9}"/>
              </a:ext>
            </a:extLst>
          </p:cNvPr>
          <p:cNvSpPr>
            <a:spLocks noGrp="1"/>
          </p:cNvSpPr>
          <p:nvPr>
            <p:ph type="title"/>
          </p:nvPr>
        </p:nvSpPr>
        <p:spPr>
          <a:xfrm>
            <a:off x="171449" y="136526"/>
            <a:ext cx="8727621" cy="611619"/>
          </a:xfrm>
        </p:spPr>
        <p:txBody>
          <a:bodyPr/>
          <a:lstStyle/>
          <a:p>
            <a:r>
              <a:rPr lang="en-US" dirty="0"/>
              <a:t>Essentials of PFA-informed support for managers/HR</a:t>
            </a:r>
          </a:p>
        </p:txBody>
      </p:sp>
      <p:graphicFrame>
        <p:nvGraphicFramePr>
          <p:cNvPr id="4" name="Table 4">
            <a:extLst>
              <a:ext uri="{FF2B5EF4-FFF2-40B4-BE49-F238E27FC236}">
                <a16:creationId xmlns:a16="http://schemas.microsoft.com/office/drawing/2014/main" id="{527457B4-011F-DE41-3A71-94155326BE67}"/>
              </a:ext>
            </a:extLst>
          </p:cNvPr>
          <p:cNvGraphicFramePr>
            <a:graphicFrameLocks noGrp="1"/>
          </p:cNvGraphicFramePr>
          <p:nvPr>
            <p:extLst>
              <p:ext uri="{D42A27DB-BD31-4B8C-83A1-F6EECF244321}">
                <p14:modId xmlns:p14="http://schemas.microsoft.com/office/powerpoint/2010/main" val="3378149756"/>
              </p:ext>
            </p:extLst>
          </p:nvPr>
        </p:nvGraphicFramePr>
        <p:xfrm>
          <a:off x="415696" y="1112520"/>
          <a:ext cx="8239125" cy="4632960"/>
        </p:xfrm>
        <a:graphic>
          <a:graphicData uri="http://schemas.openxmlformats.org/drawingml/2006/table">
            <a:tbl>
              <a:tblPr firstRow="1" bandRow="1">
                <a:tableStyleId>{5C22544A-7EE6-4342-B048-85BDC9FD1C3A}</a:tableStyleId>
              </a:tblPr>
              <a:tblGrid>
                <a:gridCol w="8239125">
                  <a:extLst>
                    <a:ext uri="{9D8B030D-6E8A-4147-A177-3AD203B41FA5}">
                      <a16:colId xmlns:a16="http://schemas.microsoft.com/office/drawing/2014/main" val="1242385138"/>
                    </a:ext>
                  </a:extLst>
                </a:gridCol>
              </a:tblGrid>
              <a:tr h="370840">
                <a:tc>
                  <a:txBody>
                    <a:bodyPr/>
                    <a:lstStyle/>
                    <a:p>
                      <a:r>
                        <a:rPr lang="en-US" sz="2800" dirty="0"/>
                        <a:t>Provide good support</a:t>
                      </a:r>
                    </a:p>
                  </a:txBody>
                  <a:tcPr>
                    <a:solidFill>
                      <a:schemeClr val="accent1">
                        <a:lumMod val="75000"/>
                      </a:schemeClr>
                    </a:solidFill>
                  </a:tcPr>
                </a:tc>
                <a:extLst>
                  <a:ext uri="{0D108BD9-81ED-4DB2-BD59-A6C34878D82A}">
                    <a16:rowId xmlns:a16="http://schemas.microsoft.com/office/drawing/2014/main" val="4222218235"/>
                  </a:ext>
                </a:extLst>
              </a:tr>
              <a:tr h="370840">
                <a:tc>
                  <a:txBody>
                    <a:bodyPr/>
                    <a:lstStyle/>
                    <a:p>
                      <a:pPr marL="285750" indent="-285750">
                        <a:buFont typeface="Arial" panose="020B0604020202020204" pitchFamily="34" charset="0"/>
                        <a:buChar char="•"/>
                      </a:pPr>
                      <a:r>
                        <a:rPr lang="en-US" sz="2800" dirty="0"/>
                        <a:t>Communicate calm, compassion, and respect</a:t>
                      </a:r>
                    </a:p>
                    <a:p>
                      <a:pPr marL="285750" indent="-285750">
                        <a:buFont typeface="Arial" panose="020B0604020202020204" pitchFamily="34" charset="0"/>
                        <a:buChar char="•"/>
                      </a:pPr>
                      <a:r>
                        <a:rPr lang="en-US" sz="2800" dirty="0"/>
                        <a:t>Listen to concerns and maintain professional boundaries</a:t>
                      </a:r>
                    </a:p>
                    <a:p>
                      <a:pPr marL="285750" indent="-285750">
                        <a:buFont typeface="Arial" panose="020B0604020202020204" pitchFamily="34" charset="0"/>
                        <a:buChar char="•"/>
                      </a:pPr>
                      <a:r>
                        <a:rPr lang="en-US" sz="2800" dirty="0"/>
                        <a:t>Share information openly and honestly</a:t>
                      </a:r>
                    </a:p>
                    <a:p>
                      <a:pPr marL="285750" indent="-285750">
                        <a:buFont typeface="Arial" panose="020B0604020202020204" pitchFamily="34" charset="0"/>
                        <a:buChar char="•"/>
                      </a:pPr>
                      <a:r>
                        <a:rPr lang="en-US" sz="2800" dirty="0"/>
                        <a:t>Help trouble-shoot challenges &amp; problems</a:t>
                      </a:r>
                    </a:p>
                  </a:txBody>
                  <a:tcPr/>
                </a:tc>
                <a:extLst>
                  <a:ext uri="{0D108BD9-81ED-4DB2-BD59-A6C34878D82A}">
                    <a16:rowId xmlns:a16="http://schemas.microsoft.com/office/drawing/2014/main" val="3952191500"/>
                  </a:ext>
                </a:extLst>
              </a:tr>
              <a:tr h="370840">
                <a:tc>
                  <a:txBody>
                    <a:bodyPr/>
                    <a:lstStyle/>
                    <a:p>
                      <a:r>
                        <a:rPr lang="en-US" sz="2800" b="1" dirty="0">
                          <a:solidFill>
                            <a:schemeClr val="bg1"/>
                          </a:solidFill>
                        </a:rPr>
                        <a:t>Facilitate referrals</a:t>
                      </a:r>
                    </a:p>
                  </a:txBody>
                  <a:tcPr>
                    <a:solidFill>
                      <a:schemeClr val="accent1">
                        <a:lumMod val="75000"/>
                      </a:schemeClr>
                    </a:solidFill>
                  </a:tcPr>
                </a:tc>
                <a:extLst>
                  <a:ext uri="{0D108BD9-81ED-4DB2-BD59-A6C34878D82A}">
                    <a16:rowId xmlns:a16="http://schemas.microsoft.com/office/drawing/2014/main" val="1350586769"/>
                  </a:ext>
                </a:extLst>
              </a:tr>
              <a:tr h="370840">
                <a:tc>
                  <a:txBody>
                    <a:bodyPr/>
                    <a:lstStyle/>
                    <a:p>
                      <a:pPr marL="285750" indent="-285750">
                        <a:buFont typeface="Arial" panose="020B0604020202020204" pitchFamily="34" charset="0"/>
                        <a:buChar char="•"/>
                      </a:pPr>
                      <a:r>
                        <a:rPr lang="en-US" sz="2800" dirty="0"/>
                        <a:t>Normalize the need for support</a:t>
                      </a:r>
                    </a:p>
                    <a:p>
                      <a:pPr marL="285750" indent="-285750">
                        <a:buFont typeface="Arial" panose="020B0604020202020204" pitchFamily="34" charset="0"/>
                        <a:buChar char="•"/>
                      </a:pPr>
                      <a:r>
                        <a:rPr lang="en-US" sz="2800" dirty="0"/>
                        <a:t>Know resources that are available, or who to ask for more information</a:t>
                      </a:r>
                    </a:p>
                  </a:txBody>
                  <a:tcPr/>
                </a:tc>
                <a:extLst>
                  <a:ext uri="{0D108BD9-81ED-4DB2-BD59-A6C34878D82A}">
                    <a16:rowId xmlns:a16="http://schemas.microsoft.com/office/drawing/2014/main" val="1244508673"/>
                  </a:ext>
                </a:extLst>
              </a:tr>
            </a:tbl>
          </a:graphicData>
        </a:graphic>
      </p:graphicFrame>
    </p:spTree>
    <p:extLst>
      <p:ext uri="{BB962C8B-B14F-4D97-AF65-F5344CB8AC3E}">
        <p14:creationId xmlns:p14="http://schemas.microsoft.com/office/powerpoint/2010/main" val="123090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EDFF0-BC96-0D4D-97A6-E4B1FFCD828C}"/>
              </a:ext>
            </a:extLst>
          </p:cNvPr>
          <p:cNvSpPr>
            <a:spLocks noGrp="1"/>
          </p:cNvSpPr>
          <p:nvPr>
            <p:ph type="title"/>
          </p:nvPr>
        </p:nvSpPr>
        <p:spPr>
          <a:xfrm>
            <a:off x="323850" y="123424"/>
            <a:ext cx="8191500" cy="873919"/>
          </a:xfrm>
        </p:spPr>
        <p:txBody>
          <a:bodyPr/>
          <a:lstStyle/>
          <a:p>
            <a:r>
              <a:rPr lang="en-US" dirty="0">
                <a:latin typeface="Arial" panose="020B0604020202020204" pitchFamily="34" charset="0"/>
                <a:cs typeface="Arial" panose="020B0604020202020204" pitchFamily="34" charset="0"/>
              </a:rPr>
              <a:t>Overview</a:t>
            </a:r>
          </a:p>
        </p:txBody>
      </p:sp>
      <p:sp>
        <p:nvSpPr>
          <p:cNvPr id="3" name="Content Placeholder 2">
            <a:extLst>
              <a:ext uri="{FF2B5EF4-FFF2-40B4-BE49-F238E27FC236}">
                <a16:creationId xmlns:a16="http://schemas.microsoft.com/office/drawing/2014/main" id="{2299236F-ECDA-CE4C-A2EC-F5E9EA07EED7}"/>
              </a:ext>
            </a:extLst>
          </p:cNvPr>
          <p:cNvSpPr>
            <a:spLocks noGrp="1"/>
          </p:cNvSpPr>
          <p:nvPr>
            <p:ph idx="1"/>
          </p:nvPr>
        </p:nvSpPr>
        <p:spPr>
          <a:xfrm>
            <a:off x="4124114" y="1431186"/>
            <a:ext cx="4391236" cy="4788304"/>
          </a:xfrm>
        </p:spPr>
        <p:txBody>
          <a:bodyPr>
            <a:normAutofit/>
          </a:bodyPr>
          <a:lstStyle/>
          <a:p>
            <a:pPr>
              <a:lnSpc>
                <a:spcPct val="110000"/>
              </a:lnSpc>
            </a:pPr>
            <a:r>
              <a:rPr lang="en-US" sz="3700" b="1" dirty="0"/>
              <a:t>	</a:t>
            </a:r>
            <a:endParaRPr lang="en-US" dirty="0"/>
          </a:p>
        </p:txBody>
      </p:sp>
      <p:sp>
        <p:nvSpPr>
          <p:cNvPr id="4" name="Footer Placeholder 3">
            <a:extLst>
              <a:ext uri="{FF2B5EF4-FFF2-40B4-BE49-F238E27FC236}">
                <a16:creationId xmlns:a16="http://schemas.microsoft.com/office/drawing/2014/main" id="{13067B22-1135-0841-ACD3-3D6C7EE038F3}"/>
              </a:ext>
            </a:extLst>
          </p:cNvPr>
          <p:cNvSpPr>
            <a:spLocks noGrp="1"/>
          </p:cNvSpPr>
          <p:nvPr>
            <p:ph type="ftr" sz="quarter" idx="11"/>
          </p:nvPr>
        </p:nvSpPr>
        <p:spPr/>
        <p:txBody>
          <a:bodyPr/>
          <a:lstStyle/>
          <a:p>
            <a:r>
              <a:rPr lang="en-US"/>
              <a:t>|</a:t>
            </a:r>
            <a:endParaRPr lang="en-US" dirty="0"/>
          </a:p>
        </p:txBody>
      </p:sp>
      <p:sp>
        <p:nvSpPr>
          <p:cNvPr id="5" name="Slide Number Placeholder 4">
            <a:extLst>
              <a:ext uri="{FF2B5EF4-FFF2-40B4-BE49-F238E27FC236}">
                <a16:creationId xmlns:a16="http://schemas.microsoft.com/office/drawing/2014/main" id="{E2689193-5536-3548-986F-258542B458B3}"/>
              </a:ext>
            </a:extLst>
          </p:cNvPr>
          <p:cNvSpPr>
            <a:spLocks noGrp="1"/>
          </p:cNvSpPr>
          <p:nvPr>
            <p:ph type="sldNum" sz="quarter" idx="12"/>
          </p:nvPr>
        </p:nvSpPr>
        <p:spPr/>
        <p:txBody>
          <a:bodyPr/>
          <a:lstStyle/>
          <a:p>
            <a:fld id="{41487445-7521-48C7-8D87-7BF258840053}" type="slidenum">
              <a:rPr lang="en-US" smtClean="0"/>
              <a:t>2</a:t>
            </a:fld>
            <a:endParaRPr lang="en-US" dirty="0"/>
          </a:p>
        </p:txBody>
      </p:sp>
      <p:sp>
        <p:nvSpPr>
          <p:cNvPr id="6" name="Oval 5">
            <a:extLst>
              <a:ext uri="{FF2B5EF4-FFF2-40B4-BE49-F238E27FC236}">
                <a16:creationId xmlns:a16="http://schemas.microsoft.com/office/drawing/2014/main" id="{DFB1681A-E875-E6FB-323C-15E74F96BF01}"/>
              </a:ext>
            </a:extLst>
          </p:cNvPr>
          <p:cNvSpPr/>
          <p:nvPr/>
        </p:nvSpPr>
        <p:spPr>
          <a:xfrm>
            <a:off x="134495" y="1294326"/>
            <a:ext cx="3845834" cy="452772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468DE29D-C824-D89F-D657-EE5C86C369CC}"/>
              </a:ext>
            </a:extLst>
          </p:cNvPr>
          <p:cNvSpPr/>
          <p:nvPr/>
        </p:nvSpPr>
        <p:spPr>
          <a:xfrm>
            <a:off x="855019" y="2633787"/>
            <a:ext cx="2796988" cy="298653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accent1">
                    <a:lumMod val="50000"/>
                  </a:schemeClr>
                </a:solidFill>
                <a:latin typeface="Arial" panose="020B0604020202020204" pitchFamily="34" charset="0"/>
                <a:cs typeface="Arial" panose="020B0604020202020204" pitchFamily="34" charset="0"/>
              </a:rPr>
              <a:t>PFA-informed support strategies for leaders, managers, and HR</a:t>
            </a:r>
          </a:p>
        </p:txBody>
      </p:sp>
      <p:sp>
        <p:nvSpPr>
          <p:cNvPr id="8" name="TextBox 7">
            <a:extLst>
              <a:ext uri="{FF2B5EF4-FFF2-40B4-BE49-F238E27FC236}">
                <a16:creationId xmlns:a16="http://schemas.microsoft.com/office/drawing/2014/main" id="{BE3BFCF2-6BF3-7D2E-E229-1110FFB4F157}"/>
              </a:ext>
            </a:extLst>
          </p:cNvPr>
          <p:cNvSpPr txBox="1"/>
          <p:nvPr/>
        </p:nvSpPr>
        <p:spPr>
          <a:xfrm>
            <a:off x="820283" y="1869171"/>
            <a:ext cx="1595717" cy="861774"/>
          </a:xfrm>
          <a:prstGeom prst="rect">
            <a:avLst/>
          </a:prstGeom>
          <a:noFill/>
        </p:spPr>
        <p:txBody>
          <a:bodyPr wrap="square" rtlCol="0">
            <a:spAutoFit/>
          </a:bodyPr>
          <a:lstStyle/>
          <a:p>
            <a:r>
              <a:rPr lang="en-US" sz="5000" dirty="0">
                <a:solidFill>
                  <a:schemeClr val="accent1">
                    <a:lumMod val="50000"/>
                  </a:schemeClr>
                </a:solidFill>
                <a:latin typeface="Arial" panose="020B0604020202020204" pitchFamily="34" charset="0"/>
                <a:cs typeface="Arial" panose="020B0604020202020204" pitchFamily="34" charset="0"/>
              </a:rPr>
              <a:t>PFA</a:t>
            </a:r>
          </a:p>
        </p:txBody>
      </p:sp>
      <p:sp>
        <p:nvSpPr>
          <p:cNvPr id="10" name="TextBox 9">
            <a:extLst>
              <a:ext uri="{FF2B5EF4-FFF2-40B4-BE49-F238E27FC236}">
                <a16:creationId xmlns:a16="http://schemas.microsoft.com/office/drawing/2014/main" id="{101CFE53-C471-C0FC-23A1-9C0EE316B5B6}"/>
              </a:ext>
            </a:extLst>
          </p:cNvPr>
          <p:cNvSpPr txBox="1"/>
          <p:nvPr/>
        </p:nvSpPr>
        <p:spPr>
          <a:xfrm>
            <a:off x="3980329" y="1052373"/>
            <a:ext cx="4914679" cy="4534575"/>
          </a:xfrm>
          <a:prstGeom prst="rect">
            <a:avLst/>
          </a:prstGeom>
          <a:noFill/>
        </p:spPr>
        <p:txBody>
          <a:bodyPr wrap="square" rtlCol="0">
            <a:spAutoFit/>
          </a:bodyPr>
          <a:lstStyle/>
          <a:p>
            <a:r>
              <a:rPr lang="en-US" sz="2200" b="1" dirty="0">
                <a:latin typeface="Arial" panose="020B0604020202020204" pitchFamily="34" charset="0"/>
                <a:cs typeface="Arial" panose="020B0604020202020204" pitchFamily="34" charset="0"/>
              </a:rPr>
              <a:t>Elements of PFA can assist you to</a:t>
            </a:r>
            <a:r>
              <a:rPr lang="en-US" sz="2200" dirty="0">
                <a:latin typeface="Arial" panose="020B0604020202020204" pitchFamily="34" charset="0"/>
                <a:cs typeface="Arial" panose="020B0604020202020204" pitchFamily="34" charset="0"/>
              </a:rPr>
              <a:t>:</a:t>
            </a:r>
          </a:p>
          <a:p>
            <a:endParaRPr lang="en-US" sz="2200" dirty="0">
              <a:latin typeface="Arial" panose="020B0604020202020204" pitchFamily="34" charset="0"/>
              <a:cs typeface="Arial" panose="020B0604020202020204" pitchFamily="34" charset="0"/>
            </a:endParaRPr>
          </a:p>
          <a:p>
            <a:pPr marL="342900" indent="-342900">
              <a:spcBef>
                <a:spcPts val="800"/>
              </a:spcBef>
              <a:spcAft>
                <a:spcPts val="800"/>
              </a:spcAft>
              <a:buFont typeface="+mj-lt"/>
              <a:buAutoNum type="arabicPeriod"/>
            </a:pPr>
            <a:r>
              <a:rPr lang="en-US" sz="2200" dirty="0">
                <a:latin typeface="Arial" panose="020B0604020202020204" pitchFamily="34" charset="0"/>
                <a:cs typeface="Arial" panose="020B0604020202020204" pitchFamily="34" charset="0"/>
              </a:rPr>
              <a:t>Spot changes in behaviors, mood, or performance that suggest someone is in distress</a:t>
            </a:r>
          </a:p>
          <a:p>
            <a:pPr marL="342900" indent="-342900">
              <a:spcBef>
                <a:spcPts val="800"/>
              </a:spcBef>
              <a:spcAft>
                <a:spcPts val="800"/>
              </a:spcAft>
              <a:buFont typeface="+mj-lt"/>
              <a:buAutoNum type="arabicPeriod"/>
            </a:pPr>
            <a:r>
              <a:rPr lang="en-US" sz="2200" dirty="0">
                <a:latin typeface="Arial" panose="020B0604020202020204" pitchFamily="34" charset="0"/>
                <a:cs typeface="Arial" panose="020B0604020202020204" pitchFamily="34" charset="0"/>
              </a:rPr>
              <a:t>Respond to distress </a:t>
            </a:r>
          </a:p>
          <a:p>
            <a:pPr marL="342900" indent="-342900">
              <a:spcBef>
                <a:spcPts val="800"/>
              </a:spcBef>
              <a:spcAft>
                <a:spcPts val="800"/>
              </a:spcAft>
              <a:buFont typeface="+mj-lt"/>
              <a:buAutoNum type="arabicPeriod"/>
            </a:pPr>
            <a:r>
              <a:rPr lang="en-US" sz="2200" dirty="0">
                <a:latin typeface="Arial" panose="020B0604020202020204" pitchFamily="34" charset="0"/>
                <a:cs typeface="Arial" panose="020B0604020202020204" pitchFamily="34" charset="0"/>
              </a:rPr>
              <a:t>Respectfully and collaboratively identify needs and concerns </a:t>
            </a:r>
          </a:p>
          <a:p>
            <a:pPr marL="342900" indent="-342900">
              <a:spcBef>
                <a:spcPts val="800"/>
              </a:spcBef>
              <a:spcAft>
                <a:spcPts val="800"/>
              </a:spcAft>
              <a:buFont typeface="+mj-lt"/>
              <a:buAutoNum type="arabicPeriod"/>
            </a:pPr>
            <a:r>
              <a:rPr lang="en-US" sz="2200" dirty="0">
                <a:latin typeface="Arial" panose="020B0604020202020204" pitchFamily="34" charset="0"/>
                <a:cs typeface="Arial" panose="020B0604020202020204" pitchFamily="34" charset="0"/>
              </a:rPr>
              <a:t>Identify and link staff to internal and external resources and promote engagement</a:t>
            </a:r>
          </a:p>
        </p:txBody>
      </p:sp>
    </p:spTree>
    <p:extLst>
      <p:ext uri="{BB962C8B-B14F-4D97-AF65-F5344CB8AC3E}">
        <p14:creationId xmlns:p14="http://schemas.microsoft.com/office/powerpoint/2010/main" val="205606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0-#ppt_w/2"/>
                                          </p:val>
                                        </p:tav>
                                        <p:tav tm="100000">
                                          <p:val>
                                            <p:strVal val="#ppt_x"/>
                                          </p:val>
                                        </p:tav>
                                      </p:tavLst>
                                    </p:anim>
                                    <p:anim calcmode="lin" valueType="num">
                                      <p:cBhvr additive="base">
                                        <p:cTn id="21"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p:txBody>
          <a:bodyPr/>
          <a:lstStyle/>
          <a:p>
            <a:r>
              <a:rPr lang="en-US" dirty="0"/>
              <a:t>Respond to distress with inquiry</a:t>
            </a:r>
          </a:p>
        </p:txBody>
      </p:sp>
      <p:sp>
        <p:nvSpPr>
          <p:cNvPr id="3" name="Text Placeholder 2">
            <a:extLst>
              <a:ext uri="{FF2B5EF4-FFF2-40B4-BE49-F238E27FC236}">
                <a16:creationId xmlns:a16="http://schemas.microsoft.com/office/drawing/2014/main" id="{AAE14B32-510B-E450-BE33-FA78DD180D91}"/>
              </a:ext>
            </a:extLst>
          </p:cNvPr>
          <p:cNvSpPr>
            <a:spLocks noGrp="1"/>
          </p:cNvSpPr>
          <p:nvPr>
            <p:ph type="body" sz="quarter" idx="10"/>
          </p:nvPr>
        </p:nvSpPr>
        <p:spPr>
          <a:xfrm>
            <a:off x="488949" y="1804484"/>
            <a:ext cx="8239125" cy="3491416"/>
          </a:xfrm>
        </p:spPr>
        <p:txBody>
          <a:bodyPr/>
          <a:lstStyle/>
          <a:p>
            <a:pPr marL="0" indent="0">
              <a:buNone/>
            </a:pPr>
            <a:r>
              <a:rPr lang="en-US" dirty="0"/>
              <a:t>I know you’re going through a difficult time right now…</a:t>
            </a:r>
          </a:p>
          <a:p>
            <a:pPr marL="0" indent="0">
              <a:buNone/>
            </a:pPr>
            <a:r>
              <a:rPr lang="en-US" dirty="0"/>
              <a:t> </a:t>
            </a:r>
          </a:p>
          <a:p>
            <a:pPr lvl="1"/>
            <a:r>
              <a:rPr lang="en-US" sz="2600" dirty="0"/>
              <a:t>Is there anything you’d like to discuss or let me know?</a:t>
            </a:r>
          </a:p>
          <a:p>
            <a:pPr lvl="1"/>
            <a:r>
              <a:rPr lang="en-US" sz="2600" dirty="0"/>
              <a:t>How can I/the team/the organization help support you?</a:t>
            </a:r>
          </a:p>
        </p:txBody>
      </p:sp>
    </p:spTree>
    <p:extLst>
      <p:ext uri="{BB962C8B-B14F-4D97-AF65-F5344CB8AC3E}">
        <p14:creationId xmlns:p14="http://schemas.microsoft.com/office/powerpoint/2010/main" val="3246797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p:txBody>
          <a:bodyPr/>
          <a:lstStyle/>
          <a:p>
            <a:r>
              <a:rPr lang="en-US" dirty="0"/>
              <a:t>Respond to distress with inquiry</a:t>
            </a:r>
          </a:p>
        </p:txBody>
      </p:sp>
      <p:sp>
        <p:nvSpPr>
          <p:cNvPr id="4" name="Rectangle 3">
            <a:extLst>
              <a:ext uri="{FF2B5EF4-FFF2-40B4-BE49-F238E27FC236}">
                <a16:creationId xmlns:a16="http://schemas.microsoft.com/office/drawing/2014/main" id="{7F8FA7D5-CDB1-E601-9C25-3AE88277C06B}"/>
              </a:ext>
            </a:extLst>
          </p:cNvPr>
          <p:cNvSpPr/>
          <p:nvPr/>
        </p:nvSpPr>
        <p:spPr>
          <a:xfrm>
            <a:off x="484015"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350" b="1" dirty="0">
                <a:latin typeface="Open Sans" panose="020B0306030504020204" pitchFamily="34" charset="0"/>
                <a:ea typeface="Open Sans" panose="020B0306030504020204" pitchFamily="34" charset="0"/>
                <a:cs typeface="Open Sans" panose="020B0306030504020204" pitchFamily="34" charset="0"/>
              </a:rPr>
              <a:t>DOES NOT SOUND LIKE</a:t>
            </a:r>
          </a:p>
        </p:txBody>
      </p:sp>
      <p:sp>
        <p:nvSpPr>
          <p:cNvPr id="5" name="Rectangle 4">
            <a:extLst>
              <a:ext uri="{FF2B5EF4-FFF2-40B4-BE49-F238E27FC236}">
                <a16:creationId xmlns:a16="http://schemas.microsoft.com/office/drawing/2014/main" id="{7CB00663-6620-4592-A6A5-54F4DCA49D3D}"/>
              </a:ext>
            </a:extLst>
          </p:cNvPr>
          <p:cNvSpPr/>
          <p:nvPr/>
        </p:nvSpPr>
        <p:spPr>
          <a:xfrm>
            <a:off x="484015" y="2451985"/>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t"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 remember when I lost X; I just threw myself into work. What you should do is…</a:t>
            </a:r>
          </a:p>
        </p:txBody>
      </p:sp>
      <p:sp>
        <p:nvSpPr>
          <p:cNvPr id="6" name="Rectangle 5">
            <a:extLst>
              <a:ext uri="{FF2B5EF4-FFF2-40B4-BE49-F238E27FC236}">
                <a16:creationId xmlns:a16="http://schemas.microsoft.com/office/drawing/2014/main" id="{C44F937B-2E94-96B4-F0BB-1BCC97EA1CFE}"/>
              </a:ext>
            </a:extLst>
          </p:cNvPr>
          <p:cNvSpPr/>
          <p:nvPr/>
        </p:nvSpPr>
        <p:spPr>
          <a:xfrm>
            <a:off x="484015" y="3124424"/>
            <a:ext cx="3996649" cy="8167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You really need to talk to a professional </a:t>
            </a:r>
            <a:b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br>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about that.</a:t>
            </a:r>
          </a:p>
        </p:txBody>
      </p:sp>
      <p:sp>
        <p:nvSpPr>
          <p:cNvPr id="7" name="Rectangle 6">
            <a:extLst>
              <a:ext uri="{FF2B5EF4-FFF2-40B4-BE49-F238E27FC236}">
                <a16:creationId xmlns:a16="http://schemas.microsoft.com/office/drawing/2014/main" id="{F9462C9D-C619-13F3-6CA7-AF6C02F93893}"/>
              </a:ext>
            </a:extLst>
          </p:cNvPr>
          <p:cNvSpPr/>
          <p:nvPr/>
        </p:nvSpPr>
        <p:spPr>
          <a:xfrm>
            <a:off x="484015"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You'll get over it. Just don't worry about it.</a:t>
            </a:r>
          </a:p>
        </p:txBody>
      </p:sp>
      <p:sp>
        <p:nvSpPr>
          <p:cNvPr id="8" name="Rectangle 7">
            <a:extLst>
              <a:ext uri="{FF2B5EF4-FFF2-40B4-BE49-F238E27FC236}">
                <a16:creationId xmlns:a16="http://schemas.microsoft.com/office/drawing/2014/main" id="{7E3A1ADB-4C96-C3E9-FE3B-154B6E2F941D}"/>
              </a:ext>
            </a:extLst>
          </p:cNvPr>
          <p:cNvSpPr/>
          <p:nvPr/>
        </p:nvSpPr>
        <p:spPr>
          <a:xfrm>
            <a:off x="484015"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The way you’re handling this isn’t healthy.</a:t>
            </a:r>
          </a:p>
        </p:txBody>
      </p:sp>
      <p:sp>
        <p:nvSpPr>
          <p:cNvPr id="9" name="Rectangle 8">
            <a:extLst>
              <a:ext uri="{FF2B5EF4-FFF2-40B4-BE49-F238E27FC236}">
                <a16:creationId xmlns:a16="http://schemas.microsoft.com/office/drawing/2014/main" id="{91DC3DB4-9B1B-3BCB-EC10-43A49AF6F3D2}"/>
              </a:ext>
            </a:extLst>
          </p:cNvPr>
          <p:cNvSpPr/>
          <p:nvPr/>
        </p:nvSpPr>
        <p:spPr>
          <a:xfrm>
            <a:off x="4572000"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350" b="1" dirty="0">
                <a:latin typeface="Open Sans" panose="020B0306030504020204" pitchFamily="34" charset="0"/>
                <a:ea typeface="Open Sans" panose="020B0306030504020204" pitchFamily="34" charset="0"/>
                <a:cs typeface="Open Sans" panose="020B0306030504020204" pitchFamily="34" charset="0"/>
              </a:rPr>
              <a:t>SOUNDS LIKE</a:t>
            </a:r>
          </a:p>
        </p:txBody>
      </p:sp>
      <p:sp>
        <p:nvSpPr>
          <p:cNvPr id="10" name="Rectangle 9">
            <a:extLst>
              <a:ext uri="{FF2B5EF4-FFF2-40B4-BE49-F238E27FC236}">
                <a16:creationId xmlns:a16="http://schemas.microsoft.com/office/drawing/2014/main" id="{18CEB8B6-E62A-E5E3-CCDB-4CD296DAE154}"/>
              </a:ext>
            </a:extLst>
          </p:cNvPr>
          <p:cNvSpPr/>
          <p:nvPr/>
        </p:nvSpPr>
        <p:spPr>
          <a:xfrm>
            <a:off x="4572000" y="2460777"/>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Loses can be tough, it's natural for you to be hurt and upset. </a:t>
            </a:r>
          </a:p>
        </p:txBody>
      </p:sp>
      <p:sp>
        <p:nvSpPr>
          <p:cNvPr id="11" name="Rectangle 10">
            <a:extLst>
              <a:ext uri="{FF2B5EF4-FFF2-40B4-BE49-F238E27FC236}">
                <a16:creationId xmlns:a16="http://schemas.microsoft.com/office/drawing/2014/main" id="{C0164297-B1CA-6AFA-DDBE-842F41D868C4}"/>
              </a:ext>
            </a:extLst>
          </p:cNvPr>
          <p:cNvSpPr/>
          <p:nvPr/>
        </p:nvSpPr>
        <p:spPr>
          <a:xfrm>
            <a:off x="4572000" y="3124425"/>
            <a:ext cx="3996649" cy="81797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I'm here for you if you want to talk.  </a:t>
            </a:r>
          </a:p>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There are also people who are trained to help you work through these feelings or help you problem solve.</a:t>
            </a:r>
          </a:p>
        </p:txBody>
      </p:sp>
      <p:sp>
        <p:nvSpPr>
          <p:cNvPr id="12" name="Rectangle 11">
            <a:extLst>
              <a:ext uri="{FF2B5EF4-FFF2-40B4-BE49-F238E27FC236}">
                <a16:creationId xmlns:a16="http://schemas.microsoft.com/office/drawing/2014/main" id="{582ED146-6CFB-FF95-F4EE-9D4845AD43EF}"/>
              </a:ext>
            </a:extLst>
          </p:cNvPr>
          <p:cNvSpPr/>
          <p:nvPr/>
        </p:nvSpPr>
        <p:spPr>
          <a:xfrm>
            <a:off x="4572000"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You are not alone.</a:t>
            </a:r>
          </a:p>
        </p:txBody>
      </p:sp>
      <p:sp>
        <p:nvSpPr>
          <p:cNvPr id="13" name="Rectangle 12">
            <a:extLst>
              <a:ext uri="{FF2B5EF4-FFF2-40B4-BE49-F238E27FC236}">
                <a16:creationId xmlns:a16="http://schemas.microsoft.com/office/drawing/2014/main" id="{4E5173F3-F478-6AF8-F63A-93E976091691}"/>
              </a:ext>
            </a:extLst>
          </p:cNvPr>
          <p:cNvSpPr/>
          <p:nvPr/>
        </p:nvSpPr>
        <p:spPr>
          <a:xfrm>
            <a:off x="4572000"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 care about you and I’ve noticed a change in _______ (mood, eating, exercising, etc.).</a:t>
            </a:r>
          </a:p>
        </p:txBody>
      </p:sp>
    </p:spTree>
    <p:extLst>
      <p:ext uri="{BB962C8B-B14F-4D97-AF65-F5344CB8AC3E}">
        <p14:creationId xmlns:p14="http://schemas.microsoft.com/office/powerpoint/2010/main" val="126571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25BD-906F-5727-A4DE-2BD841F4B76D}"/>
              </a:ext>
            </a:extLst>
          </p:cNvPr>
          <p:cNvSpPr>
            <a:spLocks noGrp="1"/>
          </p:cNvSpPr>
          <p:nvPr>
            <p:ph type="title"/>
          </p:nvPr>
        </p:nvSpPr>
        <p:spPr>
          <a:xfrm>
            <a:off x="171450" y="136527"/>
            <a:ext cx="8755574" cy="467908"/>
          </a:xfrm>
        </p:spPr>
        <p:txBody>
          <a:bodyPr/>
          <a:lstStyle/>
          <a:p>
            <a:r>
              <a:rPr lang="en-US" dirty="0"/>
              <a:t>Using Grounding as a stabilization tool…</a:t>
            </a:r>
            <a:br>
              <a:rPr lang="en-US" dirty="0"/>
            </a:br>
            <a:endParaRPr lang="en-US" dirty="0"/>
          </a:p>
        </p:txBody>
      </p:sp>
      <p:sp>
        <p:nvSpPr>
          <p:cNvPr id="12" name="Arrow: Right 11">
            <a:extLst>
              <a:ext uri="{FF2B5EF4-FFF2-40B4-BE49-F238E27FC236}">
                <a16:creationId xmlns:a16="http://schemas.microsoft.com/office/drawing/2014/main" id="{B8E24146-D572-B616-6142-BFF3D291A618}"/>
              </a:ext>
            </a:extLst>
          </p:cNvPr>
          <p:cNvSpPr/>
          <p:nvPr/>
        </p:nvSpPr>
        <p:spPr>
          <a:xfrm flipH="1" flipV="1">
            <a:off x="2633888" y="1112044"/>
            <a:ext cx="6819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Arrow: Right 12">
            <a:extLst>
              <a:ext uri="{FF2B5EF4-FFF2-40B4-BE49-F238E27FC236}">
                <a16:creationId xmlns:a16="http://schemas.microsoft.com/office/drawing/2014/main" id="{65B96C47-A003-BE8A-D2EC-5174E4B25020}"/>
              </a:ext>
            </a:extLst>
          </p:cNvPr>
          <p:cNvSpPr/>
          <p:nvPr/>
        </p:nvSpPr>
        <p:spPr>
          <a:xfrm flipH="1" flipV="1">
            <a:off x="2624183" y="2631008"/>
            <a:ext cx="1038386"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Arrow: Right 13">
            <a:extLst>
              <a:ext uri="{FF2B5EF4-FFF2-40B4-BE49-F238E27FC236}">
                <a16:creationId xmlns:a16="http://schemas.microsoft.com/office/drawing/2014/main" id="{54D8D7B0-C194-5050-B98B-17F1C2D26C15}"/>
              </a:ext>
            </a:extLst>
          </p:cNvPr>
          <p:cNvSpPr/>
          <p:nvPr/>
        </p:nvSpPr>
        <p:spPr>
          <a:xfrm flipH="1" flipV="1">
            <a:off x="2593186" y="4138864"/>
            <a:ext cx="15963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18" name="Group 17">
            <a:extLst>
              <a:ext uri="{FF2B5EF4-FFF2-40B4-BE49-F238E27FC236}">
                <a16:creationId xmlns:a16="http://schemas.microsoft.com/office/drawing/2014/main" id="{529D9FBB-E90E-699D-DBD3-E75299F1D636}"/>
              </a:ext>
            </a:extLst>
          </p:cNvPr>
          <p:cNvGrpSpPr/>
          <p:nvPr/>
        </p:nvGrpSpPr>
        <p:grpSpPr>
          <a:xfrm>
            <a:off x="740775" y="1162515"/>
            <a:ext cx="1248300" cy="504550"/>
            <a:chOff x="1928843" y="2643732"/>
            <a:chExt cx="1248300" cy="504550"/>
          </a:xfrm>
        </p:grpSpPr>
        <p:sp>
          <p:nvSpPr>
            <p:cNvPr id="19" name="Rectangle: Rounded Corners 18">
              <a:extLst>
                <a:ext uri="{FF2B5EF4-FFF2-40B4-BE49-F238E27FC236}">
                  <a16:creationId xmlns:a16="http://schemas.microsoft.com/office/drawing/2014/main" id="{C1FF8400-365D-9D4D-AC1D-3B15E65A418E}"/>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5FE295F3-28B9-D569-DE27-54EAEB8994DC}"/>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NO</a:t>
              </a:r>
            </a:p>
          </p:txBody>
        </p:sp>
      </p:grpSp>
      <p:grpSp>
        <p:nvGrpSpPr>
          <p:cNvPr id="21" name="Group 20">
            <a:extLst>
              <a:ext uri="{FF2B5EF4-FFF2-40B4-BE49-F238E27FC236}">
                <a16:creationId xmlns:a16="http://schemas.microsoft.com/office/drawing/2014/main" id="{B48269F8-BE65-9227-351D-6FB68914C55C}"/>
              </a:ext>
            </a:extLst>
          </p:cNvPr>
          <p:cNvGrpSpPr/>
          <p:nvPr/>
        </p:nvGrpSpPr>
        <p:grpSpPr>
          <a:xfrm>
            <a:off x="791556" y="2608001"/>
            <a:ext cx="1248300" cy="504550"/>
            <a:chOff x="1928843" y="2643732"/>
            <a:chExt cx="1248300" cy="504550"/>
          </a:xfrm>
        </p:grpSpPr>
        <p:sp>
          <p:nvSpPr>
            <p:cNvPr id="22" name="Rectangle: Rounded Corners 21">
              <a:extLst>
                <a:ext uri="{FF2B5EF4-FFF2-40B4-BE49-F238E27FC236}">
                  <a16:creationId xmlns:a16="http://schemas.microsoft.com/office/drawing/2014/main" id="{1C6DE9B8-AC86-BC31-48CA-D9CD72F04932}"/>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Rectangle: Rounded Corners 4">
              <a:extLst>
                <a:ext uri="{FF2B5EF4-FFF2-40B4-BE49-F238E27FC236}">
                  <a16:creationId xmlns:a16="http://schemas.microsoft.com/office/drawing/2014/main" id="{D7D9DB58-9013-F235-CE3A-ED36B37F2ADE}"/>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NO</a:t>
              </a:r>
            </a:p>
          </p:txBody>
        </p:sp>
      </p:grpSp>
      <p:grpSp>
        <p:nvGrpSpPr>
          <p:cNvPr id="24" name="Group 23">
            <a:extLst>
              <a:ext uri="{FF2B5EF4-FFF2-40B4-BE49-F238E27FC236}">
                <a16:creationId xmlns:a16="http://schemas.microsoft.com/office/drawing/2014/main" id="{37480650-404C-9787-AD9B-20914DF794A4}"/>
              </a:ext>
            </a:extLst>
          </p:cNvPr>
          <p:cNvGrpSpPr/>
          <p:nvPr/>
        </p:nvGrpSpPr>
        <p:grpSpPr>
          <a:xfrm>
            <a:off x="769753" y="4153155"/>
            <a:ext cx="1248300" cy="504550"/>
            <a:chOff x="1928843" y="2643732"/>
            <a:chExt cx="1248300" cy="504550"/>
          </a:xfrm>
        </p:grpSpPr>
        <p:sp>
          <p:nvSpPr>
            <p:cNvPr id="25" name="Rectangle: Rounded Corners 24">
              <a:extLst>
                <a:ext uri="{FF2B5EF4-FFF2-40B4-BE49-F238E27FC236}">
                  <a16:creationId xmlns:a16="http://schemas.microsoft.com/office/drawing/2014/main" id="{BD386EC2-EF32-B737-F771-0C590B662F66}"/>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6" name="Rectangle: Rounded Corners 4">
              <a:extLst>
                <a:ext uri="{FF2B5EF4-FFF2-40B4-BE49-F238E27FC236}">
                  <a16:creationId xmlns:a16="http://schemas.microsoft.com/office/drawing/2014/main" id="{08076AC6-4B75-CAA6-522D-5D0FDDFE0B8B}"/>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NO</a:t>
              </a:r>
            </a:p>
          </p:txBody>
        </p:sp>
      </p:grpSp>
      <p:grpSp>
        <p:nvGrpSpPr>
          <p:cNvPr id="4" name="Group 3">
            <a:extLst>
              <a:ext uri="{FF2B5EF4-FFF2-40B4-BE49-F238E27FC236}">
                <a16:creationId xmlns:a16="http://schemas.microsoft.com/office/drawing/2014/main" id="{DDE13481-B73F-9637-3590-6BEAB8179B09}"/>
              </a:ext>
            </a:extLst>
          </p:cNvPr>
          <p:cNvGrpSpPr/>
          <p:nvPr/>
        </p:nvGrpSpPr>
        <p:grpSpPr>
          <a:xfrm>
            <a:off x="3934094" y="850581"/>
            <a:ext cx="4182497" cy="797237"/>
            <a:chOff x="-17872" y="-70677"/>
            <a:chExt cx="4182497" cy="797237"/>
          </a:xfrm>
        </p:grpSpPr>
        <p:sp>
          <p:nvSpPr>
            <p:cNvPr id="5" name="Rectangle: Rounded Corners 4">
              <a:extLst>
                <a:ext uri="{FF2B5EF4-FFF2-40B4-BE49-F238E27FC236}">
                  <a16:creationId xmlns:a16="http://schemas.microsoft.com/office/drawing/2014/main" id="{616A49DB-40E6-2A46-C8B8-D7551AF12DC6}"/>
                </a:ext>
              </a:extLst>
            </p:cNvPr>
            <p:cNvSpPr/>
            <p:nvPr/>
          </p:nvSpPr>
          <p:spPr>
            <a:xfrm>
              <a:off x="-17872" y="-70677"/>
              <a:ext cx="4182497" cy="79723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ectangle: Rounded Corners 4">
              <a:extLst>
                <a:ext uri="{FF2B5EF4-FFF2-40B4-BE49-F238E27FC236}">
                  <a16:creationId xmlns:a16="http://schemas.microsoft.com/office/drawing/2014/main" id="{E43CC602-5464-0F91-4671-B78E09DCD0B4}"/>
                </a:ext>
              </a:extLst>
            </p:cNvPr>
            <p:cNvSpPr txBox="1"/>
            <p:nvPr/>
          </p:nvSpPr>
          <p:spPr>
            <a:xfrm>
              <a:off x="5478" y="-47327"/>
              <a:ext cx="3390010" cy="7505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Is the person panicked or frantic? Are they stuck in their anxiety?</a:t>
              </a:r>
            </a:p>
          </p:txBody>
        </p:sp>
      </p:grpSp>
      <p:grpSp>
        <p:nvGrpSpPr>
          <p:cNvPr id="34" name="Group 33">
            <a:extLst>
              <a:ext uri="{FF2B5EF4-FFF2-40B4-BE49-F238E27FC236}">
                <a16:creationId xmlns:a16="http://schemas.microsoft.com/office/drawing/2014/main" id="{48DD4969-FDCB-D99B-4FED-33EA37B4BA23}"/>
              </a:ext>
            </a:extLst>
          </p:cNvPr>
          <p:cNvGrpSpPr/>
          <p:nvPr/>
        </p:nvGrpSpPr>
        <p:grpSpPr>
          <a:xfrm>
            <a:off x="4469365" y="1817211"/>
            <a:ext cx="1134776" cy="435372"/>
            <a:chOff x="1809095" y="804760"/>
            <a:chExt cx="1134776" cy="435372"/>
          </a:xfrm>
        </p:grpSpPr>
        <p:sp>
          <p:nvSpPr>
            <p:cNvPr id="35" name="Rectangle: Rounded Corners 34">
              <a:extLst>
                <a:ext uri="{FF2B5EF4-FFF2-40B4-BE49-F238E27FC236}">
                  <a16:creationId xmlns:a16="http://schemas.microsoft.com/office/drawing/2014/main" id="{082866AC-4C81-7C1E-C80B-51CA7B5CF6FE}"/>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6" name="Rectangle: Rounded Corners 4">
              <a:extLst>
                <a:ext uri="{FF2B5EF4-FFF2-40B4-BE49-F238E27FC236}">
                  <a16:creationId xmlns:a16="http://schemas.microsoft.com/office/drawing/2014/main" id="{096BCFC3-A9A4-A20A-C77E-B3C5D756958C}"/>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YES</a:t>
              </a:r>
            </a:p>
          </p:txBody>
        </p:sp>
      </p:grpSp>
      <p:grpSp>
        <p:nvGrpSpPr>
          <p:cNvPr id="37" name="Group 36">
            <a:extLst>
              <a:ext uri="{FF2B5EF4-FFF2-40B4-BE49-F238E27FC236}">
                <a16:creationId xmlns:a16="http://schemas.microsoft.com/office/drawing/2014/main" id="{82C6B770-25BD-B18A-4CA5-77CD36561822}"/>
              </a:ext>
            </a:extLst>
          </p:cNvPr>
          <p:cNvGrpSpPr/>
          <p:nvPr/>
        </p:nvGrpSpPr>
        <p:grpSpPr>
          <a:xfrm>
            <a:off x="4469365" y="3286426"/>
            <a:ext cx="1134776" cy="435372"/>
            <a:chOff x="1809095" y="804760"/>
            <a:chExt cx="1134776" cy="435372"/>
          </a:xfrm>
        </p:grpSpPr>
        <p:sp>
          <p:nvSpPr>
            <p:cNvPr id="38" name="Rectangle: Rounded Corners 37">
              <a:extLst>
                <a:ext uri="{FF2B5EF4-FFF2-40B4-BE49-F238E27FC236}">
                  <a16:creationId xmlns:a16="http://schemas.microsoft.com/office/drawing/2014/main" id="{2546C577-423E-29D9-09E0-29ACA60B07F9}"/>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9" name="Rectangle: Rounded Corners 4">
              <a:extLst>
                <a:ext uri="{FF2B5EF4-FFF2-40B4-BE49-F238E27FC236}">
                  <a16:creationId xmlns:a16="http://schemas.microsoft.com/office/drawing/2014/main" id="{DBFA4406-1FF7-D457-DD8E-C2C6CD7FB629}"/>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YES</a:t>
              </a:r>
            </a:p>
          </p:txBody>
        </p:sp>
      </p:grpSp>
      <p:grpSp>
        <p:nvGrpSpPr>
          <p:cNvPr id="40" name="Group 39">
            <a:extLst>
              <a:ext uri="{FF2B5EF4-FFF2-40B4-BE49-F238E27FC236}">
                <a16:creationId xmlns:a16="http://schemas.microsoft.com/office/drawing/2014/main" id="{2B1BDDE8-3C6F-6EFF-75FC-CD49545CD955}"/>
              </a:ext>
            </a:extLst>
          </p:cNvPr>
          <p:cNvGrpSpPr/>
          <p:nvPr/>
        </p:nvGrpSpPr>
        <p:grpSpPr>
          <a:xfrm>
            <a:off x="4456612" y="4857933"/>
            <a:ext cx="1134776" cy="435372"/>
            <a:chOff x="1809095" y="804760"/>
            <a:chExt cx="1134776" cy="435372"/>
          </a:xfrm>
        </p:grpSpPr>
        <p:sp>
          <p:nvSpPr>
            <p:cNvPr id="41" name="Rectangle: Rounded Corners 40">
              <a:extLst>
                <a:ext uri="{FF2B5EF4-FFF2-40B4-BE49-F238E27FC236}">
                  <a16:creationId xmlns:a16="http://schemas.microsoft.com/office/drawing/2014/main" id="{B19155B6-6050-2695-F405-C0DE25CA5101}"/>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2" name="Rectangle: Rounded Corners 4">
              <a:extLst>
                <a:ext uri="{FF2B5EF4-FFF2-40B4-BE49-F238E27FC236}">
                  <a16:creationId xmlns:a16="http://schemas.microsoft.com/office/drawing/2014/main" id="{F6CFC643-38EB-6837-1016-4EAA03A61C1E}"/>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YES</a:t>
              </a:r>
            </a:p>
          </p:txBody>
        </p:sp>
      </p:grpSp>
      <p:grpSp>
        <p:nvGrpSpPr>
          <p:cNvPr id="43" name="Group 42">
            <a:extLst>
              <a:ext uri="{FF2B5EF4-FFF2-40B4-BE49-F238E27FC236}">
                <a16:creationId xmlns:a16="http://schemas.microsoft.com/office/drawing/2014/main" id="{EFF3E1C8-5DCC-1879-D4CC-40AE580D9154}"/>
              </a:ext>
            </a:extLst>
          </p:cNvPr>
          <p:cNvGrpSpPr/>
          <p:nvPr/>
        </p:nvGrpSpPr>
        <p:grpSpPr>
          <a:xfrm>
            <a:off x="4189511" y="2328176"/>
            <a:ext cx="4332479" cy="823399"/>
            <a:chOff x="573411" y="1339613"/>
            <a:chExt cx="4332479" cy="823399"/>
          </a:xfrm>
        </p:grpSpPr>
        <p:sp>
          <p:nvSpPr>
            <p:cNvPr id="44" name="Rectangle: Rounded Corners 43">
              <a:extLst>
                <a:ext uri="{FF2B5EF4-FFF2-40B4-BE49-F238E27FC236}">
                  <a16:creationId xmlns:a16="http://schemas.microsoft.com/office/drawing/2014/main" id="{DB2A6460-CE12-6B15-F800-1E57D3559467}"/>
                </a:ext>
              </a:extLst>
            </p:cNvPr>
            <p:cNvSpPr/>
            <p:nvPr/>
          </p:nvSpPr>
          <p:spPr>
            <a:xfrm>
              <a:off x="573411" y="1339613"/>
              <a:ext cx="4332479" cy="82339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6E602639-0C24-EC04-3169-31595B1AC76B}"/>
                </a:ext>
              </a:extLst>
            </p:cNvPr>
            <p:cNvSpPr txBox="1"/>
            <p:nvPr/>
          </p:nvSpPr>
          <p:spPr>
            <a:xfrm>
              <a:off x="573411" y="1363729"/>
              <a:ext cx="3441778" cy="7751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Is the intense reaction interfering with essential duties, threatening  safety or preventing healthy coping?</a:t>
              </a:r>
            </a:p>
          </p:txBody>
        </p:sp>
      </p:grpSp>
      <p:sp>
        <p:nvSpPr>
          <p:cNvPr id="46" name="Arrow: Down 45">
            <a:extLst>
              <a:ext uri="{FF2B5EF4-FFF2-40B4-BE49-F238E27FC236}">
                <a16:creationId xmlns:a16="http://schemas.microsoft.com/office/drawing/2014/main" id="{27B41402-AC3E-B90E-7634-92698FA8F20F}"/>
              </a:ext>
            </a:extLst>
          </p:cNvPr>
          <p:cNvSpPr/>
          <p:nvPr/>
        </p:nvSpPr>
        <p:spPr>
          <a:xfrm>
            <a:off x="5024002" y="1619125"/>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7" name="Arrow: Down 46">
            <a:extLst>
              <a:ext uri="{FF2B5EF4-FFF2-40B4-BE49-F238E27FC236}">
                <a16:creationId xmlns:a16="http://schemas.microsoft.com/office/drawing/2014/main" id="{697CFD14-1F27-C874-DD44-9B1F67817361}"/>
              </a:ext>
            </a:extLst>
          </p:cNvPr>
          <p:cNvSpPr/>
          <p:nvPr/>
        </p:nvSpPr>
        <p:spPr>
          <a:xfrm>
            <a:off x="5024000" y="311759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48" name="Group 47">
            <a:extLst>
              <a:ext uri="{FF2B5EF4-FFF2-40B4-BE49-F238E27FC236}">
                <a16:creationId xmlns:a16="http://schemas.microsoft.com/office/drawing/2014/main" id="{0DA19354-8C28-2EEA-E628-8C7DF189196E}"/>
              </a:ext>
            </a:extLst>
          </p:cNvPr>
          <p:cNvGrpSpPr/>
          <p:nvPr/>
        </p:nvGrpSpPr>
        <p:grpSpPr>
          <a:xfrm>
            <a:off x="4572000" y="3882414"/>
            <a:ext cx="4332479" cy="859604"/>
            <a:chOff x="1003874" y="2928343"/>
            <a:chExt cx="4473688" cy="807789"/>
          </a:xfrm>
        </p:grpSpPr>
        <p:sp>
          <p:nvSpPr>
            <p:cNvPr id="49" name="Rectangle: Rounded Corners 48">
              <a:extLst>
                <a:ext uri="{FF2B5EF4-FFF2-40B4-BE49-F238E27FC236}">
                  <a16:creationId xmlns:a16="http://schemas.microsoft.com/office/drawing/2014/main" id="{F677042B-3B1D-9B44-5ED9-30C3B523118C}"/>
                </a:ext>
              </a:extLst>
            </p:cNvPr>
            <p:cNvSpPr/>
            <p:nvPr/>
          </p:nvSpPr>
          <p:spPr>
            <a:xfrm>
              <a:off x="1003874" y="2928343"/>
              <a:ext cx="4473688" cy="80778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0" name="Rectangle: Rounded Corners 4">
              <a:extLst>
                <a:ext uri="{FF2B5EF4-FFF2-40B4-BE49-F238E27FC236}">
                  <a16:creationId xmlns:a16="http://schemas.microsoft.com/office/drawing/2014/main" id="{C9D9A81D-69D2-9BA9-8D19-FA95B3FFE7D3}"/>
                </a:ext>
              </a:extLst>
            </p:cNvPr>
            <p:cNvSpPr txBox="1"/>
            <p:nvPr/>
          </p:nvSpPr>
          <p:spPr>
            <a:xfrm>
              <a:off x="1027533" y="2952002"/>
              <a:ext cx="3636462" cy="7604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kumimoji="0" lang="en-US" sz="1500" b="0" i="0" u="none" strike="noStrike" kern="1200" cap="none" spc="0" normalizeH="0" baseline="0" noProof="0" dirty="0">
                  <a:ln>
                    <a:noFill/>
                  </a:ln>
                  <a:solidFill>
                    <a:prstClr val="white"/>
                  </a:solidFill>
                  <a:effectLst/>
                  <a:uLnTx/>
                  <a:uFillTx/>
                  <a:latin typeface="Calibri"/>
                  <a:ea typeface="+mn-ea"/>
                  <a:cs typeface="+mn-cs"/>
                </a:rPr>
                <a:t>Is the distress a departure of the person’s baseline behavior?</a:t>
              </a:r>
            </a:p>
          </p:txBody>
        </p:sp>
      </p:grpSp>
      <p:sp>
        <p:nvSpPr>
          <p:cNvPr id="51" name="Arrow: Down 50">
            <a:extLst>
              <a:ext uri="{FF2B5EF4-FFF2-40B4-BE49-F238E27FC236}">
                <a16:creationId xmlns:a16="http://schemas.microsoft.com/office/drawing/2014/main" id="{8C6D2DE3-AD5C-AAFD-3E0E-D69FEA5C61AE}"/>
              </a:ext>
            </a:extLst>
          </p:cNvPr>
          <p:cNvSpPr/>
          <p:nvPr/>
        </p:nvSpPr>
        <p:spPr>
          <a:xfrm>
            <a:off x="5024000" y="49479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2" name="Arrow: Down 51">
            <a:extLst>
              <a:ext uri="{FF2B5EF4-FFF2-40B4-BE49-F238E27FC236}">
                <a16:creationId xmlns:a16="http://schemas.microsoft.com/office/drawing/2014/main" id="{37C445E5-BDDF-AA99-600B-1251A62A9203}"/>
              </a:ext>
            </a:extLst>
          </p:cNvPr>
          <p:cNvSpPr/>
          <p:nvPr/>
        </p:nvSpPr>
        <p:spPr>
          <a:xfrm>
            <a:off x="1223629" y="187602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3" name="Arrow: Down 52">
            <a:extLst>
              <a:ext uri="{FF2B5EF4-FFF2-40B4-BE49-F238E27FC236}">
                <a16:creationId xmlns:a16="http://schemas.microsoft.com/office/drawing/2014/main" id="{0F9A468C-7F4A-B9EB-BB23-97E5192BB686}"/>
              </a:ext>
            </a:extLst>
          </p:cNvPr>
          <p:cNvSpPr/>
          <p:nvPr/>
        </p:nvSpPr>
        <p:spPr>
          <a:xfrm>
            <a:off x="1154987" y="34583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4" name="Rectangle: Rounded Corners 53">
            <a:extLst>
              <a:ext uri="{FF2B5EF4-FFF2-40B4-BE49-F238E27FC236}">
                <a16:creationId xmlns:a16="http://schemas.microsoft.com/office/drawing/2014/main" id="{B83A4F91-44C6-48BB-0EFC-7007CC153F09}"/>
              </a:ext>
            </a:extLst>
          </p:cNvPr>
          <p:cNvSpPr/>
          <p:nvPr/>
        </p:nvSpPr>
        <p:spPr>
          <a:xfrm>
            <a:off x="4733411" y="5532333"/>
            <a:ext cx="2578178" cy="58861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a:ea typeface="+mn-ea"/>
                <a:cs typeface="+mn-cs"/>
              </a:rPr>
              <a:t>GROUNDING LIKELY APPROPRIATE</a:t>
            </a:r>
          </a:p>
        </p:txBody>
      </p:sp>
      <p:sp>
        <p:nvSpPr>
          <p:cNvPr id="55" name="Arrow: Down 54">
            <a:extLst>
              <a:ext uri="{FF2B5EF4-FFF2-40B4-BE49-F238E27FC236}">
                <a16:creationId xmlns:a16="http://schemas.microsoft.com/office/drawing/2014/main" id="{A80E2828-2B94-7F75-DCC4-FC0D9067E317}"/>
              </a:ext>
            </a:extLst>
          </p:cNvPr>
          <p:cNvSpPr/>
          <p:nvPr/>
        </p:nvSpPr>
        <p:spPr>
          <a:xfrm>
            <a:off x="1163223" y="4790538"/>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6" name="Rectangle: Rounded Corners 55">
            <a:extLst>
              <a:ext uri="{FF2B5EF4-FFF2-40B4-BE49-F238E27FC236}">
                <a16:creationId xmlns:a16="http://schemas.microsoft.com/office/drawing/2014/main" id="{00F0392F-57CC-9E3E-78CB-831499681C01}"/>
              </a:ext>
            </a:extLst>
          </p:cNvPr>
          <p:cNvSpPr/>
          <p:nvPr/>
        </p:nvSpPr>
        <p:spPr>
          <a:xfrm>
            <a:off x="543322" y="5503163"/>
            <a:ext cx="2578178" cy="58861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a:ea typeface="+mn-ea"/>
                <a:cs typeface="+mn-cs"/>
              </a:rPr>
              <a:t>GROUNDING MAY NOT  BE APPROPRIATE</a:t>
            </a:r>
          </a:p>
        </p:txBody>
      </p:sp>
    </p:spTree>
    <p:extLst>
      <p:ext uri="{BB962C8B-B14F-4D97-AF65-F5344CB8AC3E}">
        <p14:creationId xmlns:p14="http://schemas.microsoft.com/office/powerpoint/2010/main" val="1512003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43418-D8FD-B13F-026C-95A748CED538}"/>
              </a:ext>
            </a:extLst>
          </p:cNvPr>
          <p:cNvSpPr>
            <a:spLocks noGrp="1"/>
          </p:cNvSpPr>
          <p:nvPr>
            <p:ph type="title"/>
          </p:nvPr>
        </p:nvSpPr>
        <p:spPr>
          <a:xfrm>
            <a:off x="171450" y="105530"/>
            <a:ext cx="7886700" cy="611619"/>
          </a:xfrm>
        </p:spPr>
        <p:txBody>
          <a:bodyPr/>
          <a:lstStyle/>
          <a:p>
            <a:r>
              <a:rPr lang="en-US" dirty="0"/>
              <a:t>A grounding practice </a:t>
            </a:r>
          </a:p>
        </p:txBody>
      </p:sp>
      <p:sp>
        <p:nvSpPr>
          <p:cNvPr id="3" name="Text Placeholder 2">
            <a:extLst>
              <a:ext uri="{FF2B5EF4-FFF2-40B4-BE49-F238E27FC236}">
                <a16:creationId xmlns:a16="http://schemas.microsoft.com/office/drawing/2014/main" id="{01098EBA-EC71-B619-2247-A45073C8B629}"/>
              </a:ext>
            </a:extLst>
          </p:cNvPr>
          <p:cNvSpPr txBox="1">
            <a:spLocks/>
          </p:cNvSpPr>
          <p:nvPr/>
        </p:nvSpPr>
        <p:spPr>
          <a:xfrm>
            <a:off x="628650" y="1253331"/>
            <a:ext cx="78867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44546A"/>
                </a:solidFill>
                <a:effectLst/>
                <a:uLnTx/>
                <a:uFillTx/>
                <a:latin typeface="Calibri"/>
                <a:ea typeface="+mn-ea"/>
                <a:cs typeface="+mn-cs"/>
              </a:rPr>
              <a:t>Sit comfortably and </a:t>
            </a:r>
            <a:r>
              <a:rPr kumimoji="0" lang="en-US" sz="2800" b="1" i="0" u="none" strike="noStrike" kern="1200" cap="none" spc="0" normalizeH="0" baseline="0" noProof="0" dirty="0">
                <a:ln>
                  <a:noFill/>
                </a:ln>
                <a:solidFill>
                  <a:srgbClr val="FFC000"/>
                </a:solidFill>
                <a:effectLst/>
                <a:uLnTx/>
                <a:uFillTx/>
                <a:latin typeface="Calibri"/>
                <a:ea typeface="+mn-ea"/>
                <a:cs typeface="+mn-cs"/>
              </a:rPr>
              <a:t>breath</a:t>
            </a:r>
            <a:r>
              <a:rPr kumimoji="0" lang="en-US" sz="2800" b="0" i="0" u="none" strike="noStrike" kern="1200" cap="none" spc="0" normalizeH="0" baseline="0" noProof="0" dirty="0">
                <a:ln>
                  <a:noFill/>
                </a:ln>
                <a:solidFill>
                  <a:srgbClr val="44546A"/>
                </a:solidFill>
                <a:effectLst/>
                <a:uLnTx/>
                <a:uFillTx/>
                <a:latin typeface="Calibri"/>
                <a:ea typeface="+mn-ea"/>
                <a:cs typeface="+mn-cs"/>
              </a:rPr>
              <a:t> slowly and deeply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1- </a:t>
            </a:r>
            <a:r>
              <a:rPr kumimoji="0" lang="en-US" sz="2800" b="0" i="0" u="none" strike="noStrike" kern="1200" cap="none" spc="0" normalizeH="0" baseline="0" noProof="0" dirty="0">
                <a:ln>
                  <a:noFill/>
                </a:ln>
                <a:solidFill>
                  <a:srgbClr val="5B9BD5">
                    <a:lumMod val="50000"/>
                  </a:srgbClr>
                </a:solidFill>
                <a:effectLst/>
                <a:uLnTx/>
                <a:uFillTx/>
                <a:latin typeface="Calibri"/>
                <a:ea typeface="+mn-ea"/>
                <a:cs typeface="+mn-cs"/>
              </a:rPr>
              <a:t>Name 5 non-distressing things you can see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5B9BD5">
                    <a:lumMod val="50000"/>
                  </a:srgbClr>
                </a:solidFill>
                <a:effectLst/>
                <a:uLnTx/>
                <a:uFillTx/>
                <a:latin typeface="Calibri"/>
                <a:ea typeface="+mn-ea"/>
                <a:cs typeface="+mn-cs"/>
              </a:rPr>
              <a:t>PAUSE AND </a:t>
            </a:r>
            <a:r>
              <a:rPr kumimoji="0" lang="en-US" sz="2400" b="1" i="0" u="none" strike="noStrike" kern="1200" cap="none" spc="0" normalizeH="0" baseline="0" noProof="0" dirty="0">
                <a:ln>
                  <a:noFill/>
                </a:ln>
                <a:solidFill>
                  <a:srgbClr val="FFC000"/>
                </a:solidFill>
                <a:effectLst/>
                <a:uLnTx/>
                <a:uFillTx/>
                <a:latin typeface="Calibri"/>
                <a:ea typeface="+mn-ea"/>
                <a:cs typeface="+mn-cs"/>
              </a:rPr>
              <a:t>BREATH</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2- </a:t>
            </a:r>
            <a:r>
              <a:rPr kumimoji="0" lang="en-US" sz="2800" b="0" i="0" u="none" strike="noStrike" kern="1200" cap="none" spc="0" normalizeH="0" baseline="0" noProof="0" dirty="0">
                <a:ln>
                  <a:noFill/>
                </a:ln>
                <a:solidFill>
                  <a:srgbClr val="5B9BD5">
                    <a:lumMod val="50000"/>
                  </a:srgbClr>
                </a:solidFill>
                <a:effectLst/>
                <a:uLnTx/>
                <a:uFillTx/>
                <a:latin typeface="Calibri"/>
                <a:ea typeface="+mn-ea"/>
                <a:cs typeface="+mn-cs"/>
              </a:rPr>
              <a:t>Name 5 non-distressing sounds you can hear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5B9BD5">
                    <a:lumMod val="50000"/>
                  </a:srgbClr>
                </a:solidFill>
                <a:effectLst/>
                <a:uLnTx/>
                <a:uFillTx/>
                <a:latin typeface="Calibri"/>
                <a:ea typeface="+mn-ea"/>
                <a:cs typeface="+mn-cs"/>
              </a:rPr>
              <a:t>PAUSE AND </a:t>
            </a:r>
            <a:r>
              <a:rPr kumimoji="0" lang="en-US" sz="2400" b="1" i="0" u="none" strike="noStrike" kern="1200" cap="none" spc="0" normalizeH="0" baseline="0" noProof="0" dirty="0">
                <a:ln>
                  <a:noFill/>
                </a:ln>
                <a:solidFill>
                  <a:srgbClr val="FFC000"/>
                </a:solidFill>
                <a:effectLst/>
                <a:uLnTx/>
                <a:uFillTx/>
                <a:latin typeface="Calibri"/>
                <a:ea typeface="+mn-ea"/>
                <a:cs typeface="+mn-cs"/>
              </a:rPr>
              <a:t>BREATH</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3- </a:t>
            </a:r>
            <a:r>
              <a:rPr kumimoji="0" lang="en-US" sz="2800" b="0" i="0" u="none" strike="noStrike" kern="1200" cap="none" spc="0" normalizeH="0" baseline="0" noProof="0" dirty="0">
                <a:ln>
                  <a:noFill/>
                </a:ln>
                <a:solidFill>
                  <a:srgbClr val="5B9BD5">
                    <a:lumMod val="50000"/>
                  </a:srgbClr>
                </a:solidFill>
                <a:effectLst/>
                <a:uLnTx/>
                <a:uFillTx/>
                <a:latin typeface="Calibri"/>
                <a:ea typeface="+mn-ea"/>
                <a:cs typeface="+mn-cs"/>
              </a:rPr>
              <a:t>Name 5 non-distressing things you can feel</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5B9BD5">
                    <a:lumMod val="50000"/>
                  </a:srgbClr>
                </a:solidFill>
                <a:effectLst/>
                <a:uLnTx/>
                <a:uFillTx/>
                <a:latin typeface="Calibri"/>
                <a:ea typeface="+mn-ea"/>
                <a:cs typeface="+mn-cs"/>
              </a:rPr>
              <a:t>PAUSE AND </a:t>
            </a:r>
            <a:r>
              <a:rPr kumimoji="0" lang="en-US" sz="2400" b="1" i="0" u="none" strike="noStrike" kern="1200" cap="none" spc="0" normalizeH="0" baseline="0" noProof="0" dirty="0">
                <a:ln>
                  <a:noFill/>
                </a:ln>
                <a:solidFill>
                  <a:srgbClr val="FFC000"/>
                </a:solidFill>
                <a:effectLst/>
                <a:uLnTx/>
                <a:uFillTx/>
                <a:latin typeface="Calibri"/>
                <a:ea typeface="+mn-ea"/>
                <a:cs typeface="+mn-cs"/>
              </a:rPr>
              <a:t>BREATH</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7759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a:lstStyle/>
          <a:p>
            <a:r>
              <a:rPr lang="en-US" dirty="0">
                <a:solidFill>
                  <a:schemeClr val="tx1">
                    <a:lumMod val="65000"/>
                    <a:lumOff val="35000"/>
                  </a:schemeClr>
                </a:solidFill>
              </a:rPr>
              <a:t>2. Ways a PFA approach can guide managers and HR to provide effective support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a:lstStyle/>
          <a:p>
            <a:r>
              <a:rPr lang="en-US" sz="3600" b="1" i="1" dirty="0">
                <a:latin typeface="Arial" panose="020B0604020202020204" pitchFamily="34" charset="0"/>
                <a:cs typeface="Arial" panose="020B0604020202020204" pitchFamily="34" charset="0"/>
              </a:rPr>
              <a:t>c. Collaboratively identify needs and concerns</a:t>
            </a:r>
          </a:p>
        </p:txBody>
      </p:sp>
    </p:spTree>
    <p:extLst>
      <p:ext uri="{BB962C8B-B14F-4D97-AF65-F5344CB8AC3E}">
        <p14:creationId xmlns:p14="http://schemas.microsoft.com/office/powerpoint/2010/main" val="389142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2237-0621-9576-6911-DD06CB589871}"/>
              </a:ext>
            </a:extLst>
          </p:cNvPr>
          <p:cNvSpPr>
            <a:spLocks noGrp="1"/>
          </p:cNvSpPr>
          <p:nvPr>
            <p:ph type="title"/>
          </p:nvPr>
        </p:nvSpPr>
        <p:spPr/>
        <p:txBody>
          <a:bodyPr/>
          <a:lstStyle/>
          <a:p>
            <a:r>
              <a:rPr lang="en-US" dirty="0"/>
              <a:t>Problem-solving</a:t>
            </a:r>
          </a:p>
        </p:txBody>
      </p:sp>
      <p:sp>
        <p:nvSpPr>
          <p:cNvPr id="3" name="Text Placeholder 2">
            <a:extLst>
              <a:ext uri="{FF2B5EF4-FFF2-40B4-BE49-F238E27FC236}">
                <a16:creationId xmlns:a16="http://schemas.microsoft.com/office/drawing/2014/main" id="{1B6191E7-4579-1E92-B98A-A59344665A61}"/>
              </a:ext>
            </a:extLst>
          </p:cNvPr>
          <p:cNvSpPr>
            <a:spLocks noGrp="1"/>
          </p:cNvSpPr>
          <p:nvPr>
            <p:ph type="body" sz="quarter" idx="10"/>
          </p:nvPr>
        </p:nvSpPr>
        <p:spPr>
          <a:xfrm>
            <a:off x="461963" y="1146175"/>
            <a:ext cx="4110037" cy="4862739"/>
          </a:xfrm>
        </p:spPr>
        <p:txBody>
          <a:bodyPr/>
          <a:lstStyle/>
          <a:p>
            <a:pPr marL="0" indent="0">
              <a:buNone/>
            </a:pPr>
            <a:r>
              <a:rPr lang="en-US" dirty="0"/>
              <a:t>While actively listening, look for clues about what the immediate concerns and needs are. Goals at this stage:</a:t>
            </a:r>
          </a:p>
          <a:p>
            <a:pPr marL="914400" lvl="1" indent="-457200">
              <a:spcBef>
                <a:spcPts val="600"/>
              </a:spcBef>
              <a:spcAft>
                <a:spcPts val="600"/>
              </a:spcAft>
              <a:buFont typeface="+mj-lt"/>
              <a:buAutoNum type="arabicPeriod"/>
            </a:pPr>
            <a:r>
              <a:rPr lang="en-US" dirty="0"/>
              <a:t>Identify immediate needs and concerns</a:t>
            </a:r>
          </a:p>
          <a:p>
            <a:pPr marL="914400" lvl="1" indent="-457200">
              <a:spcBef>
                <a:spcPts val="600"/>
              </a:spcBef>
              <a:spcAft>
                <a:spcPts val="600"/>
              </a:spcAft>
              <a:buFont typeface="+mj-lt"/>
              <a:buAutoNum type="arabicPeriod"/>
            </a:pPr>
            <a:r>
              <a:rPr lang="en-US" dirty="0"/>
              <a:t>Prioritize</a:t>
            </a:r>
          </a:p>
          <a:p>
            <a:pPr marL="914400" lvl="1" indent="-457200">
              <a:spcBef>
                <a:spcPts val="600"/>
              </a:spcBef>
              <a:spcAft>
                <a:spcPts val="600"/>
              </a:spcAft>
              <a:buFont typeface="+mj-lt"/>
              <a:buAutoNum type="arabicPeriod"/>
            </a:pPr>
            <a:r>
              <a:rPr lang="en-US" dirty="0"/>
              <a:t>Develop an action plan </a:t>
            </a:r>
          </a:p>
          <a:p>
            <a:pPr lvl="1"/>
            <a:endParaRPr lang="en-US" dirty="0"/>
          </a:p>
          <a:p>
            <a:pPr lvl="1"/>
            <a:endParaRPr lang="en-US" dirty="0"/>
          </a:p>
          <a:p>
            <a:endParaRPr lang="en-US" dirty="0"/>
          </a:p>
        </p:txBody>
      </p:sp>
      <p:sp>
        <p:nvSpPr>
          <p:cNvPr id="4" name="Text Placeholder 2">
            <a:extLst>
              <a:ext uri="{FF2B5EF4-FFF2-40B4-BE49-F238E27FC236}">
                <a16:creationId xmlns:a16="http://schemas.microsoft.com/office/drawing/2014/main" id="{937B8235-9EDA-69FA-34CD-22BAA84C6DAE}"/>
              </a:ext>
            </a:extLst>
          </p:cNvPr>
          <p:cNvSpPr txBox="1">
            <a:spLocks/>
          </p:cNvSpPr>
          <p:nvPr/>
        </p:nvSpPr>
        <p:spPr>
          <a:xfrm>
            <a:off x="5225146" y="1146175"/>
            <a:ext cx="3314698" cy="4356554"/>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i="1" dirty="0">
                <a:solidFill>
                  <a:schemeClr val="accent6">
                    <a:lumMod val="50000"/>
                  </a:schemeClr>
                </a:solidFill>
              </a:rPr>
              <a:t>Also</a:t>
            </a:r>
            <a:r>
              <a:rPr lang="en-US" i="1" dirty="0">
                <a:solidFill>
                  <a:schemeClr val="accent6">
                    <a:lumMod val="50000"/>
                  </a:schemeClr>
                </a:solidFill>
              </a:rPr>
              <a:t>…</a:t>
            </a:r>
          </a:p>
          <a:p>
            <a:pPr marL="465138" indent="-465138">
              <a:buFont typeface="Wingdings" pitchFamily="2" charset="2"/>
              <a:buChar char="ü"/>
            </a:pPr>
            <a:r>
              <a:rPr lang="en-US" dirty="0">
                <a:solidFill>
                  <a:schemeClr val="accent6">
                    <a:lumMod val="50000"/>
                  </a:schemeClr>
                </a:solidFill>
              </a:rPr>
              <a:t>Reassure them that their wellbeing is a priority</a:t>
            </a:r>
          </a:p>
          <a:p>
            <a:pPr marL="465138" indent="-465138">
              <a:buFont typeface="Wingdings" pitchFamily="2" charset="2"/>
              <a:buChar char="ü"/>
            </a:pPr>
            <a:r>
              <a:rPr lang="en-US" dirty="0">
                <a:solidFill>
                  <a:schemeClr val="accent6">
                    <a:lumMod val="50000"/>
                  </a:schemeClr>
                </a:solidFill>
              </a:rPr>
              <a:t>Alleviate work-related pressure as much as possible</a:t>
            </a:r>
          </a:p>
          <a:p>
            <a:pPr lvl="1"/>
            <a:endParaRPr lang="en-US" dirty="0"/>
          </a:p>
          <a:p>
            <a:pPr lvl="1"/>
            <a:endParaRPr lang="en-US" dirty="0"/>
          </a:p>
          <a:p>
            <a:endParaRPr lang="en-US" dirty="0"/>
          </a:p>
        </p:txBody>
      </p:sp>
    </p:spTree>
    <p:extLst>
      <p:ext uri="{BB962C8B-B14F-4D97-AF65-F5344CB8AC3E}">
        <p14:creationId xmlns:p14="http://schemas.microsoft.com/office/powerpoint/2010/main" val="3887819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231BE-A74F-C780-8543-2EBD6A2AA232}"/>
              </a:ext>
            </a:extLst>
          </p:cNvPr>
          <p:cNvSpPr>
            <a:spLocks noGrp="1"/>
          </p:cNvSpPr>
          <p:nvPr>
            <p:ph type="title"/>
          </p:nvPr>
        </p:nvSpPr>
        <p:spPr/>
        <p:txBody>
          <a:bodyPr/>
          <a:lstStyle/>
          <a:p>
            <a:r>
              <a:rPr lang="en-US" dirty="0"/>
              <a:t>Statements &amp; questions that may help</a:t>
            </a:r>
          </a:p>
        </p:txBody>
      </p:sp>
      <p:sp>
        <p:nvSpPr>
          <p:cNvPr id="3" name="Text Placeholder 2">
            <a:extLst>
              <a:ext uri="{FF2B5EF4-FFF2-40B4-BE49-F238E27FC236}">
                <a16:creationId xmlns:a16="http://schemas.microsoft.com/office/drawing/2014/main" id="{DBAFDEB9-1649-8A39-F3E7-198D69F24736}"/>
              </a:ext>
            </a:extLst>
          </p:cNvPr>
          <p:cNvSpPr>
            <a:spLocks noGrp="1"/>
          </p:cNvSpPr>
          <p:nvPr>
            <p:ph type="body" sz="quarter" idx="10"/>
          </p:nvPr>
        </p:nvSpPr>
        <p:spPr/>
        <p:txBody>
          <a:bodyPr/>
          <a:lstStyle/>
          <a:p>
            <a:pPr marL="0" indent="0">
              <a:buNone/>
            </a:pPr>
            <a:r>
              <a:rPr lang="en-US" dirty="0"/>
              <a:t>Some communication tools &amp; questions that may help with this:</a:t>
            </a:r>
          </a:p>
          <a:p>
            <a:pPr lvl="1"/>
            <a:r>
              <a:rPr lang="en-US" sz="2600" dirty="0"/>
              <a:t>That sounds really challenging/difficult.</a:t>
            </a:r>
          </a:p>
          <a:p>
            <a:pPr lvl="1"/>
            <a:r>
              <a:rPr lang="en-US" sz="2600" dirty="0"/>
              <a:t>What feels like the most pressing issue right now?</a:t>
            </a:r>
          </a:p>
          <a:p>
            <a:pPr lvl="1"/>
            <a:r>
              <a:rPr lang="en-US" sz="2600" dirty="0"/>
              <a:t>How could I best support / assist you during this time?</a:t>
            </a:r>
          </a:p>
          <a:p>
            <a:pPr lvl="1"/>
            <a:r>
              <a:rPr lang="en-US" sz="2600" dirty="0"/>
              <a:t>What would a trusted colleague (or friend) say about this?</a:t>
            </a:r>
          </a:p>
          <a:p>
            <a:endParaRPr lang="en-US" dirty="0"/>
          </a:p>
        </p:txBody>
      </p:sp>
    </p:spTree>
    <p:extLst>
      <p:ext uri="{BB962C8B-B14F-4D97-AF65-F5344CB8AC3E}">
        <p14:creationId xmlns:p14="http://schemas.microsoft.com/office/powerpoint/2010/main" val="71001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a:lstStyle/>
          <a:p>
            <a:r>
              <a:rPr lang="en-US" dirty="0">
                <a:solidFill>
                  <a:schemeClr val="tx1">
                    <a:lumMod val="65000"/>
                    <a:lumOff val="35000"/>
                  </a:schemeClr>
                </a:solidFill>
              </a:rPr>
              <a:t>2. Ways a PFA approach can guide managers and HR to provide effective support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a:lstStyle/>
          <a:p>
            <a:r>
              <a:rPr lang="en-US" sz="3600" b="1" i="1" dirty="0"/>
              <a:t>d</a:t>
            </a:r>
            <a:r>
              <a:rPr lang="en-US" sz="3600" b="1" i="1" dirty="0">
                <a:latin typeface="Arial" panose="020B0604020202020204" pitchFamily="34" charset="0"/>
                <a:cs typeface="Arial" panose="020B0604020202020204" pitchFamily="34" charset="0"/>
              </a:rPr>
              <a:t>. Link to internal and external resources</a:t>
            </a:r>
          </a:p>
        </p:txBody>
      </p:sp>
    </p:spTree>
    <p:extLst>
      <p:ext uri="{BB962C8B-B14F-4D97-AF65-F5344CB8AC3E}">
        <p14:creationId xmlns:p14="http://schemas.microsoft.com/office/powerpoint/2010/main" val="326452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A9E52-26A6-F53D-1B1A-C1CF68BFDCBD}"/>
              </a:ext>
            </a:extLst>
          </p:cNvPr>
          <p:cNvSpPr>
            <a:spLocks noGrp="1"/>
          </p:cNvSpPr>
          <p:nvPr>
            <p:ph type="title"/>
          </p:nvPr>
        </p:nvSpPr>
        <p:spPr/>
        <p:txBody>
          <a:bodyPr/>
          <a:lstStyle/>
          <a:p>
            <a:r>
              <a:rPr lang="en-US" dirty="0"/>
              <a:t>Ways to l</a:t>
            </a:r>
            <a:r>
              <a:rPr lang="en-US" sz="2800" dirty="0">
                <a:latin typeface="Arial" panose="020B0604020202020204" pitchFamily="34" charset="0"/>
                <a:cs typeface="Arial" panose="020B0604020202020204" pitchFamily="34" charset="0"/>
              </a:rPr>
              <a:t>ink to internal and external resources</a:t>
            </a:r>
            <a:endParaRPr lang="en-US" dirty="0"/>
          </a:p>
        </p:txBody>
      </p:sp>
      <p:pic>
        <p:nvPicPr>
          <p:cNvPr id="11" name="Picture 10">
            <a:extLst>
              <a:ext uri="{FF2B5EF4-FFF2-40B4-BE49-F238E27FC236}">
                <a16:creationId xmlns:a16="http://schemas.microsoft.com/office/drawing/2014/main" id="{F854E96D-D6E8-73AB-8026-0F619472A8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5999" y="932485"/>
            <a:ext cx="6867525" cy="5192148"/>
          </a:xfrm>
          <a:prstGeom prst="rect">
            <a:avLst/>
          </a:prstGeom>
        </p:spPr>
      </p:pic>
      <p:sp>
        <p:nvSpPr>
          <p:cNvPr id="3" name="Text Placeholder 2">
            <a:extLst>
              <a:ext uri="{FF2B5EF4-FFF2-40B4-BE49-F238E27FC236}">
                <a16:creationId xmlns:a16="http://schemas.microsoft.com/office/drawing/2014/main" id="{F5256C74-659A-5B90-D645-8B35E33BCAD7}"/>
              </a:ext>
            </a:extLst>
          </p:cNvPr>
          <p:cNvSpPr>
            <a:spLocks noGrp="1"/>
          </p:cNvSpPr>
          <p:nvPr>
            <p:ph type="body" sz="quarter" idx="10"/>
          </p:nvPr>
        </p:nvSpPr>
        <p:spPr>
          <a:xfrm>
            <a:off x="2438400" y="932484"/>
            <a:ext cx="6502400" cy="5192147"/>
          </a:xfrm>
        </p:spPr>
        <p:txBody>
          <a:bodyPr/>
          <a:lstStyle/>
          <a:p>
            <a:pPr marL="514350" indent="-514350">
              <a:buFont typeface="+mj-lt"/>
              <a:buAutoNum type="arabicPeriod"/>
            </a:pPr>
            <a:r>
              <a:rPr lang="en-US" dirty="0"/>
              <a:t>Provide information on common stress reactions and effective coping strategies.</a:t>
            </a:r>
          </a:p>
          <a:p>
            <a:pPr marL="514350" indent="-514350">
              <a:buFont typeface="+mj-lt"/>
              <a:buAutoNum type="arabicPeriod"/>
            </a:pPr>
            <a:r>
              <a:rPr lang="en-US" dirty="0"/>
              <a:t>Encourage self-care</a:t>
            </a:r>
          </a:p>
          <a:p>
            <a:pPr marL="514350" indent="-514350">
              <a:buFont typeface="+mj-lt"/>
              <a:buAutoNum type="arabicPeriod"/>
            </a:pPr>
            <a:r>
              <a:rPr lang="en-US" dirty="0"/>
              <a:t>Link them with other sources of support</a:t>
            </a:r>
          </a:p>
          <a:p>
            <a:pPr marL="1314450" lvl="1" indent="-477838"/>
            <a:r>
              <a:rPr lang="en-US" sz="2600" dirty="0"/>
              <a:t>Professional resources</a:t>
            </a:r>
          </a:p>
          <a:p>
            <a:pPr marL="1314450" lvl="1" indent="-477838"/>
            <a:r>
              <a:rPr lang="en-US" sz="2600" dirty="0"/>
              <a:t>Social support</a:t>
            </a:r>
          </a:p>
          <a:p>
            <a:pPr marL="1314450" lvl="1" indent="-477838"/>
            <a:r>
              <a:rPr lang="en-US" sz="2600" dirty="0"/>
              <a:t>Leave and benefits options through HR</a:t>
            </a:r>
          </a:p>
          <a:p>
            <a:pPr marL="514350" indent="-514350">
              <a:buFont typeface="+mj-lt"/>
              <a:buAutoNum type="arabicPeriod"/>
            </a:pPr>
            <a:r>
              <a:rPr lang="en-US" dirty="0"/>
              <a:t>Tell them you will follow up and check-in</a:t>
            </a:r>
          </a:p>
        </p:txBody>
      </p:sp>
      <p:sp>
        <p:nvSpPr>
          <p:cNvPr id="4" name="Text Placeholder 2">
            <a:extLst>
              <a:ext uri="{FF2B5EF4-FFF2-40B4-BE49-F238E27FC236}">
                <a16:creationId xmlns:a16="http://schemas.microsoft.com/office/drawing/2014/main" id="{178E653A-3F2B-22C2-026F-C54F1622319D}"/>
              </a:ext>
            </a:extLst>
          </p:cNvPr>
          <p:cNvSpPr txBox="1">
            <a:spLocks/>
          </p:cNvSpPr>
          <p:nvPr/>
        </p:nvSpPr>
        <p:spPr>
          <a:xfrm>
            <a:off x="203201" y="1500459"/>
            <a:ext cx="2022476" cy="4056195"/>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1000"/>
              </a:spcAft>
              <a:buNone/>
            </a:pPr>
            <a:endParaRPr lang="en-US" sz="3600" b="1" dirty="0">
              <a:solidFill>
                <a:schemeClr val="accent6">
                  <a:lumMod val="75000"/>
                </a:schemeClr>
              </a:solidFill>
            </a:endParaRPr>
          </a:p>
          <a:p>
            <a:pPr marL="0" indent="0">
              <a:spcAft>
                <a:spcPts val="1000"/>
              </a:spcAft>
              <a:buNone/>
            </a:pPr>
            <a:endParaRPr lang="en-US" sz="3600" b="1" dirty="0">
              <a:solidFill>
                <a:schemeClr val="accent6">
                  <a:lumMod val="75000"/>
                </a:schemeClr>
              </a:solidFill>
            </a:endParaRPr>
          </a:p>
          <a:p>
            <a:pPr marL="0" indent="0">
              <a:spcAft>
                <a:spcPts val="1000"/>
              </a:spcAft>
              <a:buNone/>
            </a:pPr>
            <a:endParaRPr lang="en-US" sz="3600" b="1" dirty="0">
              <a:solidFill>
                <a:schemeClr val="accent6">
                  <a:lumMod val="75000"/>
                </a:schemeClr>
              </a:solidFill>
            </a:endParaRPr>
          </a:p>
          <a:p>
            <a:pPr marL="0" indent="0">
              <a:spcAft>
                <a:spcPts val="1000"/>
              </a:spcAft>
              <a:buNone/>
            </a:pPr>
            <a:endParaRPr lang="en-US" sz="3600" b="1" dirty="0">
              <a:solidFill>
                <a:schemeClr val="accent6">
                  <a:lumMod val="75000"/>
                </a:schemeClr>
              </a:solidFill>
            </a:endParaRPr>
          </a:p>
          <a:p>
            <a:pPr marL="0" indent="0">
              <a:spcAft>
                <a:spcPts val="1000"/>
              </a:spcAft>
              <a:buNone/>
            </a:pPr>
            <a:r>
              <a:rPr lang="en-US" sz="3600" b="1" dirty="0">
                <a:solidFill>
                  <a:schemeClr val="accent6">
                    <a:lumMod val="75000"/>
                  </a:schemeClr>
                </a:solidFill>
              </a:rPr>
              <a:t>LINK</a:t>
            </a:r>
            <a:endParaRPr lang="en-US" dirty="0"/>
          </a:p>
        </p:txBody>
      </p:sp>
    </p:spTree>
    <p:extLst>
      <p:ext uri="{BB962C8B-B14F-4D97-AF65-F5344CB8AC3E}">
        <p14:creationId xmlns:p14="http://schemas.microsoft.com/office/powerpoint/2010/main" val="1936666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p:txBody>
          <a:bodyPr/>
          <a:lstStyle/>
          <a:p>
            <a:r>
              <a:rPr lang="en-US" dirty="0"/>
              <a:t>IRC Resources for Support</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2616200" y="1037318"/>
            <a:ext cx="5961744" cy="4674054"/>
          </a:xfrm>
        </p:spPr>
        <p:txBody>
          <a:bodyPr/>
          <a:lstStyle/>
          <a:p>
            <a:pPr marL="514350" indent="-514350">
              <a:buFont typeface="+mj-lt"/>
              <a:buAutoNum type="arabicPeriod"/>
            </a:pPr>
            <a:r>
              <a:rPr lang="en-US" sz="2200" b="1" dirty="0"/>
              <a:t>Employee Assistance And Resilience Program (EARP) </a:t>
            </a:r>
          </a:p>
          <a:p>
            <a:pPr lvl="1">
              <a:buFontTx/>
              <a:buChar char="-"/>
            </a:pPr>
            <a:r>
              <a:rPr lang="en-US" sz="2200" dirty="0"/>
              <a:t>Manager Consults</a:t>
            </a:r>
          </a:p>
          <a:p>
            <a:pPr lvl="1">
              <a:buFontTx/>
              <a:buChar char="-"/>
            </a:pPr>
            <a:r>
              <a:rPr lang="en-US" sz="2200" dirty="0"/>
              <a:t>Personalized resilience planning</a:t>
            </a:r>
          </a:p>
          <a:p>
            <a:pPr lvl="1">
              <a:spcAft>
                <a:spcPts val="600"/>
              </a:spcAft>
              <a:buFontTx/>
              <a:buChar char="-"/>
            </a:pPr>
            <a:r>
              <a:rPr lang="en-US" sz="2200" dirty="0"/>
              <a:t>Counseling</a:t>
            </a:r>
          </a:p>
          <a:p>
            <a:pPr marL="514350" indent="-514350">
              <a:buFont typeface="+mj-lt"/>
              <a:buAutoNum type="arabicPeriod"/>
            </a:pPr>
            <a:r>
              <a:rPr lang="en-US" sz="2200" b="1" dirty="0"/>
              <a:t>Educational Resources</a:t>
            </a:r>
          </a:p>
          <a:p>
            <a:pPr marL="457200" lvl="1" indent="0">
              <a:buNone/>
            </a:pPr>
            <a:r>
              <a:rPr lang="en-US" sz="2200" dirty="0"/>
              <a:t>-  IRC Duty Of Care page: </a:t>
            </a:r>
            <a:r>
              <a:rPr lang="en-US" sz="2200" dirty="0">
                <a:hlinkClick r:id="rId3"/>
              </a:rPr>
              <a:t>https://doc.rescue.org/</a:t>
            </a:r>
          </a:p>
          <a:p>
            <a:pPr marL="514350" indent="-514350">
              <a:buFont typeface="+mj-lt"/>
              <a:buAutoNum type="arabicPeriod"/>
            </a:pPr>
            <a:endParaRPr lang="en-US" sz="2200" b="1" dirty="0"/>
          </a:p>
          <a:p>
            <a:pPr marL="514350" indent="-514350">
              <a:buFont typeface="+mj-lt"/>
              <a:buAutoNum type="arabicPeriod"/>
            </a:pPr>
            <a:r>
              <a:rPr lang="en-US" sz="2200" b="1" dirty="0"/>
              <a:t>Email health-related questions </a:t>
            </a:r>
            <a:r>
              <a:rPr lang="en-US" sz="2200" dirty="0"/>
              <a:t>to the IRC staff help support line at: </a:t>
            </a:r>
            <a:r>
              <a:rPr lang="en-US" sz="2200" dirty="0">
                <a:hlinkClick r:id="rId4"/>
              </a:rPr>
              <a:t>DutyOfCare@rescue.org</a:t>
            </a:r>
            <a:r>
              <a:rPr lang="en-US" sz="2200" dirty="0"/>
              <a:t> </a:t>
            </a:r>
            <a:endParaRPr lang="en-US" dirty="0"/>
          </a:p>
          <a:p>
            <a:pPr lvl="1">
              <a:buFontTx/>
              <a:buChar char="-"/>
            </a:pPr>
            <a:endParaRPr lang="en-US" dirty="0"/>
          </a:p>
          <a:p>
            <a:pPr marL="971550" lvl="1" indent="-514350">
              <a:buFont typeface="+mj-lt"/>
              <a:buAutoNum type="arabicPeriod"/>
            </a:pPr>
            <a:endParaRPr lang="en-US" dirty="0"/>
          </a:p>
        </p:txBody>
      </p:sp>
      <p:sp>
        <p:nvSpPr>
          <p:cNvPr id="3" name="Text Placeholder 2">
            <a:extLst>
              <a:ext uri="{FF2B5EF4-FFF2-40B4-BE49-F238E27FC236}">
                <a16:creationId xmlns:a16="http://schemas.microsoft.com/office/drawing/2014/main" id="{AAE74735-7069-045C-14FC-134710D47FD4}"/>
              </a:ext>
            </a:extLst>
          </p:cNvPr>
          <p:cNvSpPr txBox="1">
            <a:spLocks/>
          </p:cNvSpPr>
          <p:nvPr/>
        </p:nvSpPr>
        <p:spPr>
          <a:xfrm>
            <a:off x="203201" y="1500459"/>
            <a:ext cx="2022476" cy="4056195"/>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1000"/>
              </a:spcAft>
              <a:buNone/>
            </a:pPr>
            <a:endParaRPr lang="en-US" sz="3600" b="1" dirty="0">
              <a:solidFill>
                <a:schemeClr val="accent6">
                  <a:lumMod val="75000"/>
                </a:schemeClr>
              </a:solidFill>
            </a:endParaRPr>
          </a:p>
          <a:p>
            <a:pPr marL="0" indent="0">
              <a:spcAft>
                <a:spcPts val="1000"/>
              </a:spcAft>
              <a:buNone/>
            </a:pPr>
            <a:endParaRPr lang="en-US" sz="3600" b="1" dirty="0">
              <a:solidFill>
                <a:schemeClr val="accent6">
                  <a:lumMod val="75000"/>
                </a:schemeClr>
              </a:solidFill>
            </a:endParaRPr>
          </a:p>
          <a:p>
            <a:pPr marL="0" indent="0">
              <a:spcAft>
                <a:spcPts val="1000"/>
              </a:spcAft>
              <a:buNone/>
            </a:pPr>
            <a:endParaRPr lang="en-US" sz="3600" b="1" dirty="0">
              <a:solidFill>
                <a:schemeClr val="accent6">
                  <a:lumMod val="75000"/>
                </a:schemeClr>
              </a:solidFill>
            </a:endParaRPr>
          </a:p>
          <a:p>
            <a:pPr marL="0" indent="0">
              <a:spcAft>
                <a:spcPts val="1000"/>
              </a:spcAft>
              <a:buNone/>
            </a:pPr>
            <a:endParaRPr lang="en-US" sz="3600" b="1" dirty="0">
              <a:solidFill>
                <a:schemeClr val="accent6">
                  <a:lumMod val="75000"/>
                </a:schemeClr>
              </a:solidFill>
            </a:endParaRPr>
          </a:p>
          <a:p>
            <a:pPr marL="0" indent="0">
              <a:spcAft>
                <a:spcPts val="1000"/>
              </a:spcAft>
              <a:buNone/>
            </a:pPr>
            <a:r>
              <a:rPr lang="en-US" sz="3600" b="1" dirty="0">
                <a:solidFill>
                  <a:schemeClr val="accent6">
                    <a:lumMod val="75000"/>
                  </a:schemeClr>
                </a:solidFill>
              </a:rPr>
              <a:t>LINK</a:t>
            </a:r>
            <a:endParaRPr lang="en-US" dirty="0"/>
          </a:p>
        </p:txBody>
      </p:sp>
    </p:spTree>
    <p:extLst>
      <p:ext uri="{BB962C8B-B14F-4D97-AF65-F5344CB8AC3E}">
        <p14:creationId xmlns:p14="http://schemas.microsoft.com/office/powerpoint/2010/main" val="288504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3AAA6-DE2F-55CE-5B18-FC6D5082D425}"/>
              </a:ext>
            </a:extLst>
          </p:cNvPr>
          <p:cNvSpPr>
            <a:spLocks noGrp="1"/>
          </p:cNvSpPr>
          <p:nvPr>
            <p:ph type="title"/>
          </p:nvPr>
        </p:nvSpPr>
        <p:spPr/>
        <p:txBody>
          <a:bodyPr/>
          <a:lstStyle/>
          <a:p>
            <a:r>
              <a:rPr lang="en-US" dirty="0"/>
              <a:t>Today’s session</a:t>
            </a:r>
          </a:p>
        </p:txBody>
      </p:sp>
      <p:sp>
        <p:nvSpPr>
          <p:cNvPr id="3" name="Text Placeholder 2">
            <a:extLst>
              <a:ext uri="{FF2B5EF4-FFF2-40B4-BE49-F238E27FC236}">
                <a16:creationId xmlns:a16="http://schemas.microsoft.com/office/drawing/2014/main" id="{A91A587F-94C1-6B2E-5403-2449DA24E98C}"/>
              </a:ext>
            </a:extLst>
          </p:cNvPr>
          <p:cNvSpPr>
            <a:spLocks noGrp="1"/>
          </p:cNvSpPr>
          <p:nvPr>
            <p:ph type="body" sz="quarter" idx="10"/>
          </p:nvPr>
        </p:nvSpPr>
        <p:spPr>
          <a:xfrm>
            <a:off x="356487" y="1041088"/>
            <a:ext cx="8431025" cy="5205165"/>
          </a:xfrm>
        </p:spPr>
        <p:txBody>
          <a:bodyPr/>
          <a:lstStyle/>
          <a:p>
            <a:pPr marL="514350" indent="-514350">
              <a:spcBef>
                <a:spcPts val="600"/>
              </a:spcBef>
              <a:spcAft>
                <a:spcPts val="600"/>
              </a:spcAft>
              <a:buFont typeface="+mj-lt"/>
              <a:buAutoNum type="arabicPeriod"/>
            </a:pPr>
            <a:r>
              <a:rPr lang="en-US" dirty="0"/>
              <a:t>Introduction to PFA </a:t>
            </a:r>
          </a:p>
          <a:p>
            <a:pPr marL="914400" lvl="1" indent="-457200">
              <a:spcBef>
                <a:spcPts val="600"/>
              </a:spcBef>
              <a:spcAft>
                <a:spcPts val="600"/>
              </a:spcAft>
              <a:buFont typeface="+mj-lt"/>
              <a:buAutoNum type="alphaLcPeriod"/>
            </a:pPr>
            <a:r>
              <a:rPr lang="en-US" dirty="0"/>
              <a:t>What is PFA (and what is it </a:t>
            </a:r>
            <a:r>
              <a:rPr lang="en-US" u="sng" dirty="0"/>
              <a:t>not</a:t>
            </a:r>
            <a:r>
              <a:rPr lang="en-US" dirty="0"/>
              <a:t>)?</a:t>
            </a:r>
          </a:p>
          <a:p>
            <a:pPr marL="914400" lvl="1" indent="-457200">
              <a:spcBef>
                <a:spcPts val="600"/>
              </a:spcBef>
              <a:spcAft>
                <a:spcPts val="600"/>
              </a:spcAft>
              <a:buFont typeface="+mj-lt"/>
              <a:buAutoNum type="alphaLcPeriod"/>
            </a:pPr>
            <a:r>
              <a:rPr lang="en-US" dirty="0"/>
              <a:t>Action principles of PFA: Look, Listen, Link</a:t>
            </a:r>
          </a:p>
          <a:p>
            <a:pPr marL="514350" indent="-514350">
              <a:spcBef>
                <a:spcPts val="600"/>
              </a:spcBef>
              <a:spcAft>
                <a:spcPts val="600"/>
              </a:spcAft>
              <a:buFont typeface="+mj-lt"/>
              <a:buAutoNum type="arabicPeriod"/>
            </a:pPr>
            <a:r>
              <a:rPr lang="en-US" dirty="0"/>
              <a:t>Ways the PFA approach can guide managers &amp; HR to response supportively to staff in distress and to:</a:t>
            </a:r>
          </a:p>
          <a:p>
            <a:pPr marL="914400" lvl="1" indent="-457200">
              <a:spcBef>
                <a:spcPts val="600"/>
              </a:spcBef>
              <a:spcAft>
                <a:spcPts val="600"/>
              </a:spcAft>
              <a:buFont typeface="+mj-lt"/>
              <a:buAutoNum type="alphaLcPeriod"/>
            </a:pPr>
            <a:r>
              <a:rPr lang="en-US" sz="2200" dirty="0"/>
              <a:t>Look and spot changes in behaviors, mood, or performance that suggest someone is in distress</a:t>
            </a:r>
          </a:p>
          <a:p>
            <a:pPr marL="914400" lvl="1" indent="-457200">
              <a:spcBef>
                <a:spcPts val="600"/>
              </a:spcBef>
              <a:spcAft>
                <a:spcPts val="600"/>
              </a:spcAft>
              <a:buFont typeface="+mj-lt"/>
              <a:buAutoNum type="alphaLcPeriod"/>
            </a:pPr>
            <a:r>
              <a:rPr lang="en-US" sz="2200" dirty="0"/>
              <a:t>Respond to distress</a:t>
            </a:r>
          </a:p>
          <a:p>
            <a:pPr marL="914400" lvl="1" indent="-457200">
              <a:spcBef>
                <a:spcPts val="600"/>
              </a:spcBef>
              <a:spcAft>
                <a:spcPts val="600"/>
              </a:spcAft>
              <a:buFont typeface="+mj-lt"/>
              <a:buAutoNum type="alphaLcPeriod"/>
            </a:pPr>
            <a:r>
              <a:rPr lang="en-US" sz="2200" dirty="0"/>
              <a:t>Identify needs and concerns </a:t>
            </a:r>
          </a:p>
          <a:p>
            <a:pPr marL="914400" lvl="1" indent="-457200">
              <a:spcBef>
                <a:spcPts val="600"/>
              </a:spcBef>
              <a:spcAft>
                <a:spcPts val="600"/>
              </a:spcAft>
              <a:buFont typeface="+mj-lt"/>
              <a:buAutoNum type="alphaLcPeriod"/>
            </a:pPr>
            <a:r>
              <a:rPr lang="en-US" sz="2200" dirty="0"/>
              <a:t>Identify and link staff to internal and external resources</a:t>
            </a:r>
          </a:p>
          <a:p>
            <a:pPr marL="457200" lvl="1" indent="0">
              <a:buNone/>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46934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dissolv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p:txBody>
          <a:bodyPr/>
          <a:lstStyle/>
          <a:p>
            <a:r>
              <a:rPr lang="en-US" dirty="0"/>
              <a:t>Summary of PFA-informed support for managers</a:t>
            </a:r>
          </a:p>
        </p:txBody>
      </p:sp>
      <p:sp>
        <p:nvSpPr>
          <p:cNvPr id="4" name="Text Placeholder 2">
            <a:extLst>
              <a:ext uri="{FF2B5EF4-FFF2-40B4-BE49-F238E27FC236}">
                <a16:creationId xmlns:a16="http://schemas.microsoft.com/office/drawing/2014/main" id="{87809D96-2D17-6556-A963-DC175F83672A}"/>
              </a:ext>
            </a:extLst>
          </p:cNvPr>
          <p:cNvSpPr txBox="1">
            <a:spLocks/>
          </p:cNvSpPr>
          <p:nvPr/>
        </p:nvSpPr>
        <p:spPr>
          <a:xfrm>
            <a:off x="2760133" y="2001705"/>
            <a:ext cx="3623734" cy="2854590"/>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kumimoji="0" lang="en-US" sz="3600" b="1" i="0" u="none" strike="noStrike" kern="1200" cap="none" spc="0" normalizeH="0" baseline="0" noProof="0" dirty="0">
                <a:ln>
                  <a:noFill/>
                </a:ln>
                <a:solidFill>
                  <a:srgbClr val="70AD47">
                    <a:lumMod val="75000"/>
                  </a:srgbClr>
                </a:solidFill>
                <a:effectLst/>
                <a:uLnTx/>
                <a:uFillTx/>
                <a:latin typeface="Arial" panose="020B0604020202020204" pitchFamily="34" charset="0"/>
                <a:ea typeface="+mn-ea"/>
                <a:cs typeface="Arial" panose="020B0604020202020204" pitchFamily="34" charset="0"/>
              </a:rPr>
              <a:t>LOOK</a:t>
            </a:r>
          </a:p>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kumimoji="0" lang="en-US" sz="3600" b="1" i="0" u="none" strike="noStrike" kern="1200" cap="none" spc="0" normalizeH="0" baseline="0" noProof="0" dirty="0">
                <a:ln>
                  <a:noFill/>
                </a:ln>
                <a:solidFill>
                  <a:srgbClr val="70AD47">
                    <a:lumMod val="75000"/>
                  </a:srgbClr>
                </a:solidFill>
                <a:effectLst/>
                <a:uLnTx/>
                <a:uFillTx/>
                <a:latin typeface="Arial" panose="020B0604020202020204" pitchFamily="34" charset="0"/>
                <a:ea typeface="+mn-ea"/>
                <a:cs typeface="Arial" panose="020B0604020202020204" pitchFamily="34" charset="0"/>
              </a:rPr>
              <a:t>LISTEN </a:t>
            </a:r>
          </a:p>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kumimoji="0" lang="en-US" sz="3600" b="1" i="0" u="none" strike="noStrike" kern="1200" cap="none" spc="0" normalizeH="0" baseline="0" noProof="0" dirty="0">
                <a:ln>
                  <a:noFill/>
                </a:ln>
                <a:solidFill>
                  <a:srgbClr val="70AD47">
                    <a:lumMod val="75000"/>
                  </a:srgbClr>
                </a:solidFill>
                <a:effectLst/>
                <a:uLnTx/>
                <a:uFillTx/>
                <a:latin typeface="Arial" panose="020B0604020202020204" pitchFamily="34" charset="0"/>
                <a:ea typeface="+mn-ea"/>
                <a:cs typeface="Arial" panose="020B0604020202020204" pitchFamily="34" charset="0"/>
              </a:rPr>
              <a:t>LINK</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36112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p:txBody>
          <a:bodyPr/>
          <a:lstStyle/>
          <a:p>
            <a:r>
              <a:rPr lang="en-US" dirty="0"/>
              <a:t>Knowledge Check</a:t>
            </a:r>
          </a:p>
        </p:txBody>
      </p:sp>
      <p:sp>
        <p:nvSpPr>
          <p:cNvPr id="5" name="TextBox 4">
            <a:extLst>
              <a:ext uri="{FF2B5EF4-FFF2-40B4-BE49-F238E27FC236}">
                <a16:creationId xmlns:a16="http://schemas.microsoft.com/office/drawing/2014/main" id="{99CAB330-66DE-D8A2-3658-C6E17D1107AB}"/>
              </a:ext>
            </a:extLst>
          </p:cNvPr>
          <p:cNvSpPr txBox="1"/>
          <p:nvPr/>
        </p:nvSpPr>
        <p:spPr>
          <a:xfrm>
            <a:off x="2301233" y="1225270"/>
            <a:ext cx="6680200" cy="3606115"/>
          </a:xfrm>
          <a:prstGeom prst="rect">
            <a:avLst/>
          </a:prstGeom>
          <a:noFill/>
        </p:spPr>
        <p:txBody>
          <a:bodyPr wrap="square">
            <a:spAutoFit/>
          </a:bodyPr>
          <a:lstStyle/>
          <a:p>
            <a:pPr>
              <a:spcBef>
                <a:spcPts val="1800"/>
              </a:spcBef>
            </a:pPr>
            <a:r>
              <a:rPr lang="en-US" sz="2000" dirty="0"/>
              <a:t>Psychological First Aid is the support offered to a person </a:t>
            </a:r>
            <a:br>
              <a:rPr lang="en-US" sz="2000" dirty="0"/>
            </a:br>
            <a:r>
              <a:rPr lang="en-US" sz="2000" dirty="0"/>
              <a:t>experiencing emotional distress</a:t>
            </a:r>
          </a:p>
          <a:p>
            <a:pPr>
              <a:spcBef>
                <a:spcPts val="1800"/>
              </a:spcBef>
            </a:pPr>
            <a:r>
              <a:rPr lang="en-US" sz="2000" dirty="0"/>
              <a:t>Psychological First Aid does not supersede medical or professional help. If you encounter someone in a crisis, seek professional help immediately. </a:t>
            </a:r>
          </a:p>
          <a:p>
            <a:pPr>
              <a:lnSpc>
                <a:spcPct val="150000"/>
              </a:lnSpc>
              <a:spcBef>
                <a:spcPts val="1800"/>
              </a:spcBef>
            </a:pPr>
            <a:r>
              <a:rPr lang="en-US" sz="2000" dirty="0"/>
              <a:t>Self-care is not an important part of  Psychological First Aid.</a:t>
            </a:r>
          </a:p>
          <a:p>
            <a:pPr>
              <a:lnSpc>
                <a:spcPts val="2250"/>
              </a:lnSpc>
              <a:spcBef>
                <a:spcPts val="1800"/>
              </a:spcBef>
            </a:pPr>
            <a:endParaRPr lang="en-US" sz="2000" dirty="0"/>
          </a:p>
          <a:p>
            <a:pPr>
              <a:lnSpc>
                <a:spcPts val="2250"/>
              </a:lnSpc>
              <a:spcBef>
                <a:spcPts val="1800"/>
              </a:spcBef>
            </a:pPr>
            <a:endParaRPr lang="en-US" sz="2000" dirty="0"/>
          </a:p>
        </p:txBody>
      </p:sp>
      <p:pic>
        <p:nvPicPr>
          <p:cNvPr id="6" name="Picture 5">
            <a:extLst>
              <a:ext uri="{FF2B5EF4-FFF2-40B4-BE49-F238E27FC236}">
                <a16:creationId xmlns:a16="http://schemas.microsoft.com/office/drawing/2014/main" id="{765983B6-5820-AE95-645C-E7E63133C3ED}"/>
              </a:ext>
            </a:extLst>
          </p:cNvPr>
          <p:cNvPicPr>
            <a:picLocks noChangeAspect="1"/>
          </p:cNvPicPr>
          <p:nvPr/>
        </p:nvPicPr>
        <p:blipFill>
          <a:blip r:embed="rId3"/>
          <a:stretch>
            <a:fillRect/>
          </a:stretch>
        </p:blipFill>
        <p:spPr>
          <a:xfrm>
            <a:off x="409803" y="1225270"/>
            <a:ext cx="1761897" cy="597460"/>
          </a:xfrm>
          <a:prstGeom prst="rect">
            <a:avLst/>
          </a:prstGeom>
        </p:spPr>
      </p:pic>
      <p:sp>
        <p:nvSpPr>
          <p:cNvPr id="7" name="TextBox 6">
            <a:extLst>
              <a:ext uri="{FF2B5EF4-FFF2-40B4-BE49-F238E27FC236}">
                <a16:creationId xmlns:a16="http://schemas.microsoft.com/office/drawing/2014/main" id="{A6FD9798-7239-6293-E85E-490889203A84}"/>
              </a:ext>
            </a:extLst>
          </p:cNvPr>
          <p:cNvSpPr txBox="1"/>
          <p:nvPr/>
        </p:nvSpPr>
        <p:spPr>
          <a:xfrm>
            <a:off x="513936" y="1293167"/>
            <a:ext cx="1553630" cy="461665"/>
          </a:xfrm>
          <a:prstGeom prst="rect">
            <a:avLst/>
          </a:prstGeom>
          <a:noFill/>
        </p:spPr>
        <p:txBody>
          <a:bodyPr wrap="none" rtlCol="0">
            <a:spAutoFit/>
          </a:bodyPr>
          <a:lstStyle/>
          <a:p>
            <a:r>
              <a:rPr lang="en-US" sz="2400" b="1" dirty="0">
                <a:solidFill>
                  <a:schemeClr val="bg1"/>
                </a:solidFill>
                <a:latin typeface="Wingdings 2" pitchFamily="2" charset="2"/>
                <a:ea typeface="Open Sans" panose="020B0306030504020204" pitchFamily="34" charset="0"/>
                <a:cs typeface="Open Sans" panose="020B0306030504020204" pitchFamily="34" charset="0"/>
              </a:rPr>
              <a:t>R </a:t>
            </a:r>
            <a:r>
              <a:rPr lang="en-US"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TRUE</a:t>
            </a:r>
          </a:p>
        </p:txBody>
      </p:sp>
      <p:pic>
        <p:nvPicPr>
          <p:cNvPr id="8" name="Picture 7">
            <a:extLst>
              <a:ext uri="{FF2B5EF4-FFF2-40B4-BE49-F238E27FC236}">
                <a16:creationId xmlns:a16="http://schemas.microsoft.com/office/drawing/2014/main" id="{D30D899E-C752-7DF8-4D72-29F622885373}"/>
              </a:ext>
            </a:extLst>
          </p:cNvPr>
          <p:cNvPicPr>
            <a:picLocks noChangeAspect="1"/>
          </p:cNvPicPr>
          <p:nvPr/>
        </p:nvPicPr>
        <p:blipFill>
          <a:blip r:embed="rId3"/>
          <a:stretch>
            <a:fillRect/>
          </a:stretch>
        </p:blipFill>
        <p:spPr>
          <a:xfrm>
            <a:off x="435203" y="2196002"/>
            <a:ext cx="1761897" cy="597460"/>
          </a:xfrm>
          <a:prstGeom prst="rect">
            <a:avLst/>
          </a:prstGeom>
        </p:spPr>
      </p:pic>
      <p:sp>
        <p:nvSpPr>
          <p:cNvPr id="11" name="TextBox 10">
            <a:extLst>
              <a:ext uri="{FF2B5EF4-FFF2-40B4-BE49-F238E27FC236}">
                <a16:creationId xmlns:a16="http://schemas.microsoft.com/office/drawing/2014/main" id="{6032C206-097F-1D3C-B547-9512689B2547}"/>
              </a:ext>
            </a:extLst>
          </p:cNvPr>
          <p:cNvSpPr txBox="1"/>
          <p:nvPr/>
        </p:nvSpPr>
        <p:spPr>
          <a:xfrm>
            <a:off x="510135" y="2280511"/>
            <a:ext cx="1553630" cy="461665"/>
          </a:xfrm>
          <a:prstGeom prst="rect">
            <a:avLst/>
          </a:prstGeom>
          <a:noFill/>
        </p:spPr>
        <p:txBody>
          <a:bodyPr wrap="none" rtlCol="0">
            <a:spAutoFit/>
          </a:bodyPr>
          <a:lstStyle/>
          <a:p>
            <a:r>
              <a:rPr lang="en-US" sz="2400" b="1" dirty="0">
                <a:solidFill>
                  <a:schemeClr val="bg1"/>
                </a:solidFill>
                <a:latin typeface="Wingdings 2" pitchFamily="2" charset="2"/>
                <a:ea typeface="Open Sans" panose="020B0306030504020204" pitchFamily="34" charset="0"/>
                <a:cs typeface="Open Sans" panose="020B0306030504020204" pitchFamily="34" charset="0"/>
              </a:rPr>
              <a:t>R </a:t>
            </a:r>
            <a:r>
              <a:rPr lang="en-US"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TRUE</a:t>
            </a:r>
          </a:p>
        </p:txBody>
      </p:sp>
      <p:sp>
        <p:nvSpPr>
          <p:cNvPr id="13" name="TextBox 12">
            <a:extLst>
              <a:ext uri="{FF2B5EF4-FFF2-40B4-BE49-F238E27FC236}">
                <a16:creationId xmlns:a16="http://schemas.microsoft.com/office/drawing/2014/main" id="{3BE37EFC-3FC7-8FF8-C5A3-DDB1146C7DBD}"/>
              </a:ext>
            </a:extLst>
          </p:cNvPr>
          <p:cNvSpPr txBox="1"/>
          <p:nvPr/>
        </p:nvSpPr>
        <p:spPr>
          <a:xfrm>
            <a:off x="510135" y="4233819"/>
            <a:ext cx="1553630" cy="461665"/>
          </a:xfrm>
          <a:prstGeom prst="rect">
            <a:avLst/>
          </a:prstGeom>
          <a:noFill/>
        </p:spPr>
        <p:txBody>
          <a:bodyPr wrap="none" rtlCol="0">
            <a:spAutoFit/>
          </a:bodyPr>
          <a:lstStyle/>
          <a:p>
            <a:r>
              <a:rPr lang="en-US" sz="2400" b="1" dirty="0">
                <a:solidFill>
                  <a:schemeClr val="bg1"/>
                </a:solidFill>
                <a:latin typeface="Wingdings 2" pitchFamily="2" charset="2"/>
                <a:ea typeface="Open Sans" panose="020B0306030504020204" pitchFamily="34" charset="0"/>
                <a:cs typeface="Open Sans" panose="020B0306030504020204" pitchFamily="34" charset="0"/>
              </a:rPr>
              <a:t>R </a:t>
            </a:r>
            <a:r>
              <a:rPr lang="en-US"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TRUE</a:t>
            </a:r>
          </a:p>
        </p:txBody>
      </p:sp>
      <p:sp>
        <p:nvSpPr>
          <p:cNvPr id="16" name="TextBox 15">
            <a:extLst>
              <a:ext uri="{FF2B5EF4-FFF2-40B4-BE49-F238E27FC236}">
                <a16:creationId xmlns:a16="http://schemas.microsoft.com/office/drawing/2014/main" id="{40008B2C-406A-2DCA-C929-66BDAF3CBCA2}"/>
              </a:ext>
            </a:extLst>
          </p:cNvPr>
          <p:cNvSpPr txBox="1"/>
          <p:nvPr/>
        </p:nvSpPr>
        <p:spPr>
          <a:xfrm>
            <a:off x="510135" y="5028708"/>
            <a:ext cx="1553630" cy="461665"/>
          </a:xfrm>
          <a:prstGeom prst="rect">
            <a:avLst/>
          </a:prstGeom>
          <a:noFill/>
        </p:spPr>
        <p:txBody>
          <a:bodyPr wrap="none" rtlCol="0">
            <a:spAutoFit/>
          </a:bodyPr>
          <a:lstStyle/>
          <a:p>
            <a:r>
              <a:rPr lang="en-US" sz="2400" b="1" dirty="0">
                <a:solidFill>
                  <a:schemeClr val="bg1"/>
                </a:solidFill>
                <a:latin typeface="Wingdings 2" pitchFamily="2" charset="2"/>
                <a:ea typeface="Open Sans" panose="020B0306030504020204" pitchFamily="34" charset="0"/>
                <a:cs typeface="Open Sans" panose="020B0306030504020204" pitchFamily="34" charset="0"/>
              </a:rPr>
              <a:t>R </a:t>
            </a:r>
            <a:r>
              <a:rPr lang="en-US"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TRUE</a:t>
            </a:r>
          </a:p>
        </p:txBody>
      </p:sp>
      <p:grpSp>
        <p:nvGrpSpPr>
          <p:cNvPr id="17" name="False" descr="False Reducing stigma is not an important part of being a Mental Health First Aider. Language doesn’t matter. &#10;">
            <a:extLst>
              <a:ext uri="{FF2B5EF4-FFF2-40B4-BE49-F238E27FC236}">
                <a16:creationId xmlns:a16="http://schemas.microsoft.com/office/drawing/2014/main" id="{287C5AC2-E489-9D06-2C20-4B51E3FDE8CA}"/>
              </a:ext>
            </a:extLst>
          </p:cNvPr>
          <p:cNvGrpSpPr/>
          <p:nvPr/>
        </p:nvGrpSpPr>
        <p:grpSpPr>
          <a:xfrm>
            <a:off x="434482" y="3277681"/>
            <a:ext cx="1758497" cy="599440"/>
            <a:chOff x="636103" y="3910701"/>
            <a:chExt cx="1758497" cy="599440"/>
          </a:xfrm>
        </p:grpSpPr>
        <p:sp>
          <p:nvSpPr>
            <p:cNvPr id="18" name="Rounded Rectangle 19">
              <a:extLst>
                <a:ext uri="{FF2B5EF4-FFF2-40B4-BE49-F238E27FC236}">
                  <a16:creationId xmlns:a16="http://schemas.microsoft.com/office/drawing/2014/main" id="{9B20A0CA-5AC0-0C5F-E4DD-31AD9AFFA42F}"/>
                </a:ext>
              </a:extLst>
            </p:cNvPr>
            <p:cNvSpPr/>
            <p:nvPr/>
          </p:nvSpPr>
          <p:spPr>
            <a:xfrm>
              <a:off x="636103" y="3910701"/>
              <a:ext cx="1757776" cy="599440"/>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88BC71FC-9596-3427-7675-B31FCC78A112}"/>
                </a:ext>
              </a:extLst>
            </p:cNvPr>
            <p:cNvSpPr txBox="1"/>
            <p:nvPr/>
          </p:nvSpPr>
          <p:spPr>
            <a:xfrm>
              <a:off x="738121" y="3998187"/>
              <a:ext cx="1656479" cy="461665"/>
            </a:xfrm>
            <a:prstGeom prst="rect">
              <a:avLst/>
            </a:prstGeom>
            <a:noFill/>
          </p:spPr>
          <p:txBody>
            <a:bodyPr wrap="none" rtlCol="0">
              <a:spAutoFit/>
            </a:bodyPr>
            <a:lstStyle/>
            <a:p>
              <a:r>
                <a:rPr lang="en-US" sz="2400" b="1" dirty="0">
                  <a:solidFill>
                    <a:schemeClr val="bg1"/>
                  </a:solidFill>
                  <a:latin typeface="Wingdings 2" pitchFamily="2" charset="2"/>
                  <a:ea typeface="Open Sans" panose="020B0306030504020204" pitchFamily="34" charset="0"/>
                  <a:cs typeface="Open Sans" panose="020B0306030504020204" pitchFamily="34" charset="0"/>
                </a:rPr>
                <a:t>T </a:t>
              </a:r>
              <a:r>
                <a:rPr lang="en-US"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FALSE</a:t>
              </a:r>
            </a:p>
          </p:txBody>
        </p:sp>
      </p:grpSp>
    </p:spTree>
    <p:extLst>
      <p:ext uri="{BB962C8B-B14F-4D97-AF65-F5344CB8AC3E}">
        <p14:creationId xmlns:p14="http://schemas.microsoft.com/office/powerpoint/2010/main" val="194628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43132-2586-EFCF-8AB7-2B5276EDD01B}"/>
              </a:ext>
            </a:extLst>
          </p:cNvPr>
          <p:cNvSpPr>
            <a:spLocks noGrp="1"/>
          </p:cNvSpPr>
          <p:nvPr>
            <p:ph type="title"/>
          </p:nvPr>
        </p:nvSpPr>
        <p:spPr/>
        <p:txBody>
          <a:bodyPr/>
          <a:lstStyle/>
          <a:p>
            <a:r>
              <a:rPr lang="en-US" dirty="0"/>
              <a:t>References on PFA in Different Contexts</a:t>
            </a:r>
          </a:p>
        </p:txBody>
      </p:sp>
      <p:sp>
        <p:nvSpPr>
          <p:cNvPr id="3" name="Text Placeholder 2">
            <a:extLst>
              <a:ext uri="{FF2B5EF4-FFF2-40B4-BE49-F238E27FC236}">
                <a16:creationId xmlns:a16="http://schemas.microsoft.com/office/drawing/2014/main" id="{9F59D8DE-6ABA-6485-5BD3-5A0C3A795EA6}"/>
              </a:ext>
            </a:extLst>
          </p:cNvPr>
          <p:cNvSpPr>
            <a:spLocks noGrp="1"/>
          </p:cNvSpPr>
          <p:nvPr>
            <p:ph type="body" sz="quarter" idx="10"/>
          </p:nvPr>
        </p:nvSpPr>
        <p:spPr>
          <a:xfrm>
            <a:off x="461963" y="1146175"/>
            <a:ext cx="8239125" cy="4830082"/>
          </a:xfrm>
        </p:spPr>
        <p:txBody>
          <a:bodyPr/>
          <a:lstStyle/>
          <a:p>
            <a:r>
              <a:rPr lang="en-US" sz="2400" dirty="0">
                <a:effectLst/>
                <a:latin typeface="Arial" panose="020B0604020202020204" pitchFamily="34" charset="0"/>
              </a:rPr>
              <a:t>World Health Organization </a:t>
            </a:r>
            <a:r>
              <a:rPr lang="en-US" sz="2400" dirty="0">
                <a:effectLst/>
                <a:latin typeface="Arial,Italic"/>
              </a:rPr>
              <a:t>Psychological First Aid: Guide for Field Workers </a:t>
            </a:r>
            <a:r>
              <a:rPr lang="en-US" sz="2000" dirty="0">
                <a:solidFill>
                  <a:srgbClr val="492D82"/>
                </a:solidFill>
                <a:effectLst/>
                <a:latin typeface="Arial" panose="020B0604020202020204" pitchFamily="34" charset="0"/>
                <a:hlinkClick r:id="rId2"/>
              </a:rPr>
              <a:t>https://www.who.int/publications/i/item/9789241548205</a:t>
            </a:r>
            <a:r>
              <a:rPr lang="en-US" sz="2000" dirty="0">
                <a:solidFill>
                  <a:srgbClr val="492D82"/>
                </a:solidFill>
                <a:effectLst/>
                <a:latin typeface="Arial" panose="020B0604020202020204" pitchFamily="34" charset="0"/>
              </a:rPr>
              <a:t> </a:t>
            </a:r>
          </a:p>
          <a:p>
            <a:r>
              <a:rPr lang="en-US" sz="2400" dirty="0">
                <a:effectLst/>
                <a:latin typeface="Arial,Italic"/>
              </a:rPr>
              <a:t>Psychological First Aid Adapted for the Ebola Outbreak (WHO) </a:t>
            </a:r>
            <a:r>
              <a:rPr lang="en-US" sz="2000" dirty="0">
                <a:solidFill>
                  <a:srgbClr val="492D82"/>
                </a:solidFill>
                <a:effectLst/>
                <a:latin typeface="Arial,Italic"/>
                <a:hlinkClick r:id="rId3"/>
              </a:rPr>
              <a:t>https://www.who.int/publications/i/item/9789241548847</a:t>
            </a:r>
            <a:r>
              <a:rPr lang="en-US" sz="2000" dirty="0">
                <a:solidFill>
                  <a:srgbClr val="492D82"/>
                </a:solidFill>
                <a:effectLst/>
                <a:latin typeface="Arial,Italic"/>
              </a:rPr>
              <a:t> </a:t>
            </a:r>
          </a:p>
          <a:p>
            <a:r>
              <a:rPr lang="en-US" sz="2400" dirty="0">
                <a:effectLst/>
                <a:latin typeface="Arial" panose="020B0604020202020204" pitchFamily="34" charset="0"/>
              </a:rPr>
              <a:t>National Child Traumatic Stress Network </a:t>
            </a:r>
            <a:r>
              <a:rPr lang="en-US" sz="2400" dirty="0">
                <a:effectLst/>
                <a:latin typeface="Arial,Italic"/>
              </a:rPr>
              <a:t>PFA Manual, 2nd edition </a:t>
            </a:r>
            <a:r>
              <a:rPr lang="en-US" sz="2000" dirty="0">
                <a:solidFill>
                  <a:srgbClr val="492D82"/>
                </a:solidFill>
                <a:effectLst/>
                <a:latin typeface="Arial,Italic"/>
                <a:hlinkClick r:id="rId4"/>
              </a:rPr>
              <a:t>https://www.nctsn.org/resources/psychological-first-aid-pfa-field-operations-guide-2nd-edition</a:t>
            </a:r>
            <a:r>
              <a:rPr lang="en-US" sz="2000" dirty="0">
                <a:solidFill>
                  <a:srgbClr val="492D82"/>
                </a:solidFill>
                <a:effectLst/>
                <a:latin typeface="Arial,Italic"/>
              </a:rPr>
              <a:t> </a:t>
            </a:r>
          </a:p>
          <a:p>
            <a:r>
              <a:rPr lang="en-US" sz="2400" dirty="0">
                <a:latin typeface="Arial,Italic"/>
              </a:rPr>
              <a:t>PFA for First Responders, SAMSHA</a:t>
            </a:r>
            <a:r>
              <a:rPr lang="en-US" sz="2000" dirty="0">
                <a:latin typeface="Arial,Italic"/>
              </a:rPr>
              <a:t> </a:t>
            </a:r>
            <a:r>
              <a:rPr lang="en-US" sz="2000" dirty="0">
                <a:solidFill>
                  <a:srgbClr val="492D82"/>
                </a:solidFill>
                <a:latin typeface="Arial,Italic"/>
                <a:hlinkClick r:id="rId5"/>
              </a:rPr>
              <a:t>https://store.samhsa.gov/sites/default/files/d7/priv/sma11-disaster-02.pdf</a:t>
            </a:r>
            <a:r>
              <a:rPr lang="en-US" sz="2000" dirty="0">
                <a:solidFill>
                  <a:srgbClr val="492D82"/>
                </a:solidFill>
                <a:latin typeface="Arial,Italic"/>
              </a:rPr>
              <a:t> </a:t>
            </a:r>
            <a:r>
              <a:rPr lang="en-US" sz="2000" dirty="0">
                <a:solidFill>
                  <a:srgbClr val="492D82"/>
                </a:solidFill>
                <a:effectLst/>
                <a:latin typeface="Arial,Italic"/>
              </a:rPr>
              <a:t> </a:t>
            </a:r>
            <a:endParaRPr lang="en-US" sz="2800" dirty="0">
              <a:effectLst/>
            </a:endParaRPr>
          </a:p>
          <a:p>
            <a:endParaRPr lang="en-US" dirty="0">
              <a:effectLst/>
            </a:endParaRPr>
          </a:p>
          <a:p>
            <a:endParaRPr lang="en-US" dirty="0"/>
          </a:p>
        </p:txBody>
      </p:sp>
    </p:spTree>
    <p:extLst>
      <p:ext uri="{BB962C8B-B14F-4D97-AF65-F5344CB8AC3E}">
        <p14:creationId xmlns:p14="http://schemas.microsoft.com/office/powerpoint/2010/main" val="3735562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DC65-E699-0A20-B5B3-A0B6E0791F3A}"/>
              </a:ext>
            </a:extLst>
          </p:cNvPr>
          <p:cNvSpPr>
            <a:spLocks noGrp="1"/>
          </p:cNvSpPr>
          <p:nvPr>
            <p:ph type="title"/>
          </p:nvPr>
        </p:nvSpPr>
        <p:spPr/>
        <p:txBody>
          <a:bodyPr/>
          <a:lstStyle/>
          <a:p>
            <a:r>
              <a:rPr lang="en-US" dirty="0"/>
              <a:t>Resources to accompany this session</a:t>
            </a:r>
          </a:p>
        </p:txBody>
      </p:sp>
      <p:sp>
        <p:nvSpPr>
          <p:cNvPr id="3" name="Text Placeholder 2">
            <a:extLst>
              <a:ext uri="{FF2B5EF4-FFF2-40B4-BE49-F238E27FC236}">
                <a16:creationId xmlns:a16="http://schemas.microsoft.com/office/drawing/2014/main" id="{B55FBFA0-AFC1-16C7-07EA-2ACFBAB9BB81}"/>
              </a:ext>
            </a:extLst>
          </p:cNvPr>
          <p:cNvSpPr>
            <a:spLocks noGrp="1"/>
          </p:cNvSpPr>
          <p:nvPr>
            <p:ph type="body" sz="quarter" idx="10"/>
          </p:nvPr>
        </p:nvSpPr>
        <p:spPr>
          <a:xfrm>
            <a:off x="461963" y="1146175"/>
            <a:ext cx="8239125" cy="4552496"/>
          </a:xfrm>
        </p:spPr>
        <p:txBody>
          <a:bodyPr/>
          <a:lstStyle/>
          <a:p>
            <a:pPr marL="0" indent="0">
              <a:buNone/>
            </a:pPr>
            <a:r>
              <a:rPr lang="en-US" dirty="0"/>
              <a:t>The following materials should accompany this session as handouts for participants:</a:t>
            </a:r>
          </a:p>
          <a:p>
            <a:pPr marL="514350" indent="-514350">
              <a:buFont typeface="+mj-lt"/>
              <a:buAutoNum type="arabicPeriod"/>
            </a:pPr>
            <a:r>
              <a:rPr lang="en-US" dirty="0"/>
              <a:t>Tip sheet(s) on common stress reactions and effective coping strategies</a:t>
            </a:r>
          </a:p>
          <a:p>
            <a:pPr marL="514350" indent="-514350">
              <a:buFont typeface="+mj-lt"/>
              <a:buAutoNum type="arabicPeriod"/>
            </a:pPr>
            <a:r>
              <a:rPr lang="en-US" dirty="0"/>
              <a:t>Desk-top tool for managers</a:t>
            </a:r>
          </a:p>
          <a:p>
            <a:pPr marL="0" indent="0">
              <a:buNone/>
            </a:pPr>
            <a:endParaRPr lang="en-US" dirty="0"/>
          </a:p>
        </p:txBody>
      </p:sp>
    </p:spTree>
    <p:extLst>
      <p:ext uri="{BB962C8B-B14F-4D97-AF65-F5344CB8AC3E}">
        <p14:creationId xmlns:p14="http://schemas.microsoft.com/office/powerpoint/2010/main" val="165103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a:lstStyle/>
          <a:p>
            <a:r>
              <a:rPr lang="en-US" dirty="0"/>
              <a:t>1. Introduction to Psychological First Aid (PFA)</a:t>
            </a: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9980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A135F-76FE-FF24-F038-4F53B648151C}"/>
              </a:ext>
            </a:extLst>
          </p:cNvPr>
          <p:cNvSpPr>
            <a:spLocks noGrp="1"/>
          </p:cNvSpPr>
          <p:nvPr>
            <p:ph type="title"/>
          </p:nvPr>
        </p:nvSpPr>
        <p:spPr/>
        <p:txBody>
          <a:bodyPr/>
          <a:lstStyle/>
          <a:p>
            <a:r>
              <a:rPr lang="en-US" dirty="0"/>
              <a:t>Stress and resilience</a:t>
            </a:r>
          </a:p>
        </p:txBody>
      </p:sp>
      <p:sp>
        <p:nvSpPr>
          <p:cNvPr id="3" name="Text Placeholder 2">
            <a:extLst>
              <a:ext uri="{FF2B5EF4-FFF2-40B4-BE49-F238E27FC236}">
                <a16:creationId xmlns:a16="http://schemas.microsoft.com/office/drawing/2014/main" id="{559E9E7A-E167-A9FF-282A-DD59627C474C}"/>
              </a:ext>
            </a:extLst>
          </p:cNvPr>
          <p:cNvSpPr>
            <a:spLocks noGrp="1"/>
          </p:cNvSpPr>
          <p:nvPr>
            <p:ph type="body" sz="quarter" idx="10"/>
          </p:nvPr>
        </p:nvSpPr>
        <p:spPr>
          <a:xfrm>
            <a:off x="461963" y="1146175"/>
            <a:ext cx="8036577" cy="1740460"/>
          </a:xfrm>
        </p:spPr>
        <p:txBody>
          <a:bodyPr/>
          <a:lstStyle/>
          <a:p>
            <a:pPr marL="0" indent="0">
              <a:buNone/>
            </a:pPr>
            <a:r>
              <a:rPr lang="en-US" sz="2800" i="1" dirty="0"/>
              <a:t>Resilience is the process of adapting well in the face of adversity or significant sources of stress. </a:t>
            </a:r>
          </a:p>
          <a:p>
            <a:pPr marL="0" indent="0">
              <a:buNone/>
            </a:pPr>
            <a:r>
              <a:rPr lang="en-US" sz="2400" b="1" dirty="0">
                <a:latin typeface="Arial" panose="020B0604020202020204" pitchFamily="34" charset="0"/>
                <a:cs typeface="Arial" panose="020B0604020202020204" pitchFamily="34" charset="0"/>
              </a:rPr>
              <a:t>Three important truths:</a:t>
            </a:r>
          </a:p>
          <a:p>
            <a:endParaRPr lang="en-US" dirty="0"/>
          </a:p>
          <a:p>
            <a:endParaRPr lang="en-US" dirty="0"/>
          </a:p>
        </p:txBody>
      </p:sp>
      <p:pic>
        <p:nvPicPr>
          <p:cNvPr id="5" name="Picture 4">
            <a:extLst>
              <a:ext uri="{FF2B5EF4-FFF2-40B4-BE49-F238E27FC236}">
                <a16:creationId xmlns:a16="http://schemas.microsoft.com/office/drawing/2014/main" id="{D0D0CF89-E019-990C-5FA9-CD5B48588E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9900" y="2509554"/>
            <a:ext cx="4378937" cy="2923623"/>
          </a:xfrm>
          <a:prstGeom prst="rect">
            <a:avLst/>
          </a:prstGeom>
        </p:spPr>
      </p:pic>
      <p:sp>
        <p:nvSpPr>
          <p:cNvPr id="6" name="TextBox 5">
            <a:extLst>
              <a:ext uri="{FF2B5EF4-FFF2-40B4-BE49-F238E27FC236}">
                <a16:creationId xmlns:a16="http://schemas.microsoft.com/office/drawing/2014/main" id="{E6434BBF-8FF0-F5A5-6E55-A07F91C1645B}"/>
              </a:ext>
            </a:extLst>
          </p:cNvPr>
          <p:cNvSpPr txBox="1"/>
          <p:nvPr/>
        </p:nvSpPr>
        <p:spPr>
          <a:xfrm>
            <a:off x="0" y="2614856"/>
            <a:ext cx="4279900" cy="3339376"/>
          </a:xfrm>
          <a:prstGeom prst="rect">
            <a:avLst/>
          </a:prstGeom>
          <a:noFill/>
        </p:spPr>
        <p:txBody>
          <a:bodyPr wrap="square" rtlCol="0">
            <a:spAutoFit/>
          </a:bodyPr>
          <a:lstStyle/>
          <a:p>
            <a:pPr marL="800100" lvl="1" indent="-342900">
              <a:spcBef>
                <a:spcPts val="600"/>
              </a:spcBef>
              <a:spcAft>
                <a:spcPts val="600"/>
              </a:spcAft>
              <a:buFont typeface="Wingdings" pitchFamily="2" charset="2"/>
              <a:buChar char="Ø"/>
            </a:pPr>
            <a:r>
              <a:rPr lang="en-US" sz="2400" dirty="0">
                <a:latin typeface="Arial" panose="020B0604020202020204" pitchFamily="34" charset="0"/>
                <a:cs typeface="Arial" panose="020B0604020202020204" pitchFamily="34" charset="0"/>
              </a:rPr>
              <a:t>Resilience is the norm</a:t>
            </a:r>
          </a:p>
          <a:p>
            <a:pPr marL="800100" lvl="1" indent="-342900">
              <a:spcBef>
                <a:spcPts val="600"/>
              </a:spcBef>
              <a:spcAft>
                <a:spcPts val="600"/>
              </a:spcAft>
              <a:buFont typeface="Wingdings" pitchFamily="2" charset="2"/>
              <a:buChar char="Ø"/>
            </a:pPr>
            <a:r>
              <a:rPr lang="en-US" sz="2400" dirty="0">
                <a:latin typeface="Arial" panose="020B0604020202020204" pitchFamily="34" charset="0"/>
                <a:cs typeface="Arial" panose="020B0604020202020204" pitchFamily="34" charset="0"/>
              </a:rPr>
              <a:t>Our experiences and outcomes can be improved with good support</a:t>
            </a:r>
          </a:p>
          <a:p>
            <a:pPr marL="800100" lvl="1" indent="-342900">
              <a:spcBef>
                <a:spcPts val="600"/>
              </a:spcBef>
              <a:spcAft>
                <a:spcPts val="600"/>
              </a:spcAft>
              <a:buFont typeface="Wingdings" pitchFamily="2" charset="2"/>
              <a:buChar char="Ø"/>
            </a:pPr>
            <a:r>
              <a:rPr lang="en-US" sz="2400" dirty="0">
                <a:latin typeface="Arial" panose="020B0604020202020204" pitchFamily="34" charset="0"/>
                <a:cs typeface="Arial" panose="020B0604020202020204" pitchFamily="34" charset="0"/>
              </a:rPr>
              <a:t>There is no one path to resilience</a:t>
            </a:r>
          </a:p>
          <a:p>
            <a:endParaRPr lang="en-US" dirty="0"/>
          </a:p>
        </p:txBody>
      </p:sp>
    </p:spTree>
    <p:extLst>
      <p:ext uri="{BB962C8B-B14F-4D97-AF65-F5344CB8AC3E}">
        <p14:creationId xmlns:p14="http://schemas.microsoft.com/office/powerpoint/2010/main" val="386808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par>
                                <p:cTn id="16" presetID="2" presetClass="entr" presetSubtype="8"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D702-C62D-195D-32E3-0DB2E0818A3F}"/>
              </a:ext>
            </a:extLst>
          </p:cNvPr>
          <p:cNvSpPr>
            <a:spLocks noGrp="1"/>
          </p:cNvSpPr>
          <p:nvPr>
            <p:ph type="title"/>
          </p:nvPr>
        </p:nvSpPr>
        <p:spPr>
          <a:xfrm>
            <a:off x="1" y="136526"/>
            <a:ext cx="9053848" cy="611619"/>
          </a:xfrm>
        </p:spPr>
        <p:txBody>
          <a:bodyPr/>
          <a:lstStyle/>
          <a:p>
            <a:r>
              <a:rPr lang="en-US" dirty="0"/>
              <a:t>The support we receive when we are in distress matters</a:t>
            </a:r>
          </a:p>
        </p:txBody>
      </p:sp>
      <p:sp>
        <p:nvSpPr>
          <p:cNvPr id="3" name="Text Placeholder 2">
            <a:extLst>
              <a:ext uri="{FF2B5EF4-FFF2-40B4-BE49-F238E27FC236}">
                <a16:creationId xmlns:a16="http://schemas.microsoft.com/office/drawing/2014/main" id="{4790CBBC-229D-5662-2F45-DAF39B758CE8}"/>
              </a:ext>
            </a:extLst>
          </p:cNvPr>
          <p:cNvSpPr>
            <a:spLocks noGrp="1"/>
          </p:cNvSpPr>
          <p:nvPr>
            <p:ph type="body" sz="quarter" idx="10"/>
          </p:nvPr>
        </p:nvSpPr>
        <p:spPr>
          <a:xfrm>
            <a:off x="461963" y="1146175"/>
            <a:ext cx="8239125" cy="2282825"/>
          </a:xfrm>
        </p:spPr>
        <p:txBody>
          <a:bodyPr/>
          <a:lstStyle/>
          <a:p>
            <a:r>
              <a:rPr lang="en-US" dirty="0"/>
              <a:t>The responses that we get when we’re feeling distressed or in the immediate aftermath of a crisis matter.</a:t>
            </a:r>
          </a:p>
          <a:p>
            <a:r>
              <a:rPr lang="en-US" dirty="0"/>
              <a:t>These responses make a difference for how we are able to adapt and cope. </a:t>
            </a:r>
          </a:p>
        </p:txBody>
      </p:sp>
      <p:pic>
        <p:nvPicPr>
          <p:cNvPr id="6" name="Picture 5" descr="Shape&#10;&#10;Description automatically generated with low confidence">
            <a:extLst>
              <a:ext uri="{FF2B5EF4-FFF2-40B4-BE49-F238E27FC236}">
                <a16:creationId xmlns:a16="http://schemas.microsoft.com/office/drawing/2014/main" id="{425ACA9D-83E0-8F68-3EAD-471CF2B7C5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8754" y="3446030"/>
            <a:ext cx="3391006" cy="2514188"/>
          </a:xfrm>
          <a:prstGeom prst="rect">
            <a:avLst/>
          </a:prstGeom>
        </p:spPr>
      </p:pic>
    </p:spTree>
    <p:extLst>
      <p:ext uri="{BB962C8B-B14F-4D97-AF65-F5344CB8AC3E}">
        <p14:creationId xmlns:p14="http://schemas.microsoft.com/office/powerpoint/2010/main" val="61652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A7277-E36E-7565-0C17-4ED0FABB1717}"/>
              </a:ext>
            </a:extLst>
          </p:cNvPr>
          <p:cNvSpPr>
            <a:spLocks noGrp="1"/>
          </p:cNvSpPr>
          <p:nvPr>
            <p:ph type="title"/>
          </p:nvPr>
        </p:nvSpPr>
        <p:spPr/>
        <p:txBody>
          <a:bodyPr/>
          <a:lstStyle/>
          <a:p>
            <a:r>
              <a:rPr lang="en-US" dirty="0"/>
              <a:t>What is PFA?</a:t>
            </a:r>
          </a:p>
        </p:txBody>
      </p:sp>
      <p:sp>
        <p:nvSpPr>
          <p:cNvPr id="3" name="Text Placeholder 2">
            <a:extLst>
              <a:ext uri="{FF2B5EF4-FFF2-40B4-BE49-F238E27FC236}">
                <a16:creationId xmlns:a16="http://schemas.microsoft.com/office/drawing/2014/main" id="{FEC9204A-33DE-A6BC-6A5E-CF439E5A7010}"/>
              </a:ext>
            </a:extLst>
          </p:cNvPr>
          <p:cNvSpPr>
            <a:spLocks noGrp="1"/>
          </p:cNvSpPr>
          <p:nvPr>
            <p:ph type="body" sz="quarter" idx="10"/>
          </p:nvPr>
        </p:nvSpPr>
        <p:spPr>
          <a:xfrm>
            <a:off x="461963" y="1146175"/>
            <a:ext cx="4952719" cy="5012578"/>
          </a:xfrm>
        </p:spPr>
        <p:txBody>
          <a:bodyPr/>
          <a:lstStyle/>
          <a:p>
            <a:r>
              <a:rPr lang="en-US" sz="2400" dirty="0"/>
              <a:t>An evidence-informed, humane and supportive response to someone’s suffering designed to reduce initial distress triggered by traumatic events.</a:t>
            </a:r>
          </a:p>
          <a:p>
            <a:r>
              <a:rPr lang="en-US" sz="2400" dirty="0"/>
              <a:t>PFA focuses on increasing:</a:t>
            </a:r>
          </a:p>
          <a:p>
            <a:pPr marL="641350" lvl="1" indent="-463550">
              <a:buFont typeface="Wingdings" pitchFamily="2" charset="2"/>
              <a:buChar char="ü"/>
            </a:pPr>
            <a:r>
              <a:rPr lang="en-US" dirty="0"/>
              <a:t>Sense of safety, connection, calmness, and hope</a:t>
            </a:r>
          </a:p>
          <a:p>
            <a:pPr marL="641350" lvl="1" indent="-463550">
              <a:buFont typeface="Wingdings" pitchFamily="2" charset="2"/>
              <a:buChar char="ü"/>
            </a:pPr>
            <a:r>
              <a:rPr lang="en-US" dirty="0"/>
              <a:t>Access to social, physical, and emotional support</a:t>
            </a:r>
          </a:p>
          <a:p>
            <a:pPr marL="641350" lvl="1" indent="-463550">
              <a:buFont typeface="Wingdings" pitchFamily="2" charset="2"/>
              <a:buChar char="ü"/>
            </a:pPr>
            <a:r>
              <a:rPr lang="en-US" dirty="0"/>
              <a:t>Sense of self-efficacy and control </a:t>
            </a:r>
          </a:p>
        </p:txBody>
      </p:sp>
      <p:pic>
        <p:nvPicPr>
          <p:cNvPr id="5" name="Picture 4">
            <a:extLst>
              <a:ext uri="{FF2B5EF4-FFF2-40B4-BE49-F238E27FC236}">
                <a16:creationId xmlns:a16="http://schemas.microsoft.com/office/drawing/2014/main" id="{57E9100B-7122-F1B5-36F8-C2B9F574D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4682" y="821951"/>
            <a:ext cx="3557868" cy="5336802"/>
          </a:xfrm>
          <a:prstGeom prst="rect">
            <a:avLst/>
          </a:prstGeom>
        </p:spPr>
      </p:pic>
    </p:spTree>
    <p:extLst>
      <p:ext uri="{BB962C8B-B14F-4D97-AF65-F5344CB8AC3E}">
        <p14:creationId xmlns:p14="http://schemas.microsoft.com/office/powerpoint/2010/main" val="27482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1CF3-9C6C-A5EA-5FAB-4766F696E3EB}"/>
              </a:ext>
            </a:extLst>
          </p:cNvPr>
          <p:cNvSpPr>
            <a:spLocks noGrp="1"/>
          </p:cNvSpPr>
          <p:nvPr>
            <p:ph type="title"/>
          </p:nvPr>
        </p:nvSpPr>
        <p:spPr/>
        <p:txBody>
          <a:bodyPr/>
          <a:lstStyle/>
          <a:p>
            <a:r>
              <a:rPr lang="en-US" dirty="0"/>
              <a:t>What is PFA </a:t>
            </a:r>
            <a:r>
              <a:rPr lang="en-US" u="sng" dirty="0"/>
              <a:t>not</a:t>
            </a:r>
            <a:r>
              <a:rPr lang="en-US" dirty="0"/>
              <a:t>?</a:t>
            </a:r>
          </a:p>
        </p:txBody>
      </p:sp>
      <p:sp>
        <p:nvSpPr>
          <p:cNvPr id="3" name="Text Placeholder 2">
            <a:extLst>
              <a:ext uri="{FF2B5EF4-FFF2-40B4-BE49-F238E27FC236}">
                <a16:creationId xmlns:a16="http://schemas.microsoft.com/office/drawing/2014/main" id="{ABADE1DB-7647-680F-59D6-4C66A8A368E3}"/>
              </a:ext>
            </a:extLst>
          </p:cNvPr>
          <p:cNvSpPr>
            <a:spLocks noGrp="1"/>
          </p:cNvSpPr>
          <p:nvPr>
            <p:ph type="body" sz="quarter" idx="10"/>
          </p:nvPr>
        </p:nvSpPr>
        <p:spPr>
          <a:xfrm>
            <a:off x="461963" y="1501588"/>
            <a:ext cx="3780584" cy="4662954"/>
          </a:xfrm>
        </p:spPr>
        <p:txBody>
          <a:bodyPr/>
          <a:lstStyle/>
          <a:p>
            <a:pPr>
              <a:spcBef>
                <a:spcPts val="1200"/>
              </a:spcBef>
              <a:spcAft>
                <a:spcPts val="1200"/>
              </a:spcAft>
            </a:pPr>
            <a:r>
              <a:rPr lang="en-US" sz="2400" dirty="0"/>
              <a:t>It is </a:t>
            </a:r>
            <a:r>
              <a:rPr lang="en-US" sz="2400" u="sng" dirty="0"/>
              <a:t>not</a:t>
            </a:r>
            <a:r>
              <a:rPr lang="en-US" sz="2400" dirty="0"/>
              <a:t> therapy</a:t>
            </a:r>
          </a:p>
          <a:p>
            <a:pPr>
              <a:spcBef>
                <a:spcPts val="1200"/>
              </a:spcBef>
              <a:spcAft>
                <a:spcPts val="1200"/>
              </a:spcAft>
            </a:pPr>
            <a:r>
              <a:rPr lang="en-US" sz="2400" dirty="0"/>
              <a:t>It is </a:t>
            </a:r>
            <a:r>
              <a:rPr lang="en-US" sz="2400" u="sng" dirty="0"/>
              <a:t>not</a:t>
            </a:r>
            <a:r>
              <a:rPr lang="en-US" sz="2400" dirty="0"/>
              <a:t> psychological debriefing</a:t>
            </a:r>
          </a:p>
          <a:p>
            <a:pPr>
              <a:spcBef>
                <a:spcPts val="1200"/>
              </a:spcBef>
              <a:spcAft>
                <a:spcPts val="1200"/>
              </a:spcAft>
            </a:pPr>
            <a:r>
              <a:rPr lang="en-US" sz="2400" dirty="0"/>
              <a:t>It is </a:t>
            </a:r>
            <a:r>
              <a:rPr lang="en-US" sz="2400" u="sng" dirty="0"/>
              <a:t>not</a:t>
            </a:r>
            <a:r>
              <a:rPr lang="en-US" sz="2400" dirty="0"/>
              <a:t> fixing the situation </a:t>
            </a:r>
          </a:p>
          <a:p>
            <a:pPr>
              <a:spcBef>
                <a:spcPts val="1200"/>
              </a:spcBef>
              <a:spcAft>
                <a:spcPts val="1200"/>
              </a:spcAft>
            </a:pPr>
            <a:r>
              <a:rPr lang="en-US" sz="2400" dirty="0"/>
              <a:t>It is </a:t>
            </a:r>
            <a:r>
              <a:rPr lang="en-US" sz="2400" u="sng" dirty="0"/>
              <a:t>not</a:t>
            </a:r>
            <a:r>
              <a:rPr lang="en-US" sz="2400" dirty="0"/>
              <a:t> making choices for people</a:t>
            </a:r>
          </a:p>
        </p:txBody>
      </p:sp>
      <p:pic>
        <p:nvPicPr>
          <p:cNvPr id="5" name="Picture 4">
            <a:extLst>
              <a:ext uri="{FF2B5EF4-FFF2-40B4-BE49-F238E27FC236}">
                <a16:creationId xmlns:a16="http://schemas.microsoft.com/office/drawing/2014/main" id="{8E763236-DEE7-CE21-7A43-1104298ACF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36" y="1501588"/>
            <a:ext cx="4349601" cy="3895165"/>
          </a:xfrm>
          <a:prstGeom prst="rect">
            <a:avLst/>
          </a:prstGeom>
        </p:spPr>
      </p:pic>
    </p:spTree>
    <p:extLst>
      <p:ext uri="{BB962C8B-B14F-4D97-AF65-F5344CB8AC3E}">
        <p14:creationId xmlns:p14="http://schemas.microsoft.com/office/powerpoint/2010/main" val="258994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171450" y="136526"/>
            <a:ext cx="8972550" cy="611619"/>
          </a:xfrm>
        </p:spPr>
        <p:txBody>
          <a:bodyPr/>
          <a:lstStyle/>
          <a:p>
            <a:r>
              <a:rPr lang="en-US" dirty="0"/>
              <a:t>Knowledge Check</a:t>
            </a:r>
          </a:p>
        </p:txBody>
      </p:sp>
      <p:sp>
        <p:nvSpPr>
          <p:cNvPr id="3" name="Text Placeholder 2">
            <a:extLst>
              <a:ext uri="{FF2B5EF4-FFF2-40B4-BE49-F238E27FC236}">
                <a16:creationId xmlns:a16="http://schemas.microsoft.com/office/drawing/2014/main" id="{BE1BCC3F-CEBB-A416-6348-8F777791444B}"/>
              </a:ext>
            </a:extLst>
          </p:cNvPr>
          <p:cNvSpPr>
            <a:spLocks noGrp="1"/>
          </p:cNvSpPr>
          <p:nvPr>
            <p:ph type="body" sz="quarter" idx="10"/>
          </p:nvPr>
        </p:nvSpPr>
        <p:spPr>
          <a:xfrm>
            <a:off x="2465614" y="1146175"/>
            <a:ext cx="6235474" cy="4732111"/>
          </a:xfrm>
        </p:spPr>
        <p:txBody>
          <a:bodyPr/>
          <a:lstStyle/>
          <a:p>
            <a:pPr marL="471488" indent="-471488">
              <a:spcBef>
                <a:spcPts val="800"/>
              </a:spcBef>
              <a:spcAft>
                <a:spcPts val="800"/>
              </a:spcAft>
              <a:buFont typeface="Wingdings" pitchFamily="2" charset="2"/>
              <a:buChar char="Ø"/>
            </a:pPr>
            <a:r>
              <a:rPr lang="en-US" sz="2800" dirty="0"/>
              <a:t>Spot changes in behaviors, mood, and performance that suggest someone is in crisis</a:t>
            </a:r>
          </a:p>
          <a:p>
            <a:pPr marL="471488" indent="-471488">
              <a:spcBef>
                <a:spcPts val="800"/>
              </a:spcBef>
              <a:spcAft>
                <a:spcPts val="800"/>
              </a:spcAft>
              <a:buFont typeface="Wingdings" pitchFamily="2" charset="2"/>
              <a:buChar char="Ø"/>
            </a:pPr>
            <a:r>
              <a:rPr lang="en-US" sz="2800" dirty="0"/>
              <a:t>Respond to distress in the moment</a:t>
            </a:r>
          </a:p>
          <a:p>
            <a:pPr marL="471488" indent="-471488">
              <a:spcBef>
                <a:spcPts val="800"/>
              </a:spcBef>
              <a:spcAft>
                <a:spcPts val="800"/>
              </a:spcAft>
              <a:buFont typeface="Wingdings" pitchFamily="2" charset="2"/>
              <a:buChar char="Ø"/>
            </a:pPr>
            <a:r>
              <a:rPr lang="en-US" sz="2800" dirty="0"/>
              <a:t>Identify needs and concerns </a:t>
            </a:r>
          </a:p>
          <a:p>
            <a:pPr marL="471488" indent="-471488">
              <a:spcBef>
                <a:spcPts val="800"/>
              </a:spcBef>
              <a:spcAft>
                <a:spcPts val="800"/>
              </a:spcAft>
              <a:buFont typeface="Wingdings" pitchFamily="2" charset="2"/>
              <a:buChar char="Ø"/>
            </a:pPr>
            <a:r>
              <a:rPr lang="en-US" sz="2800" dirty="0"/>
              <a:t>Identify and link staff to internal and external resources and promote engagement</a:t>
            </a:r>
          </a:p>
          <a:p>
            <a:endParaRPr lang="en-US" dirty="0"/>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dirty="0">
                <a:solidFill>
                  <a:schemeClr val="accent6">
                    <a:lumMod val="75000"/>
                  </a:schemeClr>
                </a:solidFill>
              </a:rPr>
              <a:t>LOOK</a:t>
            </a:r>
          </a:p>
          <a:p>
            <a:pPr marL="0" indent="0">
              <a:buNone/>
            </a:pPr>
            <a:endParaRPr lang="en-US" sz="3600" b="1" dirty="0">
              <a:solidFill>
                <a:schemeClr val="accent6">
                  <a:lumMod val="75000"/>
                </a:schemeClr>
              </a:solidFill>
            </a:endParaRPr>
          </a:p>
          <a:p>
            <a:pPr marL="0" indent="0">
              <a:buNone/>
            </a:pPr>
            <a:r>
              <a:rPr lang="en-US" sz="3600" b="1" dirty="0">
                <a:solidFill>
                  <a:schemeClr val="accent6">
                    <a:lumMod val="75000"/>
                  </a:schemeClr>
                </a:solidFill>
              </a:rPr>
              <a:t>LISTEN</a:t>
            </a:r>
          </a:p>
          <a:p>
            <a:pPr marL="0" indent="0">
              <a:buNone/>
            </a:pPr>
            <a:endParaRPr lang="en-US" sz="3600" b="1" dirty="0">
              <a:solidFill>
                <a:schemeClr val="accent6">
                  <a:lumMod val="75000"/>
                </a:schemeClr>
              </a:solidFill>
            </a:endParaRPr>
          </a:p>
          <a:p>
            <a:pPr marL="0" indent="0">
              <a:buNone/>
            </a:pPr>
            <a:r>
              <a:rPr lang="en-US" sz="3600" b="1" dirty="0">
                <a:solidFill>
                  <a:schemeClr val="accent6">
                    <a:lumMod val="75000"/>
                  </a:schemeClr>
                </a:solidFill>
              </a:rPr>
              <a:t>LINK</a:t>
            </a:r>
            <a:endParaRPr lang="en-US" dirty="0"/>
          </a:p>
        </p:txBody>
      </p:sp>
    </p:spTree>
    <p:extLst>
      <p:ext uri="{BB962C8B-B14F-4D97-AF65-F5344CB8AC3E}">
        <p14:creationId xmlns:p14="http://schemas.microsoft.com/office/powerpoint/2010/main" val="27450705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4838</TotalTime>
  <Words>5946</Words>
  <Application>Microsoft Office PowerPoint</Application>
  <PresentationFormat>On-screen Show (4:3)</PresentationFormat>
  <Paragraphs>469</Paragraphs>
  <Slides>33</Slides>
  <Notes>30</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8" baseType="lpstr">
      <vt:lpstr>Arial</vt:lpstr>
      <vt:lpstr>Arial,Italic</vt:lpstr>
      <vt:lpstr>Calibri</vt:lpstr>
      <vt:lpstr>Calibri Light</vt:lpstr>
      <vt:lpstr>CheltenhamStd</vt:lpstr>
      <vt:lpstr>Gotham Light</vt:lpstr>
      <vt:lpstr>Helvetica</vt:lpstr>
      <vt:lpstr>Open Sans</vt:lpstr>
      <vt:lpstr>Open Sans Light</vt:lpstr>
      <vt:lpstr>Symbol</vt:lpstr>
      <vt:lpstr>Times New Roman</vt:lpstr>
      <vt:lpstr>Wingdings</vt:lpstr>
      <vt:lpstr>Wingdings 2</vt:lpstr>
      <vt:lpstr>Office Theme</vt:lpstr>
      <vt:lpstr>think-cell Slide</vt:lpstr>
      <vt:lpstr>When A Staff Member Is  Distressed Or In Crisis:  Psychological First Aid Support Strategies For Managers And HR</vt:lpstr>
      <vt:lpstr>Overview</vt:lpstr>
      <vt:lpstr>Today’s session</vt:lpstr>
      <vt:lpstr>1. Introduction to Psychological First Aid (PFA)</vt:lpstr>
      <vt:lpstr>Stress and resilience</vt:lpstr>
      <vt:lpstr>The support we receive when we are in distress matters</vt:lpstr>
      <vt:lpstr>What is PFA?</vt:lpstr>
      <vt:lpstr>What is PFA not?</vt:lpstr>
      <vt:lpstr>Knowledge Check</vt:lpstr>
      <vt:lpstr>PFA action principles: LOOK, LISTEN, LINK</vt:lpstr>
      <vt:lpstr>2. Ways a PFA approach can guide managers and HR to provide effective support  a. What changes in behaviors, mood, or performance suggest someone is in distress? </vt:lpstr>
      <vt:lpstr>Ways a PFA approach can guide you to provide support</vt:lpstr>
      <vt:lpstr>Common distress reactions in the workplace</vt:lpstr>
      <vt:lpstr>PowerPoint Presentation</vt:lpstr>
      <vt:lpstr>2. Ways a PFA approach can guide managers and HR to provide effective support </vt:lpstr>
      <vt:lpstr>Listening &amp; communication tools for responding to distress</vt:lpstr>
      <vt:lpstr>Tips for approaching an individual in a non-crisis situation</vt:lpstr>
      <vt:lpstr>What do to if someone is in a crisis </vt:lpstr>
      <vt:lpstr>Essentials of PFA-informed support for managers/HR</vt:lpstr>
      <vt:lpstr>Respond to distress with inquiry</vt:lpstr>
      <vt:lpstr>Respond to distress with inquiry</vt:lpstr>
      <vt:lpstr>Using Grounding as a stabilization tool… </vt:lpstr>
      <vt:lpstr>A grounding practice </vt:lpstr>
      <vt:lpstr>2. Ways a PFA approach can guide managers and HR to provide effective support </vt:lpstr>
      <vt:lpstr>Problem-solving</vt:lpstr>
      <vt:lpstr>Statements &amp; questions that may help</vt:lpstr>
      <vt:lpstr>2. Ways a PFA approach can guide managers and HR to provide effective support </vt:lpstr>
      <vt:lpstr>Ways to link to internal and external resources</vt:lpstr>
      <vt:lpstr>IRC Resources for Support</vt:lpstr>
      <vt:lpstr>Summary of PFA-informed support for managers</vt:lpstr>
      <vt:lpstr>Knowledge Check</vt:lpstr>
      <vt:lpstr>References on PFA in Different Contexts</vt:lpstr>
      <vt:lpstr>Resources to accompany this session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Belinda Carrasco</cp:lastModifiedBy>
  <cp:revision>206</cp:revision>
  <cp:lastPrinted>2022-12-13T19:57:16Z</cp:lastPrinted>
  <dcterms:created xsi:type="dcterms:W3CDTF">2019-12-13T02:50:12Z</dcterms:created>
  <dcterms:modified xsi:type="dcterms:W3CDTF">2022-12-16T23:35:57Z</dcterms:modified>
</cp:coreProperties>
</file>