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660" r:id="rId1"/>
  </p:sldMasterIdLst>
  <p:notesMasterIdLst>
    <p:notesMasterId r:id="rId35"/>
  </p:notesMasterIdLst>
  <p:handoutMasterIdLst>
    <p:handoutMasterId r:id="rId36"/>
  </p:handoutMasterIdLst>
  <p:sldIdLst>
    <p:sldId id="470" r:id="rId2"/>
    <p:sldId id="640" r:id="rId3"/>
    <p:sldId id="641" r:id="rId4"/>
    <p:sldId id="653" r:id="rId5"/>
    <p:sldId id="642" r:id="rId6"/>
    <p:sldId id="646" r:id="rId7"/>
    <p:sldId id="643" r:id="rId8"/>
    <p:sldId id="644" r:id="rId9"/>
    <p:sldId id="679" r:id="rId10"/>
    <p:sldId id="681" r:id="rId11"/>
    <p:sldId id="652" r:id="rId12"/>
    <p:sldId id="660" r:id="rId13"/>
    <p:sldId id="648" r:id="rId14"/>
    <p:sldId id="673" r:id="rId15"/>
    <p:sldId id="656" r:id="rId16"/>
    <p:sldId id="663" r:id="rId17"/>
    <p:sldId id="677" r:id="rId18"/>
    <p:sldId id="675" r:id="rId19"/>
    <p:sldId id="661" r:id="rId20"/>
    <p:sldId id="657" r:id="rId21"/>
    <p:sldId id="678" r:id="rId22"/>
    <p:sldId id="686" r:id="rId23"/>
    <p:sldId id="683" r:id="rId24"/>
    <p:sldId id="666" r:id="rId25"/>
    <p:sldId id="668" r:id="rId26"/>
    <p:sldId id="669" r:id="rId27"/>
    <p:sldId id="667" r:id="rId28"/>
    <p:sldId id="651" r:id="rId29"/>
    <p:sldId id="495" r:id="rId30"/>
    <p:sldId id="671" r:id="rId31"/>
    <p:sldId id="680" r:id="rId32"/>
    <p:sldId id="654" r:id="rId33"/>
    <p:sldId id="670" r:id="rId34"/>
  </p:sldIdLst>
  <p:sldSz cx="9144000" cy="6858000" type="screen4x3"/>
  <p:notesSz cx="7010400" cy="9296400"/>
  <p:defaultTextStyle>
    <a:defPPr algn="r" rtl="1">
      <a:defRPr lang="ar-M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52" userDrawn="1">
          <p15:clr>
            <a:srgbClr val="A4A3A4"/>
          </p15:clr>
        </p15:guide>
        <p15:guide id="2" pos="504" userDrawn="1">
          <p15:clr>
            <a:srgbClr val="A4A3A4"/>
          </p15:clr>
        </p15:guide>
        <p15:guide id="3" orient="horz" pos="1032"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EB65E6B-D832-8A8A-CAFA-3CEA0137C5EB}" name="Belinda Carrasco" initials="BC" userId="S::Belinda.Carrasco@rescue.org::6b58e45a-5c05-4d27-b759-15c690784fb8" providerId="AD"/>
  <p188:author id="{EB6DA878-D249-AC65-DFF9-C88C2648CC55}" name="Mike Wolfe" initials="MW" userId="97d181e5faba211d"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egan O'Malley" initials="MO" lastIdx="1" clrIdx="0">
    <p:extLst>
      <p:ext uri="{19B8F6BF-5375-455C-9EA6-DF929625EA0E}">
        <p15:presenceInfo xmlns:p15="http://schemas.microsoft.com/office/powerpoint/2012/main" userId="S-1-5-21-1294360644-1464272073-1233803906-132840" providerId="AD"/>
      </p:ext>
    </p:extLst>
  </p:cmAuthor>
  <p:cmAuthor id="2" name="Joanna Alexander" initials="JA" lastIdx="15" clrIdx="1">
    <p:extLst>
      <p:ext uri="{19B8F6BF-5375-455C-9EA6-DF929625EA0E}">
        <p15:presenceInfo xmlns:p15="http://schemas.microsoft.com/office/powerpoint/2012/main" userId="S-1-5-21-1294360644-1464272073-1233803906-142033" providerId="AD"/>
      </p:ext>
    </p:extLst>
  </p:cmAuthor>
  <p:cmAuthor id="3" name="Laura Yu" initials="LY" lastIdx="30" clrIdx="2">
    <p:extLst>
      <p:ext uri="{19B8F6BF-5375-455C-9EA6-DF929625EA0E}">
        <p15:presenceInfo xmlns:p15="http://schemas.microsoft.com/office/powerpoint/2012/main" userId="S-1-5-21-1294360644-1464272073-1233803906-123738" providerId="AD"/>
      </p:ext>
    </p:extLst>
  </p:cmAuthor>
  <p:cmAuthor id="4" name="Samira Mirza" initials="SM" lastIdx="7" clrIdx="3">
    <p:extLst>
      <p:ext uri="{19B8F6BF-5375-455C-9EA6-DF929625EA0E}">
        <p15:presenceInfo xmlns:p15="http://schemas.microsoft.com/office/powerpoint/2012/main" userId="S-1-5-21-1294360644-1464272073-1233803906-141051" providerId="AD"/>
      </p:ext>
    </p:extLst>
  </p:cmAuthor>
  <p:cmAuthor id="5" name="Robert Lindsley" initials=""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27EEB"/>
    <a:srgbClr val="FFC000"/>
    <a:srgbClr val="FFE89F"/>
    <a:srgbClr val="5D81E8"/>
    <a:srgbClr val="5482E8"/>
    <a:srgbClr val="FFF4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C5831E-9EEE-45F9-9193-0E2CE525D02D}" v="10" dt="2022-12-16T23:35:52.04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aximized">
    <p:restoredLeft sz="94462" autoAdjust="0"/>
    <p:restoredTop sz="85518" autoAdjust="0"/>
  </p:normalViewPr>
  <p:slideViewPr>
    <p:cSldViewPr snapToGrid="0">
      <p:cViewPr varScale="1">
        <p:scale>
          <a:sx n="70" d="100"/>
          <a:sy n="70" d="100"/>
        </p:scale>
        <p:origin x="2414" y="58"/>
      </p:cViewPr>
      <p:guideLst>
        <p:guide orient="horz" pos="552"/>
        <p:guide pos="504"/>
        <p:guide orient="horz" pos="1032"/>
      </p:guideLst>
    </p:cSldViewPr>
  </p:slideViewPr>
  <p:outlineViewPr>
    <p:cViewPr>
      <p:scale>
        <a:sx n="33" d="100"/>
        <a:sy n="33" d="100"/>
      </p:scale>
      <p:origin x="0" y="-88"/>
    </p:cViewPr>
  </p:outlineViewPr>
  <p:notesTextViewPr>
    <p:cViewPr>
      <p:scale>
        <a:sx n="114" d="100"/>
        <a:sy n="114" d="100"/>
      </p:scale>
      <p:origin x="0" y="0"/>
    </p:cViewPr>
  </p:notesTextViewPr>
  <p:sorterViewPr>
    <p:cViewPr varScale="1">
      <p:scale>
        <a:sx n="1" d="1"/>
        <a:sy n="1" d="1"/>
      </p:scale>
      <p:origin x="0" y="0"/>
    </p:cViewPr>
  </p:sorterViewPr>
  <p:notesViewPr>
    <p:cSldViewPr snapToGrid="0">
      <p:cViewPr varScale="1">
        <p:scale>
          <a:sx n="64" d="100"/>
          <a:sy n="64" d="100"/>
        </p:scale>
        <p:origin x="2824" y="16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linda Carrasco" userId="6b58e45a-5c05-4d27-b759-15c690784fb8" providerId="ADAL" clId="{C0C5831E-9EEE-45F9-9193-0E2CE525D02D}"/>
    <pc:docChg chg="undo custSel addSld delSld modSld">
      <pc:chgData name="Belinda Carrasco" userId="6b58e45a-5c05-4d27-b759-15c690784fb8" providerId="ADAL" clId="{C0C5831E-9EEE-45F9-9193-0E2CE525D02D}" dt="2022-12-16T23:35:46.463" v="11" actId="20577"/>
      <pc:docMkLst>
        <pc:docMk/>
      </pc:docMkLst>
      <pc:sldChg chg="del">
        <pc:chgData name="Belinda Carrasco" userId="6b58e45a-5c05-4d27-b759-15c690784fb8" providerId="ADAL" clId="{C0C5831E-9EEE-45F9-9193-0E2CE525D02D}" dt="2022-12-16T23:18:58.793" v="0" actId="47"/>
        <pc:sldMkLst>
          <pc:docMk/>
          <pc:sldMk cId="3470705912" sldId="645"/>
        </pc:sldMkLst>
      </pc:sldChg>
      <pc:sldChg chg="add del">
        <pc:chgData name="Belinda Carrasco" userId="6b58e45a-5c05-4d27-b759-15c690784fb8" providerId="ADAL" clId="{C0C5831E-9EEE-45F9-9193-0E2CE525D02D}" dt="2022-12-16T23:34:33.109" v="6" actId="47"/>
        <pc:sldMkLst>
          <pc:docMk/>
          <pc:sldMk cId="1855293357" sldId="664"/>
        </pc:sldMkLst>
      </pc:sldChg>
      <pc:sldChg chg="add del">
        <pc:chgData name="Belinda Carrasco" userId="6b58e45a-5c05-4d27-b759-15c690784fb8" providerId="ADAL" clId="{C0C5831E-9EEE-45F9-9193-0E2CE525D02D}" dt="2022-12-16T23:34:34.792" v="7" actId="47"/>
        <pc:sldMkLst>
          <pc:docMk/>
          <pc:sldMk cId="4078881671" sldId="665"/>
        </pc:sldMkLst>
      </pc:sldChg>
      <pc:sldChg chg="modSp add">
        <pc:chgData name="Belinda Carrasco" userId="6b58e45a-5c05-4d27-b759-15c690784fb8" providerId="ADAL" clId="{C0C5831E-9EEE-45F9-9193-0E2CE525D02D}" dt="2022-12-16T23:35:46.463" v="11" actId="20577"/>
        <pc:sldMkLst>
          <pc:docMk/>
          <pc:sldMk cId="104241327" sldId="681"/>
        </pc:sldMkLst>
        <pc:graphicFrameChg chg="mod">
          <ac:chgData name="Belinda Carrasco" userId="6b58e45a-5c05-4d27-b759-15c690784fb8" providerId="ADAL" clId="{C0C5831E-9EEE-45F9-9193-0E2CE525D02D}" dt="2022-12-16T23:35:46.463" v="11" actId="20577"/>
          <ac:graphicFrameMkLst>
            <pc:docMk/>
            <pc:sldMk cId="104241327" sldId="681"/>
            <ac:graphicFrameMk id="9" creationId="{9E28C0C9-C5E3-8A54-6A2D-BFC1AEE380CC}"/>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1"/>
          <a:lstStyle>
            <a:lvl1pPr algn="r" rtl="1">
              <a:defRPr sz="1200"/>
            </a:lvl1pPr>
          </a:lstStyle>
          <a:p>
            <a:pPr rtl="1"/>
            <a:endParaRPr lang="en-US" dirty="0"/>
          </a:p>
        </p:txBody>
      </p:sp>
      <p:sp>
        <p:nvSpPr>
          <p:cNvPr id="3" name="Date Placeholder 2"/>
          <p:cNvSpPr>
            <a:spLocks noGrp="1"/>
          </p:cNvSpPr>
          <p:nvPr>
            <p:ph type="dt" sz="quarter" idx="1"/>
          </p:nvPr>
        </p:nvSpPr>
        <p:spPr>
          <a:xfrm>
            <a:off x="3970340" y="0"/>
            <a:ext cx="3038475" cy="465138"/>
          </a:xfrm>
          <a:prstGeom prst="rect">
            <a:avLst/>
          </a:prstGeom>
        </p:spPr>
        <p:txBody>
          <a:bodyPr vert="horz" lIns="91440" tIns="45720" rIns="91440" bIns="45720" rtlCol="1"/>
          <a:lstStyle>
            <a:lvl1pPr algn="r" rtl="1">
              <a:defRPr sz="1200"/>
            </a:lvl1pPr>
          </a:lstStyle>
          <a:p>
            <a:pPr rtl="1"/>
            <a:fld id="{ED9AAB96-AC59-C64B-9E55-ABEA796467DE}" type="datetimeFigureOut">
              <a:rPr lang="en-US" smtClean="0"/>
              <a:pPr rtl="1"/>
              <a:t>12/27/2022</a:t>
            </a:fld>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40" tIns="45720" rIns="91440" bIns="45720" rtlCol="1" anchor="b"/>
          <a:lstStyle>
            <a:lvl1pPr algn="r" rtl="1">
              <a:defRPr sz="1200"/>
            </a:lvl1pPr>
          </a:lstStyle>
          <a:p>
            <a:pPr rtl="1"/>
            <a:endParaRPr lang="en-US" dirty="0"/>
          </a:p>
        </p:txBody>
      </p:sp>
      <p:sp>
        <p:nvSpPr>
          <p:cNvPr id="5" name="Slide Number Placeholder 4"/>
          <p:cNvSpPr>
            <a:spLocks noGrp="1"/>
          </p:cNvSpPr>
          <p:nvPr>
            <p:ph type="sldNum" sz="quarter" idx="3"/>
          </p:nvPr>
        </p:nvSpPr>
        <p:spPr>
          <a:xfrm>
            <a:off x="3970340" y="8829675"/>
            <a:ext cx="3038475" cy="465138"/>
          </a:xfrm>
          <a:prstGeom prst="rect">
            <a:avLst/>
          </a:prstGeom>
        </p:spPr>
        <p:txBody>
          <a:bodyPr vert="horz" lIns="91440" tIns="45720" rIns="91440" bIns="45720" rtlCol="1" anchor="b"/>
          <a:lstStyle>
            <a:lvl1pPr algn="r" rtl="1">
              <a:defRPr sz="1200"/>
            </a:lvl1pPr>
          </a:lstStyle>
          <a:p>
            <a:pPr rtl="1"/>
            <a:fld id="{D2AB2A55-7D1A-AD44-A118-77A701CE92C0}" type="slidenum">
              <a:rPr lang="en-US" smtClean="0"/>
              <a:pPr/>
              <a:t>‹#›</a:t>
            </a:fld>
            <a:endParaRPr lang="en-US" dirty="0"/>
          </a:p>
        </p:txBody>
      </p:sp>
    </p:spTree>
    <p:extLst>
      <p:ext uri="{BB962C8B-B14F-4D97-AF65-F5344CB8AC3E}">
        <p14:creationId xmlns:p14="http://schemas.microsoft.com/office/powerpoint/2010/main" val="36807587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40" tIns="45720" rIns="91440" bIns="45720" rtlCol="1"/>
          <a:lstStyle>
            <a:lvl1pPr algn="r" rtl="1">
              <a:defRPr sz="1200"/>
            </a:lvl1pPr>
          </a:lstStyle>
          <a:p>
            <a:pPr rtl="1"/>
            <a:endParaRPr lang="en-US" dirty="0"/>
          </a:p>
        </p:txBody>
      </p:sp>
      <p:sp>
        <p:nvSpPr>
          <p:cNvPr id="3" name="Date Placeholder 2"/>
          <p:cNvSpPr>
            <a:spLocks noGrp="1"/>
          </p:cNvSpPr>
          <p:nvPr>
            <p:ph type="dt" idx="1"/>
          </p:nvPr>
        </p:nvSpPr>
        <p:spPr>
          <a:xfrm>
            <a:off x="3970340" y="0"/>
            <a:ext cx="3038475" cy="465138"/>
          </a:xfrm>
          <a:prstGeom prst="rect">
            <a:avLst/>
          </a:prstGeom>
        </p:spPr>
        <p:txBody>
          <a:bodyPr vert="horz" lIns="91440" tIns="45720" rIns="91440" bIns="45720" rtlCol="1"/>
          <a:lstStyle>
            <a:lvl1pPr algn="r" rtl="1">
              <a:defRPr sz="1200"/>
            </a:lvl1pPr>
          </a:lstStyle>
          <a:p>
            <a:pPr rtl="1"/>
            <a:fld id="{4214E3E2-D3B7-4F7D-A4F7-C80E99429A66}" type="datetimeFigureOut">
              <a:rPr lang="en-US" smtClean="0"/>
              <a:pPr rtl="1"/>
              <a:t>12/27/2022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1" anchor="ctr"/>
          <a:lstStyle/>
          <a:p>
            <a:pPr rtl="1"/>
            <a:endParaRPr lang="en-US" dirty="0"/>
          </a:p>
        </p:txBody>
      </p:sp>
      <p:sp>
        <p:nvSpPr>
          <p:cNvPr id="5" name="Notes Placeholder 4"/>
          <p:cNvSpPr>
            <a:spLocks noGrp="1"/>
          </p:cNvSpPr>
          <p:nvPr>
            <p:ph type="body" sz="quarter" idx="3"/>
          </p:nvPr>
        </p:nvSpPr>
        <p:spPr>
          <a:xfrm>
            <a:off x="701675" y="4416426"/>
            <a:ext cx="5607050" cy="4183063"/>
          </a:xfrm>
          <a:prstGeom prst="rect">
            <a:avLst/>
          </a:prstGeom>
        </p:spPr>
        <p:txBody>
          <a:bodyPr vert="horz" lIns="91440" tIns="45720" rIns="91440" bIns="45720" rtlCol="1">
            <a:normAutofit/>
          </a:bodyPr>
          <a:lstStyle/>
          <a:p>
            <a:pPr lvl="0" rtl="1"/>
            <a:r>
              <a:rPr lang="ar"/>
              <a:t>Click to edit Master text styles</a:t>
            </a:r>
          </a:p>
          <a:p>
            <a:pPr lvl="1" rtl="1"/>
            <a:r>
              <a:rPr lang="ar"/>
              <a:t>Second level</a:t>
            </a:r>
          </a:p>
          <a:p>
            <a:pPr lvl="2" rtl="1"/>
            <a:r>
              <a:rPr lang="ar"/>
              <a:t>Third level</a:t>
            </a:r>
          </a:p>
          <a:p>
            <a:pPr lvl="3" rtl="1"/>
            <a:r>
              <a:rPr lang="ar"/>
              <a:t>Fourth level</a:t>
            </a:r>
          </a:p>
          <a:p>
            <a:pPr lvl="4" rtl="1"/>
            <a:r>
              <a:rPr lang="ar"/>
              <a:t>Fifth level</a:t>
            </a:r>
          </a:p>
        </p:txBody>
      </p:sp>
      <p:sp>
        <p:nvSpPr>
          <p:cNvPr id="6" name="Footer Placeholder 5"/>
          <p:cNvSpPr>
            <a:spLocks noGrp="1"/>
          </p:cNvSpPr>
          <p:nvPr>
            <p:ph type="ftr" sz="quarter" idx="4"/>
          </p:nvPr>
        </p:nvSpPr>
        <p:spPr>
          <a:xfrm>
            <a:off x="2" y="8829675"/>
            <a:ext cx="3038475" cy="465138"/>
          </a:xfrm>
          <a:prstGeom prst="rect">
            <a:avLst/>
          </a:prstGeom>
        </p:spPr>
        <p:txBody>
          <a:bodyPr vert="horz" lIns="91440" tIns="45720" rIns="91440" bIns="45720" rtlCol="1" anchor="b"/>
          <a:lstStyle>
            <a:lvl1pPr algn="r" rtl="1">
              <a:defRPr sz="1200"/>
            </a:lvl1pPr>
          </a:lstStyle>
          <a:p>
            <a:pPr rtl="1"/>
            <a:endParaRPr lang="en-US" dirty="0"/>
          </a:p>
        </p:txBody>
      </p:sp>
      <p:sp>
        <p:nvSpPr>
          <p:cNvPr id="7" name="Slide Number Placeholder 6"/>
          <p:cNvSpPr>
            <a:spLocks noGrp="1"/>
          </p:cNvSpPr>
          <p:nvPr>
            <p:ph type="sldNum" sz="quarter" idx="5"/>
          </p:nvPr>
        </p:nvSpPr>
        <p:spPr>
          <a:xfrm>
            <a:off x="3970340" y="8829675"/>
            <a:ext cx="3038475" cy="465138"/>
          </a:xfrm>
          <a:prstGeom prst="rect">
            <a:avLst/>
          </a:prstGeom>
        </p:spPr>
        <p:txBody>
          <a:bodyPr vert="horz" lIns="91440" tIns="45720" rIns="91440" bIns="45720" rtlCol="1" anchor="b"/>
          <a:lstStyle>
            <a:lvl1pPr algn="r" rtl="1">
              <a:defRPr sz="1200"/>
            </a:lvl1pPr>
          </a:lstStyle>
          <a:p>
            <a:pPr rtl="1"/>
            <a:fld id="{D70FF2E4-95BE-49CA-89E1-C2C428ECDA9A}" type="slidenum">
              <a:rPr lang="en-US" smtClean="0"/>
              <a:pPr/>
              <a:t>‹#›</a:t>
            </a:fld>
            <a:endParaRPr lang="en-US" dirty="0"/>
          </a:p>
        </p:txBody>
      </p:sp>
    </p:spTree>
    <p:extLst>
      <p:ext uri="{BB962C8B-B14F-4D97-AF65-F5344CB8AC3E}">
        <p14:creationId xmlns:p14="http://schemas.microsoft.com/office/powerpoint/2010/main" val="2745657794"/>
      </p:ext>
    </p:extLst>
  </p:cSld>
  <p:clrMap bg1="lt1" tx1="dk1" bg2="lt2" tx2="dk2" accent1="accent1" accent2="accent2" accent3="accent3" accent4="accent4" accent5="accent5" accent6="accent6" hlink="hlink" folHlink="folHlink"/>
  <p:hf hdr="0" ftr="0" dt="0"/>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lstStyle/>
          <a:p>
            <a:pPr marL="0" indent="0" rtl="1">
              <a:buFont typeface="Arial" panose="020B0604020202020204" pitchFamily="34" charset="0"/>
              <a:buNone/>
            </a:pPr>
            <a:r>
              <a:rPr lang="ar" b="1" i="1"/>
              <a:t>قدّم </a:t>
            </a:r>
            <a:r>
              <a:rPr lang="ar" b="0" i="1"/>
              <a:t>نفسك وكيف ستتعامل مع الموضوع</a:t>
            </a:r>
            <a:r>
              <a:rPr lang="ar" b="0" i="0"/>
              <a:t>:</a:t>
            </a:r>
            <a:r>
              <a:rPr lang="ar" b="1" i="1"/>
              <a:t> </a:t>
            </a:r>
          </a:p>
          <a:p>
            <a:pPr marL="171450" indent="-171450" rtl="1">
              <a:buFont typeface="Arial" panose="020B0604020202020204" pitchFamily="34" charset="0"/>
              <a:buChar char="•"/>
            </a:pPr>
            <a:r>
              <a:rPr lang="ar"/>
              <a:t>ناقش أي مسائل تتعلق بالأعمال التحضيرية (مثلاً: تشغيل الميكروفونات ومقاطع الفيديو أو إيقاف تشغيلها، البروتوكول الخاص بطرح أي أسئلة أثناء الجلسة).</a:t>
            </a:r>
          </a:p>
          <a:p>
            <a:pPr marL="171450" indent="-171450" rtl="1">
              <a:buFont typeface="Arial" panose="020B0604020202020204" pitchFamily="34" charset="0"/>
              <a:buChar char="•"/>
            </a:pPr>
            <a:r>
              <a:rPr lang="ar"/>
              <a:t>قدِّم الميسر.</a:t>
            </a:r>
          </a:p>
          <a:p>
            <a:pPr marL="171450" indent="-171450" rtl="1">
              <a:buFont typeface="Arial" panose="020B0604020202020204" pitchFamily="34" charset="0"/>
              <a:buChar char="•"/>
            </a:pPr>
            <a:endParaRPr lang="en-US" dirty="0"/>
          </a:p>
          <a:p>
            <a:pPr marL="171450" indent="-171450" rtl="1">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rtlCol="1"/>
          <a:lstStyle/>
          <a:p>
            <a:pPr rtl="1"/>
            <a:fld id="{D70FF2E4-95BE-49CA-89E1-C2C428ECDA9A}" type="slidenum">
              <a:rPr lang="en-US" smtClean="0"/>
              <a:pPr/>
              <a:t>1</a:t>
            </a:fld>
            <a:endParaRPr lang="en-US" dirty="0"/>
          </a:p>
        </p:txBody>
      </p:sp>
    </p:spTree>
    <p:extLst>
      <p:ext uri="{BB962C8B-B14F-4D97-AF65-F5344CB8AC3E}">
        <p14:creationId xmlns:p14="http://schemas.microsoft.com/office/powerpoint/2010/main" val="35626807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lstStyle/>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 sz="1200" b="1" i="1" dirty="0">
                <a:solidFill>
                  <a:srgbClr val="1C1C19"/>
                </a:solidFill>
                <a:effectLst/>
                <a:latin typeface="CheltenhamStd"/>
              </a:rPr>
              <a:t>قدّم </a:t>
            </a:r>
            <a:r>
              <a:rPr lang="ar" sz="1200" b="0" i="1" dirty="0">
                <a:solidFill>
                  <a:srgbClr val="1C1C19"/>
                </a:solidFill>
                <a:effectLst/>
                <a:latin typeface="CheltenhamStd"/>
              </a:rPr>
              <a:t>مبادئ عمل الإسعافات الأولية النفسية</a:t>
            </a:r>
            <a:r>
              <a:rPr lang="en" sz="1200" b="0" i="1" dirty="0">
                <a:solidFill>
                  <a:srgbClr val="1C1C19"/>
                </a:solidFill>
                <a:effectLst/>
                <a:latin typeface="CheltenhamStd"/>
              </a:rPr>
              <a:t>:</a:t>
            </a:r>
            <a:endParaRPr lang="en-US" sz="1200" b="1" i="1" dirty="0">
              <a:solidFill>
                <a:srgbClr val="1C1C19"/>
              </a:solidFill>
              <a:effectLst/>
              <a:latin typeface="CheltenhamStd"/>
            </a:endParaRPr>
          </a:p>
          <a:p>
            <a:pPr marL="285750" marR="0" lvl="0" indent="-2857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200" b="0" dirty="0">
                <a:solidFill>
                  <a:srgbClr val="1C1C19"/>
                </a:solidFill>
                <a:effectLst/>
                <a:latin typeface="CheltenhamStd"/>
              </a:rPr>
              <a:t>مبادئ العمل الأساسية الثلاثة للإسعافات الأولية النفسية هي: انظر، واستمع، واربط. </a:t>
            </a:r>
          </a:p>
          <a:p>
            <a:pPr marL="285750" marR="0" lvl="0" indent="-2857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200" b="0" dirty="0">
                <a:solidFill>
                  <a:srgbClr val="1C1C19"/>
                </a:solidFill>
                <a:effectLst/>
                <a:latin typeface="CheltenhamStd"/>
              </a:rPr>
              <a:t>بإمكان مبادئ العمل هذه المساعدة على توجيه الكيفية التي تنظر بها إلى الأشخاص المتأثرين وتتعامل معهم وتفهم احتياجاتهم وتربطهم بالدعم العملي والمعلومات.</a:t>
            </a:r>
          </a:p>
          <a:p>
            <a:pPr marL="285750" marR="0" lvl="0" indent="-2857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b="0" dirty="0">
              <a:solidFill>
                <a:srgbClr val="1C1C19"/>
              </a:solidFill>
              <a:effectLst/>
              <a:latin typeface="CheltenhamStd"/>
            </a:endParaRPr>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 sz="1200" b="1" i="1" dirty="0">
                <a:solidFill>
                  <a:srgbClr val="1C1C19"/>
                </a:solidFill>
                <a:effectLst/>
                <a:latin typeface="CheltenhamStd"/>
              </a:rPr>
              <a:t>ناقش </a:t>
            </a:r>
            <a:r>
              <a:rPr lang="ar" sz="1200" b="0" i="1" dirty="0">
                <a:solidFill>
                  <a:srgbClr val="1C1C19"/>
                </a:solidFill>
                <a:effectLst/>
                <a:latin typeface="CheltenhamStd"/>
              </a:rPr>
              <a:t>المعلومات المذكورة في الشريحة</a:t>
            </a:r>
            <a:r>
              <a:rPr lang="en" sz="1200" b="0" i="1" dirty="0">
                <a:solidFill>
                  <a:srgbClr val="1C1C19"/>
                </a:solidFill>
                <a:effectLst/>
                <a:latin typeface="CheltenhamStd"/>
              </a:rPr>
              <a:t>.</a:t>
            </a:r>
            <a:r>
              <a:rPr lang="en" sz="1200" b="1" i="1" dirty="0">
                <a:solidFill>
                  <a:srgbClr val="1C1C19"/>
                </a:solidFill>
                <a:effectLst/>
                <a:latin typeface="CheltenhamStd"/>
              </a:rPr>
              <a:t> </a:t>
            </a:r>
            <a:endParaRPr lang="en-US" sz="1200" b="1" i="1" dirty="0"/>
          </a:p>
          <a:p>
            <a:pPr algn="r" rtl="1"/>
            <a:endParaRPr lang="en-US" dirty="0"/>
          </a:p>
        </p:txBody>
      </p:sp>
      <p:sp>
        <p:nvSpPr>
          <p:cNvPr id="4" name="Slide Number Placeholder 3"/>
          <p:cNvSpPr>
            <a:spLocks noGrp="1"/>
          </p:cNvSpPr>
          <p:nvPr>
            <p:ph type="sldNum" sz="quarter" idx="5"/>
          </p:nvPr>
        </p:nvSpPr>
        <p:spPr/>
        <p:txBody>
          <a:bodyPr rtlCol="1"/>
          <a:lstStyle/>
          <a:p>
            <a:pPr marL="0" marR="0" lvl="0" indent="0" algn="r" defTabSz="914400" rtl="1" eaLnBrk="1" fontAlgn="auto" latinLnBrk="0" hangingPunct="1">
              <a:lnSpc>
                <a:spcPct val="100000"/>
              </a:lnSpc>
              <a:spcBef>
                <a:spcPts val="0"/>
              </a:spcBef>
              <a:spcAft>
                <a:spcPts val="0"/>
              </a:spcAft>
              <a:buClrTx/>
              <a:buSzTx/>
              <a:buFontTx/>
              <a:buNone/>
              <a:tabLst/>
              <a:defRPr/>
            </a:pPr>
            <a:fld id="{D70FF2E4-95BE-49CA-89E1-C2C428ECDA9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690676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lstStyle/>
          <a:p>
            <a:pPr algn="r" rtl="1"/>
            <a:r>
              <a:rPr lang="ar" b="1" i="1" dirty="0"/>
              <a:t>اشرح</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200" dirty="0"/>
              <a:t>سنركز الآن على الكيفية التي يمكن بها للعناصر المعينة لنهج الإسعافات الأولية النفسية مساعدتك – </a:t>
            </a:r>
            <a:r>
              <a:rPr lang="ar" dirty="0"/>
              <a:t>كمدير أو اختصاصي موارد بشرية</a:t>
            </a:r>
            <a:r>
              <a:rPr lang="ar" sz="1200" dirty="0"/>
              <a:t> – لدعم الموظفين الذين تتجلى عليهم أمارات الكرب أو يعبرون عن مظاهرها</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200" dirty="0"/>
              <a:t>فهيا نبدأ بمبدأ العمل "انظر".</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200" b="0" i="0" dirty="0">
                <a:latin typeface="Arial" panose="020B0604020202020204" pitchFamily="34" charset="0"/>
                <a:cs typeface="Arial" panose="020B0604020202020204" pitchFamily="34" charset="0"/>
              </a:rPr>
              <a:t>أحد الأسئلة الرئيسية التي نطرحها هنا هو ما الذي يجب أن تبحث عنه: </a:t>
            </a:r>
            <a:r>
              <a:rPr lang="ar" sz="1200" b="0" i="1" dirty="0">
                <a:latin typeface="Arial" panose="020B0604020202020204" pitchFamily="34" charset="0"/>
                <a:cs typeface="Arial" panose="020B0604020202020204" pitchFamily="34" charset="0"/>
              </a:rPr>
              <a:t>ما التغيرات في السلوكيات أو الحالة المزاجية أو الأداء التي توحي بأن الشخص في أزمة؟</a:t>
            </a:r>
            <a:r>
              <a:rPr lang="ar" sz="1200" b="0" i="1" dirty="0"/>
              <a:t> </a:t>
            </a:r>
            <a:endParaRPr lang="en-US" b="0" i="1" dirty="0"/>
          </a:p>
          <a:p>
            <a:pPr algn="r" rtl="1"/>
            <a:endParaRPr lang="en-US" b="1" i="1" dirty="0"/>
          </a:p>
          <a:p>
            <a:pPr marL="171450" indent="-171450" algn="r" rtl="1">
              <a:buFont typeface="Arial" panose="020B0604020202020204" pitchFamily="34" charset="0"/>
              <a:buChar char="•"/>
            </a:pPr>
            <a:endParaRPr lang="en-US" b="0" i="0" dirty="0"/>
          </a:p>
        </p:txBody>
      </p:sp>
      <p:sp>
        <p:nvSpPr>
          <p:cNvPr id="4" name="Slide Number Placeholder 3"/>
          <p:cNvSpPr>
            <a:spLocks noGrp="1"/>
          </p:cNvSpPr>
          <p:nvPr>
            <p:ph type="sldNum" sz="quarter" idx="5"/>
          </p:nvPr>
        </p:nvSpPr>
        <p:spPr/>
        <p:txBody>
          <a:bodyPr rtlCol="1"/>
          <a:lstStyle/>
          <a:p>
            <a:pPr rtl="1"/>
            <a:fld id="{D70FF2E4-95BE-49CA-89E1-C2C428ECDA9A}" type="slidenum">
              <a:rPr lang="en-US" smtClean="0"/>
              <a:pPr/>
              <a:t>11</a:t>
            </a:fld>
            <a:endParaRPr lang="en-US" dirty="0"/>
          </a:p>
        </p:txBody>
      </p:sp>
    </p:spTree>
    <p:extLst>
      <p:ext uri="{BB962C8B-B14F-4D97-AF65-F5344CB8AC3E}">
        <p14:creationId xmlns:p14="http://schemas.microsoft.com/office/powerpoint/2010/main" val="13655307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lstStyle/>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200" b="1" i="1" dirty="0">
                <a:solidFill>
                  <a:srgbClr val="1C1C19"/>
                </a:solidFill>
                <a:effectLst/>
                <a:latin typeface="CheltenhamStd"/>
              </a:rPr>
              <a:t>ناقش</a:t>
            </a:r>
            <a:r>
              <a:rPr lang="ar" sz="1200" b="0" i="0" dirty="0">
                <a:solidFill>
                  <a:srgbClr val="1C1C19"/>
                </a:solidFill>
                <a:effectLst/>
                <a:latin typeface="CheltenhamStd"/>
              </a:rPr>
              <a:t> المعلومات المذكورة في الشريحة. </a:t>
            </a:r>
            <a:r>
              <a:rPr lang="ar" sz="1200" dirty="0"/>
              <a:t>سنركز الآن على الكيفية التي يمكن بها للعناصر المعينة لنهج الإسعافات الأولية النفسية مساعدتك – </a:t>
            </a:r>
            <a:r>
              <a:rPr lang="ar" dirty="0"/>
              <a:t>كمدير أو اختصاصي موارد بشرية</a:t>
            </a:r>
            <a:r>
              <a:rPr lang="ar" sz="1200" dirty="0"/>
              <a:t> – لدعم الموظفين الذين يعانون من كرب أو يمرون بأزمة.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200" dirty="0"/>
              <a:t>فهيا نبدأ بمبدأ العمل "انظر".</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200" b="0" i="0" dirty="0">
                <a:latin typeface="Arial" panose="020B0604020202020204" pitchFamily="34" charset="0"/>
                <a:cs typeface="Arial" panose="020B0604020202020204" pitchFamily="34" charset="0"/>
              </a:rPr>
              <a:t>أحد الأسئلة الرئيسية التي نطرحها هنا هو ما الذي يجب أن تبحث عنه: </a:t>
            </a:r>
            <a:r>
              <a:rPr lang="ar" sz="1200" b="0" i="1" dirty="0">
                <a:latin typeface="Arial" panose="020B0604020202020204" pitchFamily="34" charset="0"/>
                <a:cs typeface="Arial" panose="020B0604020202020204" pitchFamily="34" charset="0"/>
              </a:rPr>
              <a:t>ما التغيرات في السلوكيات أو الحالة المزاجية أو الأداء التي توحي بأن الشخص في أزمة؟</a:t>
            </a:r>
            <a:r>
              <a:rPr lang="ar" sz="1200" b="0" i="1" dirty="0"/>
              <a:t> </a:t>
            </a:r>
            <a:endParaRPr lang="en-US" b="0" i="1" dirty="0"/>
          </a:p>
          <a:p>
            <a:pPr marL="0" marR="0" lvl="0" indent="0" algn="r" defTabSz="914400" rtl="1" eaLnBrk="1" fontAlgn="auto" latinLnBrk="0" hangingPunct="1">
              <a:lnSpc>
                <a:spcPct val="100000"/>
              </a:lnSpc>
              <a:spcBef>
                <a:spcPts val="0"/>
              </a:spcBef>
              <a:spcAft>
                <a:spcPts val="0"/>
              </a:spcAft>
              <a:buClrTx/>
              <a:buSzTx/>
              <a:buFontTx/>
              <a:buNone/>
              <a:tabLst/>
              <a:defRPr/>
            </a:pPr>
            <a:endParaRPr lang="en-US" b="1" i="1" dirty="0"/>
          </a:p>
          <a:p>
            <a:pPr algn="r" rtl="1"/>
            <a:endParaRPr lang="en-US" dirty="0"/>
          </a:p>
        </p:txBody>
      </p:sp>
      <p:sp>
        <p:nvSpPr>
          <p:cNvPr id="4" name="Slide Number Placeholder 3"/>
          <p:cNvSpPr>
            <a:spLocks noGrp="1"/>
          </p:cNvSpPr>
          <p:nvPr>
            <p:ph type="sldNum" sz="quarter" idx="5"/>
          </p:nvPr>
        </p:nvSpPr>
        <p:spPr/>
        <p:txBody>
          <a:bodyPr rtlCol="1"/>
          <a:lstStyle/>
          <a:p>
            <a:pPr rtl="1"/>
            <a:fld id="{D70FF2E4-95BE-49CA-89E1-C2C428ECDA9A}" type="slidenum">
              <a:rPr lang="en-US" smtClean="0"/>
              <a:pPr/>
              <a:t>12</a:t>
            </a:fld>
            <a:endParaRPr lang="en-US" dirty="0"/>
          </a:p>
        </p:txBody>
      </p:sp>
    </p:spTree>
    <p:extLst>
      <p:ext uri="{BB962C8B-B14F-4D97-AF65-F5344CB8AC3E}">
        <p14:creationId xmlns:p14="http://schemas.microsoft.com/office/powerpoint/2010/main" val="21755098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normAutofit fontScale="85000" lnSpcReduction="20000"/>
          </a:bodyPr>
          <a:lstStyle/>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 sz="1200" b="1" i="1" dirty="0">
                <a:latin typeface="Arial" panose="020B0604020202020204" pitchFamily="34" charset="0"/>
                <a:cs typeface="Arial" panose="020B0604020202020204" pitchFamily="34" charset="0"/>
              </a:rPr>
              <a:t>اشرح </a:t>
            </a:r>
            <a:r>
              <a:rPr lang="ar" sz="1200" b="0" i="1" dirty="0">
                <a:latin typeface="Arial" panose="020B0604020202020204" pitchFamily="34" charset="0"/>
                <a:cs typeface="Arial" panose="020B0604020202020204" pitchFamily="34" charset="0"/>
              </a:rPr>
              <a:t>و</a:t>
            </a:r>
            <a:r>
              <a:rPr lang="ar" sz="1200" b="1" i="1" dirty="0">
                <a:latin typeface="Arial" panose="020B0604020202020204" pitchFamily="34" charset="0"/>
                <a:cs typeface="Arial" panose="020B0604020202020204" pitchFamily="34" charset="0"/>
              </a:rPr>
              <a:t>اسأل المشاركين:</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200" dirty="0">
                <a:latin typeface="Arial" panose="020B0604020202020204" pitchFamily="34" charset="0"/>
                <a:cs typeface="Arial" panose="020B0604020202020204" pitchFamily="34" charset="0"/>
              </a:rPr>
              <a:t>النهج المستنير بالإسعافات الأولية النفسية يشجعك على النظر أولاً وتحديد الأشخاص الذين تظهر عليهم تفاعلات كرب خطيرة.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200" dirty="0">
                <a:latin typeface="Arial" panose="020B0604020202020204" pitchFamily="34" charset="0"/>
                <a:cs typeface="Arial" panose="020B0604020202020204" pitchFamily="34" charset="0"/>
              </a:rPr>
              <a:t>عند تقديم الإسعافات الأولية النفسية في أوضاع الكارثة، فهذا يعني عادةً الأشخاص الذين يبدو بوضوح أنهم يشعرون بالهم البالغ أو القهر. على سبيل المثال:</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200" dirty="0">
                <a:latin typeface="Arial" panose="020B0604020202020204" pitchFamily="34" charset="0"/>
                <a:cs typeface="Arial" panose="020B0604020202020204" pitchFamily="34" charset="0"/>
              </a:rPr>
              <a:t>يبكون</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200" dirty="0">
                <a:latin typeface="Arial" panose="020B0604020202020204" pitchFamily="34" charset="0"/>
                <a:cs typeface="Arial" panose="020B0604020202020204" pitchFamily="34" charset="0"/>
              </a:rPr>
              <a:t>يرتعشون</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200" dirty="0">
                <a:latin typeface="Arial" panose="020B0604020202020204" pitchFamily="34" charset="0"/>
                <a:cs typeface="Arial" panose="020B0604020202020204" pitchFamily="34" charset="0"/>
              </a:rPr>
              <a:t>شاحبون للغاية و/أو يتنفسون بشكل مفرط </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200" dirty="0">
                <a:latin typeface="Arial" panose="020B0604020202020204" pitchFamily="34" charset="0"/>
                <a:cs typeface="Arial" panose="020B0604020202020204" pitchFamily="34" charset="0"/>
              </a:rPr>
              <a:t>لا يقوون على الحراك من تلقاء أنفسهم</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200" dirty="0">
                <a:latin typeface="Arial" panose="020B0604020202020204" pitchFamily="34" charset="0"/>
                <a:cs typeface="Arial" panose="020B0604020202020204" pitchFamily="34" charset="0"/>
              </a:rPr>
              <a:t>لا يستجيبون للآخرين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200" dirty="0">
                <a:latin typeface="Arial" panose="020B0604020202020204" pitchFamily="34" charset="0"/>
                <a:cs typeface="Arial" panose="020B0604020202020204" pitchFamily="34" charset="0"/>
              </a:rPr>
              <a:t>إذا رأيت هذه التفاعلات في العمل، فسيكون واضحًا أن الموظف يعاني من خطب ألمّ به. لكن تفاعلات الكرب مع الأحداث الحياتية الجسيمة (الفقد، تحديات العلاقات، الأزمات الصحية) غالبًا ما تكون أخفى من هذا، لا سيما في كيفية تجليها في مكان العمل.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800" b="1" i="1" dirty="0"/>
              <a:t>اطرح على المشاركين </a:t>
            </a:r>
            <a:r>
              <a:rPr lang="ar" sz="1800" b="0" i="1" dirty="0"/>
              <a:t>السؤال التالي وناقش إجاباتهم قبل الكشف عن المعلومات المذكورة في هذه الشريحة ومناقشتها. إذا كانت المجموعة كبيرة وكنت تيسّر هذه الجلسة افتراضيًّا، فاطلب من المشاركين الإجابة بإدخال الإجابات في الدردشة: </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800" dirty="0">
                <a:effectLst/>
                <a:latin typeface="Times New Roman" panose="02020603050405020304" pitchFamily="18" charset="0"/>
                <a:ea typeface="Times New Roman" panose="02020603050405020304" pitchFamily="18" charset="0"/>
              </a:rPr>
              <a:t>إذن كيف يمكنك، بصفتك مديرًا أو اختصاصي موارد بشرية، الوقوف على التغيرات في السلوكيات أو الحالة المزاجية أو الأنماط الاجتماعية أو الأداء التي قد تدل على الحاجة إلى مزيد من الاستفسار و/أو الدعم؟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Times New Roman" panose="02020603050405020304" pitchFamily="18" charset="0"/>
              <a:ea typeface="Times New Roman" panose="02020603050405020304" pitchFamily="18" charset="0"/>
            </a:endParaRPr>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 sz="1800" b="1" i="1" dirty="0">
                <a:effectLst/>
                <a:latin typeface="Times New Roman" panose="02020603050405020304" pitchFamily="18" charset="0"/>
                <a:ea typeface="Times New Roman" panose="02020603050405020304" pitchFamily="18" charset="0"/>
              </a:rPr>
              <a:t>ناقش </a:t>
            </a:r>
            <a:r>
              <a:rPr lang="ar" sz="1800" b="0" i="1" dirty="0">
                <a:effectLst/>
                <a:latin typeface="Times New Roman" panose="02020603050405020304" pitchFamily="18" charset="0"/>
                <a:ea typeface="Times New Roman" panose="02020603050405020304" pitchFamily="18" charset="0"/>
              </a:rPr>
              <a:t>المعلومات المذكورة في الشريحة</a:t>
            </a:r>
            <a:r>
              <a:rPr lang="en" sz="1800" b="0" i="1" dirty="0">
                <a:effectLst/>
                <a:latin typeface="Times New Roman" panose="02020603050405020304" pitchFamily="18" charset="0"/>
                <a:ea typeface="Times New Roman" panose="02020603050405020304" pitchFamily="18" charset="0"/>
              </a:rPr>
              <a:t>:</a:t>
            </a:r>
          </a:p>
          <a:p>
            <a:pPr marL="285750" marR="0" lvl="0" indent="-2857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800" b="0" i="0" dirty="0">
                <a:effectLst/>
                <a:latin typeface="Times New Roman" panose="02020603050405020304" pitchFamily="18" charset="0"/>
                <a:cs typeface="Arial" panose="020B0604020202020204" pitchFamily="34" charset="0"/>
              </a:rPr>
              <a:t>ستتمكن بسهولة أكبر من ملاحظة ما إذا كان الشخص يعاني من كُربة إذا كنت تعرف كيف تكون أنماطه وسلوكياته الطبيعية. فإذا كنت تعرف ذلك ولاحظت شيئًا "مخالفًا للسلوكيات الاعتيادية" لهذا الشخص، فقد يكون ذلك علامة على أنه يعاني من خطب ما. فإذا استمر هذا التغير أكثر من يومين، فإنه يستدعي مزيدًا من الاستفسار. </a:t>
            </a:r>
          </a:p>
          <a:p>
            <a:pPr marL="285750" marR="0" lvl="0" indent="-2857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800" b="0" i="0" dirty="0">
                <a:effectLst/>
                <a:latin typeface="Times New Roman" panose="02020603050405020304" pitchFamily="18" charset="0"/>
                <a:cs typeface="Arial" panose="020B0604020202020204" pitchFamily="34" charset="0"/>
              </a:rPr>
              <a:t>تعمل النقاط الأخرى المذكورة في هذه الشريحة أيضًا باعتبارها "علامات إنذار" أو إشارات تحذير من أن الشخص يعاني من خطب ما وسيستفيد من تقديم دعم إضافي. </a:t>
            </a:r>
          </a:p>
          <a:p>
            <a:pPr marL="285750" marR="0" lvl="0" indent="-2857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800" b="0" i="0" dirty="0">
                <a:effectLst/>
                <a:latin typeface="Times New Roman" panose="02020603050405020304" pitchFamily="18" charset="0"/>
                <a:cs typeface="Arial" panose="020B0604020202020204" pitchFamily="34" charset="0"/>
              </a:rPr>
              <a:t>وعندما تلاحظ هذه العلامات، أو يأتيك شخص مكروب، فما الذي يمكنك فعله؟</a:t>
            </a:r>
            <a:endParaRPr lang="en-US" sz="1200" b="0" dirty="0">
              <a:latin typeface="Arial" panose="020B0604020202020204" pitchFamily="34" charset="0"/>
              <a:cs typeface="Arial" panose="020B0604020202020204" pitchFamily="34" charset="0"/>
            </a:endParaRP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latin typeface="Arial" panose="020B0604020202020204" pitchFamily="34" charset="0"/>
              <a:cs typeface="Arial" panose="020B0604020202020204" pitchFamily="34" charset="0"/>
            </a:endParaRPr>
          </a:p>
          <a:p>
            <a:pPr algn="r" rtl="1"/>
            <a:endParaRPr lang="en-US" dirty="0"/>
          </a:p>
        </p:txBody>
      </p:sp>
      <p:sp>
        <p:nvSpPr>
          <p:cNvPr id="4" name="Slide Number Placeholder 3"/>
          <p:cNvSpPr>
            <a:spLocks noGrp="1"/>
          </p:cNvSpPr>
          <p:nvPr>
            <p:ph type="sldNum" sz="quarter" idx="5"/>
          </p:nvPr>
        </p:nvSpPr>
        <p:spPr/>
        <p:txBody>
          <a:bodyPr rtlCol="1"/>
          <a:lstStyle/>
          <a:p>
            <a:pPr rtl="1"/>
            <a:fld id="{D70FF2E4-95BE-49CA-89E1-C2C428ECDA9A}" type="slidenum">
              <a:rPr lang="en-US" smtClean="0"/>
              <a:pPr/>
              <a:t>13</a:t>
            </a:fld>
            <a:endParaRPr lang="en-US" dirty="0"/>
          </a:p>
        </p:txBody>
      </p:sp>
    </p:spTree>
    <p:extLst>
      <p:ext uri="{BB962C8B-B14F-4D97-AF65-F5344CB8AC3E}">
        <p14:creationId xmlns:p14="http://schemas.microsoft.com/office/powerpoint/2010/main" val="30657387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lstStyle/>
          <a:p>
            <a:pPr rtl="1"/>
            <a:r>
              <a:rPr lang="ar" b="1"/>
              <a:t>بيّن ما الأزمة العاجلة. أكّد على أن هذا الموديول لا يهدف إلى إعداد أو تدريب المديرين على التعامل مع الأزمات العاطفية أو أزمات الصحة العقلية. يتمثل دور المدير في المبادرة فورًا إلى التماس المشورة المهنية إذا صادف شخصًا في أزمة. </a:t>
            </a:r>
          </a:p>
          <a:p>
            <a:pPr rtl="1"/>
            <a:r>
              <a:rPr lang="ar" b="0" i="0" u="sng"/>
              <a:t>أمثلة على الأزمة العاطفية:</a:t>
            </a:r>
          </a:p>
          <a:p>
            <a:pPr rtl="1"/>
            <a:r>
              <a:rPr lang="ar"/>
              <a:t>الخواطر والسلوكيات الانتحارية</a:t>
            </a:r>
          </a:p>
          <a:p>
            <a:pPr rtl="1"/>
            <a:r>
              <a:rPr lang="ar"/>
              <a:t>الآثار الشديدة لتعاطي الكحول أو المخدرات (أزمة تعاطي مواد الإدمان)</a:t>
            </a:r>
          </a:p>
          <a:p>
            <a:pPr rtl="1"/>
            <a:r>
              <a:rPr lang="ar"/>
              <a:t>العدوان</a:t>
            </a:r>
          </a:p>
          <a:p>
            <a:pPr rtl="1"/>
            <a:r>
              <a:rPr lang="ar"/>
              <a:t>عدم القدرة على الاعتناء بالنفس أو بالآخرين</a:t>
            </a:r>
          </a:p>
          <a:p>
            <a:pPr rtl="1"/>
            <a:r>
              <a:rPr lang="ar"/>
              <a:t>الحالات الذهانية – السلوكيات الغريبة أو تشوش التفكير أو الكلام</a:t>
            </a:r>
          </a:p>
          <a:p>
            <a:pPr rtl="1"/>
            <a:endParaRPr lang="en-US" dirty="0"/>
          </a:p>
        </p:txBody>
      </p:sp>
      <p:sp>
        <p:nvSpPr>
          <p:cNvPr id="4" name="Slide Number Placeholder 3"/>
          <p:cNvSpPr>
            <a:spLocks noGrp="1"/>
          </p:cNvSpPr>
          <p:nvPr>
            <p:ph type="sldNum" sz="quarter" idx="5"/>
          </p:nvPr>
        </p:nvSpPr>
        <p:spPr/>
        <p:txBody>
          <a:bodyPr rtlCol="1"/>
          <a:lstStyle/>
          <a:p>
            <a:pPr rtl="1"/>
            <a:fld id="{D70FF2E4-95BE-49CA-89E1-C2C428ECDA9A}" type="slidenum">
              <a:rPr lang="en-US" smtClean="0"/>
              <a:pPr/>
              <a:t>14</a:t>
            </a:fld>
            <a:endParaRPr lang="en-US" dirty="0"/>
          </a:p>
        </p:txBody>
      </p:sp>
    </p:spTree>
    <p:extLst>
      <p:ext uri="{BB962C8B-B14F-4D97-AF65-F5344CB8AC3E}">
        <p14:creationId xmlns:p14="http://schemas.microsoft.com/office/powerpoint/2010/main" val="17911573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lstStyle/>
          <a:p>
            <a:pPr marL="0" indent="0" rtl="1">
              <a:buFont typeface="Arial" panose="020B0604020202020204" pitchFamily="34" charset="0"/>
              <a:buNone/>
            </a:pPr>
            <a:r>
              <a:rPr lang="ar" b="1" i="1"/>
              <a:t>ناقش:</a:t>
            </a:r>
          </a:p>
          <a:p>
            <a:pPr marL="171450" indent="-171450" rtl="1">
              <a:buFont typeface="Arial" panose="020B0604020202020204" pitchFamily="34" charset="0"/>
              <a:buChar char="•"/>
            </a:pPr>
            <a:r>
              <a:rPr lang="ar"/>
              <a:t>هيا ننظر الآن إلى مبدأ العمل "استمع". </a:t>
            </a:r>
          </a:p>
          <a:p>
            <a:pPr marL="171450" indent="-171450" rtl="1">
              <a:buFont typeface="Arial" panose="020B0604020202020204" pitchFamily="34" charset="0"/>
              <a:buChar char="•"/>
            </a:pPr>
            <a:r>
              <a:rPr lang="ar"/>
              <a:t>أحد الأسئلة المهمة المرتبطة بهذا المبدأ من مبادئ العمل هو: </a:t>
            </a:r>
            <a:r>
              <a:rPr lang="ar" i="1"/>
              <a:t>كيف يمكنني الاستجابة للكرب بشكل يقدم يد العون؟</a:t>
            </a:r>
          </a:p>
          <a:p>
            <a:pPr marL="171450" indent="-171450" rtl="1">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rtlCol="1"/>
          <a:lstStyle/>
          <a:p>
            <a:pPr rtl="1"/>
            <a:fld id="{D70FF2E4-95BE-49CA-89E1-C2C428ECDA9A}" type="slidenum">
              <a:rPr lang="en-US" smtClean="0"/>
              <a:pPr/>
              <a:t>15</a:t>
            </a:fld>
            <a:endParaRPr lang="en-US" dirty="0"/>
          </a:p>
        </p:txBody>
      </p:sp>
    </p:spTree>
    <p:extLst>
      <p:ext uri="{BB962C8B-B14F-4D97-AF65-F5344CB8AC3E}">
        <p14:creationId xmlns:p14="http://schemas.microsoft.com/office/powerpoint/2010/main" val="9487300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normAutofit fontScale="92500"/>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 b="1" i="1" dirty="0"/>
              <a:t>اطرح على المشاركين </a:t>
            </a:r>
            <a:r>
              <a:rPr lang="ar" b="0" i="1" dirty="0"/>
              <a:t>السؤال التالي وناقش إجاباتهم قبل الكشف عن المعلومات المذكورة في هذه الشريحة ومناقشتها. إذا كانت المجموعة كبيرة وكنت تيسّر هذه الجلسة افتراضيًّا، فاطلب من المشاركين الإجابة بإدخال الإجابات في الدردشة: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b="0" i="0" dirty="0"/>
              <a:t>ما بعض أدوات الاستماع الإيجابي أو أدوات الاتصال الأخرى التي يمكنها مساعدتك على الاستجابة لشخص يعاني من كُربة كمدير أو قائد أو اختصاصي موارد بشرية؟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0" i="0"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 b="1" i="1" dirty="0"/>
              <a:t>ناقش </a:t>
            </a:r>
            <a:r>
              <a:rPr lang="ar" b="0" i="1" dirty="0"/>
              <a:t>النقاط المذكورة في الشريحة وما يلي</a:t>
            </a:r>
            <a:r>
              <a:rPr lang="en" b="0" i="1" dirty="0"/>
              <a:t>:</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b="0" i="0" dirty="0"/>
              <a:t>نبذة عن </a:t>
            </a:r>
            <a:r>
              <a:rPr lang="ar" b="1" i="0" dirty="0"/>
              <a:t>مهارات الاستماع الإيجابي: </a:t>
            </a:r>
            <a:r>
              <a:rPr lang="ar" b="0" i="0" dirty="0"/>
              <a:t>سيساعد استخدام مهارات الاستماع الإيجابي على التعبير عن مشاعر المشاركة الوجدانية والاحترام، وتشجيع الشخص على "الفضفضة"، والمساعدة على توضيح القضايا الأكثر إلحاحًا. تشمل مهارات الاستماع الإيجابي: </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dirty="0"/>
              <a:t>الحضور بشكل تام في المحادثة</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dirty="0"/>
              <a:t>إظهار الاهتمام (مثلاً: بممارسة التواصل البصري الجيد أو استخدام الاستراتيجيات المناسبة لفعل هذا)</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dirty="0"/>
              <a:t>ملاحظة (واستخدام) المؤشرات غير اللفظية اللائقة سياقيًّا وثقافيًّا</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dirty="0"/>
              <a:t>إعادة صياغة ما قيل والتأمل فيه</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dirty="0"/>
              <a:t>طرح أسئلة تشجع على المزيد من الاستجابات (دون طرح أسئلة على قدر شخصية أو صريحة للغاية)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b="0" i="1"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 b="1" i="0" dirty="0"/>
              <a:t>ملاحظة للمُيسِّرين: </a:t>
            </a:r>
            <a:r>
              <a:rPr lang="ar" b="0" i="0" dirty="0"/>
              <a:t>كلما سمح الوقت، يمكن استخدام الكثير من النقاط المذكورة في هذه الشريحة لحث المشاركين على المناقشة. على سبيل المثال: يمكنك أن تطرح على المشاركين بعض الأسئلة التالية أو كلها:</a:t>
            </a:r>
          </a:p>
          <a:p>
            <a:pPr marL="228600" marR="0" lvl="0" indent="-228600" algn="r" defTabSz="914400" rtl="1" eaLnBrk="1" fontAlgn="auto" latinLnBrk="0" hangingPunct="1">
              <a:lnSpc>
                <a:spcPct val="100000"/>
              </a:lnSpc>
              <a:spcBef>
                <a:spcPts val="0"/>
              </a:spcBef>
              <a:spcAft>
                <a:spcPts val="0"/>
              </a:spcAft>
              <a:buClrTx/>
              <a:buSzTx/>
              <a:buFont typeface="+mj-lt"/>
              <a:buAutoNum type="arabicPeriod"/>
              <a:tabLst/>
              <a:defRPr/>
            </a:pPr>
            <a:r>
              <a:rPr lang="ar" b="0" i="0" dirty="0"/>
              <a:t>كيف يمكننا التعبير عن التعاطف والاحترام عندما يخاطبنا/نتكلم مع شخص مكروب؟</a:t>
            </a:r>
          </a:p>
          <a:p>
            <a:pPr marL="228600" marR="0" lvl="0" indent="-228600" algn="r" defTabSz="914400" rtl="1" eaLnBrk="1" fontAlgn="auto" latinLnBrk="0" hangingPunct="1">
              <a:lnSpc>
                <a:spcPct val="100000"/>
              </a:lnSpc>
              <a:spcBef>
                <a:spcPts val="0"/>
              </a:spcBef>
              <a:spcAft>
                <a:spcPts val="0"/>
              </a:spcAft>
              <a:buClrTx/>
              <a:buSzTx/>
              <a:buFont typeface="+mj-lt"/>
              <a:buAutoNum type="arabicPeriod"/>
              <a:tabLst/>
              <a:defRPr/>
            </a:pPr>
            <a:r>
              <a:rPr lang="ar" b="0" i="0" dirty="0"/>
              <a:t>ما بعض مهارات الاستماع الإيجابي التي يمكنها مساعدتك عندما تتكلم مع شخص مكروب؟ كيف يمكن أن تختلف بعض هذه المهارات والمؤشرات عبر الثقافات والسياقات؟</a:t>
            </a:r>
          </a:p>
          <a:p>
            <a:pPr marL="228600" marR="0" lvl="0" indent="-228600" algn="r" defTabSz="914400" rtl="1" eaLnBrk="1" fontAlgn="auto" latinLnBrk="0" hangingPunct="1">
              <a:lnSpc>
                <a:spcPct val="100000"/>
              </a:lnSpc>
              <a:spcBef>
                <a:spcPts val="0"/>
              </a:spcBef>
              <a:spcAft>
                <a:spcPts val="0"/>
              </a:spcAft>
              <a:buClrTx/>
              <a:buSzTx/>
              <a:buFont typeface="+mj-lt"/>
              <a:buAutoNum type="arabicPeriod"/>
              <a:tabLst/>
              <a:defRPr/>
            </a:pPr>
            <a:r>
              <a:rPr lang="ar" b="0" i="0" dirty="0"/>
              <a:t>كيف يمكن لإعادة الصياغة أو إعادة ما قاله الشخص تقديم يد العون؟</a:t>
            </a:r>
          </a:p>
          <a:p>
            <a:pPr marL="228600" marR="0" lvl="0" indent="-228600" algn="r" defTabSz="914400" rtl="1" eaLnBrk="1" fontAlgn="auto" latinLnBrk="0" hangingPunct="1">
              <a:lnSpc>
                <a:spcPct val="100000"/>
              </a:lnSpc>
              <a:spcBef>
                <a:spcPts val="0"/>
              </a:spcBef>
              <a:spcAft>
                <a:spcPts val="0"/>
              </a:spcAft>
              <a:buClrTx/>
              <a:buSzTx/>
              <a:buFont typeface="+mj-lt"/>
              <a:buAutoNum type="arabicPeriod"/>
              <a:tabLst/>
              <a:defRPr/>
            </a:pPr>
            <a:r>
              <a:rPr lang="ar" b="0" i="0" dirty="0"/>
              <a:t>ما نوع الحدود المهنية التي قد يكون من المهم أن تحافظ عليها في هذا الموقف؟ </a:t>
            </a:r>
          </a:p>
          <a:p>
            <a:pPr marL="228600" marR="0" lvl="0" indent="-228600" algn="r" defTabSz="914400" rtl="1" eaLnBrk="1" fontAlgn="auto" latinLnBrk="0" hangingPunct="1">
              <a:lnSpc>
                <a:spcPct val="100000"/>
              </a:lnSpc>
              <a:spcBef>
                <a:spcPts val="0"/>
              </a:spcBef>
              <a:spcAft>
                <a:spcPts val="0"/>
              </a:spcAft>
              <a:buClrTx/>
              <a:buSzTx/>
              <a:buFont typeface="+mj-lt"/>
              <a:buAutoNum type="arabicPeriod"/>
              <a:tabLst/>
              <a:defRPr/>
            </a:pPr>
            <a:r>
              <a:rPr lang="ar" b="0" i="0" dirty="0"/>
              <a:t>كيف يمكنك تطبيع تفاعلات الإجهاد والتماس الدعم؟</a:t>
            </a:r>
          </a:p>
          <a:p>
            <a:pPr marL="0" marR="0" lvl="0" indent="0" algn="r" defTabSz="914400" rtl="1" eaLnBrk="1" fontAlgn="auto" latinLnBrk="0" hangingPunct="1">
              <a:lnSpc>
                <a:spcPct val="100000"/>
              </a:lnSpc>
              <a:spcBef>
                <a:spcPts val="0"/>
              </a:spcBef>
              <a:spcAft>
                <a:spcPts val="0"/>
              </a:spcAft>
              <a:buClrTx/>
              <a:buSzTx/>
              <a:buFontTx/>
              <a:buNone/>
              <a:tabLst/>
              <a:defRPr/>
            </a:pPr>
            <a:endParaRPr lang="en-US" b="0" i="1" dirty="0"/>
          </a:p>
          <a:p>
            <a:pPr algn="r" rtl="1"/>
            <a:endParaRPr lang="en-US" dirty="0"/>
          </a:p>
        </p:txBody>
      </p:sp>
      <p:sp>
        <p:nvSpPr>
          <p:cNvPr id="4" name="Slide Number Placeholder 3"/>
          <p:cNvSpPr>
            <a:spLocks noGrp="1"/>
          </p:cNvSpPr>
          <p:nvPr>
            <p:ph type="sldNum" sz="quarter" idx="5"/>
          </p:nvPr>
        </p:nvSpPr>
        <p:spPr/>
        <p:txBody>
          <a:bodyPr rtlCol="1"/>
          <a:lstStyle/>
          <a:p>
            <a:pPr rtl="1"/>
            <a:fld id="{D70FF2E4-95BE-49CA-89E1-C2C428ECDA9A}" type="slidenum">
              <a:rPr lang="en-US" smtClean="0"/>
              <a:pPr/>
              <a:t>16</a:t>
            </a:fld>
            <a:endParaRPr lang="en-US" dirty="0"/>
          </a:p>
        </p:txBody>
      </p:sp>
    </p:spTree>
    <p:extLst>
      <p:ext uri="{BB962C8B-B14F-4D97-AF65-F5344CB8AC3E}">
        <p14:creationId xmlns:p14="http://schemas.microsoft.com/office/powerpoint/2010/main" val="254659516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lstStyle/>
          <a:p>
            <a:pPr rtl="1"/>
            <a:r>
              <a:rPr lang="ar" b="1"/>
              <a:t>أكّد على أن هذا الموديول لا يهدف إلى إعداد أو تدريب المديرين على التعامل مع الأزمات العاطفية أو أزمات الصحة العقلية. الهدف تخفيف التصعيد والتزام الهدوء والتماس الخدمات الطبية أو المساعدة على الفور من مهنيّ مدرَّب.</a:t>
            </a:r>
          </a:p>
          <a:p>
            <a:pPr rtl="1"/>
            <a:r>
              <a:rPr lang="ar"/>
              <a:t>أمثلة على الأزمات:</a:t>
            </a:r>
          </a:p>
          <a:p>
            <a:pPr rtl="1"/>
            <a:r>
              <a:rPr lang="ar"/>
              <a:t>الخواطر والسلوكيات الانتحارية</a:t>
            </a:r>
          </a:p>
          <a:p>
            <a:pPr rtl="1"/>
            <a:r>
              <a:rPr lang="ar"/>
              <a:t>الآثار الشديدة لتعاطي الكحول أو المخدرات (أزمة تعاطي مواد الإدمان)</a:t>
            </a:r>
          </a:p>
          <a:p>
            <a:pPr rtl="1"/>
            <a:r>
              <a:rPr lang="ar"/>
              <a:t>العدوان</a:t>
            </a:r>
          </a:p>
          <a:p>
            <a:pPr rtl="1"/>
            <a:r>
              <a:rPr lang="ar"/>
              <a:t>عدم القدرة على الاعتناء بالنفس أو بالآخرين</a:t>
            </a:r>
          </a:p>
          <a:p>
            <a:pPr rtl="1"/>
            <a:r>
              <a:rPr lang="ar"/>
              <a:t>الحالات الذهانية </a:t>
            </a:r>
          </a:p>
          <a:p>
            <a:pPr rtl="1"/>
            <a:endParaRPr lang="en-US" dirty="0"/>
          </a:p>
        </p:txBody>
      </p:sp>
      <p:sp>
        <p:nvSpPr>
          <p:cNvPr id="4" name="Slide Number Placeholder 3"/>
          <p:cNvSpPr>
            <a:spLocks noGrp="1"/>
          </p:cNvSpPr>
          <p:nvPr>
            <p:ph type="sldNum" sz="quarter" idx="5"/>
          </p:nvPr>
        </p:nvSpPr>
        <p:spPr/>
        <p:txBody>
          <a:bodyPr rtlCol="1"/>
          <a:lstStyle/>
          <a:p>
            <a:pPr rtl="1"/>
            <a:fld id="{D70FF2E4-95BE-49CA-89E1-C2C428ECDA9A}" type="slidenum">
              <a:rPr lang="en-US" smtClean="0"/>
              <a:pPr/>
              <a:t>18</a:t>
            </a:fld>
            <a:endParaRPr lang="en-US" dirty="0"/>
          </a:p>
        </p:txBody>
      </p:sp>
    </p:spTree>
    <p:extLst>
      <p:ext uri="{BB962C8B-B14F-4D97-AF65-F5344CB8AC3E}">
        <p14:creationId xmlns:p14="http://schemas.microsoft.com/office/powerpoint/2010/main" val="1253554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normAutofit fontScale="85000" lnSpcReduction="20000"/>
          </a:bodyPr>
          <a:lstStyle/>
          <a:p>
            <a:pPr marL="0" indent="0" algn="r" rtl="1">
              <a:buFont typeface="Arial" panose="020B0604020202020204" pitchFamily="34" charset="0"/>
              <a:buNone/>
            </a:pPr>
            <a:r>
              <a:rPr lang="ar" b="1" i="1" dirty="0"/>
              <a:t>اشرح:</a:t>
            </a:r>
          </a:p>
          <a:p>
            <a:pPr marL="171450" indent="-171450" algn="r" rtl="1">
              <a:buFont typeface="Arial" panose="020B0604020202020204" pitchFamily="34" charset="0"/>
              <a:buChar char="•"/>
            </a:pPr>
            <a:r>
              <a:rPr lang="ar" dirty="0"/>
              <a:t>الإسعافات الأولية النفسية لم تصمَّم ليؤديها شخص تربطك به علاقة مستمرة.</a:t>
            </a:r>
          </a:p>
          <a:p>
            <a:pPr marL="171450" indent="-171450" algn="r" rtl="1">
              <a:buFont typeface="Arial" panose="020B0604020202020204" pitchFamily="34" charset="0"/>
              <a:buChar char="•"/>
            </a:pPr>
            <a:r>
              <a:rPr lang="ar" dirty="0"/>
              <a:t>في منصبك كمدير أو اختصاصي موارد بشرية، ربما تكون أنت نقطة الاتصال الأولى مع الشخص الذي يعاني من كُربة في مكان العمل. عاجلاً أم آجلا، ستصادف موظفين وزملاء يعانون من خطب ما أو يمرون بأزمة، وربما يقصدونك للرد على ما لديهم من أسئلة أو شواغل. فهيا نفكر في كيفية استخلاص بعض أفضل الممارسات من هذا النهج المستنير بالشواهد في تلك اللحظات. </a:t>
            </a:r>
          </a:p>
          <a:p>
            <a:pPr marL="171450" indent="-171450" algn="r" rtl="1">
              <a:buFont typeface="Arial" panose="020B0604020202020204" pitchFamily="34" charset="0"/>
              <a:buChar char="•"/>
            </a:pPr>
            <a:r>
              <a:rPr lang="ar" dirty="0"/>
              <a:t>الجدول الموجود في هذه الشريحة يورد بعض السبل التي يمكن من خلالها للمديرين والقادة استخدام مكونات الإسعافات الأولية النفسية لمساعدتهم على تقديم دعم جيد وتيسير عمليات الإحالة.</a:t>
            </a:r>
          </a:p>
          <a:p>
            <a:pPr marL="0" indent="0" algn="r" rtl="1">
              <a:buFont typeface="Arial" panose="020B0604020202020204" pitchFamily="34" charset="0"/>
              <a:buNone/>
            </a:pPr>
            <a:endParaRPr lang="en-US" b="1" i="1" dirty="0"/>
          </a:p>
          <a:p>
            <a:pPr marL="0" indent="0" algn="r" rtl="1">
              <a:buFont typeface="Arial" panose="020B0604020202020204" pitchFamily="34" charset="0"/>
              <a:buNone/>
            </a:pPr>
            <a:r>
              <a:rPr lang="ar" b="1" i="1" dirty="0"/>
              <a:t>ناقش</a:t>
            </a:r>
            <a:r>
              <a:rPr lang="en" b="1" i="1" dirty="0"/>
              <a:t> </a:t>
            </a:r>
            <a:r>
              <a:rPr lang="ar" b="0" i="0" dirty="0"/>
              <a:t>المعلومات المذكورة في الشريحة والنقاط التالية: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200" dirty="0">
                <a:effectLst/>
                <a:latin typeface="Calibri" panose="020F0502020204030204" pitchFamily="34" charset="0"/>
                <a:ea typeface="Calibri" panose="020F0502020204030204" pitchFamily="34" charset="0"/>
                <a:cs typeface="Times New Roman" panose="02020603050405020304" pitchFamily="18" charset="0"/>
              </a:rPr>
              <a:t>من الأشياء المهمة بوجه خاص التي نلفت إليها أنظار من اعتادوا من بيننا على حل المشكلات وحلها بسرعة (الكثير من المديرين والموارد البشرية) هذا التذكير: </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200" dirty="0">
                <a:effectLst/>
                <a:latin typeface="Calibri" panose="020F0502020204030204" pitchFamily="34" charset="0"/>
                <a:ea typeface="Calibri" panose="020F0502020204030204" pitchFamily="34" charset="0"/>
                <a:cs typeface="Times New Roman" panose="02020603050405020304" pitchFamily="18" charset="0"/>
              </a:rPr>
              <a:t>وظيفتك هنا ليست إصلاح هذا الوضع أو حل جميع مشكلاتهم. مهمتك هنا التعبير عن المشاركة الوجدانية والانشغال، والاستماع إلى شواغلهم، ومساعدتهم على حل المشكلات (مدركًا أن جزءًا كبيرًا من حل المشكلات قد ينطوي على المساعدة على ربطهم بالموارد أو مصادر الدعم الأخرى). </a:t>
            </a:r>
            <a:endParaRPr lang="en-US" b="0" i="0" dirty="0"/>
          </a:p>
          <a:p>
            <a:pPr marL="171450" indent="-171450" algn="r" rtl="1">
              <a:buFont typeface="Arial" panose="020B0604020202020204" pitchFamily="34" charset="0"/>
              <a:buChar char="•"/>
            </a:pPr>
            <a:r>
              <a:rPr lang="ar" b="1" i="0" dirty="0"/>
              <a:t>نبذة عن الاستماع: </a:t>
            </a:r>
            <a:r>
              <a:rPr lang="ar" b="0" i="0" dirty="0"/>
              <a:t>لا تستصغر قوة الحضور، وقوة "الوجود مع"، وقوة الاستماع اليقظ والمتعاطف. وحتى إذا كنت تشعر أنه ليس لديك إلا القليل أو ليس لديك شيء تقدمه من حيث الحل العملي للمشكلات، وأن كل ما يمكنك فعله هو الاستماع بعناية ومحاولة فهم تحدياتهم، فهذا مع ذلك يقدم دعمًا قيّمًا بشكل لا يتصوره عقل. عندما يشعر الناس بأن هناك من يفهمهم، فهذا عادة ما يخفف كربتهم.  </a:t>
            </a:r>
          </a:p>
          <a:p>
            <a:pPr marL="171450" indent="-171450" algn="r" rtl="1">
              <a:buFont typeface="Arial" panose="020B0604020202020204" pitchFamily="34" charset="0"/>
              <a:buChar char="•"/>
            </a:pPr>
            <a:r>
              <a:rPr lang="ar" b="1" i="0" dirty="0"/>
              <a:t>نبذة عن تبادل المعلومات: </a:t>
            </a:r>
            <a:r>
              <a:rPr lang="ar" b="0" i="0" dirty="0"/>
              <a:t>لا تعد بأي شيء لا يمكنك الوفاء به ولا تخمن إذا لم تكن على يقين من المعلومات. قولك "لا أعرف، لكني سأتعرف على المزيد، وسأعود إليك في هذا الشأن" هو في جوهر الإسعافات الأولية النفسية.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b="1" i="0" dirty="0"/>
              <a:t>نبذة عن حل المشكلات: </a:t>
            </a:r>
            <a:r>
              <a:rPr lang="ar" b="0" i="0" dirty="0"/>
              <a:t>أنت بارع في حل المشكلات، ولهذا تشغل المنصب الذي تشغله في الإدارة أو الموارد البشرية. استخدام مهارات حل المشكلات بشكل تعاوني هو في جوهر الإسعافات الأولية النفسية. لكن تذكّر أنك لست معالجًا، وليست مهمتك إصلاح الأمور لهم. التمس الدعم والمساعدة في حدود خبرتك ودورك. </a:t>
            </a:r>
          </a:p>
          <a:p>
            <a:pPr marL="171450" indent="-171450" algn="r" rtl="1">
              <a:buFont typeface="Arial" panose="020B0604020202020204" pitchFamily="34" charset="0"/>
              <a:buChar char="•"/>
            </a:pPr>
            <a:r>
              <a:rPr lang="ar" b="1" i="0" dirty="0"/>
              <a:t>نبذة عن تطبيع الحاجة إلى الدعم: </a:t>
            </a:r>
            <a:r>
              <a:rPr lang="ar" b="0" i="0" dirty="0"/>
              <a:t>يمكنك تطبيع: </a:t>
            </a:r>
          </a:p>
          <a:p>
            <a:pPr marL="628650" marR="0" lvl="1"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b="0" i="0" dirty="0"/>
              <a:t>تجربة تفاعلات الإجهاد (</a:t>
            </a:r>
            <a:r>
              <a:rPr lang="ar" sz="1800" dirty="0">
                <a:effectLst/>
                <a:latin typeface="Calibri" panose="020F0502020204030204" pitchFamily="34" charset="0"/>
                <a:ea typeface="Calibri" panose="020F0502020204030204" pitchFamily="34" charset="0"/>
                <a:cs typeface="Times New Roman" panose="02020603050405020304" pitchFamily="18" charset="0"/>
              </a:rPr>
              <a:t>من الطبيعي والسويّ في المواقف والمناصب عالية الإجهاد أن تمر بلحظات من الشعور بالقهر ومعايشة تفاعلات إجهاد قوية.</a:t>
            </a:r>
            <a:r>
              <a:rPr lang="ar" b="0" i="0" dirty="0"/>
              <a:t>)</a:t>
            </a:r>
          </a:p>
          <a:p>
            <a:pPr marL="628650" lvl="1" indent="-171450" algn="r" rtl="1">
              <a:buFont typeface="Arial" panose="020B0604020202020204" pitchFamily="34" charset="0"/>
              <a:buChar char="•"/>
            </a:pPr>
            <a:r>
              <a:rPr lang="ar" b="0" i="0" dirty="0"/>
              <a:t>هذه المرونة هي القاعدة وكيف بإمكان الدعم تقديم يد العون (في معظم الأحيان نجد أن تفاعلات الإجهاد الشديدة هذه تمر، لكن من المفيد أن تتخذ خطوات للاعتناء بنفسك والارتباط بوسائل الدعم والموارد الأخرى)  </a:t>
            </a:r>
            <a:endParaRPr lang="en-US" b="1" i="0" dirty="0"/>
          </a:p>
          <a:p>
            <a:pPr marL="171450" indent="-171450" algn="r" rtl="1">
              <a:buFont typeface="Arial" panose="020B0604020202020204" pitchFamily="34" charset="0"/>
              <a:buChar char="•"/>
            </a:pPr>
            <a:r>
              <a:rPr lang="ar" b="1" i="0" dirty="0"/>
              <a:t>نبذة عن معرفة ما الموارد المتاحة: </a:t>
            </a:r>
            <a:r>
              <a:rPr lang="ar" b="0" i="0" dirty="0"/>
              <a:t>ليس متوقعًا منك معرفة جميع الموارد التي قد تساعدك، لكن ينبغي أن يكون لديك بعض المعرفة بنقاط الإحالة و/أو ممن تطلب المزيد من المعلومات والمساعدة. </a:t>
            </a:r>
            <a:endParaRPr lang="en-US" b="1" i="0" dirty="0"/>
          </a:p>
        </p:txBody>
      </p:sp>
      <p:sp>
        <p:nvSpPr>
          <p:cNvPr id="4" name="Slide Number Placeholder 3"/>
          <p:cNvSpPr>
            <a:spLocks noGrp="1"/>
          </p:cNvSpPr>
          <p:nvPr>
            <p:ph type="sldNum" sz="quarter" idx="5"/>
          </p:nvPr>
        </p:nvSpPr>
        <p:spPr/>
        <p:txBody>
          <a:bodyPr rtlCol="1"/>
          <a:lstStyle/>
          <a:p>
            <a:pPr rtl="1"/>
            <a:fld id="{D70FF2E4-95BE-49CA-89E1-C2C428ECDA9A}" type="slidenum">
              <a:rPr lang="en-US" smtClean="0"/>
              <a:pPr/>
              <a:t>19</a:t>
            </a:fld>
            <a:endParaRPr lang="en-US" dirty="0"/>
          </a:p>
        </p:txBody>
      </p:sp>
    </p:spTree>
    <p:extLst>
      <p:ext uri="{BB962C8B-B14F-4D97-AF65-F5344CB8AC3E}">
        <p14:creationId xmlns:p14="http://schemas.microsoft.com/office/powerpoint/2010/main" val="10340605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lstStyle/>
          <a:p>
            <a:pPr rtl="1"/>
            <a:r>
              <a:rPr lang="ar" b="1" i="1"/>
              <a:t>اشرح:</a:t>
            </a:r>
          </a:p>
          <a:p>
            <a:pPr marL="171450" indent="-171450" rtl="1">
              <a:buFont typeface="Arial" panose="020B0604020202020204" pitchFamily="34" charset="0"/>
              <a:buChar char="•"/>
            </a:pPr>
            <a:r>
              <a:rPr lang="ar" b="0" i="0"/>
              <a:t>في بعض الأحيان، ربما يكون هناك موظف تظهر عليه تفاعلات الإجهاد في العمل، أو تعرف أنه في أزمة أو يعاني من خطب ما، لكنه لم يخاطبك لمناقشة الأمور.</a:t>
            </a:r>
          </a:p>
          <a:p>
            <a:pPr marL="171450" indent="-171450" rtl="1">
              <a:buFont typeface="Arial" panose="020B0604020202020204" pitchFamily="34" charset="0"/>
              <a:buChar char="•"/>
            </a:pPr>
            <a:r>
              <a:rPr lang="ar" b="0" i="0"/>
              <a:t>في هذه الحالات، يمكن أن يشتمل النهج المستنير بالإسعافات الأولية النفسية في الدعم على مخاطبة هذا الموظف، وإجراء استفسارات مترفّقة، والسؤال عن الكيفية التي يمكنك بها دعمه أثناء هذا الوقت. </a:t>
            </a:r>
          </a:p>
          <a:p>
            <a:pPr marL="171450" indent="-171450" rtl="1">
              <a:buFont typeface="Arial" panose="020B0604020202020204" pitchFamily="34" charset="0"/>
              <a:buChar char="•"/>
            </a:pPr>
            <a:endParaRPr lang="en-US" b="0" i="0" dirty="0"/>
          </a:p>
          <a:p>
            <a:pPr marL="0" indent="0" rtl="1">
              <a:buFont typeface="Arial" panose="020B0604020202020204" pitchFamily="34" charset="0"/>
              <a:buNone/>
            </a:pPr>
            <a:r>
              <a:rPr lang="ar" b="1" i="1"/>
              <a:t>اطرح على المشاركين </a:t>
            </a:r>
            <a:r>
              <a:rPr lang="ar" b="0" i="1"/>
              <a:t>السؤال التالي وناقش إجاباتهم قبل الكشف عن المعلومات المذكورة في هذه الشريحة ومناقشتها</a:t>
            </a:r>
            <a:r>
              <a:rPr lang="en" b="0" i="1"/>
              <a:t>.</a:t>
            </a:r>
          </a:p>
          <a:p>
            <a:pPr marL="171450" indent="-171450" rtl="1">
              <a:buFont typeface="Arial" panose="020B0604020202020204" pitchFamily="34" charset="0"/>
              <a:buChar char="•"/>
            </a:pPr>
            <a:r>
              <a:rPr lang="ar" b="0" i="1"/>
              <a:t> </a:t>
            </a:r>
            <a:r>
              <a:rPr lang="ar" b="0" i="0"/>
              <a:t>فكيف يمكنك، كمدير، مخاطبة عضو فريقك الذي تعتقد أنه يعاني من خطب ما؟ ما بعض الأشياء التي قد تقولها له أو تسأله عنها؟</a:t>
            </a:r>
          </a:p>
          <a:p>
            <a:pPr marL="171450" indent="-171450" rtl="1">
              <a:buFont typeface="Arial" panose="020B0604020202020204" pitchFamily="34" charset="0"/>
              <a:buChar char="•"/>
            </a:pPr>
            <a:endParaRPr lang="en-US" b="0" i="0" dirty="0"/>
          </a:p>
          <a:p>
            <a:pPr marL="0" indent="0" rtl="1">
              <a:buFont typeface="Arial" panose="020B0604020202020204" pitchFamily="34" charset="0"/>
              <a:buNone/>
            </a:pPr>
            <a:r>
              <a:rPr lang="ar" b="1" i="1"/>
              <a:t>ناقش </a:t>
            </a:r>
            <a:r>
              <a:rPr lang="ar" b="0" i="1"/>
              <a:t>المعلومات المذكورة في هذه الشريحة</a:t>
            </a:r>
            <a:endParaRPr lang="en-US" b="1" i="1" dirty="0"/>
          </a:p>
          <a:p>
            <a:pPr marL="171450" indent="-171450" rtl="1">
              <a:buFont typeface="Arial" panose="020B0604020202020204" pitchFamily="34" charset="0"/>
              <a:buChar char="•"/>
            </a:pPr>
            <a:r>
              <a:rPr lang="ar" b="0" i="0"/>
              <a:t>إليك بعض العبارات والأسئلة التي قد تكون مفيدة لبدء محادثة…</a:t>
            </a:r>
          </a:p>
        </p:txBody>
      </p:sp>
      <p:sp>
        <p:nvSpPr>
          <p:cNvPr id="4" name="Slide Number Placeholder 3"/>
          <p:cNvSpPr>
            <a:spLocks noGrp="1"/>
          </p:cNvSpPr>
          <p:nvPr>
            <p:ph type="sldNum" sz="quarter" idx="5"/>
          </p:nvPr>
        </p:nvSpPr>
        <p:spPr/>
        <p:txBody>
          <a:bodyPr rtlCol="1"/>
          <a:lstStyle/>
          <a:p>
            <a:pPr rtl="1"/>
            <a:fld id="{D70FF2E4-95BE-49CA-89E1-C2C428ECDA9A}" type="slidenum">
              <a:rPr lang="en-US" smtClean="0"/>
              <a:pPr/>
              <a:t>20</a:t>
            </a:fld>
            <a:endParaRPr lang="en-US" dirty="0"/>
          </a:p>
        </p:txBody>
      </p:sp>
    </p:spTree>
    <p:extLst>
      <p:ext uri="{BB962C8B-B14F-4D97-AF65-F5344CB8AC3E}">
        <p14:creationId xmlns:p14="http://schemas.microsoft.com/office/powerpoint/2010/main" val="1158608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normAutofit fontScale="77500" lnSpcReduction="20000"/>
          </a:bodyPr>
          <a:lstStyle/>
          <a:p>
            <a:pPr marL="0" indent="0" rtl="1">
              <a:buFont typeface="Arial" panose="020B0604020202020204" pitchFamily="34" charset="0"/>
              <a:buNone/>
            </a:pPr>
            <a:r>
              <a:rPr lang="ar" b="1" i="1" dirty="0"/>
              <a:t>قدّم </a:t>
            </a:r>
            <a:r>
              <a:rPr lang="ar" b="0" i="1" dirty="0"/>
              <a:t>كيف ستتعامل مع هذا الموضوع فيما تقوم بتحريك مختلف العناصر في هذه الشريحة</a:t>
            </a:r>
            <a:r>
              <a:rPr lang="ar" b="1" i="1" dirty="0"/>
              <a:t>:</a:t>
            </a:r>
          </a:p>
          <a:p>
            <a:pPr marL="171450" indent="-171450" rtl="1">
              <a:buFont typeface="Arial" panose="020B0604020202020204" pitchFamily="34" charset="0"/>
              <a:buChar char="•"/>
            </a:pPr>
            <a:r>
              <a:rPr lang="ar" dirty="0"/>
              <a:t>سنوافيكم اليوم بمقدمة موجزة في الإسعافات الأولية النفسية. سنتحدث بشكل عام عن النموذج وكيفية تطبيقه. </a:t>
            </a:r>
          </a:p>
          <a:p>
            <a:pPr marL="171450" indent="-171450" rtl="1">
              <a:buFont typeface="Arial" panose="020B0604020202020204" pitchFamily="34" charset="0"/>
              <a:buChar char="•"/>
            </a:pPr>
            <a:r>
              <a:rPr lang="ar" dirty="0"/>
              <a:t>بعدئذ سنركّز على الكيفية التي يمكن بها لهذا النموذج مساعدة المديرين وموظفي الموارد البشرية الذين يقدمون الدعم للموظفين الذين هم في كرب.</a:t>
            </a:r>
          </a:p>
          <a:p>
            <a:pPr marL="171450" indent="-171450" rtl="1">
              <a:buFont typeface="Arial" panose="020B0604020202020204" pitchFamily="34" charset="0"/>
              <a:buChar char="•"/>
            </a:pPr>
            <a:r>
              <a:rPr lang="ar" sz="1200" dirty="0">
                <a:effectLst/>
                <a:latin typeface="+mn-lt"/>
                <a:ea typeface="+mn-ea"/>
              </a:rPr>
              <a:t>لكن إليكم أولاً </a:t>
            </a:r>
            <a:r>
              <a:rPr lang="ar" sz="1200" u="sng" dirty="0">
                <a:effectLst/>
                <a:latin typeface="+mn-lt"/>
                <a:ea typeface="+mn-ea"/>
              </a:rPr>
              <a:t>بعض التحذيرات المهمة</a:t>
            </a:r>
            <a:r>
              <a:rPr lang="ar" sz="1200" dirty="0">
                <a:effectLst/>
                <a:latin typeface="+mn-lt"/>
                <a:ea typeface="+mn-ea"/>
              </a:rPr>
              <a:t>:</a:t>
            </a:r>
          </a:p>
          <a:p>
            <a:pPr marL="628650" lvl="1" indent="-171450" rtl="1">
              <a:buFont typeface="Arial" panose="020B0604020202020204" pitchFamily="34" charset="0"/>
              <a:buChar char="•"/>
            </a:pPr>
            <a:r>
              <a:rPr lang="ar" sz="1200" dirty="0">
                <a:effectLst/>
                <a:latin typeface="+mn-lt"/>
                <a:ea typeface="+mn-ea"/>
              </a:rPr>
              <a:t>عندما نتحدث عن "الموظفين الذين هم في كرب"، فنحن لا نعني الموظفين الذين يعانون من مشكلات حادة تتعلق بالصحة العقلية أو الطب النفسي (كالذهان أو الميول الانتحارية). </a:t>
            </a:r>
            <a:r>
              <a:rPr lang="ar" sz="1800" dirty="0">
                <a:effectLst/>
                <a:latin typeface="+mn-lt"/>
                <a:ea typeface="+mn-ea"/>
              </a:rPr>
              <a:t>بل نتحدث عن ذلك النوع من التحديات العاطفية الذي يواجهه معظم الناس في مرحلة ما من مراحل حياتهم، </a:t>
            </a:r>
            <a:r>
              <a:rPr lang="ar" sz="1800" dirty="0">
                <a:effectLst/>
                <a:latin typeface="Times New Roman" panose="02020603050405020304" pitchFamily="18" charset="0"/>
                <a:ea typeface="Times New Roman" panose="02020603050405020304" pitchFamily="18" charset="0"/>
              </a:rPr>
              <a:t>بمعنى الأشياء التي تتعلق بالأحزان الحياتية، والتغيرات المُكرِبة في العلاقات، والمرض المزمن، والأحداث الأخرى الشائعة في الحياة التي قد تنطوي على الموارد البشرية. </a:t>
            </a:r>
            <a:endParaRPr lang="en-US" dirty="0"/>
          </a:p>
          <a:p>
            <a:pPr marL="628650" lvl="1" indent="-171450" rtl="1">
              <a:buFont typeface="Arial" panose="020B0604020202020204" pitchFamily="34" charset="0"/>
              <a:buChar char="•"/>
            </a:pPr>
            <a:r>
              <a:rPr lang="ar" sz="1200" dirty="0"/>
              <a:t>وهذه الجلسة </a:t>
            </a:r>
            <a:r>
              <a:rPr lang="ar" sz="1200" u="sng" dirty="0"/>
              <a:t>ليست</a:t>
            </a:r>
            <a:r>
              <a:rPr lang="ar" sz="1200" dirty="0"/>
              <a:t> تدريبًا شاملاً على توفير الإسعافات الأولية النفسية للأفراد المتضررين من الكوارث أو الأحداث الصادمة. بل هي خطوة أكثر تركيزًا لاستكشاف الكيفية التي يمكن بها لعناصر نهج الإسعافات الأولية النفسية مساعدتك – </a:t>
            </a:r>
            <a:r>
              <a:rPr lang="ar" dirty="0"/>
              <a:t>كمدير أو اختصاصي موارد بشرية</a:t>
            </a:r>
            <a:r>
              <a:rPr lang="ar" sz="1200" dirty="0"/>
              <a:t> – على دعم الموظفين الذين يعانون من كرب أو أزمة.</a:t>
            </a:r>
            <a:endParaRPr lang="en-US" dirty="0"/>
          </a:p>
          <a:p>
            <a:pPr marL="171450" indent="-171450" rtl="1">
              <a:buFont typeface="Arial" panose="020B0604020202020204" pitchFamily="34" charset="0"/>
              <a:buChar char="•"/>
            </a:pPr>
            <a:r>
              <a:rPr lang="ar" b="0" i="0" dirty="0"/>
              <a:t>وهذه تعتبر</a:t>
            </a:r>
            <a:r>
              <a:rPr lang="ar" b="1" i="1" dirty="0"/>
              <a:t> </a:t>
            </a:r>
            <a:r>
              <a:rPr lang="ar" b="0" i="0" dirty="0"/>
              <a:t>بعض الطرق التي يمكن أن تساعد بها عناصر الإسعافات الأولية النفسية المديرين والقادة والموارد البشرية لتقديم دعم فعال ومستنير بالإسعافات الأولية النفسية للموظفين أو الزملاء الذين يعانون من كرب أو أزمة.</a:t>
            </a:r>
          </a:p>
          <a:p>
            <a:pPr marL="800100" lvl="1" indent="-342900" rtl="1">
              <a:spcBef>
                <a:spcPts val="800"/>
              </a:spcBef>
              <a:spcAft>
                <a:spcPts val="800"/>
              </a:spcAft>
              <a:buFont typeface="+mj-lt"/>
              <a:buAutoNum type="arabicPeriod"/>
            </a:pPr>
            <a:r>
              <a:rPr lang="ar" sz="1200" dirty="0">
                <a:latin typeface="Arial" panose="020B0604020202020204" pitchFamily="34" charset="0"/>
                <a:cs typeface="Arial" panose="020B0604020202020204" pitchFamily="34" charset="0"/>
              </a:rPr>
              <a:t>لاحظ التغيرات في السلوكيات أو الحالة المزاجية أو الأداء التي توحي بأن الشخص في كرب أو أزمة</a:t>
            </a:r>
          </a:p>
          <a:p>
            <a:pPr marL="800100" lvl="1" indent="-342900" rtl="1">
              <a:spcBef>
                <a:spcPts val="800"/>
              </a:spcBef>
              <a:spcAft>
                <a:spcPts val="800"/>
              </a:spcAft>
              <a:buFont typeface="+mj-lt"/>
              <a:buAutoNum type="arabicPeriod"/>
            </a:pPr>
            <a:r>
              <a:rPr lang="ar" sz="1200" dirty="0">
                <a:latin typeface="Arial" panose="020B0604020202020204" pitchFamily="34" charset="0"/>
                <a:cs typeface="Arial" panose="020B0604020202020204" pitchFamily="34" charset="0"/>
              </a:rPr>
              <a:t>استجب لعلامات الكرب (انتبه للمؤشرات اللفظية وغير اللفظية)</a:t>
            </a:r>
          </a:p>
          <a:p>
            <a:pPr marL="800100" lvl="1" indent="-342900" rtl="1">
              <a:spcBef>
                <a:spcPts val="800"/>
              </a:spcBef>
              <a:spcAft>
                <a:spcPts val="800"/>
              </a:spcAft>
              <a:buFont typeface="+mj-lt"/>
              <a:buAutoNum type="arabicPeriod"/>
            </a:pPr>
            <a:r>
              <a:rPr lang="ar" sz="1200" dirty="0">
                <a:latin typeface="Arial" panose="020B0604020202020204" pitchFamily="34" charset="0"/>
                <a:cs typeface="Arial" panose="020B0604020202020204" pitchFamily="34" charset="0"/>
              </a:rPr>
              <a:t>تعرّف على الاحتياجات والشواغل بكل احترام وبشكل تعاوني </a:t>
            </a:r>
          </a:p>
          <a:p>
            <a:pPr marL="800100" lvl="1" indent="-342900" rtl="1">
              <a:spcBef>
                <a:spcPts val="800"/>
              </a:spcBef>
              <a:spcAft>
                <a:spcPts val="800"/>
              </a:spcAft>
              <a:buFont typeface="+mj-lt"/>
              <a:buAutoNum type="arabicPeriod"/>
            </a:pPr>
            <a:r>
              <a:rPr lang="ar" sz="1200" dirty="0">
                <a:latin typeface="Arial" panose="020B0604020202020204" pitchFamily="34" charset="0"/>
                <a:cs typeface="Arial" panose="020B0604020202020204" pitchFamily="34" charset="0"/>
              </a:rPr>
              <a:t>عيّن الموارد الداخلية والخارجية واربط الموظفين بها وشجّع الانخراط</a:t>
            </a:r>
          </a:p>
          <a:p>
            <a:pPr marL="457200" lvl="1" indent="0" rtl="1">
              <a:spcBef>
                <a:spcPts val="800"/>
              </a:spcBef>
              <a:spcAft>
                <a:spcPts val="800"/>
              </a:spcAft>
              <a:buFont typeface="+mj-lt"/>
              <a:buNone/>
            </a:pPr>
            <a:endParaRPr lang="en-US" sz="1200" dirty="0">
              <a:latin typeface="Arial" panose="020B0604020202020204" pitchFamily="34" charset="0"/>
              <a:cs typeface="Arial" panose="020B0604020202020204" pitchFamily="34" charset="0"/>
            </a:endParaRPr>
          </a:p>
          <a:p>
            <a:pPr marL="457200" lvl="1" indent="0" rtl="1">
              <a:spcBef>
                <a:spcPts val="800"/>
              </a:spcBef>
              <a:spcAft>
                <a:spcPts val="800"/>
              </a:spcAft>
              <a:buFont typeface="+mj-lt"/>
              <a:buNone/>
            </a:pPr>
            <a:r>
              <a:rPr lang="ar" sz="1200" dirty="0">
                <a:latin typeface="Arial" panose="020B0604020202020204" pitchFamily="34" charset="0"/>
                <a:cs typeface="Arial" panose="020B0604020202020204" pitchFamily="34" charset="0"/>
              </a:rPr>
              <a:t>مظاهر الكرب العاطفي لا تشكل بالضرورة "أزمة". فالأزمة – كما نورد تعريفها في موضع لاحق في هذا العرض التقديمي – تتطلب تصعيدًا إلى المهنيين المدربين للتعامل مع أزمات الصحة العقلية. </a:t>
            </a:r>
            <a:endParaRPr lang="en-US" b="0" i="0" dirty="0"/>
          </a:p>
          <a:p>
            <a:pPr marL="0" indent="0" rtl="1">
              <a:buFont typeface="Arial" panose="020B0604020202020204" pitchFamily="34" charset="0"/>
              <a:buNone/>
            </a:pPr>
            <a:endParaRPr lang="en-US" b="0" i="0" dirty="0"/>
          </a:p>
        </p:txBody>
      </p:sp>
      <p:sp>
        <p:nvSpPr>
          <p:cNvPr id="4" name="Slide Number Placeholder 3"/>
          <p:cNvSpPr>
            <a:spLocks noGrp="1"/>
          </p:cNvSpPr>
          <p:nvPr>
            <p:ph type="sldNum" sz="quarter" idx="5"/>
          </p:nvPr>
        </p:nvSpPr>
        <p:spPr/>
        <p:txBody>
          <a:bodyPr rtlCol="1"/>
          <a:lstStyle/>
          <a:p>
            <a:pPr rtl="1"/>
            <a:fld id="{D70FF2E4-95BE-49CA-89E1-C2C428ECDA9A}" type="slidenum">
              <a:rPr lang="en-US" smtClean="0"/>
              <a:pPr/>
              <a:t>2</a:t>
            </a:fld>
            <a:endParaRPr lang="en-US" dirty="0"/>
          </a:p>
        </p:txBody>
      </p:sp>
    </p:spTree>
    <p:extLst>
      <p:ext uri="{BB962C8B-B14F-4D97-AF65-F5344CB8AC3E}">
        <p14:creationId xmlns:p14="http://schemas.microsoft.com/office/powerpoint/2010/main" val="42937947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lstStyle/>
          <a:p>
            <a:pPr rtl="1"/>
            <a:r>
              <a:rPr lang="ar" b="1" i="1"/>
              <a:t>اشرح:</a:t>
            </a:r>
          </a:p>
          <a:p>
            <a:pPr marL="171450" indent="-171450" rtl="1">
              <a:buFont typeface="Arial" panose="020B0604020202020204" pitchFamily="34" charset="0"/>
              <a:buChar char="•"/>
            </a:pPr>
            <a:r>
              <a:rPr lang="ar" b="0" i="0"/>
              <a:t>في بعض الأحيان، ربما يكون هناك موظف تظهر عليه تفاعلات الإجهاد في العمل، أو تعرف أنه في أزمة أو يعاني من خطب ما، لكنه لم يخاطبك لمناقشة الأمور.</a:t>
            </a:r>
          </a:p>
          <a:p>
            <a:pPr marL="171450" indent="-171450" rtl="1">
              <a:buFont typeface="Arial" panose="020B0604020202020204" pitchFamily="34" charset="0"/>
              <a:buChar char="•"/>
            </a:pPr>
            <a:r>
              <a:rPr lang="ar" b="0" i="0"/>
              <a:t>في هذه الحالات، يمكن أن يشتمل النهج المستنير بالإسعافات الأولية النفسية في الدعم على مخاطبة هذا الموظف، وإجراء استفسارات مترفّقة، والسؤال عن الكيفية التي يمكنك بها دعمه أثناء هذا الوقت. </a:t>
            </a:r>
          </a:p>
          <a:p>
            <a:pPr marL="171450" indent="-171450" rtl="1">
              <a:buFont typeface="Arial" panose="020B0604020202020204" pitchFamily="34" charset="0"/>
              <a:buChar char="•"/>
            </a:pPr>
            <a:endParaRPr lang="en-US" b="0" i="0" dirty="0"/>
          </a:p>
          <a:p>
            <a:pPr marL="0" indent="0" rtl="1">
              <a:buFont typeface="Arial" panose="020B0604020202020204" pitchFamily="34" charset="0"/>
              <a:buNone/>
            </a:pPr>
            <a:r>
              <a:rPr lang="ar" b="1" i="1"/>
              <a:t>اطرح على المشاركين </a:t>
            </a:r>
            <a:r>
              <a:rPr lang="ar" b="0" i="1"/>
              <a:t>السؤال التالي وناقش إجاباتهم قبل الكشف عن المعلومات المذكورة في هذه الشريحة ومناقشتها</a:t>
            </a:r>
            <a:r>
              <a:rPr lang="en" b="0" i="1"/>
              <a:t>.</a:t>
            </a:r>
          </a:p>
          <a:p>
            <a:pPr marL="171450" indent="-171450" rtl="1">
              <a:buFont typeface="Arial" panose="020B0604020202020204" pitchFamily="34" charset="0"/>
              <a:buChar char="•"/>
            </a:pPr>
            <a:r>
              <a:rPr lang="ar" b="0" i="1"/>
              <a:t> </a:t>
            </a:r>
            <a:r>
              <a:rPr lang="ar" b="0" i="0"/>
              <a:t>فكيف يمكنك، كمدير، مخاطبة عضو فريقك الذي تعتقد أنه يعاني من خطب ما؟ ما بعض الأشياء التي قد تقولها له أو تسأله عنها؟</a:t>
            </a:r>
          </a:p>
          <a:p>
            <a:pPr marL="171450" indent="-171450" rtl="1">
              <a:buFont typeface="Arial" panose="020B0604020202020204" pitchFamily="34" charset="0"/>
              <a:buChar char="•"/>
            </a:pPr>
            <a:endParaRPr lang="en-US" b="0" i="0" dirty="0"/>
          </a:p>
          <a:p>
            <a:pPr marL="0" indent="0" rtl="1">
              <a:buFont typeface="Arial" panose="020B0604020202020204" pitchFamily="34" charset="0"/>
              <a:buNone/>
            </a:pPr>
            <a:r>
              <a:rPr lang="ar" b="1" i="1"/>
              <a:t>ناقش </a:t>
            </a:r>
            <a:r>
              <a:rPr lang="ar" b="0" i="1"/>
              <a:t>المعلومات المذكورة في هذه الشريحة</a:t>
            </a:r>
            <a:endParaRPr lang="en-US" b="1" i="1" dirty="0"/>
          </a:p>
          <a:p>
            <a:pPr marL="171450" indent="-171450" rtl="1">
              <a:buFont typeface="Arial" panose="020B0604020202020204" pitchFamily="34" charset="0"/>
              <a:buChar char="•"/>
            </a:pPr>
            <a:r>
              <a:rPr lang="ar" b="0" i="0"/>
              <a:t>إليك بعض العبارات والأسئلة التي قد تكون مفيدة لبدء محادثة…</a:t>
            </a:r>
          </a:p>
        </p:txBody>
      </p:sp>
      <p:sp>
        <p:nvSpPr>
          <p:cNvPr id="4" name="Slide Number Placeholder 3"/>
          <p:cNvSpPr>
            <a:spLocks noGrp="1"/>
          </p:cNvSpPr>
          <p:nvPr>
            <p:ph type="sldNum" sz="quarter" idx="5"/>
          </p:nvPr>
        </p:nvSpPr>
        <p:spPr/>
        <p:txBody>
          <a:bodyPr rtlCol="1"/>
          <a:lstStyle/>
          <a:p>
            <a:pPr rtl="1"/>
            <a:fld id="{D70FF2E4-95BE-49CA-89E1-C2C428ECDA9A}" type="slidenum">
              <a:rPr lang="en-US" smtClean="0"/>
              <a:pPr/>
              <a:t>21</a:t>
            </a:fld>
            <a:endParaRPr lang="en-US" dirty="0"/>
          </a:p>
        </p:txBody>
      </p:sp>
    </p:spTree>
    <p:extLst>
      <p:ext uri="{BB962C8B-B14F-4D97-AF65-F5344CB8AC3E}">
        <p14:creationId xmlns:p14="http://schemas.microsoft.com/office/powerpoint/2010/main" val="20733015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lstStyle/>
          <a:p>
            <a:pPr rtl="1"/>
            <a:r>
              <a:rPr lang="ar" b="1" i="1"/>
              <a:t>اشرح</a:t>
            </a:r>
            <a:r>
              <a:rPr lang="en" b="1" i="1"/>
              <a:t> </a:t>
            </a:r>
            <a:r>
              <a:rPr lang="ar" b="0" i="0"/>
              <a:t>ما يلي:</a:t>
            </a:r>
          </a:p>
          <a:p>
            <a:pPr marL="171450" indent="-171450" rtl="1">
              <a:buFont typeface="Arial" panose="020B0604020202020204" pitchFamily="34" charset="0"/>
              <a:buChar char="•"/>
            </a:pPr>
            <a:r>
              <a:rPr lang="ar" b="0" i="0"/>
              <a:t>ماذا لو كان الشخص مكروبًا بشكل حاد في الوقت الحالي، حيث يشعر بالقهر البالغ أو القلق الشديد أو الذعر؟</a:t>
            </a:r>
          </a:p>
          <a:p>
            <a:pPr marL="171450" indent="-171450" rtl="1">
              <a:buFont typeface="Arial" panose="020B0604020202020204" pitchFamily="34" charset="0"/>
              <a:buChar char="•"/>
            </a:pPr>
            <a:r>
              <a:rPr lang="ar" b="0" i="0"/>
              <a:t>التأريض هو إحدى الأدوات التي يمكنها المساعدة على استعادة الشخص يعاني من كرب حاد إلى النقطة التي يمكنه عندها التواصل والتفاعل معك في حل المشكلة والربط بالدعم الاجتماعي والموارد الأخرى. </a:t>
            </a:r>
          </a:p>
          <a:p>
            <a:pPr marL="171450" indent="-171450" rtl="1">
              <a:buFont typeface="Arial" panose="020B0604020202020204" pitchFamily="34" charset="0"/>
              <a:buChar char="•"/>
            </a:pPr>
            <a:r>
              <a:rPr lang="ar" b="0" i="0"/>
              <a:t>والأرجح أنك لن تُضطر إلى استخدام هذه الأداة كثيرًا، هذا إنْ حدث مطلقًا. لكن إذا حدث يومًا ووجدت نفسك في موقف تريد فيه مساعدة شخص مكروب للغاية، فهي ممارسة من المفيد أن تعرفها. </a:t>
            </a:r>
          </a:p>
          <a:p>
            <a:pPr marL="171450" indent="-171450" rtl="1">
              <a:buFont typeface="Arial" panose="020B0604020202020204" pitchFamily="34" charset="0"/>
              <a:buChar char="•"/>
            </a:pPr>
            <a:r>
              <a:rPr lang="ar" b="0" i="0"/>
              <a:t>قبل أن نناقش هذه الممارسة، إليك مخطط معلومات بيانيًّا مخطط مفيدًا* يمكنه مساعدتك على تقرير ما إذا كان من المناسب استخدام التأريض أم لا…</a:t>
            </a:r>
          </a:p>
          <a:p>
            <a:pPr marL="171450" indent="-171450" rtl="1">
              <a:buFont typeface="Arial" panose="020B0604020202020204" pitchFamily="34" charset="0"/>
              <a:buChar char="•"/>
            </a:pPr>
            <a:endParaRPr lang="en-US" b="0" i="0" dirty="0"/>
          </a:p>
          <a:p>
            <a:pPr marL="0" indent="0" rtl="1">
              <a:buFont typeface="Arial" panose="020B0604020202020204" pitchFamily="34" charset="0"/>
              <a:buNone/>
            </a:pPr>
            <a:r>
              <a:rPr lang="ar" b="1" i="1"/>
              <a:t>ناقش </a:t>
            </a:r>
            <a:r>
              <a:rPr lang="ar" b="0" i="1"/>
              <a:t>المعلومات المذكورة في </a:t>
            </a:r>
            <a:r>
              <a:rPr lang="en" b="0" i="1"/>
              <a:t>مخطط المعلومات البياني.</a:t>
            </a:r>
            <a:endParaRPr lang="en-US" b="1" i="1" dirty="0"/>
          </a:p>
          <a:p>
            <a:pPr marL="171450" indent="-171450" rtl="1">
              <a:buFont typeface="Arial" panose="020B0604020202020204" pitchFamily="34" charset="0"/>
              <a:buChar char="•"/>
            </a:pPr>
            <a:endParaRPr lang="en-US" b="0" i="0" dirty="0"/>
          </a:p>
          <a:p>
            <a:pPr marL="0" indent="0" rtl="1">
              <a:buFont typeface="Arial" panose="020B0604020202020204" pitchFamily="34" charset="0"/>
              <a:buNone/>
            </a:pPr>
            <a:r>
              <a:rPr lang="ar" sz="1100" b="1" i="0"/>
              <a:t>*المصدر: </a:t>
            </a:r>
            <a:r>
              <a:rPr lang="ar" sz="1100" b="0" i="0"/>
              <a:t>ابتكارات أبحاث الصدمات/كلية الطب بجامعة واشنطن، قسم الطب النفسي والعلوم السلوكية</a:t>
            </a:r>
          </a:p>
          <a:p>
            <a:pPr marL="171450" indent="-171450" rtl="1">
              <a:buFont typeface="Arial" panose="020B0604020202020204" pitchFamily="34" charset="0"/>
              <a:buChar char="•"/>
            </a:pPr>
            <a:endParaRPr lang="en-US" b="0" i="0" dirty="0"/>
          </a:p>
        </p:txBody>
      </p:sp>
      <p:sp>
        <p:nvSpPr>
          <p:cNvPr id="4" name="Slide Number Placeholder 3"/>
          <p:cNvSpPr>
            <a:spLocks noGrp="1"/>
          </p:cNvSpPr>
          <p:nvPr>
            <p:ph type="sldNum" sz="quarter" idx="5"/>
          </p:nvPr>
        </p:nvSpPr>
        <p:spPr/>
        <p:txBody>
          <a:bodyPr rtlCol="1"/>
          <a:lstStyle/>
          <a:p>
            <a:pPr marL="0" marR="0" lvl="0" indent="0" algn="r" defTabSz="914400" rtl="1" eaLnBrk="1" fontAlgn="auto" latinLnBrk="0" hangingPunct="1">
              <a:lnSpc>
                <a:spcPct val="100000"/>
              </a:lnSpc>
              <a:spcBef>
                <a:spcPts val="0"/>
              </a:spcBef>
              <a:spcAft>
                <a:spcPts val="0"/>
              </a:spcAft>
              <a:buClrTx/>
              <a:buSzTx/>
              <a:buFontTx/>
              <a:buNone/>
              <a:tabLst/>
              <a:defRPr/>
            </a:pPr>
            <a:fld id="{D70FF2E4-95BE-49CA-89E1-C2C428ECDA9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33401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lstStyle/>
          <a:p>
            <a:pPr marL="0" indent="0" rtl="1">
              <a:buFont typeface="Arial" panose="020B0604020202020204" pitchFamily="34" charset="0"/>
              <a:buNone/>
            </a:pPr>
            <a:r>
              <a:rPr lang="ar" sz="1800" b="1" i="1">
                <a:effectLst/>
                <a:latin typeface="Calibri" panose="020F0502020204030204" pitchFamily="34" charset="0"/>
                <a:ea typeface="Calibri" panose="020F0502020204030204" pitchFamily="34" charset="0"/>
                <a:cs typeface="Times New Roman" panose="02020603050405020304" pitchFamily="18" charset="0"/>
              </a:rPr>
              <a:t>اشرح:</a:t>
            </a:r>
          </a:p>
          <a:p>
            <a:pPr marL="171450" indent="-171450" rtl="1">
              <a:buFont typeface="Arial" panose="020B0604020202020204" pitchFamily="34" charset="0"/>
              <a:buChar char="•"/>
            </a:pPr>
            <a:r>
              <a:rPr lang="ar" sz="1800">
                <a:effectLst/>
                <a:latin typeface="Calibri" panose="020F0502020204030204" pitchFamily="34" charset="0"/>
                <a:ea typeface="Calibri" panose="020F0502020204030204" pitchFamily="34" charset="0"/>
                <a:cs typeface="Times New Roman" panose="02020603050405020304" pitchFamily="18" charset="0"/>
              </a:rPr>
              <a:t>ممارسة التأريض هذه هي عملية جعل الناس يتواصلون مع جميع حواسهم.</a:t>
            </a:r>
          </a:p>
          <a:p>
            <a:pPr marL="171450" indent="-171450" rtl="1">
              <a:buFont typeface="Arial" panose="020B0604020202020204" pitchFamily="34" charset="0"/>
              <a:buChar char="•"/>
            </a:pPr>
            <a:r>
              <a:rPr lang="ar" sz="1800">
                <a:effectLst/>
                <a:latin typeface="Calibri" panose="020F0502020204030204" pitchFamily="34" charset="0"/>
                <a:ea typeface="Calibri" panose="020F0502020204030204" pitchFamily="34" charset="0"/>
                <a:cs typeface="Times New Roman" panose="02020603050405020304" pitchFamily="18" charset="0"/>
              </a:rPr>
              <a:t>فهذا يمكنه مساعدتهم على التركيز والهدوء بما يكفي للتفكير بشكل أكثر وضوحًا والتواصل والتعاون في حل المشكلة.</a:t>
            </a:r>
          </a:p>
          <a:p>
            <a:pPr marL="171450" indent="-171450" rtl="1">
              <a:buFont typeface="Arial" panose="020B0604020202020204" pitchFamily="34" charset="0"/>
              <a:buChar char="•"/>
            </a:pPr>
            <a:endParaRPr lang="en-US" sz="1800" dirty="0">
              <a:effectLst/>
              <a:latin typeface="Calibri" panose="020F0502020204030204" pitchFamily="34" charset="0"/>
              <a:cs typeface="Times New Roman" panose="02020603050405020304" pitchFamily="18" charset="0"/>
            </a:endParaRPr>
          </a:p>
          <a:p>
            <a:pPr marL="0" indent="0" rtl="1">
              <a:buFont typeface="Arial" panose="020B0604020202020204" pitchFamily="34" charset="0"/>
              <a:buNone/>
            </a:pPr>
            <a:r>
              <a:rPr lang="ar" b="1" i="0"/>
              <a:t>ملاحظة للمُيسِّرين: </a:t>
            </a:r>
            <a:r>
              <a:rPr lang="ar" b="0" i="0"/>
              <a:t>إذا سمح الوقت، </a:t>
            </a:r>
            <a:r>
              <a:rPr lang="ar" sz="1800" b="0" i="0">
                <a:effectLst/>
                <a:latin typeface="Calibri" panose="020F0502020204030204" pitchFamily="34" charset="0"/>
                <a:cs typeface="Times New Roman" panose="02020603050405020304" pitchFamily="18" charset="0"/>
              </a:rPr>
              <a:t>أرشد المشاركين خلال تمرين التأريض هذا حتى يتمكنوا من تجربته بأنفسهم. </a:t>
            </a:r>
            <a:endParaRPr lang="en-US" dirty="0"/>
          </a:p>
          <a:p>
            <a:pPr rtl="1"/>
            <a:endParaRPr lang="en-US" dirty="0"/>
          </a:p>
          <a:p>
            <a:pPr marL="0" indent="0" rtl="1">
              <a:buFont typeface="Arial" panose="020B0604020202020204" pitchFamily="34" charset="0"/>
              <a:buNone/>
            </a:pPr>
            <a:r>
              <a:rPr lang="ar" sz="1200" b="1" i="0"/>
              <a:t>*المصدر: </a:t>
            </a:r>
            <a:r>
              <a:rPr lang="ar" sz="1200" b="0" i="0"/>
              <a:t>ابتكارات أبحاث الصدمات/كلية الطب بجامعة واشنطن، قسم الطب النفسي والعلوم السلوكية</a:t>
            </a:r>
          </a:p>
          <a:p>
            <a:pPr rtl="1"/>
            <a:endParaRPr lang="en-US" dirty="0"/>
          </a:p>
        </p:txBody>
      </p:sp>
      <p:sp>
        <p:nvSpPr>
          <p:cNvPr id="4" name="Slide Number Placeholder 3"/>
          <p:cNvSpPr>
            <a:spLocks noGrp="1"/>
          </p:cNvSpPr>
          <p:nvPr>
            <p:ph type="sldNum" sz="quarter" idx="5"/>
          </p:nvPr>
        </p:nvSpPr>
        <p:spPr/>
        <p:txBody>
          <a:bodyPr rtlCol="1"/>
          <a:lstStyle/>
          <a:p>
            <a:pPr marL="0" marR="0" lvl="0" indent="0" algn="r" defTabSz="914400" rtl="1" eaLnBrk="1" fontAlgn="auto" latinLnBrk="0" hangingPunct="1">
              <a:lnSpc>
                <a:spcPct val="100000"/>
              </a:lnSpc>
              <a:spcBef>
                <a:spcPts val="0"/>
              </a:spcBef>
              <a:spcAft>
                <a:spcPts val="0"/>
              </a:spcAft>
              <a:buClrTx/>
              <a:buSzTx/>
              <a:buFontTx/>
              <a:buNone/>
              <a:tabLst/>
              <a:defRPr/>
            </a:pPr>
            <a:fld id="{D70FF2E4-95BE-49CA-89E1-C2C428ECDA9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628771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lstStyle/>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800" dirty="0">
                <a:effectLst/>
                <a:latin typeface="Calibri" panose="020F0502020204030204" pitchFamily="34" charset="0"/>
                <a:ea typeface="Calibri" panose="020F0502020204030204" pitchFamily="34" charset="0"/>
                <a:cs typeface="Times New Roman" panose="02020603050405020304" pitchFamily="18" charset="0"/>
              </a:rPr>
              <a:t>بصفتك مديرًا أو اختصاصي موارد بشرية، يمكنك أن تكون في وضع فريد يهيّئ لك فهم الضغوط المرتبطة بالعمل أو التحديات التي يواجهها زميلك المكروب ومساعدته على شحذ ذهنه للتوصل إلى حلول.</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800" dirty="0">
                <a:effectLst/>
                <a:latin typeface="Calibri" panose="020F0502020204030204" pitchFamily="34" charset="0"/>
                <a:ea typeface="Calibri" panose="020F0502020204030204" pitchFamily="34" charset="0"/>
                <a:cs typeface="Times New Roman" panose="02020603050405020304" pitchFamily="18" charset="0"/>
              </a:rPr>
              <a:t>لكن من المهم أن تحافظ على الحدود المهنية وتحقق التوازن الصحيح بين مساعدته على حل المشكلات التي تقع "في نطاق اختصاصاتك" والإحالة إلى مكان آخر فيما يخص المشكلات التي ليست كذلك. </a:t>
            </a:r>
          </a:p>
          <a:p>
            <a:pPr marL="171450" indent="-171450" algn="r" rtl="1">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rtlCol="1"/>
          <a:lstStyle/>
          <a:p>
            <a:pPr rtl="1"/>
            <a:fld id="{D70FF2E4-95BE-49CA-89E1-C2C428ECDA9A}" type="slidenum">
              <a:rPr lang="en-US" smtClean="0"/>
              <a:pPr/>
              <a:t>24</a:t>
            </a:fld>
            <a:endParaRPr lang="en-US" dirty="0"/>
          </a:p>
        </p:txBody>
      </p:sp>
    </p:spTree>
    <p:extLst>
      <p:ext uri="{BB962C8B-B14F-4D97-AF65-F5344CB8AC3E}">
        <p14:creationId xmlns:p14="http://schemas.microsoft.com/office/powerpoint/2010/main" val="23591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lstStyle/>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 b="1" i="1" dirty="0"/>
              <a:t>ناقش </a:t>
            </a:r>
            <a:r>
              <a:rPr lang="ar" b="0" i="1" dirty="0"/>
              <a:t>المعلومات المذكورة في الشريحة والنقاط التالية:</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b="1" i="0" dirty="0"/>
              <a:t>نبذة عن الاستماع: </a:t>
            </a:r>
            <a:r>
              <a:rPr lang="ar" b="0" i="0" dirty="0"/>
              <a:t>عندما تستمع بإيجابية، فأنت تركّز على التعبير عن التعاطف والاحترام. أنت أيضًا تجمع المعلومات. أنت تبحث عن دلائل بشأن ماهية الشواغل والاحتياجات الآنية، </a:t>
            </a:r>
            <a:r>
              <a:rPr lang="ar" sz="1800" dirty="0">
                <a:effectLst/>
                <a:latin typeface="Calibri" panose="020F0502020204030204" pitchFamily="34" charset="0"/>
                <a:ea typeface="Calibri" panose="020F0502020204030204" pitchFamily="34" charset="0"/>
                <a:cs typeface="Times New Roman" panose="02020603050405020304" pitchFamily="18" charset="0"/>
              </a:rPr>
              <a:t>وكيف يمكن أن يكون بمقدورك مساعدة الشخص على تحديد أولويات تلك الشواغل والاحتياجات، وفي نهاية المطاف وضع خطة عمل.</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800" b="1" dirty="0">
                <a:effectLst/>
                <a:latin typeface="Calibri" panose="020F0502020204030204" pitchFamily="34" charset="0"/>
                <a:ea typeface="Calibri" panose="020F0502020204030204" pitchFamily="34" charset="0"/>
                <a:cs typeface="Times New Roman" panose="02020603050405020304" pitchFamily="18" charset="0"/>
              </a:rPr>
              <a:t>تذكّر</a:t>
            </a:r>
            <a:r>
              <a:rPr lang="ar" sz="1800" b="0" dirty="0">
                <a:effectLst/>
                <a:latin typeface="Calibri" panose="020F0502020204030204" pitchFamily="34" charset="0"/>
                <a:ea typeface="Calibri" panose="020F0502020204030204" pitchFamily="34" charset="0"/>
                <a:cs typeface="Times New Roman" panose="02020603050405020304" pitchFamily="18" charset="0"/>
              </a:rPr>
              <a:t> أن هذه العملية يلزم أن تكون تعاونية. فليست مهمتك تحديد أولوياته بشكل أحادي، أو حل مشكلاته.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800" b="0" i="0" dirty="0">
                <a:effectLst/>
                <a:latin typeface="Calibri" panose="020F0502020204030204" pitchFamily="34" charset="0"/>
                <a:cs typeface="Times New Roman" panose="02020603050405020304" pitchFamily="18" charset="0"/>
              </a:rPr>
              <a:t>غالبًا ما يكون </a:t>
            </a:r>
            <a:r>
              <a:rPr lang="ar" sz="1800" b="1" i="0" dirty="0">
                <a:effectLst/>
                <a:latin typeface="Calibri" panose="020F0502020204030204" pitchFamily="34" charset="0"/>
                <a:cs typeface="Times New Roman" panose="02020603050405020304" pitchFamily="18" charset="0"/>
              </a:rPr>
              <a:t>من أشد الطرق فعالية التي يمكن للمديرين من خلالها تقديم الدعم</a:t>
            </a:r>
            <a:r>
              <a:rPr lang="ar" sz="1800" b="0" i="0" dirty="0">
                <a:effectLst/>
                <a:latin typeface="Calibri" panose="020F0502020204030204" pitchFamily="34" charset="0"/>
                <a:cs typeface="Times New Roman" panose="02020603050405020304" pitchFamily="18" charset="0"/>
              </a:rPr>
              <a:t> أثناء الأزمات بيانهم للأشخاص أن رفاههم هو الأولوية في هذا الوقت، بتقليل الضغوط المرتبطة بالعمل قدر الإمكان (مثلاً: فيما يتعلق بالمواعيد النهائية والساعات وما إلى ذلك). </a:t>
            </a:r>
            <a:endParaRPr lang="en-US" b="1" i="0" dirty="0"/>
          </a:p>
          <a:p>
            <a:pPr algn="r" rtl="1"/>
            <a:endParaRPr lang="en-US" dirty="0"/>
          </a:p>
        </p:txBody>
      </p:sp>
      <p:sp>
        <p:nvSpPr>
          <p:cNvPr id="4" name="Slide Number Placeholder 3"/>
          <p:cNvSpPr>
            <a:spLocks noGrp="1"/>
          </p:cNvSpPr>
          <p:nvPr>
            <p:ph type="sldNum" sz="quarter" idx="5"/>
          </p:nvPr>
        </p:nvSpPr>
        <p:spPr/>
        <p:txBody>
          <a:bodyPr rtlCol="1"/>
          <a:lstStyle/>
          <a:p>
            <a:pPr rtl="1"/>
            <a:fld id="{D70FF2E4-95BE-49CA-89E1-C2C428ECDA9A}" type="slidenum">
              <a:rPr lang="en-US" smtClean="0"/>
              <a:pPr/>
              <a:t>25</a:t>
            </a:fld>
            <a:endParaRPr lang="en-US" dirty="0"/>
          </a:p>
        </p:txBody>
      </p:sp>
    </p:spTree>
    <p:extLst>
      <p:ext uri="{BB962C8B-B14F-4D97-AF65-F5344CB8AC3E}">
        <p14:creationId xmlns:p14="http://schemas.microsoft.com/office/powerpoint/2010/main" val="6399337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lstStyle/>
          <a:p>
            <a:pPr marL="0" marR="0" lvl="0" indent="0" algn="r" defTabSz="914400" rtl="1" eaLnBrk="1" fontAlgn="auto" latinLnBrk="0" hangingPunct="1">
              <a:lnSpc>
                <a:spcPct val="100000"/>
              </a:lnSpc>
              <a:spcBef>
                <a:spcPts val="0"/>
              </a:spcBef>
              <a:spcAft>
                <a:spcPts val="0"/>
              </a:spcAft>
              <a:buClrTx/>
              <a:buSzTx/>
              <a:buFontTx/>
              <a:buNone/>
              <a:tabLst/>
              <a:defRPr/>
            </a:pPr>
            <a:r>
              <a:rPr lang="ar" b="1" i="1" dirty="0"/>
              <a:t>اطرح على المشاركين </a:t>
            </a:r>
            <a:r>
              <a:rPr lang="ar" b="0" i="1" dirty="0"/>
              <a:t>السؤال التالي وناقش الإجابات قبل الكشف عن المعلومات المذكورة في هذه الشريحة ومناقشتها. </a:t>
            </a:r>
          </a:p>
          <a:p>
            <a:pPr marL="171450" indent="-171450" algn="r" rtl="1">
              <a:buFont typeface="Arial" panose="020B0604020202020204" pitchFamily="34" charset="0"/>
              <a:buChar char="•"/>
            </a:pPr>
            <a:r>
              <a:rPr lang="ar" dirty="0"/>
              <a:t>ما بعض الأشياء التي يمكنك قولها، أو الأسئلة التي يمكنك طرحها، والتي قد تساعد في هذا الشأن؟</a:t>
            </a:r>
          </a:p>
          <a:p>
            <a:pPr marL="171450" indent="-171450" algn="r" rtl="1">
              <a:buFont typeface="Arial" panose="020B0604020202020204" pitchFamily="34" charset="0"/>
              <a:buChar char="•"/>
            </a:pPr>
            <a:endParaRPr lang="en-US" dirty="0"/>
          </a:p>
          <a:p>
            <a:pPr marL="0" indent="0" algn="r" rtl="1">
              <a:buFont typeface="Arial" panose="020B0604020202020204" pitchFamily="34" charset="0"/>
              <a:buNone/>
            </a:pPr>
            <a:r>
              <a:rPr lang="ar" b="1" i="1" dirty="0"/>
              <a:t>ناقش </a:t>
            </a:r>
            <a:r>
              <a:rPr lang="ar" b="0" i="1" dirty="0"/>
              <a:t>المعلومات المذكورة في الشريحة</a:t>
            </a:r>
            <a:r>
              <a:rPr lang="ar" b="1" i="1" dirty="0"/>
              <a:t>:</a:t>
            </a:r>
          </a:p>
          <a:p>
            <a:pPr marL="171450" indent="-171450" algn="r" rtl="1">
              <a:buFont typeface="Arial" panose="020B0604020202020204" pitchFamily="34" charset="0"/>
              <a:buChar char="•"/>
            </a:pPr>
            <a:r>
              <a:rPr lang="ar" b="1" i="0" dirty="0"/>
              <a:t>نبذة عن سؤال "الزميل الموثوق": </a:t>
            </a:r>
            <a:r>
              <a:rPr lang="ar" b="0" i="0" dirty="0"/>
              <a:t>بإمكان هذا السؤال المساعدة على تمييز ومعالجة الخواطر غير المفيدة (مثلاً: "لا يمكنني الحصول على استراحة الآن" أو "أنا عديم الفائدة/سيء في وظيفتي") والمشاعر القوية (مثلاً: الشعور بالذنب والعار والخوف) التي غالبًا ما تكون مرتبطة بها.</a:t>
            </a:r>
            <a:endParaRPr lang="en-US" dirty="0"/>
          </a:p>
          <a:p>
            <a:pPr marL="171450" indent="-171450" algn="r" rtl="1">
              <a:buFont typeface="Arial" panose="020B0604020202020204" pitchFamily="34" charset="0"/>
              <a:buChar char="•"/>
            </a:pPr>
            <a:endParaRPr lang="en-US" dirty="0"/>
          </a:p>
          <a:p>
            <a:pPr marL="171450" indent="-171450" algn="r" rtl="1">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rtlCol="1"/>
          <a:lstStyle/>
          <a:p>
            <a:pPr rtl="1"/>
            <a:fld id="{D70FF2E4-95BE-49CA-89E1-C2C428ECDA9A}" type="slidenum">
              <a:rPr lang="en-US" smtClean="0"/>
              <a:pPr/>
              <a:t>26</a:t>
            </a:fld>
            <a:endParaRPr lang="en-US" dirty="0"/>
          </a:p>
        </p:txBody>
      </p:sp>
    </p:spTree>
    <p:extLst>
      <p:ext uri="{BB962C8B-B14F-4D97-AF65-F5344CB8AC3E}">
        <p14:creationId xmlns:p14="http://schemas.microsoft.com/office/powerpoint/2010/main" val="29649866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lstStyle/>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200" dirty="0">
                <a:latin typeface="Arial" panose="020B0604020202020204" pitchFamily="34" charset="0"/>
                <a:cs typeface="Arial" panose="020B0604020202020204" pitchFamily="34" charset="0"/>
              </a:rPr>
              <a:t>النقطة الأخيرة التي سنتحدث عنها اليوم هي تحديد الموظفين وربطهم بالموارد الداخلية والخارجية وتعزيز الانخراط.</a:t>
            </a:r>
          </a:p>
          <a:p>
            <a:pPr marL="171450" indent="-171450" algn="r" rtl="1">
              <a:buFont typeface="Arial" panose="020B0604020202020204" pitchFamily="34" charset="0"/>
              <a:buChar char="•"/>
            </a:pPr>
            <a:endParaRPr lang="en-US" b="0" i="0" dirty="0"/>
          </a:p>
        </p:txBody>
      </p:sp>
      <p:sp>
        <p:nvSpPr>
          <p:cNvPr id="4" name="Slide Number Placeholder 3"/>
          <p:cNvSpPr>
            <a:spLocks noGrp="1"/>
          </p:cNvSpPr>
          <p:nvPr>
            <p:ph type="sldNum" sz="quarter" idx="5"/>
          </p:nvPr>
        </p:nvSpPr>
        <p:spPr/>
        <p:txBody>
          <a:bodyPr rtlCol="1"/>
          <a:lstStyle/>
          <a:p>
            <a:pPr rtl="1"/>
            <a:fld id="{D70FF2E4-95BE-49CA-89E1-C2C428ECDA9A}" type="slidenum">
              <a:rPr lang="en-US" smtClean="0"/>
              <a:pPr/>
              <a:t>27</a:t>
            </a:fld>
            <a:endParaRPr lang="en-US" dirty="0"/>
          </a:p>
        </p:txBody>
      </p:sp>
    </p:spTree>
    <p:extLst>
      <p:ext uri="{BB962C8B-B14F-4D97-AF65-F5344CB8AC3E}">
        <p14:creationId xmlns:p14="http://schemas.microsoft.com/office/powerpoint/2010/main" val="34574537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normAutofit fontScale="62500" lnSpcReduction="20000"/>
          </a:bodyPr>
          <a:lstStyle/>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 sz="1800" b="1" i="1" dirty="0">
                <a:effectLst/>
                <a:latin typeface="Calibri" panose="020F0502020204030204" pitchFamily="34" charset="0"/>
                <a:ea typeface="Calibri" panose="020F0502020204030204" pitchFamily="34" charset="0"/>
                <a:cs typeface="Times New Roman" panose="02020603050405020304" pitchFamily="18" charset="0"/>
              </a:rPr>
              <a:t>اشرح</a:t>
            </a:r>
            <a:r>
              <a:rPr lang="ar" sz="1800" b="0" i="1" dirty="0">
                <a:effectLst/>
                <a:latin typeface="Calibri" panose="020F0502020204030204" pitchFamily="34" charset="0"/>
                <a:ea typeface="Calibri" panose="020F0502020204030204" pitchFamily="34" charset="0"/>
                <a:cs typeface="Times New Roman" panose="02020603050405020304" pitchFamily="18" charset="0"/>
              </a:rPr>
              <a:t>:</a:t>
            </a:r>
            <a:endParaRPr lang="en-US" sz="1800" b="1" i="1"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800" dirty="0">
                <a:effectLst/>
                <a:latin typeface="Calibri" panose="020F0502020204030204" pitchFamily="34" charset="0"/>
                <a:ea typeface="Calibri" panose="020F0502020204030204" pitchFamily="34" charset="0"/>
                <a:cs typeface="Times New Roman" panose="02020603050405020304" pitchFamily="18" charset="0"/>
              </a:rPr>
              <a:t>هناك عدة طرق يمكنك اتباعها لربط الشخص بالموارد. لكن تذكّر أن هذا الجزء من العملية يلزم أن يكون تعاونيًّا أيضًا.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800" dirty="0">
                <a:effectLst/>
                <a:latin typeface="Calibri" panose="020F0502020204030204" pitchFamily="34" charset="0"/>
                <a:ea typeface="Calibri" panose="020F0502020204030204" pitchFamily="34" charset="0"/>
                <a:cs typeface="Times New Roman" panose="02020603050405020304" pitchFamily="18" charset="0"/>
              </a:rPr>
              <a:t>قد ترى الكثير من الأماكن/السبل التي يمكن لأي شخص أن يستخدم بها الدعم وقد تكون لديك الكثير من الأفكار حول ما ترى أنه ينبغي عليه فعله، لكن إذا لم يكن مهتمًّا/جاهزًا، فليس من الملائم إجباره. يمكنك أن تعرض شيئًا أو تذكره مرة واحدة، ثم تراجع إذا لم يكن مهتمًّا أو منفتحًا. </a:t>
            </a:r>
          </a:p>
          <a:p>
            <a:pPr marL="171450" indent="-171450" algn="r" rtl="1">
              <a:buFont typeface="Arial" panose="020B0604020202020204" pitchFamily="34" charset="0"/>
              <a:buChar char="•"/>
            </a:pPr>
            <a:endParaRPr lang="en-US" sz="1800" dirty="0"/>
          </a:p>
          <a:p>
            <a:pPr marL="0" indent="0" algn="r" rtl="1">
              <a:buFont typeface="Arial" panose="020B0604020202020204" pitchFamily="34" charset="0"/>
              <a:buNone/>
            </a:pPr>
            <a:r>
              <a:rPr lang="ar" sz="1800" b="1" i="1" dirty="0"/>
              <a:t>ناقش </a:t>
            </a:r>
            <a:r>
              <a:rPr lang="ar" sz="1800" b="0" i="1" dirty="0"/>
              <a:t>المعلومات المذكورة في الشريحة والنقاط التالية:</a:t>
            </a:r>
          </a:p>
          <a:p>
            <a:pPr marL="342900" marR="0" lvl="0" indent="-342900" algn="r" defTabSz="914400" rtl="1" eaLnBrk="1" fontAlgn="auto" latinLnBrk="0" hangingPunct="1">
              <a:lnSpc>
                <a:spcPct val="100000"/>
              </a:lnSpc>
              <a:spcBef>
                <a:spcPts val="0"/>
              </a:spcBef>
              <a:spcAft>
                <a:spcPts val="0"/>
              </a:spcAft>
              <a:buClrTx/>
              <a:buSzTx/>
              <a:buFont typeface="+mj-lt"/>
              <a:buAutoNum type="arabicPeriod"/>
              <a:tabLst/>
              <a:defRPr/>
            </a:pPr>
            <a:r>
              <a:rPr lang="ar" sz="1800" b="1" i="0" dirty="0"/>
              <a:t>قدّم معلومات عن تفاعلات الإجهاد الشائعة: </a:t>
            </a:r>
            <a:r>
              <a:rPr lang="ar" sz="1800" dirty="0">
                <a:effectLst/>
                <a:latin typeface="Calibri" panose="020F0502020204030204" pitchFamily="34" charset="0"/>
                <a:ea typeface="Calibri" panose="020F0502020204030204" pitchFamily="34" charset="0"/>
                <a:cs typeface="Times New Roman" panose="02020603050405020304" pitchFamily="18" charset="0"/>
              </a:rPr>
              <a:t>قدّم معلومات عن تفاعلات الإجهاد والسبل العملية للتلاؤم والحد من الإجهاد وتعزيز الأداء الوظيفي التكيفي حتى يتمكن من وضع ماهية تجربته في سياقها.</a:t>
            </a:r>
            <a:endParaRPr lang="en-US" sz="1800" b="1" i="0" dirty="0"/>
          </a:p>
          <a:p>
            <a:pPr marL="342900" indent="-342900" algn="r" rtl="1">
              <a:buFont typeface="+mj-lt"/>
              <a:buAutoNum type="arabicPeriod"/>
            </a:pPr>
            <a:r>
              <a:rPr lang="ar" sz="1800" b="1" i="0" dirty="0"/>
              <a:t>شجّع العناية بالنفس: </a:t>
            </a:r>
            <a:r>
              <a:rPr lang="ar" sz="1800" b="0" i="0" dirty="0"/>
              <a:t>إذا كنت تطبّع العناية بالنفس وتشجّعها بنشاط في هذه اللحظة وتساعد بالحد من الضغوط المتعلقة بالعمل إلى أقصى حد ممكن، فسينبئ هذا عن دعم قوي وسيساعد على تشجيع المشاركين على الربط بموارد الدعم الأخرى والاستفادة منها.  </a:t>
            </a:r>
            <a:endParaRPr lang="en-US" sz="1800" b="1" i="0" dirty="0"/>
          </a:p>
          <a:p>
            <a:pPr marL="342900" indent="-342900" algn="r" rtl="1">
              <a:buFont typeface="+mj-lt"/>
              <a:buAutoNum type="arabicPeriod"/>
            </a:pPr>
            <a:r>
              <a:rPr lang="ar" sz="1800" b="1" i="0" dirty="0"/>
              <a:t>اربطهم بمصادر الدعم الأخرى: </a:t>
            </a:r>
            <a:r>
              <a:rPr lang="ar" sz="1800" dirty="0">
                <a:effectLst/>
                <a:latin typeface="Calibri" panose="020F0502020204030204" pitchFamily="34" charset="0"/>
                <a:ea typeface="Calibri" panose="020F0502020204030204" pitchFamily="34" charset="0"/>
                <a:cs typeface="Times New Roman" panose="02020603050405020304" pitchFamily="18" charset="0"/>
              </a:rPr>
              <a:t>أنت بحاجة إلى معرفة ما هو متاح لدعم الرفاه في لحظات كهذه. لا يلزمك معرفة كل شيء، أي كل خدمة أو فرصة. لكن من المفيد أن يكون لديك حسّ عام بموارد الدعم وأن تعرف (بل وربما يكون هذا هو الأهم) بمن يمكنك أن تربطهم للسؤال عن أشياء معينة والحصول على مزيد من المعلومات</a:t>
            </a:r>
          </a:p>
          <a:p>
            <a:pPr marL="800100" lvl="1" indent="-342900" algn="r" rtl="1">
              <a:buFont typeface="Arial" panose="020B0604020202020204" pitchFamily="34" charset="0"/>
              <a:buChar char="•"/>
            </a:pPr>
            <a:r>
              <a:rPr lang="ar" sz="1800" dirty="0">
                <a:effectLst/>
                <a:latin typeface="Calibri" panose="020F0502020204030204" pitchFamily="34" charset="0"/>
                <a:ea typeface="Calibri" panose="020F0502020204030204" pitchFamily="34" charset="0"/>
                <a:cs typeface="Times New Roman" panose="02020603050405020304" pitchFamily="18" charset="0"/>
              </a:rPr>
              <a:t>لا تقلل من قيمة الدعم الاجتماعي. الدعم الاجتماعي الذي يقدمه الأصدقاء/العائلة/الزملاء في منتهى الفعالية. ويعتبر تشجيع الموظفين الذين يمرون بأزمة على قضاء بعض الوقت للتواصل اجتماعيًّا مع من يثقون بهم ويهتمون لأمرهم وسيلة شديدة الفعالية لدعمهم.</a:t>
            </a:r>
          </a:p>
          <a:p>
            <a:pPr marL="800100" lvl="1" indent="-342900" algn="r" rtl="1">
              <a:buFont typeface="Arial" panose="020B0604020202020204" pitchFamily="34" charset="0"/>
              <a:buChar char="•"/>
            </a:pPr>
            <a:r>
              <a:rPr lang="ar" sz="1800" dirty="0">
                <a:effectLst/>
                <a:latin typeface="Calibri" panose="020F0502020204030204" pitchFamily="34" charset="0"/>
                <a:ea typeface="Calibri" panose="020F0502020204030204" pitchFamily="34" charset="0"/>
                <a:cs typeface="Times New Roman" panose="02020603050405020304" pitchFamily="18" charset="0"/>
              </a:rPr>
              <a:t>ستختلف خيارات الإجازة وإمكانية الحصول على المزايا في كل موقع من مواقع لجنة الإنقاذ الدولية، لذا تأكد من ربط الموظف بالموارد البشرية المحلية لضمان تبادل معلومات دقيقة.   </a:t>
            </a:r>
            <a:endParaRPr lang="en-US" sz="1800" b="1" i="0" dirty="0"/>
          </a:p>
          <a:p>
            <a:pPr marL="342900" indent="-342900" algn="r" rtl="1">
              <a:buFont typeface="+mj-lt"/>
              <a:buAutoNum type="arabicPeriod"/>
            </a:pPr>
            <a:r>
              <a:rPr lang="ar" sz="1800" b="1" i="0" dirty="0"/>
              <a:t>أخبره بأنك ستتابع معه وتطمئن عليه: </a:t>
            </a:r>
            <a:r>
              <a:rPr lang="ar" sz="1800" b="0" i="0" dirty="0"/>
              <a:t>الموظف الذي كان معك مكروبًا أو يمر بأزمة يمكنه أن يشعر بعدم اليقين والخجل بعد ذلك. فبعد هدأة المشاعر القوية، يمكنه أن يشعر بالحرج عندما يراك، ويمكنك أن تشعر بعدم اليقين تجاه ما إذا كنت تشير إلى كُربته/كيف تفعل ذلك. قرب نهاية حديثك الأولي معه، سيكون من المفيد لكليكما من أجل تقليل الشعور بعدم اليقين وزيادة الشعور بالارتياح لو أخبرته بأنك تنوي المتابعة معه بعد يومين (أو أسبوع، أو عند عودتهم إلى العمل، إلخ) وتتفقّد أحواله. </a:t>
            </a:r>
            <a:endParaRPr lang="en-US" sz="1800" b="1" i="0" dirty="0"/>
          </a:p>
          <a:p>
            <a:pPr marL="342900" marR="0" lvl="0" indent="-342900" algn="r" rtl="1">
              <a:spcBef>
                <a:spcPts val="0"/>
              </a:spcBef>
              <a:spcAft>
                <a:spcPts val="0"/>
              </a:spcAft>
              <a:buFont typeface="Symbol" pitchFamily="2" charset="2"/>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r" rtl="1">
              <a:spcBef>
                <a:spcPts val="0"/>
              </a:spcBef>
              <a:spcAft>
                <a:spcPts val="0"/>
              </a:spcAft>
              <a:buFont typeface="Symbol" pitchFamily="2" charset="2"/>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r" defTabSz="914400" rtl="1"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gn="r" rtl="1"/>
            <a:endParaRPr lang="en-US" dirty="0"/>
          </a:p>
        </p:txBody>
      </p:sp>
      <p:sp>
        <p:nvSpPr>
          <p:cNvPr id="4" name="Slide Number Placeholder 3"/>
          <p:cNvSpPr>
            <a:spLocks noGrp="1"/>
          </p:cNvSpPr>
          <p:nvPr>
            <p:ph type="sldNum" sz="quarter" idx="5"/>
          </p:nvPr>
        </p:nvSpPr>
        <p:spPr/>
        <p:txBody>
          <a:bodyPr rtlCol="1"/>
          <a:lstStyle/>
          <a:p>
            <a:pPr rtl="1"/>
            <a:fld id="{D70FF2E4-95BE-49CA-89E1-C2C428ECDA9A}" type="slidenum">
              <a:rPr lang="en-US" smtClean="0"/>
              <a:pPr/>
              <a:t>28</a:t>
            </a:fld>
            <a:endParaRPr lang="en-US" dirty="0"/>
          </a:p>
        </p:txBody>
      </p:sp>
    </p:spTree>
    <p:extLst>
      <p:ext uri="{BB962C8B-B14F-4D97-AF65-F5344CB8AC3E}">
        <p14:creationId xmlns:p14="http://schemas.microsoft.com/office/powerpoint/2010/main" val="356552636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lstStyle/>
          <a:p>
            <a:pPr marL="0" marR="0" lvl="0" indent="0" algn="r" defTabSz="914400" rtl="1" eaLnBrk="1" fontAlgn="auto" latinLnBrk="0" hangingPunct="1">
              <a:lnSpc>
                <a:spcPct val="100000"/>
              </a:lnSpc>
              <a:spcBef>
                <a:spcPts val="0"/>
              </a:spcBef>
              <a:spcAft>
                <a:spcPts val="0"/>
              </a:spcAft>
              <a:buClrTx/>
              <a:buSzTx/>
              <a:buFontTx/>
              <a:buNone/>
              <a:tabLst/>
              <a:defRPr/>
            </a:pPr>
            <a:r>
              <a:rPr lang="ar" b="1" i="1" dirty="0"/>
              <a:t>ناقش</a:t>
            </a:r>
            <a:r>
              <a:rPr lang="ar" b="0" i="0" dirty="0"/>
              <a:t> هذه الموارد (والموارد المذكورة في الشرائح التالية). ذكّر المشاركين بأنه يمكنهم العثور على موارد ومراجع إضافية في هذه الصفحات، وأنه يمكنهم إرسال الأسئلة المتعلقة بالصحة بالبريد الإلكتروني إلى العنوان البريدي الإلكتروني لوحدة واجب العناية. </a:t>
            </a:r>
            <a:endParaRPr lang="en-US" b="1" i="1" dirty="0"/>
          </a:p>
          <a:p>
            <a:pPr lvl="0" algn="r" rtl="1"/>
            <a:endParaRPr lang="en-US" sz="1200" b="1" i="1" kern="1200" dirty="0">
              <a:solidFill>
                <a:schemeClr val="tx1"/>
              </a:solidFill>
              <a:effectLst/>
              <a:latin typeface="+mn-lt"/>
              <a:ea typeface="+mn-ea"/>
              <a:cs typeface="+mn-cs"/>
            </a:endParaRPr>
          </a:p>
          <a:p>
            <a:pPr lvl="0" algn="r" rtl="1"/>
            <a:r>
              <a:rPr lang="ar" sz="1200" b="1" i="1" kern="1200" dirty="0">
                <a:solidFill>
                  <a:schemeClr val="tx1"/>
                </a:solidFill>
                <a:effectLst/>
                <a:latin typeface="+mn-lt"/>
                <a:ea typeface="+mn-ea"/>
                <a:cs typeface="+mn-cs"/>
              </a:rPr>
              <a:t>اسأل </a:t>
            </a:r>
            <a:r>
              <a:rPr lang="ar" sz="1200" kern="1200" dirty="0">
                <a:solidFill>
                  <a:schemeClr val="tx1"/>
                </a:solidFill>
                <a:effectLst/>
                <a:latin typeface="+mn-lt"/>
                <a:ea typeface="+mn-ea"/>
                <a:cs typeface="+mn-cs"/>
              </a:rPr>
              <a:t> عما إذا كانت هناك أية أسئلة.</a:t>
            </a:r>
          </a:p>
          <a:p>
            <a:pPr lvl="0" algn="r" rtl="1"/>
            <a:endParaRPr lang="en-US" sz="1200" b="1" i="1" kern="1200" dirty="0">
              <a:solidFill>
                <a:schemeClr val="tx1"/>
              </a:solidFill>
              <a:effectLst/>
              <a:latin typeface="+mn-lt"/>
              <a:ea typeface="+mn-ea"/>
              <a:cs typeface="+mn-cs"/>
            </a:endParaRPr>
          </a:p>
          <a:p>
            <a:pPr lvl="0" algn="r" rtl="1"/>
            <a:r>
              <a:rPr lang="ar" sz="1200" b="1" i="1" kern="1200" dirty="0">
                <a:solidFill>
                  <a:schemeClr val="tx1"/>
                </a:solidFill>
                <a:effectLst/>
                <a:latin typeface="+mn-lt"/>
                <a:ea typeface="+mn-ea"/>
                <a:cs typeface="+mn-cs"/>
              </a:rPr>
              <a:t>أشكر</a:t>
            </a:r>
            <a:r>
              <a:rPr lang="en" sz="1200" b="1" i="1" kern="1200" dirty="0">
                <a:solidFill>
                  <a:schemeClr val="tx1"/>
                </a:solidFill>
                <a:effectLst/>
                <a:latin typeface="+mn-lt"/>
                <a:ea typeface="+mn-ea"/>
                <a:cs typeface="+mn-cs"/>
              </a:rPr>
              <a:t> </a:t>
            </a:r>
            <a:r>
              <a:rPr lang="ar" sz="1200" kern="1200" dirty="0">
                <a:solidFill>
                  <a:schemeClr val="tx1"/>
                </a:solidFill>
                <a:effectLst/>
                <a:latin typeface="+mn-lt"/>
                <a:ea typeface="+mn-ea"/>
                <a:cs typeface="+mn-cs"/>
              </a:rPr>
              <a:t>المشاركين على حضورهم.</a:t>
            </a:r>
          </a:p>
          <a:p>
            <a:pPr lvl="0" algn="r" rtl="1"/>
            <a:endParaRPr lang="en-US" sz="1200" b="1" i="1" kern="1200" dirty="0">
              <a:solidFill>
                <a:schemeClr val="tx1"/>
              </a:solidFill>
              <a:effectLst/>
              <a:latin typeface="+mn-lt"/>
              <a:ea typeface="+mn-ea"/>
              <a:cs typeface="+mn-cs"/>
            </a:endParaRPr>
          </a:p>
          <a:p>
            <a:pPr lvl="0" algn="r" rtl="1"/>
            <a:r>
              <a:rPr lang="ar" sz="1200" b="1" i="1" kern="1200" dirty="0">
                <a:solidFill>
                  <a:schemeClr val="tx1"/>
                </a:solidFill>
                <a:effectLst/>
                <a:latin typeface="+mn-lt"/>
                <a:ea typeface="+mn-ea"/>
                <a:cs typeface="+mn-cs"/>
              </a:rPr>
              <a:t>اختم </a:t>
            </a:r>
            <a:r>
              <a:rPr lang="ar" sz="1200" kern="1200" dirty="0">
                <a:solidFill>
                  <a:schemeClr val="tx1"/>
                </a:solidFill>
                <a:effectLst/>
                <a:latin typeface="+mn-lt"/>
                <a:ea typeface="+mn-ea"/>
                <a:cs typeface="+mn-cs"/>
              </a:rPr>
              <a:t>الجلسة.</a:t>
            </a:r>
          </a:p>
          <a:p>
            <a:pPr algn="r" rtl="1"/>
            <a:endParaRPr lang="en-US" dirty="0"/>
          </a:p>
        </p:txBody>
      </p:sp>
      <p:sp>
        <p:nvSpPr>
          <p:cNvPr id="4" name="Slide Number Placeholder 3"/>
          <p:cNvSpPr>
            <a:spLocks noGrp="1"/>
          </p:cNvSpPr>
          <p:nvPr>
            <p:ph type="sldNum" sz="quarter" idx="5"/>
          </p:nvPr>
        </p:nvSpPr>
        <p:spPr/>
        <p:txBody>
          <a:bodyPr rtlCol="1"/>
          <a:lstStyle/>
          <a:p>
            <a:pPr rtl="1"/>
            <a:fld id="{D70FF2E4-95BE-49CA-89E1-C2C428ECDA9A}" type="slidenum">
              <a:rPr lang="en-US" smtClean="0"/>
              <a:pPr/>
              <a:t>29</a:t>
            </a:fld>
            <a:endParaRPr lang="en-US" dirty="0"/>
          </a:p>
        </p:txBody>
      </p:sp>
    </p:spTree>
    <p:extLst>
      <p:ext uri="{BB962C8B-B14F-4D97-AF65-F5344CB8AC3E}">
        <p14:creationId xmlns:p14="http://schemas.microsoft.com/office/powerpoint/2010/main" val="8637385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normAutofit/>
          </a:bodyPr>
          <a:lstStyle/>
          <a:p>
            <a:pPr rtl="1"/>
            <a:r>
              <a:rPr lang="ar" b="1" i="1">
                <a:solidFill>
                  <a:srgbClr val="000000"/>
                </a:solidFill>
                <a:effectLst/>
                <a:latin typeface="Helvetica" pitchFamily="2" charset="0"/>
              </a:rPr>
              <a:t>ناقش </a:t>
            </a:r>
            <a:r>
              <a:rPr lang="ar" b="0" i="1">
                <a:solidFill>
                  <a:srgbClr val="000000"/>
                </a:solidFill>
                <a:effectLst/>
                <a:latin typeface="Helvetica" pitchFamily="2" charset="0"/>
              </a:rPr>
              <a:t>النقاط الموجزة التالية</a:t>
            </a:r>
            <a:r>
              <a:rPr lang="en" b="0" i="1">
                <a:solidFill>
                  <a:srgbClr val="000000"/>
                </a:solidFill>
                <a:effectLst/>
                <a:latin typeface="Helvetica" pitchFamily="2" charset="0"/>
              </a:rPr>
              <a:t>:</a:t>
            </a:r>
            <a:r>
              <a:rPr lang="en" b="1" i="1">
                <a:solidFill>
                  <a:srgbClr val="000000"/>
                </a:solidFill>
                <a:effectLst/>
                <a:latin typeface="Helvetica" pitchFamily="2" charset="0"/>
              </a:rPr>
              <a:t> </a:t>
            </a:r>
          </a:p>
          <a:p>
            <a:pPr marL="171450" indent="-171450" rtl="1">
              <a:buFont typeface="Arial" panose="020B0604020202020204" pitchFamily="34" charset="0"/>
              <a:buChar char="•"/>
            </a:pPr>
            <a:r>
              <a:rPr lang="ar" b="0" i="0">
                <a:solidFill>
                  <a:srgbClr val="000000"/>
                </a:solidFill>
                <a:effectLst/>
                <a:latin typeface="Helvetica" pitchFamily="2" charset="0"/>
              </a:rPr>
              <a:t>عندما تكون مديرًا أو قائدًا أو اختصاصي موارد بشرية ويأتيك شخص يمر بأزمة (أو يعبّر عن كربته أثناء اجتماع/حديث)، فيمكنك تذكّر هذه المبادئ الأساسية الثلاثة. </a:t>
            </a:r>
          </a:p>
          <a:p>
            <a:pPr marL="171450" indent="-171450" rtl="1">
              <a:buFont typeface="Arial" panose="020B0604020202020204" pitchFamily="34" charset="0"/>
              <a:buChar char="•"/>
            </a:pPr>
            <a:r>
              <a:rPr lang="ar" b="1" i="0">
                <a:solidFill>
                  <a:srgbClr val="000000"/>
                </a:solidFill>
                <a:effectLst/>
                <a:latin typeface="Helvetica" pitchFamily="2" charset="0"/>
              </a:rPr>
              <a:t>انظر: </a:t>
            </a:r>
            <a:r>
              <a:rPr lang="ar" b="0" i="0">
                <a:solidFill>
                  <a:srgbClr val="000000"/>
                </a:solidFill>
                <a:effectLst/>
                <a:latin typeface="Helvetica" pitchFamily="2" charset="0"/>
              </a:rPr>
              <a:t>ابحث عن أمارات على سلوك غير اعتيادي وتوتر وكرب. </a:t>
            </a:r>
            <a:endParaRPr lang="en-US" b="1" i="0" dirty="0">
              <a:solidFill>
                <a:srgbClr val="000000"/>
              </a:solidFill>
              <a:effectLst/>
              <a:latin typeface="Helvetica" pitchFamily="2" charset="0"/>
            </a:endParaRPr>
          </a:p>
          <a:p>
            <a:pPr marL="171450" indent="-171450" rtl="1">
              <a:buFont typeface="Arial" panose="020B0604020202020204" pitchFamily="34" charset="0"/>
              <a:buChar char="•"/>
            </a:pPr>
            <a:r>
              <a:rPr lang="ar" b="1" i="0">
                <a:solidFill>
                  <a:srgbClr val="000000"/>
                </a:solidFill>
                <a:effectLst/>
                <a:latin typeface="Helvetica" pitchFamily="2" charset="0"/>
              </a:rPr>
              <a:t>استمع وتعلّم: </a:t>
            </a:r>
          </a:p>
          <a:p>
            <a:pPr marL="628650" lvl="1" indent="-171450" rtl="1">
              <a:buFont typeface="Arial" panose="020B0604020202020204" pitchFamily="34" charset="0"/>
              <a:buChar char="•"/>
            </a:pPr>
            <a:r>
              <a:rPr lang="ar" b="1" i="1">
                <a:solidFill>
                  <a:srgbClr val="000000"/>
                </a:solidFill>
                <a:effectLst/>
                <a:latin typeface="Helvetica" pitchFamily="2" charset="0"/>
              </a:rPr>
              <a:t>الاستماع: </a:t>
            </a:r>
            <a:r>
              <a:rPr lang="ar" b="0" i="0">
                <a:solidFill>
                  <a:srgbClr val="000000"/>
                </a:solidFill>
                <a:effectLst/>
                <a:latin typeface="Helvetica" pitchFamily="2" charset="0"/>
              </a:rPr>
              <a:t>تذكّر أن الاستماع عن كثب وفي صبر وبشكل جيد موهبة وشكل قوي من أشكال الدعم. استمع أولاً من أجل السعي إلى الفهم. قاوم الميل إلى افتراض أنك تعرف ماهية المشكلة وماهية احتياجات الشخص وشواغله. لا تتعجل كثيرًا في حل المشكلات. </a:t>
            </a:r>
          </a:p>
          <a:p>
            <a:pPr marL="628650" lvl="1" indent="-171450" rtl="1">
              <a:buFont typeface="Arial" panose="020B0604020202020204" pitchFamily="34" charset="0"/>
              <a:buChar char="•"/>
            </a:pPr>
            <a:r>
              <a:rPr lang="ar" b="1" i="1">
                <a:solidFill>
                  <a:srgbClr val="000000"/>
                </a:solidFill>
                <a:effectLst/>
                <a:latin typeface="Helvetica" pitchFamily="2" charset="0"/>
              </a:rPr>
              <a:t>التعلم</a:t>
            </a:r>
            <a:r>
              <a:rPr lang="ar" b="0" i="0">
                <a:solidFill>
                  <a:srgbClr val="000000"/>
                </a:solidFill>
                <a:effectLst/>
                <a:latin typeface="Helvetica" pitchFamily="2" charset="0"/>
              </a:rPr>
              <a:t>: </a:t>
            </a:r>
            <a:r>
              <a:rPr lang="ar">
                <a:solidFill>
                  <a:srgbClr val="000000"/>
                </a:solidFill>
                <a:effectLst/>
                <a:latin typeface="Helvetica" pitchFamily="2" charset="0"/>
              </a:rPr>
              <a:t>التواصل مع شخص لتحديد واستيضاح احتياجاته وشواغله.  </a:t>
            </a:r>
          </a:p>
          <a:p>
            <a:pPr marL="171450" indent="-171450" rtl="1">
              <a:buFont typeface="Arial" panose="020B0604020202020204" pitchFamily="34" charset="0"/>
              <a:buChar char="•"/>
            </a:pPr>
            <a:r>
              <a:rPr lang="ar" b="1">
                <a:solidFill>
                  <a:srgbClr val="000000"/>
                </a:solidFill>
                <a:effectLst/>
                <a:latin typeface="Helvetica" pitchFamily="2" charset="0"/>
              </a:rPr>
              <a:t>اربط: </a:t>
            </a:r>
            <a:r>
              <a:rPr lang="ar" b="0">
                <a:solidFill>
                  <a:srgbClr val="000000"/>
                </a:solidFill>
                <a:effectLst/>
                <a:latin typeface="Helvetica" pitchFamily="2" charset="0"/>
              </a:rPr>
              <a:t>اربط الشخص بالموارد الداعمة الأخرى: </a:t>
            </a:r>
            <a:endParaRPr lang="en-US" b="1" dirty="0">
              <a:solidFill>
                <a:srgbClr val="000000"/>
              </a:solidFill>
              <a:effectLst/>
              <a:latin typeface="Helvetica" pitchFamily="2" charset="0"/>
            </a:endParaRPr>
          </a:p>
          <a:p>
            <a:pPr marL="628650" lvl="1" indent="-171450" rtl="1">
              <a:buFont typeface="Arial" panose="020B0604020202020204" pitchFamily="34" charset="0"/>
              <a:buChar char="•"/>
            </a:pPr>
            <a:r>
              <a:rPr lang="ar" b="0">
                <a:solidFill>
                  <a:srgbClr val="000000"/>
                </a:solidFill>
                <a:effectLst/>
                <a:latin typeface="Helvetica" pitchFamily="2" charset="0"/>
              </a:rPr>
              <a:t>خفف عبئه فيما يتعلق بالضغوط المرتبطة بالعمل لو أمكن (ولو كان ذلك ضمن صلاحياتك وسلطتك). </a:t>
            </a:r>
          </a:p>
          <a:p>
            <a:pPr marL="628650" lvl="1" indent="-171450" rtl="1">
              <a:buFont typeface="Arial" panose="020B0604020202020204" pitchFamily="34" charset="0"/>
              <a:buChar char="•"/>
            </a:pPr>
            <a:r>
              <a:rPr lang="ar" b="0">
                <a:solidFill>
                  <a:srgbClr val="000000"/>
                </a:solidFill>
                <a:effectLst/>
                <a:latin typeface="Helvetica" pitchFamily="2" charset="0"/>
              </a:rPr>
              <a:t>زوّده بمعلومات عن الإجهاد والتلاؤم</a:t>
            </a:r>
          </a:p>
          <a:p>
            <a:pPr marL="628650" lvl="1" indent="-171450" rtl="1">
              <a:buFont typeface="Arial" panose="020B0604020202020204" pitchFamily="34" charset="0"/>
              <a:buChar char="•"/>
            </a:pPr>
            <a:r>
              <a:rPr lang="ar" b="0">
                <a:solidFill>
                  <a:srgbClr val="000000"/>
                </a:solidFill>
                <a:effectLst/>
                <a:latin typeface="Helvetica" pitchFamily="2" charset="0"/>
              </a:rPr>
              <a:t>شجّع ومكّن الدعم الاجتماعي والعناية بالنفس</a:t>
            </a:r>
          </a:p>
          <a:p>
            <a:pPr marL="628650" lvl="1" indent="-171450" rtl="1">
              <a:buFont typeface="Arial" panose="020B0604020202020204" pitchFamily="34" charset="0"/>
              <a:buChar char="•"/>
            </a:pPr>
            <a:r>
              <a:rPr lang="ar" b="0">
                <a:solidFill>
                  <a:srgbClr val="000000"/>
                </a:solidFill>
                <a:effectLst/>
                <a:latin typeface="Helvetica" pitchFamily="2" charset="0"/>
              </a:rPr>
              <a:t>وفّر معلومات عن الموارد التخصصية حسب الاقتضاء</a:t>
            </a:r>
          </a:p>
          <a:p>
            <a:pPr marL="628650" lvl="1" indent="-171450" rtl="1">
              <a:buFont typeface="Arial" panose="020B0604020202020204" pitchFamily="34" charset="0"/>
              <a:buChar char="•"/>
            </a:pPr>
            <a:r>
              <a:rPr lang="ar" b="0">
                <a:solidFill>
                  <a:srgbClr val="000000"/>
                </a:solidFill>
                <a:effectLst/>
                <a:latin typeface="Helvetica" pitchFamily="2" charset="0"/>
              </a:rPr>
              <a:t>اربطه بالموارد البشرية لفهم خيارات الإجازات ووسائل الدعم المتعلقة بالمزايا فهمًا أوضح </a:t>
            </a:r>
          </a:p>
          <a:p>
            <a:pPr marL="628650" lvl="1" indent="-171450" rtl="1">
              <a:buFont typeface="Arial" panose="020B0604020202020204" pitchFamily="34" charset="0"/>
              <a:buChar char="•"/>
            </a:pPr>
            <a:r>
              <a:rPr lang="ar" b="0">
                <a:solidFill>
                  <a:srgbClr val="000000"/>
                </a:solidFill>
                <a:effectLst/>
                <a:latin typeface="Helvetica" pitchFamily="2" charset="0"/>
              </a:rPr>
              <a:t>تابع واطمئن عليه فيما بعد</a:t>
            </a:r>
          </a:p>
        </p:txBody>
      </p:sp>
      <p:sp>
        <p:nvSpPr>
          <p:cNvPr id="4" name="Slide Number Placeholder 3"/>
          <p:cNvSpPr>
            <a:spLocks noGrp="1"/>
          </p:cNvSpPr>
          <p:nvPr>
            <p:ph type="sldNum" sz="quarter" idx="5"/>
          </p:nvPr>
        </p:nvSpPr>
        <p:spPr/>
        <p:txBody>
          <a:bodyPr rtlCol="1"/>
          <a:lstStyle/>
          <a:p>
            <a:pPr marL="0" marR="0" lvl="0" indent="0" algn="r" defTabSz="914400" rtl="1" eaLnBrk="1" fontAlgn="auto" latinLnBrk="0" hangingPunct="1">
              <a:lnSpc>
                <a:spcPct val="100000"/>
              </a:lnSpc>
              <a:spcBef>
                <a:spcPts val="0"/>
              </a:spcBef>
              <a:spcAft>
                <a:spcPts val="0"/>
              </a:spcAft>
              <a:buClrTx/>
              <a:buSzTx/>
              <a:buFontTx/>
              <a:buNone/>
              <a:tabLst/>
              <a:defRPr/>
            </a:pPr>
            <a:fld id="{D70FF2E4-95BE-49CA-89E1-C2C428ECDA9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389332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lstStyle/>
          <a:p>
            <a:pPr marL="0" indent="0" rtl="1">
              <a:spcBef>
                <a:spcPts val="200"/>
              </a:spcBef>
              <a:spcAft>
                <a:spcPts val="200"/>
              </a:spcAft>
              <a:buFont typeface="Arial" panose="020B0604020202020204" pitchFamily="34" charset="0"/>
              <a:buNone/>
            </a:pPr>
            <a:r>
              <a:rPr lang="ar" sz="1200" b="1" i="1"/>
              <a:t>استعرض </a:t>
            </a:r>
            <a:r>
              <a:rPr lang="ar" sz="1200" b="0" i="1"/>
              <a:t>جدول أعمال الجلسة</a:t>
            </a:r>
          </a:p>
          <a:p>
            <a:pPr marL="0" indent="0" rtl="1">
              <a:spcBef>
                <a:spcPts val="200"/>
              </a:spcBef>
              <a:spcAft>
                <a:spcPts val="200"/>
              </a:spcAft>
              <a:buFont typeface="Arial" panose="020B0604020202020204" pitchFamily="34" charset="0"/>
              <a:buNone/>
            </a:pPr>
            <a:endParaRPr lang="en-US" sz="1200" b="1" i="1" dirty="0"/>
          </a:p>
          <a:p>
            <a:pPr rtl="1"/>
            <a:endParaRPr lang="en-US" dirty="0"/>
          </a:p>
        </p:txBody>
      </p:sp>
      <p:sp>
        <p:nvSpPr>
          <p:cNvPr id="4" name="Slide Number Placeholder 3"/>
          <p:cNvSpPr>
            <a:spLocks noGrp="1"/>
          </p:cNvSpPr>
          <p:nvPr>
            <p:ph type="sldNum" sz="quarter" idx="5"/>
          </p:nvPr>
        </p:nvSpPr>
        <p:spPr/>
        <p:txBody>
          <a:bodyPr rtlCol="1"/>
          <a:lstStyle/>
          <a:p>
            <a:pPr rtl="1"/>
            <a:fld id="{D70FF2E4-95BE-49CA-89E1-C2C428ECDA9A}" type="slidenum">
              <a:rPr lang="en-US" smtClean="0"/>
              <a:pPr/>
              <a:t>3</a:t>
            </a:fld>
            <a:endParaRPr lang="en-US" dirty="0"/>
          </a:p>
        </p:txBody>
      </p:sp>
    </p:spTree>
    <p:extLst>
      <p:ext uri="{BB962C8B-B14F-4D97-AF65-F5344CB8AC3E}">
        <p14:creationId xmlns:p14="http://schemas.microsoft.com/office/powerpoint/2010/main" val="110639813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normAutofit/>
          </a:bodyPr>
          <a:lstStyle/>
          <a:p>
            <a:pPr rtl="1"/>
            <a:endParaRPr lang="en-US" b="0" dirty="0">
              <a:solidFill>
                <a:srgbClr val="000000"/>
              </a:solidFill>
              <a:effectLst/>
              <a:latin typeface="Helvetica" pitchFamily="2" charset="0"/>
            </a:endParaRPr>
          </a:p>
        </p:txBody>
      </p:sp>
      <p:sp>
        <p:nvSpPr>
          <p:cNvPr id="4" name="Slide Number Placeholder 3"/>
          <p:cNvSpPr>
            <a:spLocks noGrp="1"/>
          </p:cNvSpPr>
          <p:nvPr>
            <p:ph type="sldNum" sz="quarter" idx="5"/>
          </p:nvPr>
        </p:nvSpPr>
        <p:spPr/>
        <p:txBody>
          <a:bodyPr rtlCol="1"/>
          <a:lstStyle/>
          <a:p>
            <a:pPr rtl="1"/>
            <a:fld id="{D70FF2E4-95BE-49CA-89E1-C2C428ECDA9A}" type="slidenum">
              <a:rPr lang="en-US" smtClean="0"/>
              <a:pPr/>
              <a:t>31</a:t>
            </a:fld>
            <a:endParaRPr lang="en-US" dirty="0"/>
          </a:p>
        </p:txBody>
      </p:sp>
    </p:spTree>
    <p:extLst>
      <p:ext uri="{BB962C8B-B14F-4D97-AF65-F5344CB8AC3E}">
        <p14:creationId xmlns:p14="http://schemas.microsoft.com/office/powerpoint/2010/main" val="47885872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rtl="1"/>
            <a:fld id="{D70FF2E4-95BE-49CA-89E1-C2C428ECDA9A}" type="slidenum">
              <a:rPr lang="en-US" smtClean="0"/>
              <a:pPr rtl="1"/>
              <a:t>32</a:t>
            </a:fld>
            <a:endParaRPr lang="en-US" dirty="0"/>
          </a:p>
        </p:txBody>
      </p:sp>
    </p:spTree>
    <p:extLst>
      <p:ext uri="{BB962C8B-B14F-4D97-AF65-F5344CB8AC3E}">
        <p14:creationId xmlns:p14="http://schemas.microsoft.com/office/powerpoint/2010/main" val="27632358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lstStyle/>
          <a:p>
            <a:pPr rtl="1"/>
            <a:endParaRPr lang="en-US" dirty="0"/>
          </a:p>
        </p:txBody>
      </p:sp>
      <p:sp>
        <p:nvSpPr>
          <p:cNvPr id="4" name="Slide Number Placeholder 3"/>
          <p:cNvSpPr>
            <a:spLocks noGrp="1"/>
          </p:cNvSpPr>
          <p:nvPr>
            <p:ph type="sldNum" sz="quarter" idx="5"/>
          </p:nvPr>
        </p:nvSpPr>
        <p:spPr/>
        <p:txBody>
          <a:bodyPr rtlCol="1"/>
          <a:lstStyle/>
          <a:p>
            <a:pPr rtl="1"/>
            <a:fld id="{D70FF2E4-95BE-49CA-89E1-C2C428ECDA9A}" type="slidenum">
              <a:rPr lang="en-US" smtClean="0"/>
              <a:pPr/>
              <a:t>4</a:t>
            </a:fld>
            <a:endParaRPr lang="en-US" dirty="0"/>
          </a:p>
        </p:txBody>
      </p:sp>
    </p:spTree>
    <p:extLst>
      <p:ext uri="{BB962C8B-B14F-4D97-AF65-F5344CB8AC3E}">
        <p14:creationId xmlns:p14="http://schemas.microsoft.com/office/powerpoint/2010/main" val="2820007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lstStyle/>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sz="1200" b="0" i="0" dirty="0">
                <a:solidFill>
                  <a:srgbClr val="1C1C19"/>
                </a:solidFill>
                <a:effectLst/>
                <a:latin typeface="CheltenhamStd"/>
              </a:rPr>
              <a:t>قبل أن نناقش الإسعافات الأولية النفسية، هيا ننظر أولاً إلى المرونة…</a:t>
            </a:r>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1" i="1" dirty="0">
              <a:solidFill>
                <a:srgbClr val="1C1C19"/>
              </a:solidFill>
              <a:effectLst/>
              <a:latin typeface="CheltenhamStd"/>
            </a:endParaRPr>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 sz="1200" b="1" i="1" dirty="0">
                <a:solidFill>
                  <a:srgbClr val="1C1C19"/>
                </a:solidFill>
                <a:effectLst/>
                <a:latin typeface="CheltenhamStd"/>
              </a:rPr>
              <a:t>ناقش </a:t>
            </a:r>
            <a:r>
              <a:rPr lang="ar" sz="1200" b="0" i="1" dirty="0">
                <a:solidFill>
                  <a:srgbClr val="1C1C19"/>
                </a:solidFill>
                <a:effectLst/>
                <a:latin typeface="CheltenhamStd"/>
              </a:rPr>
              <a:t>المعلومات المذكورة في الشريحة ووضح هذه النقاط الإضافية... </a:t>
            </a:r>
            <a:endParaRPr lang="en-US" i="1" dirty="0"/>
          </a:p>
          <a:p>
            <a:pPr marL="171450" lvl="0" indent="-171450" algn="r" rtl="1">
              <a:buFont typeface="Arial" panose="020B0604020202020204" pitchFamily="34" charset="0"/>
              <a:buChar char="•"/>
            </a:pPr>
            <a:r>
              <a:rPr lang="ar" b="1" dirty="0"/>
              <a:t>المرونة هي القاعدة</a:t>
            </a:r>
            <a:r>
              <a:rPr lang="ar" dirty="0"/>
              <a:t>: عندما يمر الناس بحدث مُكرِب أو مجهد جدًّا، فإن المرونة (بمعنى "العبور إلى بر الأمان"، أو المضي قدمًا بشكل تكيفي على الرغم من هذه التجربة) هي النتيجة الأكثر شيوعًا. </a:t>
            </a:r>
          </a:p>
          <a:p>
            <a:pPr marL="171450" lvl="0" indent="-171450" algn="r" rtl="1">
              <a:buFont typeface="Arial" panose="020B0604020202020204" pitchFamily="34" charset="0"/>
              <a:buChar char="•"/>
            </a:pPr>
            <a:r>
              <a:rPr lang="ar" b="1" dirty="0"/>
              <a:t>يمكن تحسين التجربة والنتائج بالدعم الجيد: </a:t>
            </a:r>
            <a:r>
              <a:rPr lang="ar" dirty="0"/>
              <a:t>لكن يمكن أن تكون هذه الأحداث مُكرِبة جدًّا وذات تأثير سلبي كبير على المدى الطويل. ويمكن بالدعم تحسين تجربة معايشة الأحداث المجهدة جدًّا (وكذلك المحصلات). ما نفعله أثناء الأزمة مهم، و الإسعافات الأولية النفسية نهج مدعوم بالأبحاث العلمية لتقديم الدعم الفعال.</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b="1" dirty="0"/>
              <a:t>لا يوجد مسار واحد للمرونة. </a:t>
            </a:r>
            <a:r>
              <a:rPr lang="ar" dirty="0"/>
              <a:t>فكما يمكن أن تتباين تفاعلات الناس تجاه أي أزمة معينة، يمكن أن يتباين أيضًا مسارهم نحو التكيف والتلاؤم. ويمكن أن تبدو هذه العملية مختلفة لمختلف الأشخاص. </a:t>
            </a:r>
          </a:p>
        </p:txBody>
      </p:sp>
      <p:sp>
        <p:nvSpPr>
          <p:cNvPr id="4" name="Slide Number Placeholder 3"/>
          <p:cNvSpPr>
            <a:spLocks noGrp="1"/>
          </p:cNvSpPr>
          <p:nvPr>
            <p:ph type="sldNum" sz="quarter" idx="5"/>
          </p:nvPr>
        </p:nvSpPr>
        <p:spPr/>
        <p:txBody>
          <a:bodyPr rtlCol="1"/>
          <a:lstStyle/>
          <a:p>
            <a:pPr rtl="1"/>
            <a:fld id="{D70FF2E4-95BE-49CA-89E1-C2C428ECDA9A}" type="slidenum">
              <a:rPr lang="en-US" smtClean="0"/>
              <a:pPr/>
              <a:t>5</a:t>
            </a:fld>
            <a:endParaRPr lang="en-US" dirty="0"/>
          </a:p>
        </p:txBody>
      </p:sp>
    </p:spTree>
    <p:extLst>
      <p:ext uri="{BB962C8B-B14F-4D97-AF65-F5344CB8AC3E}">
        <p14:creationId xmlns:p14="http://schemas.microsoft.com/office/powerpoint/2010/main" val="13144064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lstStyle/>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 sz="1200" b="1" i="1" dirty="0">
                <a:solidFill>
                  <a:srgbClr val="1C1C19"/>
                </a:solidFill>
                <a:effectLst/>
                <a:latin typeface="CheltenhamStd"/>
              </a:rPr>
              <a:t>اشرح </a:t>
            </a:r>
            <a:r>
              <a:rPr lang="ar" sz="1200" b="0" i="1" dirty="0">
                <a:solidFill>
                  <a:srgbClr val="1C1C19"/>
                </a:solidFill>
                <a:effectLst/>
                <a:latin typeface="CheltenhamStd"/>
              </a:rPr>
              <a:t>ما يلي</a:t>
            </a:r>
            <a:r>
              <a:rPr lang="en" sz="1200" b="0" i="1" dirty="0">
                <a:solidFill>
                  <a:srgbClr val="1C1C19"/>
                </a:solidFill>
                <a:effectLst/>
                <a:latin typeface="CheltenhamStd"/>
              </a:rPr>
              <a:t>.</a:t>
            </a:r>
            <a:r>
              <a:rPr lang="en" sz="1200" b="1" i="1" dirty="0">
                <a:solidFill>
                  <a:srgbClr val="1C1C19"/>
                </a:solidFill>
                <a:effectLst/>
                <a:latin typeface="CheltenhamStd"/>
              </a:rPr>
              <a:t> </a:t>
            </a:r>
            <a:endParaRPr lang="en-US" i="1" dirty="0"/>
          </a:p>
          <a:p>
            <a:pPr marL="171450" indent="-171450" algn="r" rtl="1">
              <a:buFont typeface="Arial" panose="020B0604020202020204" pitchFamily="34" charset="0"/>
              <a:buChar char="•"/>
            </a:pPr>
            <a:r>
              <a:rPr lang="ar" dirty="0"/>
              <a:t>المحصلة الأكثر شيوعًا هي المرونة، لكن الاستجابات التي نحصل عليها عندما نشعر بالكرب أو في أعقاب الأزمة مباشرة مهمة بمعنى الكلمة. </a:t>
            </a:r>
          </a:p>
          <a:p>
            <a:pPr marL="171450" indent="-171450" algn="r" rtl="1">
              <a:buFont typeface="Arial" panose="020B0604020202020204" pitchFamily="34" charset="0"/>
              <a:buChar char="•"/>
            </a:pPr>
            <a:r>
              <a:rPr lang="ar" dirty="0"/>
              <a:t>فهي تصنع فرقًا حقيقيًّا في المسار الذي نسلكه ومدى قدرتنا على التكيف.</a:t>
            </a:r>
          </a:p>
          <a:p>
            <a:pPr marL="171450" indent="-171450" algn="r" rtl="1">
              <a:buFont typeface="Arial" panose="020B0604020202020204" pitchFamily="34" charset="0"/>
              <a:buChar char="•"/>
            </a:pPr>
            <a:r>
              <a:rPr lang="ar" dirty="0"/>
              <a:t>وهذا هو الموضع الذي يأتي فيه دور الإسعافات الأولية النفسية (والموضع/الكيفية التي يمكنك بها كمدير أو اختصاصي موارد بشرية إبداء المشاركة الوجدانية وتقديم الدعم). </a:t>
            </a:r>
          </a:p>
        </p:txBody>
      </p:sp>
      <p:sp>
        <p:nvSpPr>
          <p:cNvPr id="4" name="Slide Number Placeholder 3"/>
          <p:cNvSpPr>
            <a:spLocks noGrp="1"/>
          </p:cNvSpPr>
          <p:nvPr>
            <p:ph type="sldNum" sz="quarter" idx="5"/>
          </p:nvPr>
        </p:nvSpPr>
        <p:spPr/>
        <p:txBody>
          <a:bodyPr rtlCol="1"/>
          <a:lstStyle/>
          <a:p>
            <a:pPr rtl="1"/>
            <a:fld id="{D70FF2E4-95BE-49CA-89E1-C2C428ECDA9A}" type="slidenum">
              <a:rPr lang="en-US" smtClean="0"/>
              <a:pPr/>
              <a:t>6</a:t>
            </a:fld>
            <a:endParaRPr lang="en-US" dirty="0"/>
          </a:p>
        </p:txBody>
      </p:sp>
    </p:spTree>
    <p:extLst>
      <p:ext uri="{BB962C8B-B14F-4D97-AF65-F5344CB8AC3E}">
        <p14:creationId xmlns:p14="http://schemas.microsoft.com/office/powerpoint/2010/main" val="20096287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lstStyle/>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 sz="1200" b="1" i="1" dirty="0">
                <a:solidFill>
                  <a:srgbClr val="1C1C19"/>
                </a:solidFill>
                <a:effectLst/>
                <a:latin typeface="CheltenhamStd"/>
              </a:rPr>
              <a:t>اشرح: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dirty="0"/>
              <a:t>الإسعافات الأولية النفسية هي تدخل داعم مصمم لتقديمه أثناء أو في أعقاب الكوارث أو الضغوط الكبيرة (مثلاً: الجوائح والزلازل وإطلاق النار الجماعي) التي تؤثر على فئات سكانية بعينها أو مجتمعات بأكملها.</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dirty="0"/>
              <a:t>وهي استجابة إنسانية داعمة لمعاناة الشخص، ومصممة للحد من الكرب الأولي الناجم عن الأحداث الصادمة ودعم التلاؤم التكيفي.</a:t>
            </a:r>
          </a:p>
          <a:p>
            <a:pPr marL="171450" indent="-171450" algn="r" rtl="1">
              <a:buFont typeface="Arial" panose="020B0604020202020204" pitchFamily="34" charset="0"/>
              <a:buChar char="•"/>
            </a:pPr>
            <a:r>
              <a:rPr lang="ar" dirty="0"/>
              <a:t>وهي مستنيرة بالشواهد، وذلك استنادًا إلى المبادئ القائمة التي نعلم أنها تعمل على زيادة التلاؤم التكيفي. </a:t>
            </a:r>
          </a:p>
          <a:p>
            <a:pPr marL="171450" indent="-171450" algn="r" rtl="1">
              <a:buFont typeface="Arial" panose="020B0604020202020204" pitchFamily="34" charset="0"/>
              <a:buChar char="•"/>
            </a:pPr>
            <a:r>
              <a:rPr lang="ar" dirty="0"/>
              <a:t>على هذا النحو، تركز الإسعافات الأولية النفسية على زيادة:</a:t>
            </a:r>
          </a:p>
          <a:p>
            <a:pPr marL="628650" lvl="1" indent="-171450" algn="r" rtl="1">
              <a:buFont typeface="Arial" panose="020B0604020202020204" pitchFamily="34" charset="0"/>
              <a:buChar char="•"/>
            </a:pPr>
            <a:r>
              <a:rPr lang="ar" dirty="0"/>
              <a:t>حسّ الأمان والصلة والسكينة والأمل لدى الناس</a:t>
            </a:r>
          </a:p>
          <a:p>
            <a:pPr marL="628650" lvl="1" indent="-171450" algn="r" rtl="1">
              <a:buFont typeface="Arial" panose="020B0604020202020204" pitchFamily="34" charset="0"/>
              <a:buChar char="•"/>
            </a:pPr>
            <a:r>
              <a:rPr lang="ar" dirty="0"/>
              <a:t>الوصول إلى الموارد الداعمة</a:t>
            </a:r>
          </a:p>
          <a:p>
            <a:pPr marL="628650" lvl="1" indent="-171450" algn="r" rtl="1">
              <a:buFont typeface="Arial" panose="020B0604020202020204" pitchFamily="34" charset="0"/>
              <a:buChar char="•"/>
            </a:pPr>
            <a:r>
              <a:rPr lang="ar" dirty="0"/>
              <a:t>حس الاكتفاء الذاتي والسيطرة</a:t>
            </a:r>
          </a:p>
        </p:txBody>
      </p:sp>
      <p:sp>
        <p:nvSpPr>
          <p:cNvPr id="4" name="Slide Number Placeholder 3"/>
          <p:cNvSpPr>
            <a:spLocks noGrp="1"/>
          </p:cNvSpPr>
          <p:nvPr>
            <p:ph type="sldNum" sz="quarter" idx="5"/>
          </p:nvPr>
        </p:nvSpPr>
        <p:spPr/>
        <p:txBody>
          <a:bodyPr rtlCol="1"/>
          <a:lstStyle/>
          <a:p>
            <a:pPr rtl="1"/>
            <a:fld id="{D70FF2E4-95BE-49CA-89E1-C2C428ECDA9A}" type="slidenum">
              <a:rPr lang="en-US" smtClean="0"/>
              <a:pPr/>
              <a:t>7</a:t>
            </a:fld>
            <a:endParaRPr lang="en-US" dirty="0"/>
          </a:p>
        </p:txBody>
      </p:sp>
    </p:spTree>
    <p:extLst>
      <p:ext uri="{BB962C8B-B14F-4D97-AF65-F5344CB8AC3E}">
        <p14:creationId xmlns:p14="http://schemas.microsoft.com/office/powerpoint/2010/main" val="29485180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normAutofit/>
          </a:bodyPr>
          <a:lstStyle/>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 sz="1200" b="1" i="1" dirty="0">
                <a:solidFill>
                  <a:srgbClr val="1C1C19"/>
                </a:solidFill>
                <a:effectLst/>
                <a:latin typeface="CheltenhamStd"/>
              </a:rPr>
              <a:t>ناقش </a:t>
            </a:r>
            <a:r>
              <a:rPr lang="ar" sz="1200" b="0" i="1" dirty="0">
                <a:solidFill>
                  <a:srgbClr val="1C1C19"/>
                </a:solidFill>
                <a:effectLst/>
                <a:latin typeface="CheltenhamStd"/>
              </a:rPr>
              <a:t>النقاط التالية</a:t>
            </a:r>
            <a:r>
              <a:rPr lang="en" sz="1200" b="0" i="1" dirty="0">
                <a:solidFill>
                  <a:srgbClr val="1C1C19"/>
                </a:solidFill>
                <a:effectLst/>
                <a:latin typeface="CheltenhamStd"/>
              </a:rPr>
              <a:t>:</a:t>
            </a:r>
            <a:endParaRPr lang="en-US" b="1" i="1" dirty="0"/>
          </a:p>
          <a:p>
            <a:pPr marL="171450" indent="-171450" algn="r" rtl="1">
              <a:buFont typeface="Arial" panose="020B0604020202020204" pitchFamily="34" charset="0"/>
              <a:buChar char="•"/>
            </a:pPr>
            <a:r>
              <a:rPr lang="ar" b="1" dirty="0"/>
              <a:t>الإسعافات الأولية النفسية ليست معالجة أو تفريغًا نفسيًّا. </a:t>
            </a:r>
            <a:r>
              <a:rPr lang="ar" dirty="0"/>
              <a:t>تم تصميم الإسعافات الأولية النفسية لدعم الاستجابات التكيفية وتعزيز المرونة في مواجهة الأحداث الوخيمة التي تؤدي إلى تفاعلات كرب شائعة ومتوقعة. </a:t>
            </a:r>
          </a:p>
          <a:p>
            <a:pPr marL="628650" lvl="1" indent="-171450" algn="r" rtl="1">
              <a:buFont typeface="Arial" panose="020B0604020202020204" pitchFamily="34" charset="0"/>
              <a:buChar char="•"/>
            </a:pPr>
            <a:r>
              <a:rPr lang="ar" dirty="0"/>
              <a:t>لم يتم تصميمها لتشخيص الأمراض أو علاجها. </a:t>
            </a:r>
          </a:p>
          <a:p>
            <a:pPr marL="628650" lvl="1" indent="-171450" algn="r" rtl="1">
              <a:buFont typeface="Arial" panose="020B0604020202020204" pitchFamily="34" charset="0"/>
              <a:buChar char="•"/>
            </a:pPr>
            <a:r>
              <a:rPr lang="ar" dirty="0"/>
              <a:t>لا يتطلب أو يتوقع من الناس مناقشة تجاربهم مع الأحداث الصادمة بالتفصيل. </a:t>
            </a:r>
          </a:p>
          <a:p>
            <a:pPr marL="171450" indent="-171450" algn="r" rtl="1">
              <a:buFont typeface="Arial" panose="020B0604020202020204" pitchFamily="34" charset="0"/>
              <a:buChar char="•"/>
            </a:pPr>
            <a:r>
              <a:rPr lang="ar" b="1" dirty="0"/>
              <a:t>الإسعافات الأولية النفسية لا تتعلق بإصلاح الأوضاع</a:t>
            </a:r>
            <a:r>
              <a:rPr lang="ar" dirty="0"/>
              <a:t>: الإسعافات الأولية النفسية </a:t>
            </a:r>
            <a:r>
              <a:rPr lang="ar" b="0" dirty="0"/>
              <a:t>تُعنى بدعم الشخص الذي يعاني من كُربة ومساعدته على اتخاذ خيارات مستنيرة والربط بالموارد الإضافية وسبل الدعم التي يمكنها أن تساعده. الحل التعاوني للمشكلات قد يكون جزءًا من ذلك، لكن حل المشكلات له حدود هنا. ربما يكون بمقدورك دعمه بمساعدته على تحديد أولويات متطلبات العمل، والحد من الضغوط المرتبطة بالعمل، وتبديل المواعيد النهائية، وإعادة تخصيص بعض المسؤوليات مؤقتًا. لكن لن يكون بمقدورك "حل" جوهر المشكلة التي أدت إلى معاناته من الكربة أو "إصلاح" الوضع من أجله.</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r>
              <a:rPr lang="ar" b="1" dirty="0"/>
              <a:t>الإسعافات الأولية النفسية لا تعنى باتخاذ الخيارات المهمة من أجل الآخرين:</a:t>
            </a:r>
            <a:r>
              <a:rPr lang="ar" dirty="0"/>
              <a:t> العمل انطلاقًا من نهج الإسعافات الأولية النفسية يُعني احترام حق الناس في اتخاذ قراراتهم المستنيرة بأنفسهم. </a:t>
            </a:r>
          </a:p>
          <a:p>
            <a:pPr marL="171450" marR="0" lvl="0" indent="-171450" algn="r" defTabSz="914400" rtl="1"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dirty="0"/>
          </a:p>
          <a:p>
            <a:pPr marL="0" marR="0" lvl="0" indent="0" algn="r" defTabSz="914400" rtl="1" eaLnBrk="1" fontAlgn="auto" latinLnBrk="0" hangingPunct="1">
              <a:lnSpc>
                <a:spcPct val="100000"/>
              </a:lnSpc>
              <a:spcBef>
                <a:spcPts val="0"/>
              </a:spcBef>
              <a:spcAft>
                <a:spcPts val="0"/>
              </a:spcAft>
              <a:buClrTx/>
              <a:buSzTx/>
              <a:buFont typeface="Arial" panose="020B0604020202020204" pitchFamily="34" charset="0"/>
              <a:buNone/>
              <a:tabLst/>
              <a:defRPr/>
            </a:pPr>
            <a:r>
              <a:rPr lang="ar" b="1" dirty="0"/>
              <a:t>ملاحظة حول الدعم المستنير بالإسعافات الأولية النفسية والمديرين والقادة والموارد البشرية</a:t>
            </a:r>
          </a:p>
          <a:p>
            <a:pPr algn="r" rtl="1"/>
            <a:r>
              <a:rPr lang="ar" dirty="0">
                <a:solidFill>
                  <a:srgbClr val="000000"/>
                </a:solidFill>
                <a:effectLst/>
                <a:latin typeface="Helvetica" pitchFamily="2" charset="0"/>
              </a:rPr>
              <a:t>قد يشعر المديرين واختصاصيو الموارد البشرية بشيء من التوتر لأنهم دُرّبوا على حل مشكلات الناس (و/أو يرون أن هذا جزء من عملهم). ولو قلنا لهم إنهم </a:t>
            </a:r>
            <a:r>
              <a:rPr lang="en" b="1" dirty="0">
                <a:solidFill>
                  <a:srgbClr val="000000"/>
                </a:solidFill>
                <a:effectLst/>
                <a:latin typeface="Helvetica" pitchFamily="2" charset="0"/>
              </a:rPr>
              <a:t>ليسوا</a:t>
            </a:r>
            <a:r>
              <a:rPr lang="en" dirty="0">
                <a:solidFill>
                  <a:srgbClr val="000000"/>
                </a:solidFill>
                <a:effectLst/>
                <a:latin typeface="Helvetica" pitchFamily="2" charset="0"/>
              </a:rPr>
              <a:t> بصدد إصلاح الوضع ولا اتخاذ الخيارات من أجل الناس، فسيتطلب هذا من هؤلاء المهنيين المدرَّبين تبديل منظورهم وعدم اعتمادهم بقوة على مهارات ونُهج الإدارة ومهارات حل المشكلات الأخرى التي يستخدمونها غالبًا. 
</a:t>
            </a:r>
            <a:br>
              <a:rPr lang="en-US" dirty="0">
                <a:solidFill>
                  <a:srgbClr val="000000"/>
                </a:solidFill>
                <a:effectLst/>
                <a:latin typeface="Helvetica" pitchFamily="2" charset="0"/>
              </a:rPr>
            </a:br>
            <a:endParaRPr lang="en-US" dirty="0">
              <a:solidFill>
                <a:srgbClr val="000000"/>
              </a:solidFill>
              <a:effectLst/>
              <a:latin typeface="Helvetica" pitchFamily="2" charset="0"/>
            </a:endParaRPr>
          </a:p>
        </p:txBody>
      </p:sp>
      <p:sp>
        <p:nvSpPr>
          <p:cNvPr id="4" name="Slide Number Placeholder 3"/>
          <p:cNvSpPr>
            <a:spLocks noGrp="1"/>
          </p:cNvSpPr>
          <p:nvPr>
            <p:ph type="sldNum" sz="quarter" idx="5"/>
          </p:nvPr>
        </p:nvSpPr>
        <p:spPr/>
        <p:txBody>
          <a:bodyPr rtlCol="1"/>
          <a:lstStyle/>
          <a:p>
            <a:pPr rtl="1"/>
            <a:fld id="{D70FF2E4-95BE-49CA-89E1-C2C428ECDA9A}" type="slidenum">
              <a:rPr lang="en-US" smtClean="0"/>
              <a:pPr/>
              <a:t>8</a:t>
            </a:fld>
            <a:endParaRPr lang="en-US" dirty="0"/>
          </a:p>
        </p:txBody>
      </p:sp>
    </p:spTree>
    <p:extLst>
      <p:ext uri="{BB962C8B-B14F-4D97-AF65-F5344CB8AC3E}">
        <p14:creationId xmlns:p14="http://schemas.microsoft.com/office/powerpoint/2010/main" val="987548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rtlCol="1"/>
          <a:lstStyle/>
          <a:p>
            <a:pPr marL="0" marR="0" lvl="0" indent="0" algn="r" defTabSz="914400" rtl="1" eaLnBrk="1" fontAlgn="auto" latinLnBrk="0" hangingPunct="1">
              <a:lnSpc>
                <a:spcPct val="100000"/>
              </a:lnSpc>
              <a:spcBef>
                <a:spcPts val="0"/>
              </a:spcBef>
              <a:spcAft>
                <a:spcPts val="0"/>
              </a:spcAft>
              <a:buClrTx/>
              <a:buSzTx/>
              <a:buFontTx/>
              <a:buNone/>
              <a:tabLst/>
              <a:defRPr/>
            </a:pPr>
            <a:r>
              <a:rPr lang="ar" sz="1200" b="1" i="1" dirty="0">
                <a:solidFill>
                  <a:srgbClr val="1C1C19"/>
                </a:solidFill>
                <a:effectLst/>
                <a:latin typeface="CheltenhamStd"/>
              </a:rPr>
              <a:t>ناقش</a:t>
            </a:r>
            <a:r>
              <a:rPr lang="ar" sz="1200" b="0" i="0" dirty="0">
                <a:solidFill>
                  <a:srgbClr val="1C1C19"/>
                </a:solidFill>
                <a:effectLst/>
                <a:latin typeface="CheltenhamStd"/>
              </a:rPr>
              <a:t> المعلومات المذكورة في الشريحة. تربط هذه المعلومات بين مبادئ عمل الإسعافات الأولية النفسية: "انظر" و"استمع" و"اربط" وبين وبعض الطرق المعينة التي يمكن بها لأي نهج مستنير بالإسعافات الأولية النفسية أن يرشد المديرين والقادة والموارد البشرية لتقديم الدعم. </a:t>
            </a:r>
            <a:endParaRPr lang="en-US" b="1" i="1" dirty="0"/>
          </a:p>
          <a:p>
            <a:pPr algn="r" rtl="1"/>
            <a:endParaRPr lang="en-US" dirty="0"/>
          </a:p>
        </p:txBody>
      </p:sp>
      <p:sp>
        <p:nvSpPr>
          <p:cNvPr id="4" name="Slide Number Placeholder 3"/>
          <p:cNvSpPr>
            <a:spLocks noGrp="1"/>
          </p:cNvSpPr>
          <p:nvPr>
            <p:ph type="sldNum" sz="quarter" idx="5"/>
          </p:nvPr>
        </p:nvSpPr>
        <p:spPr/>
        <p:txBody>
          <a:bodyPr rtlCol="1"/>
          <a:lstStyle/>
          <a:p>
            <a:pPr rtl="1"/>
            <a:fld id="{D70FF2E4-95BE-49CA-89E1-C2C428ECDA9A}" type="slidenum">
              <a:rPr lang="en-US" smtClean="0"/>
              <a:pPr/>
              <a:t>9</a:t>
            </a:fld>
            <a:endParaRPr lang="en-US" dirty="0"/>
          </a:p>
        </p:txBody>
      </p:sp>
    </p:spTree>
    <p:extLst>
      <p:ext uri="{BB962C8B-B14F-4D97-AF65-F5344CB8AC3E}">
        <p14:creationId xmlns:p14="http://schemas.microsoft.com/office/powerpoint/2010/main" val="21755098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xml"/><Relationship Id="rId4" Type="http://schemas.openxmlformats.org/officeDocument/2006/relationships/image" Target="../media/image2.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5547"/>
            <a:ext cx="7772400" cy="1694415"/>
          </a:xfrm>
          <a:prstGeom prst="rect">
            <a:avLst/>
          </a:prstGeom>
        </p:spPr>
        <p:txBody>
          <a:bodyPr rtlCol="1" anchor="b"/>
          <a:lstStyle>
            <a:lvl1pPr algn="ctr" rtl="1">
              <a:defRPr sz="4400">
                <a:latin typeface="Arial" panose="020B0604020202020204" pitchFamily="34" charset="0"/>
                <a:cs typeface="Arial" panose="020B0604020202020204" pitchFamily="34" charset="0"/>
              </a:defRPr>
            </a:lvl1pPr>
          </a:lstStyle>
          <a:p>
            <a:pPr rtl="1"/>
            <a:r>
              <a:rPr lang="ar"/>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rtlCol="1"/>
          <a:lstStyle>
            <a:lvl1pPr marL="0" indent="0" algn="ctr" rtl="1">
              <a:buNone/>
              <a:defRPr sz="1800">
                <a:latin typeface="Arial" panose="020B0604020202020204" pitchFamily="34" charset="0"/>
                <a:cs typeface="Arial" panose="020B0604020202020204" pitchFamily="34" charset="0"/>
              </a:defRPr>
            </a:lvl1pPr>
            <a:lvl2pPr marL="457200" indent="0" algn="ctr" rtl="1">
              <a:buNone/>
              <a:defRPr sz="2000"/>
            </a:lvl2pPr>
            <a:lvl3pPr marL="914400" indent="0" algn="ctr" rtl="1">
              <a:buNone/>
              <a:defRPr sz="1800"/>
            </a:lvl3pPr>
            <a:lvl4pPr marL="1371600" indent="0" algn="ctr" rtl="1">
              <a:buNone/>
              <a:defRPr sz="1600"/>
            </a:lvl4pPr>
            <a:lvl5pPr marL="1828800" indent="0" algn="ctr" rtl="1">
              <a:buNone/>
              <a:defRPr sz="1600"/>
            </a:lvl5pPr>
            <a:lvl6pPr marL="2286000" indent="0" algn="ctr" rtl="1">
              <a:buNone/>
              <a:defRPr sz="1600"/>
            </a:lvl6pPr>
            <a:lvl7pPr marL="2743200" indent="0" algn="ctr" rtl="1">
              <a:buNone/>
              <a:defRPr sz="1600"/>
            </a:lvl7pPr>
            <a:lvl8pPr marL="3200400" indent="0" algn="ctr" rtl="1">
              <a:buNone/>
              <a:defRPr sz="1600"/>
            </a:lvl8pPr>
            <a:lvl9pPr marL="3657600" indent="0" algn="ctr" rtl="1">
              <a:buNone/>
              <a:defRPr sz="1600"/>
            </a:lvl9pPr>
          </a:lstStyle>
          <a:p>
            <a:pPr rtl="1"/>
            <a:r>
              <a:rPr lang="ar"/>
              <a:t>Click to edit Master subtitle style</a:t>
            </a:r>
            <a:endParaRPr lang="en-US" dirty="0"/>
          </a:p>
        </p:txBody>
      </p:sp>
    </p:spTree>
    <p:extLst>
      <p:ext uri="{BB962C8B-B14F-4D97-AF65-F5344CB8AC3E}">
        <p14:creationId xmlns:p14="http://schemas.microsoft.com/office/powerpoint/2010/main" val="1329835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Only">
    <p:bg>
      <p:bgPr>
        <a:solidFill>
          <a:schemeClr val="bg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589" y="1596"/>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9" y="1596"/>
                        <a:ext cx="1587" cy="1587"/>
                      </a:xfrm>
                      <a:prstGeom prst="rect">
                        <a:avLst/>
                      </a:prstGeom>
                    </p:spPr>
                  </p:pic>
                </p:oleObj>
              </mc:Fallback>
            </mc:AlternateContent>
          </a:graphicData>
        </a:graphic>
      </p:graphicFrame>
      <p:sp>
        <p:nvSpPr>
          <p:cNvPr id="2" name="Title 1"/>
          <p:cNvSpPr>
            <a:spLocks noGrp="1"/>
          </p:cNvSpPr>
          <p:nvPr>
            <p:ph type="title"/>
          </p:nvPr>
        </p:nvSpPr>
        <p:spPr>
          <a:xfrm>
            <a:off x="171450" y="136526"/>
            <a:ext cx="7886700" cy="611619"/>
          </a:xfrm>
          <a:prstGeom prst="rect">
            <a:avLst/>
          </a:prstGeom>
        </p:spPr>
        <p:txBody>
          <a:bodyPr rtlCol="1"/>
          <a:lstStyle>
            <a:lvl1pPr algn="r" rtl="1">
              <a:defRPr b="0">
                <a:latin typeface="Arial" panose="020B0604020202020204" pitchFamily="34" charset="0"/>
                <a:cs typeface="Arial" panose="020B0604020202020204" pitchFamily="34" charset="0"/>
              </a:defRPr>
            </a:lvl1pPr>
          </a:lstStyle>
          <a:p>
            <a:pPr rtl="1"/>
            <a:r>
              <a:rPr lang="ar"/>
              <a:t>Click to edit Master title style</a:t>
            </a:r>
            <a:endParaRPr lang="en-US" dirty="0"/>
          </a:p>
        </p:txBody>
      </p:sp>
      <p:sp>
        <p:nvSpPr>
          <p:cNvPr id="6" name="Text Placeholder 5">
            <a:extLst>
              <a:ext uri="{FF2B5EF4-FFF2-40B4-BE49-F238E27FC236}">
                <a16:creationId xmlns:a16="http://schemas.microsoft.com/office/drawing/2014/main" id="{F1A0E97C-5F10-6E4F-AB66-305A53036F00}"/>
              </a:ext>
            </a:extLst>
          </p:cNvPr>
          <p:cNvSpPr>
            <a:spLocks noGrp="1"/>
          </p:cNvSpPr>
          <p:nvPr>
            <p:ph type="body" sz="quarter" idx="10"/>
          </p:nvPr>
        </p:nvSpPr>
        <p:spPr>
          <a:xfrm>
            <a:off x="461963" y="1146175"/>
            <a:ext cx="8239125" cy="923925"/>
          </a:xfrm>
          <a:prstGeom prst="rect">
            <a:avLst/>
          </a:prstGeom>
        </p:spPr>
        <p:txBody>
          <a:bodyPr rtlCol="1"/>
          <a:lstStyle>
            <a:lvl1pPr algn="r" rtl="1">
              <a:lnSpc>
                <a:spcPct val="100000"/>
              </a:lnSpc>
              <a:defRPr sz="2600">
                <a:latin typeface="Arial" panose="020B0604020202020204" pitchFamily="34" charset="0"/>
                <a:cs typeface="Arial" panose="020B0604020202020204" pitchFamily="34" charset="0"/>
              </a:defRPr>
            </a:lvl1pPr>
            <a:lvl2pPr algn="r" rtl="1">
              <a:lnSpc>
                <a:spcPct val="100000"/>
              </a:lnSpc>
              <a:defRPr>
                <a:latin typeface="Arial" panose="020B0604020202020204" pitchFamily="34" charset="0"/>
                <a:cs typeface="Arial" panose="020B0604020202020204" pitchFamily="34" charset="0"/>
              </a:defRPr>
            </a:lvl2pPr>
            <a:lvl3pPr algn="r" rtl="1">
              <a:lnSpc>
                <a:spcPct val="100000"/>
              </a:lnSpc>
              <a:defRPr>
                <a:latin typeface="Arial" panose="020B0604020202020204" pitchFamily="34" charset="0"/>
                <a:cs typeface="Arial" panose="020B0604020202020204" pitchFamily="34" charset="0"/>
              </a:defRPr>
            </a:lvl3pPr>
            <a:lvl4pPr algn="r" rtl="1">
              <a:lnSpc>
                <a:spcPct val="100000"/>
              </a:lnSpc>
              <a:defRPr>
                <a:latin typeface="Arial" panose="020B0604020202020204" pitchFamily="34" charset="0"/>
                <a:cs typeface="Arial" panose="020B0604020202020204" pitchFamily="34" charset="0"/>
              </a:defRPr>
            </a:lvl4pPr>
            <a:lvl5pPr algn="r" rtl="1">
              <a:lnSpc>
                <a:spcPct val="100000"/>
              </a:lnSpc>
              <a:defRPr>
                <a:latin typeface="Arial" panose="020B0604020202020204" pitchFamily="34" charset="0"/>
                <a:cs typeface="Arial" panose="020B0604020202020204" pitchFamily="34" charset="0"/>
              </a:defRPr>
            </a:lvl5pPr>
          </a:lstStyle>
          <a:p>
            <a:pPr lvl="0" rtl="1"/>
            <a:r>
              <a:rPr lang="ar"/>
              <a:t>Edit Master text styles</a:t>
            </a:r>
          </a:p>
          <a:p>
            <a:pPr lvl="1" rtl="1"/>
            <a:r>
              <a:rPr lang="ar"/>
              <a:t>Second level</a:t>
            </a:r>
          </a:p>
          <a:p>
            <a:pPr lvl="2" rtl="1"/>
            <a:r>
              <a:rPr lang="ar"/>
              <a:t>Third level</a:t>
            </a:r>
          </a:p>
          <a:p>
            <a:pPr lvl="3" rtl="1"/>
            <a:r>
              <a:rPr lang="ar"/>
              <a:t>Fourth level</a:t>
            </a:r>
          </a:p>
          <a:p>
            <a:pPr lvl="4" rtl="1"/>
            <a:r>
              <a:rPr lang="ar"/>
              <a:t>Fifth level</a:t>
            </a:r>
          </a:p>
        </p:txBody>
      </p:sp>
    </p:spTree>
    <p:extLst>
      <p:ext uri="{BB962C8B-B14F-4D97-AF65-F5344CB8AC3E}">
        <p14:creationId xmlns:p14="http://schemas.microsoft.com/office/powerpoint/2010/main" val="200682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26"/>
        <p:cNvGrpSpPr/>
        <p:nvPr/>
      </p:nvGrpSpPr>
      <p:grpSpPr>
        <a:xfrm>
          <a:off x="0" y="0"/>
          <a:ext cx="0" cy="0"/>
          <a:chOff x="0" y="0"/>
          <a:chExt cx="0" cy="0"/>
        </a:xfrm>
      </p:grpSpPr>
      <p:sp>
        <p:nvSpPr>
          <p:cNvPr id="27" name="Google Shape;27;p23"/>
          <p:cNvSpPr txBox="1">
            <a:spLocks noGrp="1"/>
          </p:cNvSpPr>
          <p:nvPr>
            <p:ph type="title"/>
          </p:nvPr>
        </p:nvSpPr>
        <p:spPr>
          <a:xfrm>
            <a:off x="323850" y="244077"/>
            <a:ext cx="8191500" cy="873919"/>
          </a:xfrm>
          <a:prstGeom prst="rect">
            <a:avLst/>
          </a:prstGeom>
          <a:noFill/>
          <a:ln>
            <a:noFill/>
          </a:ln>
        </p:spPr>
        <p:txBody>
          <a:bodyPr spcFirstLastPara="1" wrap="square" lIns="91425" tIns="45700" rIns="91425" bIns="45700" rtlCol="1" anchor="t" anchorCtr="0">
            <a:normAutofit/>
          </a:bodyPr>
          <a:lstStyle>
            <a:lvl1pPr lvl="0" algn="r" rtl="1">
              <a:lnSpc>
                <a:spcPct val="90000"/>
              </a:lnSpc>
              <a:spcBef>
                <a:spcPts val="0"/>
              </a:spcBef>
              <a:spcAft>
                <a:spcPts val="0"/>
              </a:spcAft>
              <a:buClr>
                <a:schemeClr val="lt1"/>
              </a:buClr>
              <a:buSzPts val="1800"/>
              <a:buNone/>
              <a:defRPr/>
            </a:lvl1pPr>
            <a:lvl2pPr lvl="1" algn="r" rtl="1">
              <a:lnSpc>
                <a:spcPct val="100000"/>
              </a:lnSpc>
              <a:spcBef>
                <a:spcPts val="0"/>
              </a:spcBef>
              <a:spcAft>
                <a:spcPts val="0"/>
              </a:spcAft>
              <a:buSzPts val="1400"/>
              <a:buNone/>
              <a:defRPr/>
            </a:lvl2pPr>
            <a:lvl3pPr lvl="2" algn="r" rtl="1">
              <a:lnSpc>
                <a:spcPct val="100000"/>
              </a:lnSpc>
              <a:spcBef>
                <a:spcPts val="0"/>
              </a:spcBef>
              <a:spcAft>
                <a:spcPts val="0"/>
              </a:spcAft>
              <a:buSzPts val="1400"/>
              <a:buNone/>
              <a:defRPr/>
            </a:lvl3pPr>
            <a:lvl4pPr lvl="3" algn="r" rtl="1">
              <a:lnSpc>
                <a:spcPct val="100000"/>
              </a:lnSpc>
              <a:spcBef>
                <a:spcPts val="0"/>
              </a:spcBef>
              <a:spcAft>
                <a:spcPts val="0"/>
              </a:spcAft>
              <a:buSzPts val="1400"/>
              <a:buNone/>
              <a:defRPr/>
            </a:lvl4pPr>
            <a:lvl5pPr lvl="4" algn="r" rtl="1">
              <a:lnSpc>
                <a:spcPct val="100000"/>
              </a:lnSpc>
              <a:spcBef>
                <a:spcPts val="0"/>
              </a:spcBef>
              <a:spcAft>
                <a:spcPts val="0"/>
              </a:spcAft>
              <a:buSzPts val="1400"/>
              <a:buNone/>
              <a:defRPr/>
            </a:lvl5pPr>
            <a:lvl6pPr lvl="5" algn="r" rtl="1">
              <a:lnSpc>
                <a:spcPct val="100000"/>
              </a:lnSpc>
              <a:spcBef>
                <a:spcPts val="0"/>
              </a:spcBef>
              <a:spcAft>
                <a:spcPts val="0"/>
              </a:spcAft>
              <a:buSzPts val="1400"/>
              <a:buNone/>
              <a:defRPr/>
            </a:lvl6pPr>
            <a:lvl7pPr lvl="6" algn="r" rtl="1">
              <a:lnSpc>
                <a:spcPct val="100000"/>
              </a:lnSpc>
              <a:spcBef>
                <a:spcPts val="0"/>
              </a:spcBef>
              <a:spcAft>
                <a:spcPts val="0"/>
              </a:spcAft>
              <a:buSzPts val="1400"/>
              <a:buNone/>
              <a:defRPr/>
            </a:lvl7pPr>
            <a:lvl8pPr lvl="7" algn="r" rtl="1">
              <a:lnSpc>
                <a:spcPct val="100000"/>
              </a:lnSpc>
              <a:spcBef>
                <a:spcPts val="0"/>
              </a:spcBef>
              <a:spcAft>
                <a:spcPts val="0"/>
              </a:spcAft>
              <a:buSzPts val="1400"/>
              <a:buNone/>
              <a:defRPr/>
            </a:lvl8pPr>
            <a:lvl9pPr lvl="8" algn="r" rtl="1">
              <a:lnSpc>
                <a:spcPct val="100000"/>
              </a:lnSpc>
              <a:spcBef>
                <a:spcPts val="0"/>
              </a:spcBef>
              <a:spcAft>
                <a:spcPts val="0"/>
              </a:spcAft>
              <a:buSzPts val="1400"/>
              <a:buNone/>
              <a:defRPr/>
            </a:lvl9pPr>
          </a:lstStyle>
          <a:p>
            <a:pPr rtl="1"/>
            <a:endParaRPr/>
          </a:p>
        </p:txBody>
      </p:sp>
      <p:sp>
        <p:nvSpPr>
          <p:cNvPr id="28" name="Google Shape;28;p23"/>
          <p:cNvSpPr txBox="1">
            <a:spLocks noGrp="1"/>
          </p:cNvSpPr>
          <p:nvPr>
            <p:ph type="body" idx="1"/>
          </p:nvPr>
        </p:nvSpPr>
        <p:spPr>
          <a:xfrm>
            <a:off x="628650" y="1532467"/>
            <a:ext cx="7886700" cy="4351338"/>
          </a:xfrm>
          <a:prstGeom prst="rect">
            <a:avLst/>
          </a:prstGeom>
          <a:noFill/>
          <a:ln>
            <a:noFill/>
          </a:ln>
        </p:spPr>
        <p:txBody>
          <a:bodyPr spcFirstLastPara="1" wrap="square" lIns="91425" tIns="45700" rIns="91425" bIns="45700" rtlCol="1" anchor="t" anchorCtr="0">
            <a:normAutofit/>
          </a:bodyPr>
          <a:lstStyle>
            <a:lvl1pPr marL="457200" lvl="0" indent="-228600" algn="r" rtl="1">
              <a:lnSpc>
                <a:spcPct val="90000"/>
              </a:lnSpc>
              <a:spcBef>
                <a:spcPts val="1000"/>
              </a:spcBef>
              <a:spcAft>
                <a:spcPts val="0"/>
              </a:spcAft>
              <a:buClr>
                <a:schemeClr val="accent3"/>
              </a:buClr>
              <a:buSzPts val="1800"/>
              <a:buNone/>
              <a:defRPr/>
            </a:lvl1pPr>
            <a:lvl2pPr marL="914400" lvl="1" indent="-228600" algn="r" rtl="1">
              <a:lnSpc>
                <a:spcPct val="90000"/>
              </a:lnSpc>
              <a:spcBef>
                <a:spcPts val="500"/>
              </a:spcBef>
              <a:spcAft>
                <a:spcPts val="0"/>
              </a:spcAft>
              <a:buClr>
                <a:schemeClr val="accent1"/>
              </a:buClr>
              <a:buSzPts val="1800"/>
              <a:buNone/>
              <a:defRPr/>
            </a:lvl2pPr>
            <a:lvl3pPr marL="1371600" lvl="2" indent="-228600" algn="r" rtl="1">
              <a:lnSpc>
                <a:spcPct val="90000"/>
              </a:lnSpc>
              <a:spcBef>
                <a:spcPts val="500"/>
              </a:spcBef>
              <a:spcAft>
                <a:spcPts val="0"/>
              </a:spcAft>
              <a:buClr>
                <a:schemeClr val="dk1"/>
              </a:buClr>
              <a:buSzPts val="1800"/>
              <a:buNone/>
              <a:defRPr/>
            </a:lvl3pPr>
            <a:lvl4pPr marL="1828800" lvl="3" indent="-355600" algn="r" rtl="1">
              <a:lnSpc>
                <a:spcPct val="90000"/>
              </a:lnSpc>
              <a:spcBef>
                <a:spcPts val="600"/>
              </a:spcBef>
              <a:spcAft>
                <a:spcPts val="0"/>
              </a:spcAft>
              <a:buClr>
                <a:schemeClr val="dk1"/>
              </a:buClr>
              <a:buSzPts val="2000"/>
              <a:buFont typeface="Arial"/>
              <a:buChar char="•"/>
              <a:defRPr/>
            </a:lvl4pPr>
            <a:lvl5pPr marL="2286000" lvl="4" indent="-342900" algn="r" rtl="1">
              <a:lnSpc>
                <a:spcPct val="90000"/>
              </a:lnSpc>
              <a:spcBef>
                <a:spcPts val="500"/>
              </a:spcBef>
              <a:spcAft>
                <a:spcPts val="0"/>
              </a:spcAft>
              <a:buClr>
                <a:schemeClr val="dk1"/>
              </a:buClr>
              <a:buSzPts val="1800"/>
              <a:buChar char="o"/>
              <a:defRPr/>
            </a:lvl5pPr>
            <a:lvl6pPr marL="2743200" lvl="5" indent="-342900" algn="r" rtl="1">
              <a:lnSpc>
                <a:spcPct val="90000"/>
              </a:lnSpc>
              <a:spcBef>
                <a:spcPts val="500"/>
              </a:spcBef>
              <a:spcAft>
                <a:spcPts val="0"/>
              </a:spcAft>
              <a:buClr>
                <a:schemeClr val="dk1"/>
              </a:buClr>
              <a:buSzPts val="1800"/>
              <a:buChar char="•"/>
              <a:defRPr/>
            </a:lvl6pPr>
            <a:lvl7pPr marL="3200400" lvl="6" indent="-342900" algn="r" rtl="1">
              <a:lnSpc>
                <a:spcPct val="90000"/>
              </a:lnSpc>
              <a:spcBef>
                <a:spcPts val="500"/>
              </a:spcBef>
              <a:spcAft>
                <a:spcPts val="0"/>
              </a:spcAft>
              <a:buClr>
                <a:schemeClr val="dk1"/>
              </a:buClr>
              <a:buSzPts val="1800"/>
              <a:buChar char="•"/>
              <a:defRPr/>
            </a:lvl7pPr>
            <a:lvl8pPr marL="3657600" lvl="7" indent="-342900" algn="r" rtl="1">
              <a:lnSpc>
                <a:spcPct val="90000"/>
              </a:lnSpc>
              <a:spcBef>
                <a:spcPts val="500"/>
              </a:spcBef>
              <a:spcAft>
                <a:spcPts val="0"/>
              </a:spcAft>
              <a:buClr>
                <a:schemeClr val="dk1"/>
              </a:buClr>
              <a:buSzPts val="1800"/>
              <a:buChar char="•"/>
              <a:defRPr/>
            </a:lvl8pPr>
            <a:lvl9pPr marL="4114800" lvl="8" indent="-342900" algn="r" rtl="1">
              <a:lnSpc>
                <a:spcPct val="90000"/>
              </a:lnSpc>
              <a:spcBef>
                <a:spcPts val="500"/>
              </a:spcBef>
              <a:spcAft>
                <a:spcPts val="0"/>
              </a:spcAft>
              <a:buClr>
                <a:schemeClr val="dk1"/>
              </a:buClr>
              <a:buSzPts val="1800"/>
              <a:buChar char="•"/>
              <a:defRPr/>
            </a:lvl9pPr>
          </a:lstStyle>
          <a:p>
            <a:pPr rtl="1"/>
            <a:endParaRPr/>
          </a:p>
        </p:txBody>
      </p:sp>
      <p:sp>
        <p:nvSpPr>
          <p:cNvPr id="29" name="Google Shape;29;p2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rtlCol="1" anchor="ctr" anchorCtr="0">
            <a:noAutofit/>
          </a:bodyPr>
          <a:lstStyle>
            <a:lvl1pPr lvl="0" algn="r" rtl="1">
              <a:lnSpc>
                <a:spcPct val="100000"/>
              </a:lnSpc>
              <a:spcBef>
                <a:spcPts val="0"/>
              </a:spcBef>
              <a:spcAft>
                <a:spcPts val="0"/>
              </a:spcAft>
              <a:buSzPts val="1400"/>
              <a:buNone/>
              <a:defRPr/>
            </a:lvl1pPr>
            <a:lvl2pPr lvl="1" algn="r" rtl="1">
              <a:lnSpc>
                <a:spcPct val="100000"/>
              </a:lnSpc>
              <a:spcBef>
                <a:spcPts val="0"/>
              </a:spcBef>
              <a:spcAft>
                <a:spcPts val="0"/>
              </a:spcAft>
              <a:buSzPts val="1400"/>
              <a:buNone/>
              <a:defRPr/>
            </a:lvl2pPr>
            <a:lvl3pPr lvl="2" algn="r" rtl="1">
              <a:lnSpc>
                <a:spcPct val="100000"/>
              </a:lnSpc>
              <a:spcBef>
                <a:spcPts val="0"/>
              </a:spcBef>
              <a:spcAft>
                <a:spcPts val="0"/>
              </a:spcAft>
              <a:buSzPts val="1400"/>
              <a:buNone/>
              <a:defRPr/>
            </a:lvl3pPr>
            <a:lvl4pPr lvl="3" algn="r" rtl="1">
              <a:lnSpc>
                <a:spcPct val="100000"/>
              </a:lnSpc>
              <a:spcBef>
                <a:spcPts val="0"/>
              </a:spcBef>
              <a:spcAft>
                <a:spcPts val="0"/>
              </a:spcAft>
              <a:buSzPts val="1400"/>
              <a:buNone/>
              <a:defRPr/>
            </a:lvl4pPr>
            <a:lvl5pPr lvl="4" algn="r" rtl="1">
              <a:lnSpc>
                <a:spcPct val="100000"/>
              </a:lnSpc>
              <a:spcBef>
                <a:spcPts val="0"/>
              </a:spcBef>
              <a:spcAft>
                <a:spcPts val="0"/>
              </a:spcAft>
              <a:buSzPts val="1400"/>
              <a:buNone/>
              <a:defRPr/>
            </a:lvl5pPr>
            <a:lvl6pPr lvl="5" algn="r" rtl="1">
              <a:lnSpc>
                <a:spcPct val="100000"/>
              </a:lnSpc>
              <a:spcBef>
                <a:spcPts val="0"/>
              </a:spcBef>
              <a:spcAft>
                <a:spcPts val="0"/>
              </a:spcAft>
              <a:buSzPts val="1400"/>
              <a:buNone/>
              <a:defRPr/>
            </a:lvl6pPr>
            <a:lvl7pPr lvl="6" algn="r" rtl="1">
              <a:lnSpc>
                <a:spcPct val="100000"/>
              </a:lnSpc>
              <a:spcBef>
                <a:spcPts val="0"/>
              </a:spcBef>
              <a:spcAft>
                <a:spcPts val="0"/>
              </a:spcAft>
              <a:buSzPts val="1400"/>
              <a:buNone/>
              <a:defRPr/>
            </a:lvl7pPr>
            <a:lvl8pPr lvl="7" algn="r" rtl="1">
              <a:lnSpc>
                <a:spcPct val="100000"/>
              </a:lnSpc>
              <a:spcBef>
                <a:spcPts val="0"/>
              </a:spcBef>
              <a:spcAft>
                <a:spcPts val="0"/>
              </a:spcAft>
              <a:buSzPts val="1400"/>
              <a:buNone/>
              <a:defRPr/>
            </a:lvl8pPr>
            <a:lvl9pPr lvl="8" algn="r" rtl="1">
              <a:lnSpc>
                <a:spcPct val="100000"/>
              </a:lnSpc>
              <a:spcBef>
                <a:spcPts val="0"/>
              </a:spcBef>
              <a:spcAft>
                <a:spcPts val="0"/>
              </a:spcAft>
              <a:buSzPts val="1400"/>
              <a:buNone/>
              <a:defRPr/>
            </a:lvl9pPr>
          </a:lstStyle>
          <a:p>
            <a:pPr rtl="1"/>
            <a:endParaRPr/>
          </a:p>
        </p:txBody>
      </p:sp>
      <p:sp>
        <p:nvSpPr>
          <p:cNvPr id="30" name="Google Shape;30;p23"/>
          <p:cNvSpPr txBox="1">
            <a:spLocks noGrp="1"/>
          </p:cNvSpPr>
          <p:nvPr>
            <p:ph type="ftr" idx="11"/>
          </p:nvPr>
        </p:nvSpPr>
        <p:spPr>
          <a:xfrm>
            <a:off x="3028948" y="6356351"/>
            <a:ext cx="5699415" cy="365125"/>
          </a:xfrm>
          <a:prstGeom prst="rect">
            <a:avLst/>
          </a:prstGeom>
          <a:noFill/>
          <a:ln>
            <a:noFill/>
          </a:ln>
        </p:spPr>
        <p:txBody>
          <a:bodyPr spcFirstLastPara="1" wrap="square" lIns="91425" tIns="45700" rIns="91425" bIns="45700" rtlCol="1" anchor="ctr" anchorCtr="0">
            <a:noAutofit/>
          </a:bodyPr>
          <a:lstStyle>
            <a:lvl1pPr lvl="0" algn="r" rtl="1">
              <a:lnSpc>
                <a:spcPct val="100000"/>
              </a:lnSpc>
              <a:spcBef>
                <a:spcPts val="0"/>
              </a:spcBef>
              <a:spcAft>
                <a:spcPts val="0"/>
              </a:spcAft>
              <a:buSzPts val="1400"/>
              <a:buNone/>
              <a:defRPr/>
            </a:lvl1pPr>
            <a:lvl2pPr lvl="1" algn="r" rtl="1">
              <a:lnSpc>
                <a:spcPct val="100000"/>
              </a:lnSpc>
              <a:spcBef>
                <a:spcPts val="0"/>
              </a:spcBef>
              <a:spcAft>
                <a:spcPts val="0"/>
              </a:spcAft>
              <a:buSzPts val="1400"/>
              <a:buNone/>
              <a:defRPr/>
            </a:lvl2pPr>
            <a:lvl3pPr lvl="2" algn="r" rtl="1">
              <a:lnSpc>
                <a:spcPct val="100000"/>
              </a:lnSpc>
              <a:spcBef>
                <a:spcPts val="0"/>
              </a:spcBef>
              <a:spcAft>
                <a:spcPts val="0"/>
              </a:spcAft>
              <a:buSzPts val="1400"/>
              <a:buNone/>
              <a:defRPr/>
            </a:lvl3pPr>
            <a:lvl4pPr lvl="3" algn="r" rtl="1">
              <a:lnSpc>
                <a:spcPct val="100000"/>
              </a:lnSpc>
              <a:spcBef>
                <a:spcPts val="0"/>
              </a:spcBef>
              <a:spcAft>
                <a:spcPts val="0"/>
              </a:spcAft>
              <a:buSzPts val="1400"/>
              <a:buNone/>
              <a:defRPr/>
            </a:lvl4pPr>
            <a:lvl5pPr lvl="4" algn="r" rtl="1">
              <a:lnSpc>
                <a:spcPct val="100000"/>
              </a:lnSpc>
              <a:spcBef>
                <a:spcPts val="0"/>
              </a:spcBef>
              <a:spcAft>
                <a:spcPts val="0"/>
              </a:spcAft>
              <a:buSzPts val="1400"/>
              <a:buNone/>
              <a:defRPr/>
            </a:lvl5pPr>
            <a:lvl6pPr lvl="5" algn="r" rtl="1">
              <a:lnSpc>
                <a:spcPct val="100000"/>
              </a:lnSpc>
              <a:spcBef>
                <a:spcPts val="0"/>
              </a:spcBef>
              <a:spcAft>
                <a:spcPts val="0"/>
              </a:spcAft>
              <a:buSzPts val="1400"/>
              <a:buNone/>
              <a:defRPr/>
            </a:lvl6pPr>
            <a:lvl7pPr lvl="6" algn="r" rtl="1">
              <a:lnSpc>
                <a:spcPct val="100000"/>
              </a:lnSpc>
              <a:spcBef>
                <a:spcPts val="0"/>
              </a:spcBef>
              <a:spcAft>
                <a:spcPts val="0"/>
              </a:spcAft>
              <a:buSzPts val="1400"/>
              <a:buNone/>
              <a:defRPr/>
            </a:lvl7pPr>
            <a:lvl8pPr lvl="7" algn="r" rtl="1">
              <a:lnSpc>
                <a:spcPct val="100000"/>
              </a:lnSpc>
              <a:spcBef>
                <a:spcPts val="0"/>
              </a:spcBef>
              <a:spcAft>
                <a:spcPts val="0"/>
              </a:spcAft>
              <a:buSzPts val="1400"/>
              <a:buNone/>
              <a:defRPr/>
            </a:lvl8pPr>
            <a:lvl9pPr lvl="8" algn="r" rtl="1">
              <a:lnSpc>
                <a:spcPct val="100000"/>
              </a:lnSpc>
              <a:spcBef>
                <a:spcPts val="0"/>
              </a:spcBef>
              <a:spcAft>
                <a:spcPts val="0"/>
              </a:spcAft>
              <a:buSzPts val="1400"/>
              <a:buNone/>
              <a:defRPr/>
            </a:lvl9pPr>
          </a:lstStyle>
          <a:p>
            <a:pPr rtl="1"/>
            <a:endParaRPr/>
          </a:p>
        </p:txBody>
      </p:sp>
      <p:sp>
        <p:nvSpPr>
          <p:cNvPr id="31" name="Google Shape;31;p23"/>
          <p:cNvSpPr txBox="1">
            <a:spLocks noGrp="1"/>
          </p:cNvSpPr>
          <p:nvPr>
            <p:ph type="sldNum" idx="12"/>
          </p:nvPr>
        </p:nvSpPr>
        <p:spPr>
          <a:xfrm>
            <a:off x="8343901" y="6359527"/>
            <a:ext cx="600074" cy="365125"/>
          </a:xfrm>
          <a:prstGeom prst="rect">
            <a:avLst/>
          </a:prstGeom>
          <a:noFill/>
          <a:ln>
            <a:noFill/>
          </a:ln>
        </p:spPr>
        <p:txBody>
          <a:bodyPr spcFirstLastPara="1" wrap="square" lIns="91425" tIns="45700" rIns="91425" bIns="45700" rtlCol="1" anchor="ctr" anchorCtr="0">
            <a:noAutofit/>
          </a:bodyPr>
          <a:lstStyle>
            <a:lvl1pPr marL="0" marR="0" lvl="0" indent="0" algn="r" rtl="1">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1pPr>
            <a:lvl2pPr marL="0" marR="0" lvl="1" indent="0" algn="r" rtl="1">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2pPr>
            <a:lvl3pPr marL="0" marR="0" lvl="2" indent="0" algn="r" rtl="1">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3pPr>
            <a:lvl4pPr marL="0" marR="0" lvl="3" indent="0" algn="r" rtl="1">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4pPr>
            <a:lvl5pPr marL="0" marR="0" lvl="4" indent="0" algn="r" rtl="1">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5pPr>
            <a:lvl6pPr marL="0" marR="0" lvl="5" indent="0" algn="r" rtl="1">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6pPr>
            <a:lvl7pPr marL="0" marR="0" lvl="6" indent="0" algn="r" rtl="1">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7pPr>
            <a:lvl8pPr marL="0" marR="0" lvl="7" indent="0" algn="r" rtl="1">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8pPr>
            <a:lvl9pPr marL="0" marR="0" lvl="8" indent="0" algn="r" rtl="1">
              <a:lnSpc>
                <a:spcPct val="100000"/>
              </a:lnSpc>
              <a:spcBef>
                <a:spcPts val="0"/>
              </a:spcBef>
              <a:spcAft>
                <a:spcPts val="0"/>
              </a:spcAft>
              <a:buClr>
                <a:srgbClr val="000000"/>
              </a:buClr>
              <a:buSzPts val="1200"/>
              <a:buFont typeface="Arial"/>
              <a:buNone/>
              <a:defRPr sz="1200" b="1" i="0" u="none" strike="noStrike" cap="none">
                <a:solidFill>
                  <a:schemeClr val="dk1"/>
                </a:solidFill>
                <a:latin typeface="Calibri"/>
                <a:ea typeface="Calibri"/>
                <a:cs typeface="Calibri"/>
                <a:sym typeface="Calibri"/>
              </a:defRPr>
            </a:lvl9pPr>
          </a:lstStyle>
          <a:p>
            <a:pPr marL="0" lvl="0" indent="0" algn="r" rtl="1">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77574762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3"/>
          <p:cNvSpPr>
            <a:spLocks noChangeArrowheads="1"/>
          </p:cNvSpPr>
          <p:nvPr userDrawn="1"/>
        </p:nvSpPr>
        <p:spPr bwMode="auto">
          <a:xfrm>
            <a:off x="123825" y="6166556"/>
            <a:ext cx="8896350" cy="589456"/>
          </a:xfrm>
          <a:prstGeom prst="rect">
            <a:avLst/>
          </a:prstGeom>
          <a:solidFill>
            <a:srgbClr val="FDC82F"/>
          </a:solidFill>
          <a:ln w="9525">
            <a:noFill/>
            <a:miter lim="800000"/>
            <a:headEnd/>
            <a:tailEnd/>
          </a:ln>
        </p:spPr>
        <p:txBody>
          <a:bodyPr wrap="none" rtlCol="1" anchor="ctr"/>
          <a:lstStyle/>
          <a:p>
            <a:pPr rtl="1" fontAlgn="auto">
              <a:spcBef>
                <a:spcPts val="0"/>
              </a:spcBef>
              <a:spcAft>
                <a:spcPts val="0"/>
              </a:spcAft>
              <a:defRPr/>
            </a:pPr>
            <a:endParaRPr lang="en-US" sz="1800" dirty="0">
              <a:solidFill>
                <a:prstClr val="black"/>
              </a:solidFill>
              <a:latin typeface="Arial"/>
            </a:endParaRPr>
          </a:p>
        </p:txBody>
      </p:sp>
      <p:sp>
        <p:nvSpPr>
          <p:cNvPr id="9" name="Text Box 8"/>
          <p:cNvSpPr txBox="1">
            <a:spLocks noChangeArrowheads="1"/>
          </p:cNvSpPr>
          <p:nvPr userDrawn="1"/>
        </p:nvSpPr>
        <p:spPr bwMode="auto">
          <a:xfrm>
            <a:off x="285750" y="6540114"/>
            <a:ext cx="2971800" cy="138499"/>
          </a:xfrm>
          <a:prstGeom prst="rect">
            <a:avLst/>
          </a:prstGeom>
          <a:noFill/>
          <a:ln>
            <a:noFill/>
          </a:ln>
        </p:spPr>
        <p:txBody>
          <a:bodyPr lIns="0" tIns="0" rIns="0" bIns="0" rtlCol="1" anchor="b">
            <a:spAutoFit/>
          </a:bodyPr>
          <a:lstStyle>
            <a:lvl1pPr algn="r" rtl="1">
              <a:defRPr sz="2400">
                <a:solidFill>
                  <a:schemeClr val="tx1"/>
                </a:solidFill>
                <a:latin typeface="Arial" charset="0"/>
                <a:ea typeface="ヒラギノ角ゴ Pro W3" charset="0"/>
                <a:cs typeface="ヒラギノ角ゴ Pro W3" charset="0"/>
              </a:defRPr>
            </a:lvl1pPr>
            <a:lvl2pPr marL="742950" indent="-285750" algn="r" rtl="1">
              <a:defRPr sz="2400">
                <a:solidFill>
                  <a:schemeClr val="tx1"/>
                </a:solidFill>
                <a:latin typeface="Arial" charset="0"/>
                <a:ea typeface="ヒラギノ角ゴ Pro W3" charset="0"/>
              </a:defRPr>
            </a:lvl2pPr>
            <a:lvl3pPr marL="1143000" indent="-228600" algn="r" rtl="1">
              <a:defRPr sz="2400">
                <a:solidFill>
                  <a:schemeClr val="tx1"/>
                </a:solidFill>
                <a:latin typeface="Arial" charset="0"/>
                <a:ea typeface="ヒラギノ角ゴ Pro W3" charset="0"/>
              </a:defRPr>
            </a:lvl3pPr>
            <a:lvl4pPr marL="1600200" indent="-228600" algn="r" rtl="1">
              <a:defRPr sz="2400">
                <a:solidFill>
                  <a:schemeClr val="tx1"/>
                </a:solidFill>
                <a:latin typeface="Arial" charset="0"/>
                <a:ea typeface="ヒラギノ角ゴ Pro W3" charset="0"/>
              </a:defRPr>
            </a:lvl4pPr>
            <a:lvl5pPr marL="2057400" indent="-228600" algn="r" rtl="1">
              <a:defRPr sz="2400">
                <a:solidFill>
                  <a:schemeClr val="tx1"/>
                </a:solidFill>
                <a:latin typeface="Arial" charset="0"/>
                <a:ea typeface="ヒラギノ角ゴ Pro W3" charset="0"/>
              </a:defRPr>
            </a:lvl5pPr>
            <a:lvl6pPr marL="2514600" indent="-228600" algn="r" rtl="1" eaLnBrk="0" fontAlgn="base" hangingPunct="0">
              <a:spcBef>
                <a:spcPct val="0"/>
              </a:spcBef>
              <a:spcAft>
                <a:spcPct val="0"/>
              </a:spcAft>
              <a:defRPr sz="2400">
                <a:solidFill>
                  <a:schemeClr val="tx1"/>
                </a:solidFill>
                <a:latin typeface="Arial" charset="0"/>
                <a:ea typeface="ヒラギノ角ゴ Pro W3" charset="0"/>
              </a:defRPr>
            </a:lvl6pPr>
            <a:lvl7pPr marL="2971800" indent="-228600" algn="r" rtl="1" eaLnBrk="0" fontAlgn="base" hangingPunct="0">
              <a:spcBef>
                <a:spcPct val="0"/>
              </a:spcBef>
              <a:spcAft>
                <a:spcPct val="0"/>
              </a:spcAft>
              <a:defRPr sz="2400">
                <a:solidFill>
                  <a:schemeClr val="tx1"/>
                </a:solidFill>
                <a:latin typeface="Arial" charset="0"/>
                <a:ea typeface="ヒラギノ角ゴ Pro W3" charset="0"/>
              </a:defRPr>
            </a:lvl7pPr>
            <a:lvl8pPr marL="3429000" indent="-228600" algn="r" rtl="1" eaLnBrk="0" fontAlgn="base" hangingPunct="0">
              <a:spcBef>
                <a:spcPct val="0"/>
              </a:spcBef>
              <a:spcAft>
                <a:spcPct val="0"/>
              </a:spcAft>
              <a:defRPr sz="2400">
                <a:solidFill>
                  <a:schemeClr val="tx1"/>
                </a:solidFill>
                <a:latin typeface="Arial" charset="0"/>
                <a:ea typeface="ヒラギノ角ゴ Pro W3" charset="0"/>
              </a:defRPr>
            </a:lvl8pPr>
            <a:lvl9pPr marL="3886200" indent="-228600" algn="r" rtl="1" eaLnBrk="0" fontAlgn="base" hangingPunct="0">
              <a:spcBef>
                <a:spcPct val="0"/>
              </a:spcBef>
              <a:spcAft>
                <a:spcPct val="0"/>
              </a:spcAft>
              <a:defRPr sz="2400">
                <a:solidFill>
                  <a:schemeClr val="tx1"/>
                </a:solidFill>
                <a:latin typeface="Arial" charset="0"/>
                <a:ea typeface="ヒラギノ角ゴ Pro W3" charset="0"/>
              </a:defRPr>
            </a:lvl9pPr>
          </a:lstStyle>
          <a:p>
            <a:pPr algn="l">
              <a:spcBef>
                <a:spcPct val="50000"/>
              </a:spcBef>
              <a:defRPr/>
            </a:pPr>
            <a:r>
              <a:rPr lang="en-US" sz="900" b="1" dirty="0">
                <a:cs typeface="Arial" charset="0"/>
              </a:rPr>
              <a:t>From Harm to Home </a:t>
            </a:r>
            <a:r>
              <a:rPr lang="en-US" sz="900" dirty="0">
                <a:cs typeface="Arial" charset="0"/>
              </a:rPr>
              <a:t>|</a:t>
            </a:r>
            <a:r>
              <a:rPr lang="en-US" sz="900" b="1" dirty="0">
                <a:cs typeface="Arial" charset="0"/>
              </a:rPr>
              <a:t> Rescue.org</a:t>
            </a:r>
            <a:endParaRPr lang="en-US" sz="900" dirty="0">
              <a:cs typeface="Arial" charset="0"/>
            </a:endParaRPr>
          </a:p>
        </p:txBody>
      </p:sp>
      <p:pic>
        <p:nvPicPr>
          <p:cNvPr id="8" name="Picture 6" descr="irc_logo_rgb"/>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8562975" y="6184900"/>
            <a:ext cx="419100" cy="558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3" name="Rectangle 12"/>
          <p:cNvSpPr/>
          <p:nvPr userDrawn="1"/>
        </p:nvSpPr>
        <p:spPr>
          <a:xfrm>
            <a:off x="2071" y="616828"/>
            <a:ext cx="9143999" cy="21203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en-US" dirty="0"/>
          </a:p>
        </p:txBody>
      </p:sp>
    </p:spTree>
    <p:extLst>
      <p:ext uri="{BB962C8B-B14F-4D97-AF65-F5344CB8AC3E}">
        <p14:creationId xmlns:p14="http://schemas.microsoft.com/office/powerpoint/2010/main" val="2785926661"/>
      </p:ext>
    </p:extLst>
  </p:cSld>
  <p:clrMap bg1="lt1" tx1="dk1" bg2="lt2" tx2="dk2" accent1="accent1" accent2="accent2" accent3="accent3" accent4="accent4" accent5="accent5" accent6="accent6" hlink="hlink" folHlink="folHlink"/>
  <p:sldLayoutIdLst>
    <p:sldLayoutId id="2147483661" r:id="rId1"/>
    <p:sldLayoutId id="2147483678" r:id="rId2"/>
    <p:sldLayoutId id="2147483679" r:id="rId3"/>
  </p:sldLayoutIdLst>
  <p:hf hdr="0" ftr="0" dt="0"/>
  <p:txStyles>
    <p:titleStyle>
      <a:lvl1pPr algn="r" defTabSz="914400" rtl="1"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doc.rescue.org/-"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hyperlink" Target="mailto:DutyOfCare@rescue.org"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www.who.int/publications/i/item/9789241548205"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hyperlink" Target="https://store.samhsa.gov/sites/default/files/d7/priv/sma11-disaster-02.pdf" TargetMode="External"/><Relationship Id="rId5" Type="http://schemas.openxmlformats.org/officeDocument/2006/relationships/hyperlink" Target="https://www.nctsn.org/resources/psychological-first-aid-pfa-field-operations-guide-2nd-edition" TargetMode="External"/><Relationship Id="rId4" Type="http://schemas.openxmlformats.org/officeDocument/2006/relationships/hyperlink" Target="https://www.who.int/publications/i/item/9789241548847"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20A22-B766-5244-B2B9-2885DBBD4D00}"/>
              </a:ext>
            </a:extLst>
          </p:cNvPr>
          <p:cNvSpPr>
            <a:spLocks noGrp="1"/>
          </p:cNvSpPr>
          <p:nvPr>
            <p:ph type="ctrTitle"/>
          </p:nvPr>
        </p:nvSpPr>
        <p:spPr>
          <a:xfrm>
            <a:off x="555812" y="1244600"/>
            <a:ext cx="7871012" cy="2008266"/>
          </a:xfrm>
        </p:spPr>
        <p:txBody>
          <a:bodyPr rtlCol="1"/>
          <a:lstStyle/>
          <a:p>
            <a:pPr rtl="1">
              <a:spcBef>
                <a:spcPts val="600"/>
              </a:spcBef>
              <a:spcAft>
                <a:spcPts val="600"/>
              </a:spcAft>
            </a:pPr>
            <a:r>
              <a:rPr lang="ar" sz="3600" b="1" dirty="0"/>
              <a:t>عندما يكون الموظف </a:t>
            </a:r>
            <a:br>
              <a:rPr lang="en-US" sz="3600" b="1" dirty="0"/>
            </a:br>
            <a:r>
              <a:rPr lang="ar" sz="3600" b="1" dirty="0"/>
              <a:t>مكروبًا أو في أزمة: </a:t>
            </a:r>
            <a:br>
              <a:rPr lang="en-US" sz="3400" b="1" dirty="0"/>
            </a:br>
            <a:r>
              <a:rPr lang="ar" sz="3600" i="1" dirty="0"/>
              <a:t>استراتيجيات دعم الإسعافات الأولية النفسية للمديرين والموارد البشرية</a:t>
            </a:r>
            <a:endParaRPr lang="en-US" sz="3400" i="1" dirty="0"/>
          </a:p>
        </p:txBody>
      </p:sp>
      <p:pic>
        <p:nvPicPr>
          <p:cNvPr id="9" name="Picture 8">
            <a:extLst>
              <a:ext uri="{FF2B5EF4-FFF2-40B4-BE49-F238E27FC236}">
                <a16:creationId xmlns:a16="http://schemas.microsoft.com/office/drawing/2014/main" id="{BEC354A2-DCCF-0A4D-A597-6E71F1570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82206" y="3445799"/>
            <a:ext cx="1779588" cy="2375841"/>
          </a:xfrm>
          <a:prstGeom prst="rect">
            <a:avLst/>
          </a:prstGeom>
        </p:spPr>
      </p:pic>
    </p:spTree>
    <p:extLst>
      <p:ext uri="{BB962C8B-B14F-4D97-AF65-F5344CB8AC3E}">
        <p14:creationId xmlns:p14="http://schemas.microsoft.com/office/powerpoint/2010/main" val="3212479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FD26387-4988-26D1-1827-1A3076D8240A}"/>
              </a:ext>
            </a:extLst>
          </p:cNvPr>
          <p:cNvSpPr>
            <a:spLocks noGrp="1"/>
          </p:cNvSpPr>
          <p:nvPr>
            <p:ph type="title"/>
          </p:nvPr>
        </p:nvSpPr>
        <p:spPr>
          <a:xfrm>
            <a:off x="1085850" y="136525"/>
            <a:ext cx="7886700" cy="611188"/>
          </a:xfrm>
        </p:spPr>
        <p:txBody>
          <a:bodyPr rtlCol="1"/>
          <a:lstStyle/>
          <a:p>
            <a:pPr rtl="1"/>
            <a:r>
              <a:rPr lang="ar" dirty="0"/>
              <a:t>مبادئ عمل الإسعافات الأولية النفسية: انظر، استمع، اربط</a:t>
            </a:r>
          </a:p>
        </p:txBody>
      </p:sp>
      <p:grpSp>
        <p:nvGrpSpPr>
          <p:cNvPr id="2" name="Group 1">
            <a:extLst>
              <a:ext uri="{FF2B5EF4-FFF2-40B4-BE49-F238E27FC236}">
                <a16:creationId xmlns:a16="http://schemas.microsoft.com/office/drawing/2014/main" id="{FDE736FA-B1D6-797B-3757-31FFD0CB534C}"/>
              </a:ext>
            </a:extLst>
          </p:cNvPr>
          <p:cNvGrpSpPr/>
          <p:nvPr/>
        </p:nvGrpSpPr>
        <p:grpSpPr>
          <a:xfrm>
            <a:off x="463504" y="1131376"/>
            <a:ext cx="8409630" cy="4827768"/>
            <a:chOff x="463504" y="1131376"/>
            <a:chExt cx="8409630" cy="4827768"/>
          </a:xfrm>
        </p:grpSpPr>
        <p:sp>
          <p:nvSpPr>
            <p:cNvPr id="3" name="Freeform: Shape 2">
              <a:extLst>
                <a:ext uri="{FF2B5EF4-FFF2-40B4-BE49-F238E27FC236}">
                  <a16:creationId xmlns:a16="http://schemas.microsoft.com/office/drawing/2014/main" id="{9F803110-646E-DDE0-A670-61E447B4C603}"/>
                </a:ext>
              </a:extLst>
            </p:cNvPr>
            <p:cNvSpPr/>
            <p:nvPr/>
          </p:nvSpPr>
          <p:spPr>
            <a:xfrm rot="16200000">
              <a:off x="6709873" y="3645408"/>
              <a:ext cx="3916731" cy="409791"/>
            </a:xfrm>
            <a:custGeom>
              <a:avLst/>
              <a:gdLst>
                <a:gd name="connsiteX0" fmla="*/ 0 w 3916731"/>
                <a:gd name="connsiteY0" fmla="*/ 0 h 409791"/>
                <a:gd name="connsiteX1" fmla="*/ 3916731 w 3916731"/>
                <a:gd name="connsiteY1" fmla="*/ 0 h 409791"/>
                <a:gd name="connsiteX2" fmla="*/ 3916731 w 3916731"/>
                <a:gd name="connsiteY2" fmla="*/ 409791 h 409791"/>
                <a:gd name="connsiteX3" fmla="*/ 0 w 3916731"/>
                <a:gd name="connsiteY3" fmla="*/ 409791 h 409791"/>
                <a:gd name="connsiteX4" fmla="*/ 0 w 3916731"/>
                <a:gd name="connsiteY4" fmla="*/ 0 h 4097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16731" h="409791">
                  <a:moveTo>
                    <a:pt x="0" y="0"/>
                  </a:moveTo>
                  <a:lnTo>
                    <a:pt x="3916731" y="0"/>
                  </a:lnTo>
                  <a:lnTo>
                    <a:pt x="3916731" y="409791"/>
                  </a:lnTo>
                  <a:lnTo>
                    <a:pt x="0" y="4097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 tIns="0" rIns="361414" bIns="0" numCol="1" spcCol="1270" rtlCol="1" anchor="t" anchorCtr="0">
              <a:noAutofit/>
            </a:bodyPr>
            <a:lstStyle/>
            <a:p>
              <a:pPr marL="0" lvl="0" indent="0" algn="r" defTabSz="1377950" rtl="1">
                <a:lnSpc>
                  <a:spcPct val="90000"/>
                </a:lnSpc>
                <a:spcBef>
                  <a:spcPct val="0"/>
                </a:spcBef>
                <a:spcAft>
                  <a:spcPct val="35000"/>
                </a:spcAft>
                <a:buNone/>
              </a:pPr>
              <a:r>
                <a:rPr lang="ar" sz="3100" kern="1200" dirty="0"/>
                <a:t>انظر</a:t>
              </a:r>
            </a:p>
          </p:txBody>
        </p:sp>
        <p:sp>
          <p:nvSpPr>
            <p:cNvPr id="5" name="Freeform: Shape 4">
              <a:extLst>
                <a:ext uri="{FF2B5EF4-FFF2-40B4-BE49-F238E27FC236}">
                  <a16:creationId xmlns:a16="http://schemas.microsoft.com/office/drawing/2014/main" id="{0743E9B2-BFF3-0F61-0816-BDE81835E883}"/>
                </a:ext>
              </a:extLst>
            </p:cNvPr>
            <p:cNvSpPr/>
            <p:nvPr/>
          </p:nvSpPr>
          <p:spPr>
            <a:xfrm>
              <a:off x="6412945" y="2042413"/>
              <a:ext cx="2041195" cy="3916731"/>
            </a:xfrm>
            <a:custGeom>
              <a:avLst/>
              <a:gdLst>
                <a:gd name="connsiteX0" fmla="*/ 0 w 2041195"/>
                <a:gd name="connsiteY0" fmla="*/ 0 h 3916731"/>
                <a:gd name="connsiteX1" fmla="*/ 2041195 w 2041195"/>
                <a:gd name="connsiteY1" fmla="*/ 0 h 3916731"/>
                <a:gd name="connsiteX2" fmla="*/ 2041195 w 2041195"/>
                <a:gd name="connsiteY2" fmla="*/ 3916731 h 3916731"/>
                <a:gd name="connsiteX3" fmla="*/ 0 w 2041195"/>
                <a:gd name="connsiteY3" fmla="*/ 3916731 h 3916731"/>
                <a:gd name="connsiteX4" fmla="*/ 0 w 2041195"/>
                <a:gd name="connsiteY4" fmla="*/ 0 h 39167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41195" h="3916731">
                  <a:moveTo>
                    <a:pt x="0" y="0"/>
                  </a:moveTo>
                  <a:lnTo>
                    <a:pt x="2041195" y="0"/>
                  </a:lnTo>
                  <a:lnTo>
                    <a:pt x="2041195" y="3916731"/>
                  </a:lnTo>
                  <a:lnTo>
                    <a:pt x="0" y="3916731"/>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70688" tIns="361413" rIns="170688" bIns="170688" numCol="1" spcCol="1270" rtlCol="1" anchor="t" anchorCtr="0">
              <a:noAutofit/>
            </a:bodyPr>
            <a:lstStyle/>
            <a:p>
              <a:pPr marL="171450" lvl="1" indent="-171450" algn="r" defTabSz="844550" rtl="1">
                <a:lnSpc>
                  <a:spcPct val="90000"/>
                </a:lnSpc>
                <a:spcBef>
                  <a:spcPct val="0"/>
                </a:spcBef>
                <a:spcAft>
                  <a:spcPct val="15000"/>
                </a:spcAft>
                <a:buChar char="•"/>
              </a:pPr>
              <a:r>
                <a:rPr lang="ar" sz="1900" kern="1200" dirty="0"/>
                <a:t>اطمئن على السلامة</a:t>
              </a:r>
            </a:p>
            <a:p>
              <a:pPr marL="171450" lvl="1" indent="-171450" algn="r" defTabSz="844550" rtl="1">
                <a:lnSpc>
                  <a:spcPct val="90000"/>
                </a:lnSpc>
                <a:spcBef>
                  <a:spcPct val="0"/>
                </a:spcBef>
                <a:spcAft>
                  <a:spcPct val="15000"/>
                </a:spcAft>
                <a:buChar char="•"/>
              </a:pPr>
              <a:endParaRPr lang="en-US" sz="1900" kern="1200" dirty="0"/>
            </a:p>
            <a:p>
              <a:pPr marL="171450" lvl="1" indent="-171450" algn="r" defTabSz="844550" rtl="1">
                <a:lnSpc>
                  <a:spcPct val="90000"/>
                </a:lnSpc>
                <a:spcBef>
                  <a:spcPct val="0"/>
                </a:spcBef>
                <a:spcAft>
                  <a:spcPct val="15000"/>
                </a:spcAft>
                <a:buChar char="•"/>
              </a:pPr>
              <a:r>
                <a:rPr lang="ar" sz="1900" kern="1200" dirty="0"/>
                <a:t>اطمئن على الأشخاص ذوي الاحتياجات الأساسية العاجلة</a:t>
              </a:r>
            </a:p>
            <a:p>
              <a:pPr marL="171450" lvl="1" indent="-171450" algn="r" defTabSz="844550" rtl="1">
                <a:lnSpc>
                  <a:spcPct val="90000"/>
                </a:lnSpc>
                <a:spcBef>
                  <a:spcPct val="0"/>
                </a:spcBef>
                <a:spcAft>
                  <a:spcPct val="15000"/>
                </a:spcAft>
                <a:buChar char="•"/>
              </a:pPr>
              <a:endParaRPr lang="en-US" sz="1900" kern="1200" dirty="0"/>
            </a:p>
            <a:p>
              <a:pPr marL="171450" lvl="1" indent="-171450" algn="r" defTabSz="844550" rtl="1">
                <a:lnSpc>
                  <a:spcPct val="90000"/>
                </a:lnSpc>
                <a:spcBef>
                  <a:spcPct val="0"/>
                </a:spcBef>
                <a:spcAft>
                  <a:spcPct val="15000"/>
                </a:spcAft>
                <a:buChar char="•"/>
              </a:pPr>
              <a:r>
                <a:rPr lang="ar" sz="1900" kern="1200" dirty="0"/>
                <a:t>اطمئن على الأشخاص الذين يعانون من تفاعلات كرب خطيرة</a:t>
              </a:r>
            </a:p>
          </p:txBody>
        </p:sp>
        <p:sp>
          <p:nvSpPr>
            <p:cNvPr id="6" name="Rectangle 5">
              <a:extLst>
                <a:ext uri="{FF2B5EF4-FFF2-40B4-BE49-F238E27FC236}">
                  <a16:creationId xmlns:a16="http://schemas.microsoft.com/office/drawing/2014/main" id="{88F29124-844D-A174-D2F9-EBFD2E04EB80}"/>
                </a:ext>
              </a:extLst>
            </p:cNvPr>
            <p:cNvSpPr/>
            <p:nvPr/>
          </p:nvSpPr>
          <p:spPr>
            <a:xfrm>
              <a:off x="8044349" y="1131376"/>
              <a:ext cx="819582" cy="819582"/>
            </a:xfrm>
            <a:prstGeom prst="rect">
              <a:avLst/>
            </a:prstGeom>
            <a:blipFill rotWithShape="1">
              <a:blip r:embed="rId3"/>
              <a:srcRect/>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7" name="Freeform: Shape 6">
              <a:extLst>
                <a:ext uri="{FF2B5EF4-FFF2-40B4-BE49-F238E27FC236}">
                  <a16:creationId xmlns:a16="http://schemas.microsoft.com/office/drawing/2014/main" id="{B0323191-7D81-081C-986F-04FBFD945FCD}"/>
                </a:ext>
              </a:extLst>
            </p:cNvPr>
            <p:cNvSpPr/>
            <p:nvPr/>
          </p:nvSpPr>
          <p:spPr>
            <a:xfrm rot="16200000">
              <a:off x="3731631" y="3645409"/>
              <a:ext cx="3916731" cy="409791"/>
            </a:xfrm>
            <a:custGeom>
              <a:avLst/>
              <a:gdLst>
                <a:gd name="connsiteX0" fmla="*/ 0 w 3916731"/>
                <a:gd name="connsiteY0" fmla="*/ 0 h 409791"/>
                <a:gd name="connsiteX1" fmla="*/ 3916731 w 3916731"/>
                <a:gd name="connsiteY1" fmla="*/ 0 h 409791"/>
                <a:gd name="connsiteX2" fmla="*/ 3916731 w 3916731"/>
                <a:gd name="connsiteY2" fmla="*/ 409791 h 409791"/>
                <a:gd name="connsiteX3" fmla="*/ 0 w 3916731"/>
                <a:gd name="connsiteY3" fmla="*/ 409791 h 409791"/>
                <a:gd name="connsiteX4" fmla="*/ 0 w 3916731"/>
                <a:gd name="connsiteY4" fmla="*/ 0 h 4097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16731" h="409791">
                  <a:moveTo>
                    <a:pt x="0" y="0"/>
                  </a:moveTo>
                  <a:lnTo>
                    <a:pt x="3916731" y="0"/>
                  </a:lnTo>
                  <a:lnTo>
                    <a:pt x="3916731" y="409791"/>
                  </a:lnTo>
                  <a:lnTo>
                    <a:pt x="0" y="4097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 tIns="-1" rIns="361414" bIns="0" numCol="1" spcCol="1270" rtlCol="1" anchor="t" anchorCtr="0">
              <a:noAutofit/>
            </a:bodyPr>
            <a:lstStyle/>
            <a:p>
              <a:pPr marL="0" lvl="0" indent="0" algn="r" defTabSz="1377950" rtl="1">
                <a:lnSpc>
                  <a:spcPct val="90000"/>
                </a:lnSpc>
                <a:spcBef>
                  <a:spcPct val="0"/>
                </a:spcBef>
                <a:spcAft>
                  <a:spcPct val="35000"/>
                </a:spcAft>
                <a:buNone/>
              </a:pPr>
              <a:r>
                <a:rPr lang="ar" sz="3100" kern="1200" dirty="0"/>
                <a:t>استمع</a:t>
              </a:r>
            </a:p>
          </p:txBody>
        </p:sp>
        <p:sp>
          <p:nvSpPr>
            <p:cNvPr id="8" name="Freeform: Shape 7">
              <a:extLst>
                <a:ext uri="{FF2B5EF4-FFF2-40B4-BE49-F238E27FC236}">
                  <a16:creationId xmlns:a16="http://schemas.microsoft.com/office/drawing/2014/main" id="{4F1B2460-1786-EB2B-8DDF-F06DDBF0367E}"/>
                </a:ext>
              </a:extLst>
            </p:cNvPr>
            <p:cNvSpPr/>
            <p:nvPr/>
          </p:nvSpPr>
          <p:spPr>
            <a:xfrm>
              <a:off x="3438224" y="2042413"/>
              <a:ext cx="2041195" cy="3916731"/>
            </a:xfrm>
            <a:custGeom>
              <a:avLst/>
              <a:gdLst>
                <a:gd name="connsiteX0" fmla="*/ 0 w 2041195"/>
                <a:gd name="connsiteY0" fmla="*/ 0 h 3916731"/>
                <a:gd name="connsiteX1" fmla="*/ 2041195 w 2041195"/>
                <a:gd name="connsiteY1" fmla="*/ 0 h 3916731"/>
                <a:gd name="connsiteX2" fmla="*/ 2041195 w 2041195"/>
                <a:gd name="connsiteY2" fmla="*/ 3916731 h 3916731"/>
                <a:gd name="connsiteX3" fmla="*/ 0 w 2041195"/>
                <a:gd name="connsiteY3" fmla="*/ 3916731 h 3916731"/>
                <a:gd name="connsiteX4" fmla="*/ 0 w 2041195"/>
                <a:gd name="connsiteY4" fmla="*/ 0 h 39167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41195" h="3916731">
                  <a:moveTo>
                    <a:pt x="0" y="0"/>
                  </a:moveTo>
                  <a:lnTo>
                    <a:pt x="2041195" y="0"/>
                  </a:lnTo>
                  <a:lnTo>
                    <a:pt x="2041195" y="3916731"/>
                  </a:lnTo>
                  <a:lnTo>
                    <a:pt x="0" y="3916731"/>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70688" tIns="361413" rIns="170688" bIns="170688" numCol="1" spcCol="1270" rtlCol="1" anchor="t" anchorCtr="0">
              <a:noAutofit/>
            </a:bodyPr>
            <a:lstStyle/>
            <a:p>
              <a:pPr marL="171450" lvl="1" indent="-171450" algn="r" defTabSz="844550" rtl="1">
                <a:lnSpc>
                  <a:spcPct val="90000"/>
                </a:lnSpc>
                <a:spcBef>
                  <a:spcPct val="0"/>
                </a:spcBef>
                <a:spcAft>
                  <a:spcPct val="15000"/>
                </a:spcAft>
                <a:buChar char="•"/>
              </a:pPr>
              <a:r>
                <a:rPr lang="ar" sz="1900" kern="1200" dirty="0"/>
                <a:t>خاطب الأشخاص الذين ربما يحتاجون إلى دعم</a:t>
              </a:r>
            </a:p>
            <a:p>
              <a:pPr marL="171450" lvl="1" indent="-171450" algn="r" defTabSz="844550" rtl="1">
                <a:lnSpc>
                  <a:spcPct val="90000"/>
                </a:lnSpc>
                <a:spcBef>
                  <a:spcPct val="0"/>
                </a:spcBef>
                <a:spcAft>
                  <a:spcPct val="15000"/>
                </a:spcAft>
                <a:buChar char="•"/>
              </a:pPr>
              <a:r>
                <a:rPr lang="ar" sz="1900" kern="1200" dirty="0"/>
                <a:t>اسأل عن احتياجات الناس وشواغلهم</a:t>
              </a:r>
            </a:p>
            <a:p>
              <a:pPr marL="171450" lvl="1" indent="-171450" algn="r" defTabSz="844550" rtl="1">
                <a:lnSpc>
                  <a:spcPct val="90000"/>
                </a:lnSpc>
                <a:spcBef>
                  <a:spcPct val="0"/>
                </a:spcBef>
                <a:spcAft>
                  <a:spcPct val="15000"/>
                </a:spcAft>
                <a:buChar char="•"/>
              </a:pPr>
              <a:r>
                <a:rPr lang="ar" sz="1900" kern="1200" dirty="0"/>
                <a:t>استمع إلى الناس وساعدهم على الشعور بالهدوء</a:t>
              </a:r>
            </a:p>
          </p:txBody>
        </p:sp>
        <p:sp>
          <p:nvSpPr>
            <p:cNvPr id="10" name="Rectangle 9">
              <a:extLst>
                <a:ext uri="{FF2B5EF4-FFF2-40B4-BE49-F238E27FC236}">
                  <a16:creationId xmlns:a16="http://schemas.microsoft.com/office/drawing/2014/main" id="{7C36DF3C-38A6-5333-FAF0-1EAB4B8D008E}"/>
                </a:ext>
              </a:extLst>
            </p:cNvPr>
            <p:cNvSpPr/>
            <p:nvPr/>
          </p:nvSpPr>
          <p:spPr>
            <a:xfrm>
              <a:off x="5032529" y="1131376"/>
              <a:ext cx="819582" cy="819582"/>
            </a:xfrm>
            <a:prstGeom prst="rect">
              <a:avLst/>
            </a:prstGeom>
            <a:blipFill rotWithShape="1">
              <a:blip r:embed="rId4"/>
              <a:srcRect/>
              <a:stretch>
                <a:fillRect/>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11" name="Freeform: Shape 10">
              <a:extLst>
                <a:ext uri="{FF2B5EF4-FFF2-40B4-BE49-F238E27FC236}">
                  <a16:creationId xmlns:a16="http://schemas.microsoft.com/office/drawing/2014/main" id="{083C1422-4BA3-1108-38AF-F62F72469652}"/>
                </a:ext>
              </a:extLst>
            </p:cNvPr>
            <p:cNvSpPr/>
            <p:nvPr/>
          </p:nvSpPr>
          <p:spPr>
            <a:xfrm rot="16200000">
              <a:off x="754101" y="3645408"/>
              <a:ext cx="3916731" cy="409791"/>
            </a:xfrm>
            <a:custGeom>
              <a:avLst/>
              <a:gdLst>
                <a:gd name="connsiteX0" fmla="*/ 0 w 3916731"/>
                <a:gd name="connsiteY0" fmla="*/ 0 h 409791"/>
                <a:gd name="connsiteX1" fmla="*/ 3916731 w 3916731"/>
                <a:gd name="connsiteY1" fmla="*/ 0 h 409791"/>
                <a:gd name="connsiteX2" fmla="*/ 3916731 w 3916731"/>
                <a:gd name="connsiteY2" fmla="*/ 409791 h 409791"/>
                <a:gd name="connsiteX3" fmla="*/ 0 w 3916731"/>
                <a:gd name="connsiteY3" fmla="*/ 409791 h 409791"/>
                <a:gd name="connsiteX4" fmla="*/ 0 w 3916731"/>
                <a:gd name="connsiteY4" fmla="*/ 0 h 4097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16731" h="409791">
                  <a:moveTo>
                    <a:pt x="0" y="0"/>
                  </a:moveTo>
                  <a:lnTo>
                    <a:pt x="3916731" y="0"/>
                  </a:lnTo>
                  <a:lnTo>
                    <a:pt x="3916731" y="409791"/>
                  </a:lnTo>
                  <a:lnTo>
                    <a:pt x="0" y="4097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 tIns="0" rIns="361414" bIns="-1" numCol="1" spcCol="1270" rtlCol="1" anchor="t" anchorCtr="0">
              <a:noAutofit/>
            </a:bodyPr>
            <a:lstStyle/>
            <a:p>
              <a:pPr marL="0" lvl="0" indent="0" algn="r" defTabSz="1377950" rtl="1">
                <a:lnSpc>
                  <a:spcPct val="90000"/>
                </a:lnSpc>
                <a:spcBef>
                  <a:spcPct val="0"/>
                </a:spcBef>
                <a:spcAft>
                  <a:spcPct val="35000"/>
                </a:spcAft>
                <a:buNone/>
              </a:pPr>
              <a:r>
                <a:rPr lang="ar" sz="3100" kern="1200" dirty="0"/>
                <a:t>اربط</a:t>
              </a:r>
            </a:p>
          </p:txBody>
        </p:sp>
        <p:sp>
          <p:nvSpPr>
            <p:cNvPr id="12" name="Freeform: Shape 11">
              <a:extLst>
                <a:ext uri="{FF2B5EF4-FFF2-40B4-BE49-F238E27FC236}">
                  <a16:creationId xmlns:a16="http://schemas.microsoft.com/office/drawing/2014/main" id="{EED22B05-CFD8-6BC0-E122-E184E7F6CAA6}"/>
                </a:ext>
              </a:extLst>
            </p:cNvPr>
            <p:cNvSpPr/>
            <p:nvPr/>
          </p:nvSpPr>
          <p:spPr>
            <a:xfrm>
              <a:off x="463504" y="2042413"/>
              <a:ext cx="2041195" cy="3916731"/>
            </a:xfrm>
            <a:custGeom>
              <a:avLst/>
              <a:gdLst>
                <a:gd name="connsiteX0" fmla="*/ 0 w 2041195"/>
                <a:gd name="connsiteY0" fmla="*/ 0 h 3916731"/>
                <a:gd name="connsiteX1" fmla="*/ 2041195 w 2041195"/>
                <a:gd name="connsiteY1" fmla="*/ 0 h 3916731"/>
                <a:gd name="connsiteX2" fmla="*/ 2041195 w 2041195"/>
                <a:gd name="connsiteY2" fmla="*/ 3916731 h 3916731"/>
                <a:gd name="connsiteX3" fmla="*/ 0 w 2041195"/>
                <a:gd name="connsiteY3" fmla="*/ 3916731 h 3916731"/>
                <a:gd name="connsiteX4" fmla="*/ 0 w 2041195"/>
                <a:gd name="connsiteY4" fmla="*/ 0 h 39167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41195" h="3916731">
                  <a:moveTo>
                    <a:pt x="0" y="0"/>
                  </a:moveTo>
                  <a:lnTo>
                    <a:pt x="2041195" y="0"/>
                  </a:lnTo>
                  <a:lnTo>
                    <a:pt x="2041195" y="3916731"/>
                  </a:lnTo>
                  <a:lnTo>
                    <a:pt x="0" y="3916731"/>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70688" tIns="361413" rIns="170688" bIns="170688" numCol="1" spcCol="1270" rtlCol="1" anchor="t" anchorCtr="0">
              <a:noAutofit/>
            </a:bodyPr>
            <a:lstStyle/>
            <a:p>
              <a:pPr marL="171450" lvl="1" indent="-171450" algn="r" defTabSz="844550" rtl="1">
                <a:lnSpc>
                  <a:spcPct val="90000"/>
                </a:lnSpc>
                <a:spcBef>
                  <a:spcPct val="0"/>
                </a:spcBef>
                <a:spcAft>
                  <a:spcPct val="15000"/>
                </a:spcAft>
                <a:buChar char="•"/>
              </a:pPr>
              <a:r>
                <a:rPr lang="ar" sz="1900" kern="1200" dirty="0"/>
                <a:t>ساعد على تلبية الاحتياجات الأساسية والوصول إلى الخدمات</a:t>
              </a:r>
            </a:p>
            <a:p>
              <a:pPr marL="171450" lvl="1" indent="-171450" algn="r" defTabSz="844550" rtl="1">
                <a:lnSpc>
                  <a:spcPct val="90000"/>
                </a:lnSpc>
                <a:spcBef>
                  <a:spcPct val="0"/>
                </a:spcBef>
                <a:spcAft>
                  <a:spcPct val="15000"/>
                </a:spcAft>
                <a:buChar char="•"/>
              </a:pPr>
              <a:endParaRPr lang="en-US" sz="1900" kern="1200" dirty="0"/>
            </a:p>
            <a:p>
              <a:pPr marL="171450" lvl="1" indent="-171450" algn="r" defTabSz="844550" rtl="1">
                <a:lnSpc>
                  <a:spcPct val="90000"/>
                </a:lnSpc>
                <a:spcBef>
                  <a:spcPct val="0"/>
                </a:spcBef>
                <a:spcAft>
                  <a:spcPct val="15000"/>
                </a:spcAft>
                <a:buChar char="•"/>
              </a:pPr>
              <a:r>
                <a:rPr lang="ar" sz="1900" kern="1200" dirty="0"/>
                <a:t>قدّم معلومات</a:t>
              </a:r>
            </a:p>
            <a:p>
              <a:pPr marL="171450" lvl="1" indent="-171450" algn="r" defTabSz="844550" rtl="1">
                <a:lnSpc>
                  <a:spcPct val="90000"/>
                </a:lnSpc>
                <a:spcBef>
                  <a:spcPct val="0"/>
                </a:spcBef>
                <a:spcAft>
                  <a:spcPct val="15000"/>
                </a:spcAft>
                <a:buChar char="•"/>
              </a:pPr>
              <a:endParaRPr lang="en-US" sz="1900" kern="1200" dirty="0"/>
            </a:p>
            <a:p>
              <a:pPr marL="171450" lvl="1" indent="-171450" algn="r" defTabSz="844550" rtl="1">
                <a:lnSpc>
                  <a:spcPct val="90000"/>
                </a:lnSpc>
                <a:spcBef>
                  <a:spcPct val="0"/>
                </a:spcBef>
                <a:spcAft>
                  <a:spcPct val="15000"/>
                </a:spcAft>
                <a:buChar char="•"/>
              </a:pPr>
              <a:r>
                <a:rPr lang="ar" sz="1900" kern="1200" dirty="0"/>
                <a:t>اربط الأشخاص بأحبّتهم وبالدعم الاجتماعي</a:t>
              </a:r>
            </a:p>
          </p:txBody>
        </p:sp>
        <p:sp>
          <p:nvSpPr>
            <p:cNvPr id="13" name="Rectangle 12">
              <a:extLst>
                <a:ext uri="{FF2B5EF4-FFF2-40B4-BE49-F238E27FC236}">
                  <a16:creationId xmlns:a16="http://schemas.microsoft.com/office/drawing/2014/main" id="{69BE48B3-112B-B112-833C-9B3B7079B742}"/>
                </a:ext>
              </a:extLst>
            </p:cNvPr>
            <p:cNvSpPr/>
            <p:nvPr/>
          </p:nvSpPr>
          <p:spPr>
            <a:xfrm>
              <a:off x="2207525" y="1131376"/>
              <a:ext cx="721339" cy="695063"/>
            </a:xfrm>
            <a:prstGeom prst="rect">
              <a:avLst/>
            </a:prstGeom>
            <a:blipFill rotWithShape="1">
              <a:blip r:embed="rId5"/>
              <a:srcRect/>
              <a:stretch>
                <a:fillRect t="-2000" b="-2000"/>
              </a:stretch>
            </a:blipFill>
          </p:spPr>
          <p:style>
            <a:lnRef idx="2">
              <a:schemeClr val="lt1">
                <a:hueOff val="0"/>
                <a:satOff val="0"/>
                <a:lumOff val="0"/>
                <a:alphaOff val="0"/>
              </a:schemeClr>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sp>
      </p:grpSp>
    </p:spTree>
    <p:extLst>
      <p:ext uri="{BB962C8B-B14F-4D97-AF65-F5344CB8AC3E}">
        <p14:creationId xmlns:p14="http://schemas.microsoft.com/office/powerpoint/2010/main" val="104241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AE0FF-4F38-58B8-7C0C-300B6F591B8B}"/>
              </a:ext>
            </a:extLst>
          </p:cNvPr>
          <p:cNvSpPr>
            <a:spLocks noGrp="1"/>
          </p:cNvSpPr>
          <p:nvPr>
            <p:ph type="ctrTitle"/>
          </p:nvPr>
        </p:nvSpPr>
        <p:spPr>
          <a:xfrm>
            <a:off x="685800" y="2450547"/>
            <a:ext cx="7772400" cy="2629453"/>
          </a:xfrm>
        </p:spPr>
        <p:txBody>
          <a:bodyPr rtlCol="1"/>
          <a:lstStyle/>
          <a:p>
            <a:pPr rtl="1"/>
            <a:r>
              <a:rPr lang="ar" dirty="0">
                <a:solidFill>
                  <a:schemeClr val="tx1">
                    <a:lumMod val="65000"/>
                    <a:lumOff val="35000"/>
                  </a:schemeClr>
                </a:solidFill>
              </a:rPr>
              <a:t>2. الطرق التي يمكن بها لنهج الإسعافات الأولية النفسية إرشاد المديرين والموارد البشرية لتقديم الدعم الفعال</a:t>
            </a:r>
            <a:br>
              <a:rPr lang="en-US" dirty="0">
                <a:solidFill>
                  <a:schemeClr val="tx1">
                    <a:lumMod val="65000"/>
                    <a:lumOff val="35000"/>
                  </a:schemeClr>
                </a:solidFill>
              </a:rPr>
            </a:br>
            <a:br>
              <a:rPr lang="en-US" dirty="0">
                <a:solidFill>
                  <a:schemeClr val="tx1">
                    <a:lumMod val="65000"/>
                    <a:lumOff val="35000"/>
                  </a:schemeClr>
                </a:solidFill>
              </a:rPr>
            </a:br>
            <a:r>
              <a:rPr lang="ar" sz="2400" b="1" i="1" dirty="0">
                <a:solidFill>
                  <a:schemeClr val="tx1">
                    <a:lumMod val="65000"/>
                    <a:lumOff val="35000"/>
                  </a:schemeClr>
                </a:solidFill>
              </a:rPr>
              <a:t>(أ) ما التغيرات في السلوكيات أو الحالة المزاجية أو الأداء التي توحي بأن الشخص في كرب؟ </a:t>
            </a:r>
          </a:p>
        </p:txBody>
      </p:sp>
    </p:spTree>
    <p:extLst>
      <p:ext uri="{BB962C8B-B14F-4D97-AF65-F5344CB8AC3E}">
        <p14:creationId xmlns:p14="http://schemas.microsoft.com/office/powerpoint/2010/main" val="15908026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351CC-A717-6B7F-8064-AE96812E1E5D}"/>
              </a:ext>
            </a:extLst>
          </p:cNvPr>
          <p:cNvSpPr>
            <a:spLocks noGrp="1"/>
          </p:cNvSpPr>
          <p:nvPr>
            <p:ph type="title"/>
          </p:nvPr>
        </p:nvSpPr>
        <p:spPr>
          <a:xfrm>
            <a:off x="5443" y="136526"/>
            <a:ext cx="8972550" cy="611619"/>
          </a:xfrm>
        </p:spPr>
        <p:txBody>
          <a:bodyPr rtlCol="1"/>
          <a:lstStyle/>
          <a:p>
            <a:pPr rtl="1"/>
            <a:r>
              <a:rPr lang="ar" dirty="0"/>
              <a:t>الطرق التي يمكن بها لنهج الإسعافات الأولية النفسية إرشادك لتقديم الدعم</a:t>
            </a:r>
          </a:p>
        </p:txBody>
      </p:sp>
      <p:sp>
        <p:nvSpPr>
          <p:cNvPr id="4" name="Text Placeholder 2">
            <a:extLst>
              <a:ext uri="{FF2B5EF4-FFF2-40B4-BE49-F238E27FC236}">
                <a16:creationId xmlns:a16="http://schemas.microsoft.com/office/drawing/2014/main" id="{BFED07B1-44F8-2FE3-6A24-FFFD509F22C3}"/>
              </a:ext>
            </a:extLst>
          </p:cNvPr>
          <p:cNvSpPr txBox="1">
            <a:spLocks/>
          </p:cNvSpPr>
          <p:nvPr/>
        </p:nvSpPr>
        <p:spPr>
          <a:xfrm>
            <a:off x="6825343" y="1146175"/>
            <a:ext cx="2000250" cy="4372883"/>
          </a:xfrm>
          <a:prstGeom prst="rect">
            <a:avLst/>
          </a:prstGeom>
          <a:solidFill>
            <a:schemeClr val="accent6">
              <a:lumMod val="20000"/>
              <a:lumOff val="80000"/>
            </a:schemeClr>
          </a:solidFill>
        </p:spPr>
        <p:txBody>
          <a:bodyPr rtlCol="1"/>
          <a:lstStyle>
            <a:lvl1pPr marL="228600" indent="-228600" algn="r" defTabSz="914400" rtl="1"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r" defTabSz="914400" rtl="1"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r" defTabSz="914400" rtl="1"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r" defTabSz="914400" rtl="1"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r" defTabSz="914400" rtl="1"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1">
              <a:buNone/>
            </a:pPr>
            <a:r>
              <a:rPr lang="ar" sz="3600" b="1" dirty="0">
                <a:solidFill>
                  <a:schemeClr val="accent6">
                    <a:lumMod val="75000"/>
                  </a:schemeClr>
                </a:solidFill>
              </a:rPr>
              <a:t>انظر</a:t>
            </a:r>
          </a:p>
          <a:p>
            <a:pPr marL="0" indent="0" rtl="1">
              <a:buNone/>
            </a:pPr>
            <a:endParaRPr lang="en-US" sz="3600" b="1" dirty="0">
              <a:solidFill>
                <a:schemeClr val="accent6">
                  <a:lumMod val="75000"/>
                </a:schemeClr>
              </a:solidFill>
            </a:endParaRPr>
          </a:p>
          <a:p>
            <a:pPr marL="0" indent="0" rtl="1">
              <a:buNone/>
            </a:pPr>
            <a:endParaRPr lang="en-US" sz="3600" b="1" dirty="0">
              <a:solidFill>
                <a:schemeClr val="accent6">
                  <a:lumMod val="75000"/>
                </a:schemeClr>
              </a:solidFill>
            </a:endParaRPr>
          </a:p>
        </p:txBody>
      </p:sp>
      <p:sp>
        <p:nvSpPr>
          <p:cNvPr id="5" name="Text Placeholder 2">
            <a:extLst>
              <a:ext uri="{FF2B5EF4-FFF2-40B4-BE49-F238E27FC236}">
                <a16:creationId xmlns:a16="http://schemas.microsoft.com/office/drawing/2014/main" id="{3A132B5D-01FD-E73E-B26B-3278A35C90F3}"/>
              </a:ext>
            </a:extLst>
          </p:cNvPr>
          <p:cNvSpPr>
            <a:spLocks noGrp="1"/>
          </p:cNvSpPr>
          <p:nvPr>
            <p:ph type="body" sz="quarter" idx="10"/>
          </p:nvPr>
        </p:nvSpPr>
        <p:spPr>
          <a:xfrm>
            <a:off x="114138" y="1282700"/>
            <a:ext cx="6361793" cy="4236358"/>
          </a:xfrm>
        </p:spPr>
        <p:txBody>
          <a:bodyPr rtlCol="1"/>
          <a:lstStyle/>
          <a:p>
            <a:pPr rtl="1"/>
            <a:r>
              <a:rPr lang="ar" b="1" dirty="0"/>
              <a:t>الإجهاد</a:t>
            </a:r>
            <a:r>
              <a:rPr lang="ar" dirty="0"/>
              <a:t> – متوسط، قصير الأجل. يمكنه تحسين الأداء أو يمكنه تعطيل الأداء الوظيفي اليومي</a:t>
            </a:r>
          </a:p>
          <a:p>
            <a:pPr marL="0" indent="0" rtl="1">
              <a:buNone/>
            </a:pPr>
            <a:endParaRPr lang="en-US" dirty="0"/>
          </a:p>
          <a:p>
            <a:pPr rtl="1"/>
            <a:r>
              <a:rPr lang="ar" dirty="0"/>
              <a:t>يمكن أن يتحول الإجهاد إلى </a:t>
            </a:r>
            <a:r>
              <a:rPr lang="ar" b="1" dirty="0"/>
              <a:t>كرب</a:t>
            </a:r>
            <a:r>
              <a:rPr lang="ar" dirty="0"/>
              <a:t> عندما تتجاوز المطالب ما لدينا من موارد للتلاؤم؛ عدم القدرة على استعادة التوازن، وتغيرات مفاجئة في الحالة المزاجية/قلق، وأنماط السلوك، والتعبيرات عن الكرب.</a:t>
            </a:r>
          </a:p>
          <a:p>
            <a:pPr rtl="1"/>
            <a:endParaRPr lang="en-US" dirty="0"/>
          </a:p>
        </p:txBody>
      </p:sp>
    </p:spTree>
    <p:extLst>
      <p:ext uri="{BB962C8B-B14F-4D97-AF65-F5344CB8AC3E}">
        <p14:creationId xmlns:p14="http://schemas.microsoft.com/office/powerpoint/2010/main" val="15675098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912AD-BEB0-6DC5-C0A9-0754A9AD2BF4}"/>
              </a:ext>
            </a:extLst>
          </p:cNvPr>
          <p:cNvSpPr>
            <a:spLocks noGrp="1"/>
          </p:cNvSpPr>
          <p:nvPr>
            <p:ph type="title"/>
          </p:nvPr>
        </p:nvSpPr>
        <p:spPr>
          <a:xfrm>
            <a:off x="1101090" y="136526"/>
            <a:ext cx="7886700" cy="611619"/>
          </a:xfrm>
        </p:spPr>
        <p:txBody>
          <a:bodyPr rtlCol="1"/>
          <a:lstStyle/>
          <a:p>
            <a:pPr rtl="1"/>
            <a:r>
              <a:rPr lang="ar" dirty="0"/>
              <a:t>تفاعلات الكرب الشائعة في مكان العمل</a:t>
            </a:r>
          </a:p>
        </p:txBody>
      </p:sp>
      <p:sp>
        <p:nvSpPr>
          <p:cNvPr id="3" name="Text Placeholder 2">
            <a:extLst>
              <a:ext uri="{FF2B5EF4-FFF2-40B4-BE49-F238E27FC236}">
                <a16:creationId xmlns:a16="http://schemas.microsoft.com/office/drawing/2014/main" id="{8662F831-E66E-A510-10E9-D4543028B777}"/>
              </a:ext>
            </a:extLst>
          </p:cNvPr>
          <p:cNvSpPr>
            <a:spLocks noGrp="1"/>
          </p:cNvSpPr>
          <p:nvPr>
            <p:ph type="body" sz="quarter" idx="10"/>
          </p:nvPr>
        </p:nvSpPr>
        <p:spPr>
          <a:xfrm>
            <a:off x="461963" y="1146175"/>
            <a:ext cx="8565659" cy="4822363"/>
          </a:xfrm>
        </p:spPr>
        <p:txBody>
          <a:bodyPr rtlCol="1"/>
          <a:lstStyle/>
          <a:p>
            <a:pPr marL="0" indent="0" rtl="1">
              <a:buNone/>
            </a:pPr>
            <a:r>
              <a:rPr lang="ar" sz="2400" u="sng" dirty="0"/>
              <a:t>سلوك غير معهود!</a:t>
            </a:r>
            <a:r>
              <a:rPr lang="ar" sz="2400" dirty="0"/>
              <a:t> أيضًا…</a:t>
            </a:r>
            <a:endParaRPr lang="en-US" sz="2400" u="sng" dirty="0"/>
          </a:p>
          <a:p>
            <a:pPr rtl="1"/>
            <a:r>
              <a:rPr lang="ar" sz="2400" dirty="0"/>
              <a:t>عدم القدرة على التركيز و/أو التذكّر</a:t>
            </a:r>
          </a:p>
          <a:p>
            <a:pPr rtl="1"/>
            <a:r>
              <a:rPr lang="ar" sz="2400" dirty="0"/>
              <a:t>الظهور بمظهر الإرهاق، التشتّت و/أو الاكتئاب</a:t>
            </a:r>
          </a:p>
          <a:p>
            <a:pPr rtl="1"/>
            <a:r>
              <a:rPr lang="ar" sz="2400" dirty="0"/>
              <a:t>الشعور بالقهر/الشلل في اتخاذ القرار</a:t>
            </a:r>
          </a:p>
          <a:p>
            <a:pPr rtl="1"/>
            <a:r>
              <a:rPr lang="ar" sz="2400" dirty="0"/>
              <a:t>الانسحاب أو العزل</a:t>
            </a:r>
            <a:r>
              <a:rPr lang="ar-EG" sz="2400" dirty="0"/>
              <a:t>ة</a:t>
            </a:r>
            <a:r>
              <a:rPr lang="ar" sz="2400" dirty="0"/>
              <a:t> </a:t>
            </a:r>
          </a:p>
          <a:p>
            <a:pPr rtl="1"/>
            <a:r>
              <a:rPr lang="ar" sz="2400" dirty="0"/>
              <a:t>زيادة في التهيّج والغضب والصراع ولوم الآخرين</a:t>
            </a:r>
          </a:p>
          <a:p>
            <a:pPr rtl="1"/>
            <a:r>
              <a:rPr lang="ar" sz="2400" dirty="0"/>
              <a:t>زيادة في الشعور بالذنب، العار، لوم الذات و/أو البكاء</a:t>
            </a:r>
          </a:p>
          <a:p>
            <a:pPr rtl="1"/>
            <a:r>
              <a:rPr lang="ar" sz="2400" dirty="0"/>
              <a:t>الحديث باستمرار عن مواضيع أو أحداث معينة</a:t>
            </a:r>
          </a:p>
          <a:p>
            <a:pPr rtl="1"/>
            <a:r>
              <a:rPr lang="ar" sz="2400" dirty="0"/>
              <a:t>انخفاض في الأداء (مثلاً: جودة العمل، عدم الوفاء بالمواعيد النهائية)</a:t>
            </a:r>
          </a:p>
        </p:txBody>
      </p:sp>
    </p:spTree>
    <p:extLst>
      <p:ext uri="{BB962C8B-B14F-4D97-AF65-F5344CB8AC3E}">
        <p14:creationId xmlns:p14="http://schemas.microsoft.com/office/powerpoint/2010/main" val="24426947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3F0F1-F3C1-0F7B-A05C-D6B777C6BFB1}"/>
              </a:ext>
            </a:extLst>
          </p:cNvPr>
          <p:cNvSpPr>
            <a:spLocks noGrp="1"/>
          </p:cNvSpPr>
          <p:nvPr>
            <p:ph type="title"/>
          </p:nvPr>
        </p:nvSpPr>
        <p:spPr/>
        <p:txBody>
          <a:bodyPr rtlCol="1"/>
          <a:lstStyle/>
          <a:p>
            <a:pPr rtl="1"/>
            <a:endParaRPr lang="en-US" dirty="0"/>
          </a:p>
        </p:txBody>
      </p:sp>
      <p:sp>
        <p:nvSpPr>
          <p:cNvPr id="3" name="Text Placeholder 2">
            <a:extLst>
              <a:ext uri="{FF2B5EF4-FFF2-40B4-BE49-F238E27FC236}">
                <a16:creationId xmlns:a16="http://schemas.microsoft.com/office/drawing/2014/main" id="{38E55E74-D5CF-3400-5B7E-4C4582E8AABD}"/>
              </a:ext>
            </a:extLst>
          </p:cNvPr>
          <p:cNvSpPr>
            <a:spLocks noGrp="1"/>
          </p:cNvSpPr>
          <p:nvPr>
            <p:ph type="body" sz="quarter" idx="10"/>
          </p:nvPr>
        </p:nvSpPr>
        <p:spPr>
          <a:xfrm>
            <a:off x="90425" y="609601"/>
            <a:ext cx="6413500" cy="5422900"/>
          </a:xfrm>
        </p:spPr>
        <p:txBody>
          <a:bodyPr rtlCol="1"/>
          <a:lstStyle/>
          <a:p>
            <a:pPr rtl="1"/>
            <a:endParaRPr lang="en-US" dirty="0"/>
          </a:p>
          <a:p>
            <a:pPr rtl="1"/>
            <a:r>
              <a:rPr lang="ar" b="1" dirty="0"/>
              <a:t>الأزمة</a:t>
            </a:r>
            <a:r>
              <a:rPr lang="ar" dirty="0"/>
              <a:t> – استراتيجيات التلاؤم لم تعد فعالة، الناس تنتابهم خواطر انتحارية/نزّاعة إلى القتل، يعانون من القلق البالغ أو الذعر، العدوانية، الاضطراب الشديد في النوم، تشوش الكلام أو التفكير، الإقدام على تدمير الممتلكات، سلوك غريب الأطوار يضعهم أو يضع العملاء في مواقف غير آمنة</a:t>
            </a:r>
          </a:p>
          <a:p>
            <a:pPr rtl="1"/>
            <a:r>
              <a:rPr lang="ar" dirty="0"/>
              <a:t>إذا كان الشخص في أزمة، فيرجى التماس الخدمات الطبية الفورية أو المساعدة من مهنيّ مدرَّب</a:t>
            </a:r>
          </a:p>
          <a:p>
            <a:pPr rtl="1"/>
            <a:endParaRPr lang="en-US" dirty="0"/>
          </a:p>
        </p:txBody>
      </p:sp>
      <p:sp>
        <p:nvSpPr>
          <p:cNvPr id="4" name="Text Placeholder 2">
            <a:extLst>
              <a:ext uri="{FF2B5EF4-FFF2-40B4-BE49-F238E27FC236}">
                <a16:creationId xmlns:a16="http://schemas.microsoft.com/office/drawing/2014/main" id="{F9E6F93B-524F-4DBD-9A7B-4F4DD2943C32}"/>
              </a:ext>
            </a:extLst>
          </p:cNvPr>
          <p:cNvSpPr txBox="1">
            <a:spLocks/>
          </p:cNvSpPr>
          <p:nvPr/>
        </p:nvSpPr>
        <p:spPr>
          <a:xfrm>
            <a:off x="6834954" y="1146175"/>
            <a:ext cx="2000250" cy="4372883"/>
          </a:xfrm>
          <a:prstGeom prst="rect">
            <a:avLst/>
          </a:prstGeom>
          <a:solidFill>
            <a:schemeClr val="accent6">
              <a:lumMod val="20000"/>
              <a:lumOff val="80000"/>
            </a:schemeClr>
          </a:solidFill>
        </p:spPr>
        <p:txBody>
          <a:bodyPr rtlCol="1"/>
          <a:lstStyle>
            <a:lvl1pPr marL="228600" indent="-228600" algn="r" defTabSz="914400" rtl="1"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r" defTabSz="914400" rtl="1"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r" defTabSz="914400" rtl="1"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r" defTabSz="914400" rtl="1"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r" defTabSz="914400" rtl="1"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1">
              <a:buNone/>
            </a:pPr>
            <a:r>
              <a:rPr lang="ar" sz="3600" b="1">
                <a:solidFill>
                  <a:schemeClr val="accent6">
                    <a:lumMod val="75000"/>
                  </a:schemeClr>
                </a:solidFill>
              </a:rPr>
              <a:t>انظر</a:t>
            </a:r>
          </a:p>
          <a:p>
            <a:pPr marL="0" indent="0" rtl="1">
              <a:buNone/>
            </a:pPr>
            <a:endParaRPr lang="en-US" sz="3600" b="1" dirty="0">
              <a:solidFill>
                <a:schemeClr val="accent6">
                  <a:lumMod val="75000"/>
                </a:schemeClr>
              </a:solidFill>
            </a:endParaRPr>
          </a:p>
          <a:p>
            <a:pPr marL="0" indent="0" rtl="1">
              <a:buNone/>
            </a:pPr>
            <a:endParaRPr lang="en-US" sz="3600" b="1" dirty="0">
              <a:solidFill>
                <a:schemeClr val="accent6">
                  <a:lumMod val="75000"/>
                </a:schemeClr>
              </a:solidFill>
            </a:endParaRPr>
          </a:p>
        </p:txBody>
      </p:sp>
    </p:spTree>
    <p:extLst>
      <p:ext uri="{BB962C8B-B14F-4D97-AF65-F5344CB8AC3E}">
        <p14:creationId xmlns:p14="http://schemas.microsoft.com/office/powerpoint/2010/main" val="42863315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AE0FF-4F38-58B8-7C0C-300B6F591B8B}"/>
              </a:ext>
            </a:extLst>
          </p:cNvPr>
          <p:cNvSpPr>
            <a:spLocks noGrp="1"/>
          </p:cNvSpPr>
          <p:nvPr>
            <p:ph type="ctrTitle"/>
          </p:nvPr>
        </p:nvSpPr>
        <p:spPr/>
        <p:txBody>
          <a:bodyPr rtlCol="1"/>
          <a:lstStyle/>
          <a:p>
            <a:pPr rtl="1"/>
            <a:r>
              <a:rPr lang="ar" dirty="0">
                <a:solidFill>
                  <a:schemeClr val="tx1">
                    <a:lumMod val="65000"/>
                    <a:lumOff val="35000"/>
                  </a:schemeClr>
                </a:solidFill>
              </a:rPr>
              <a:t>2. الطرق التي يمكن بها لنهج الإسعافات الأولية النفسية إرشاد المديرين والموارد البشرية لتقديم الدعم الفعال </a:t>
            </a:r>
            <a:endParaRPr lang="en-US" dirty="0">
              <a:solidFill>
                <a:schemeClr val="bg2">
                  <a:lumMod val="50000"/>
                </a:schemeClr>
              </a:solidFill>
            </a:endParaRPr>
          </a:p>
        </p:txBody>
      </p:sp>
      <p:sp>
        <p:nvSpPr>
          <p:cNvPr id="3" name="Subtitle 2">
            <a:extLst>
              <a:ext uri="{FF2B5EF4-FFF2-40B4-BE49-F238E27FC236}">
                <a16:creationId xmlns:a16="http://schemas.microsoft.com/office/drawing/2014/main" id="{39DEE8A5-FF5B-85F2-4B11-BDA0DF9581A2}"/>
              </a:ext>
            </a:extLst>
          </p:cNvPr>
          <p:cNvSpPr>
            <a:spLocks noGrp="1"/>
          </p:cNvSpPr>
          <p:nvPr>
            <p:ph type="subTitle" idx="1"/>
          </p:nvPr>
        </p:nvSpPr>
        <p:spPr/>
        <p:txBody>
          <a:bodyPr rtlCol="1"/>
          <a:lstStyle/>
          <a:p>
            <a:pPr rtl="1"/>
            <a:r>
              <a:rPr lang="ar" sz="3600" b="1" i="1" dirty="0"/>
              <a:t>(ب)</a:t>
            </a:r>
            <a:r>
              <a:rPr lang="ar" sz="3600" b="1" i="1" dirty="0">
                <a:latin typeface="Arial" panose="020B0604020202020204" pitchFamily="34" charset="0"/>
                <a:cs typeface="Arial" panose="020B0604020202020204" pitchFamily="34" charset="0"/>
              </a:rPr>
              <a:t> </a:t>
            </a:r>
            <a:r>
              <a:rPr lang="ar-EG" sz="3600" b="1" i="1" dirty="0">
                <a:latin typeface="Arial" panose="020B0604020202020204" pitchFamily="34" charset="0"/>
                <a:cs typeface="Arial" panose="020B0604020202020204" pitchFamily="34" charset="0"/>
              </a:rPr>
              <a:t>ال</a:t>
            </a:r>
            <a:r>
              <a:rPr lang="ar" sz="3600" b="1" i="1" dirty="0">
                <a:latin typeface="Arial" panose="020B0604020202020204" pitchFamily="34" charset="0"/>
                <a:cs typeface="Arial" panose="020B0604020202020204" pitchFamily="34" charset="0"/>
              </a:rPr>
              <a:t>استج</a:t>
            </a:r>
            <a:r>
              <a:rPr lang="ar-EG" sz="3600" b="1" i="1" dirty="0">
                <a:latin typeface="Arial" panose="020B0604020202020204" pitchFamily="34" charset="0"/>
                <a:cs typeface="Arial" panose="020B0604020202020204" pitchFamily="34" charset="0"/>
              </a:rPr>
              <a:t>ا</a:t>
            </a:r>
            <a:r>
              <a:rPr lang="ar" sz="3600" b="1" i="1" dirty="0">
                <a:latin typeface="Arial" panose="020B0604020202020204" pitchFamily="34" charset="0"/>
                <a:cs typeface="Arial" panose="020B0604020202020204" pitchFamily="34" charset="0"/>
              </a:rPr>
              <a:t>ب</a:t>
            </a:r>
            <a:r>
              <a:rPr lang="ar-EG" sz="3600" b="1" i="1" dirty="0">
                <a:latin typeface="Arial" panose="020B0604020202020204" pitchFamily="34" charset="0"/>
                <a:cs typeface="Arial" panose="020B0604020202020204" pitchFamily="34" charset="0"/>
              </a:rPr>
              <a:t>ة</a:t>
            </a:r>
            <a:r>
              <a:rPr lang="ar" sz="3600" b="1" i="1" dirty="0">
                <a:latin typeface="Arial" panose="020B0604020202020204" pitchFamily="34" charset="0"/>
                <a:cs typeface="Arial" panose="020B0604020202020204" pitchFamily="34" charset="0"/>
              </a:rPr>
              <a:t> للكرب</a:t>
            </a:r>
          </a:p>
        </p:txBody>
      </p:sp>
    </p:spTree>
    <p:extLst>
      <p:ext uri="{BB962C8B-B14F-4D97-AF65-F5344CB8AC3E}">
        <p14:creationId xmlns:p14="http://schemas.microsoft.com/office/powerpoint/2010/main" val="33899406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02351-F9A2-991D-7109-F12F97A1BAFB}"/>
              </a:ext>
            </a:extLst>
          </p:cNvPr>
          <p:cNvSpPr>
            <a:spLocks noGrp="1"/>
          </p:cNvSpPr>
          <p:nvPr>
            <p:ph type="title"/>
          </p:nvPr>
        </p:nvSpPr>
        <p:spPr>
          <a:xfrm>
            <a:off x="171450" y="136526"/>
            <a:ext cx="8809264" cy="611619"/>
          </a:xfrm>
        </p:spPr>
        <p:txBody>
          <a:bodyPr rtlCol="1"/>
          <a:lstStyle/>
          <a:p>
            <a:pPr rtl="1"/>
            <a:r>
              <a:rPr lang="ar" sz="2400" dirty="0"/>
              <a:t>أدوات الاستماع والتواصل للاستجابة للكرب</a:t>
            </a:r>
          </a:p>
        </p:txBody>
      </p:sp>
      <p:sp>
        <p:nvSpPr>
          <p:cNvPr id="3" name="Text Placeholder 2">
            <a:extLst>
              <a:ext uri="{FF2B5EF4-FFF2-40B4-BE49-F238E27FC236}">
                <a16:creationId xmlns:a16="http://schemas.microsoft.com/office/drawing/2014/main" id="{B82D774B-E255-BB84-1606-0552F3318174}"/>
              </a:ext>
            </a:extLst>
          </p:cNvPr>
          <p:cNvSpPr>
            <a:spLocks noGrp="1"/>
          </p:cNvSpPr>
          <p:nvPr>
            <p:ph type="body" sz="quarter" idx="10"/>
          </p:nvPr>
        </p:nvSpPr>
        <p:spPr>
          <a:xfrm>
            <a:off x="138896" y="1135446"/>
            <a:ext cx="6783614" cy="4900612"/>
          </a:xfrm>
        </p:spPr>
        <p:txBody>
          <a:bodyPr rtlCol="1"/>
          <a:lstStyle/>
          <a:p>
            <a:pPr rtl="1"/>
            <a:r>
              <a:rPr lang="ar" sz="2400" b="1" dirty="0"/>
              <a:t>انشر السكينة والرحمة والاحترام</a:t>
            </a:r>
            <a:r>
              <a:rPr lang="ar" sz="2400" dirty="0"/>
              <a:t> من خلال ما تقوله وكيف تقوله وتفعله.</a:t>
            </a:r>
          </a:p>
          <a:p>
            <a:pPr rtl="1"/>
            <a:r>
              <a:rPr lang="ar" sz="2400" b="1" dirty="0"/>
              <a:t>دعهم يخبروك</a:t>
            </a:r>
            <a:r>
              <a:rPr lang="ar" sz="2400" dirty="0"/>
              <a:t> بما يشعرون به وما يحتاجون إليه، لكن استخدم مهارات </a:t>
            </a:r>
            <a:r>
              <a:rPr lang="ar" sz="2400" b="1" dirty="0"/>
              <a:t>الاستماع الإيجابي</a:t>
            </a:r>
            <a:r>
              <a:rPr lang="ar" sz="2400" dirty="0"/>
              <a:t> للتشجيع والتوضيح</a:t>
            </a:r>
            <a:endParaRPr lang="en-US" sz="2400" b="1" dirty="0"/>
          </a:p>
          <a:p>
            <a:pPr rtl="1"/>
            <a:r>
              <a:rPr lang="ar" sz="2400" b="1" dirty="0"/>
              <a:t>استمع إلى الشواغل وحافظ على الحدود المهنية</a:t>
            </a:r>
            <a:endParaRPr lang="en-US" sz="2400" dirty="0"/>
          </a:p>
          <a:p>
            <a:pPr rtl="1"/>
            <a:r>
              <a:rPr lang="ar" sz="2400" b="1" dirty="0"/>
              <a:t>عبّر عن المشاركة الوجدانية والانشغال </a:t>
            </a:r>
            <a:r>
              <a:rPr lang="ar" sz="2400" dirty="0"/>
              <a:t>على النحو اللائق مهنيًّا.</a:t>
            </a:r>
          </a:p>
          <a:p>
            <a:pPr rtl="1"/>
            <a:r>
              <a:rPr lang="ar" sz="2400" b="1" dirty="0"/>
              <a:t>توقّع تفاعلات شديدة التباين </a:t>
            </a:r>
            <a:r>
              <a:rPr lang="ar" sz="2400" dirty="0"/>
              <a:t>ولا تصدر أحكامًا.</a:t>
            </a:r>
          </a:p>
          <a:p>
            <a:pPr rtl="1"/>
            <a:r>
              <a:rPr lang="ar" sz="2400" b="1" dirty="0"/>
              <a:t>حافظ على هدوئك</a:t>
            </a:r>
            <a:r>
              <a:rPr lang="ar" sz="2400" dirty="0"/>
              <a:t>، وسيطر على عواطفك، ولا تستعجل الأمور.</a:t>
            </a:r>
          </a:p>
          <a:p>
            <a:pPr rtl="1"/>
            <a:r>
              <a:rPr lang="ar" sz="2400" b="1" dirty="0"/>
              <a:t>تذكّر</a:t>
            </a:r>
            <a:r>
              <a:rPr lang="ar" sz="2400" dirty="0"/>
              <a:t> أنه لا يمكنك تخليصهم من آلامهم، ولست بحاجة إلى ذلك.</a:t>
            </a:r>
          </a:p>
          <a:p>
            <a:pPr rtl="1"/>
            <a:r>
              <a:rPr lang="ar" sz="2400" b="1" dirty="0"/>
              <a:t>طبّع </a:t>
            </a:r>
            <a:r>
              <a:rPr lang="ar" sz="2400" dirty="0"/>
              <a:t>تفاعلات الإجهاد والتماس الدعم</a:t>
            </a:r>
            <a:endParaRPr lang="en-US" sz="2400" b="1" dirty="0"/>
          </a:p>
        </p:txBody>
      </p:sp>
      <p:sp>
        <p:nvSpPr>
          <p:cNvPr id="6" name="Text Placeholder 2">
            <a:extLst>
              <a:ext uri="{FF2B5EF4-FFF2-40B4-BE49-F238E27FC236}">
                <a16:creationId xmlns:a16="http://schemas.microsoft.com/office/drawing/2014/main" id="{4651557C-194F-FED6-6172-6D11705D1062}"/>
              </a:ext>
            </a:extLst>
          </p:cNvPr>
          <p:cNvSpPr txBox="1">
            <a:spLocks/>
          </p:cNvSpPr>
          <p:nvPr/>
        </p:nvSpPr>
        <p:spPr>
          <a:xfrm>
            <a:off x="6946900" y="1165459"/>
            <a:ext cx="2000250" cy="4372883"/>
          </a:xfrm>
          <a:prstGeom prst="rect">
            <a:avLst/>
          </a:prstGeom>
          <a:solidFill>
            <a:schemeClr val="accent6">
              <a:lumMod val="20000"/>
              <a:lumOff val="80000"/>
            </a:schemeClr>
          </a:solidFill>
        </p:spPr>
        <p:txBody>
          <a:bodyPr rtlCol="1"/>
          <a:lstStyle>
            <a:lvl1pPr marL="228600" indent="-228600" algn="r" defTabSz="914400" rtl="1"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r" defTabSz="914400" rtl="1"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r" defTabSz="914400" rtl="1"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r" defTabSz="914400" rtl="1"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r" defTabSz="914400" rtl="1"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1">
              <a:buNone/>
            </a:pPr>
            <a:endParaRPr lang="en-US" sz="3600" b="1" dirty="0">
              <a:solidFill>
                <a:schemeClr val="accent6">
                  <a:lumMod val="75000"/>
                </a:schemeClr>
              </a:solidFill>
            </a:endParaRPr>
          </a:p>
          <a:p>
            <a:pPr marL="0" indent="0" rtl="1">
              <a:buNone/>
            </a:pPr>
            <a:endParaRPr lang="en-US" sz="3600" b="1" dirty="0">
              <a:solidFill>
                <a:schemeClr val="accent6">
                  <a:lumMod val="75000"/>
                </a:schemeClr>
              </a:solidFill>
            </a:endParaRPr>
          </a:p>
          <a:p>
            <a:pPr marL="0" indent="0" rtl="1">
              <a:buNone/>
            </a:pPr>
            <a:r>
              <a:rPr lang="ar" sz="3600" b="1" dirty="0">
                <a:solidFill>
                  <a:schemeClr val="accent6">
                    <a:lumMod val="75000"/>
                  </a:schemeClr>
                </a:solidFill>
              </a:rPr>
              <a:t>استمع</a:t>
            </a:r>
          </a:p>
        </p:txBody>
      </p:sp>
    </p:spTree>
    <p:extLst>
      <p:ext uri="{BB962C8B-B14F-4D97-AF65-F5344CB8AC3E}">
        <p14:creationId xmlns:p14="http://schemas.microsoft.com/office/powerpoint/2010/main" val="42720271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0C5FC-CA4D-CD7A-7A9F-6052DE940D0E}"/>
              </a:ext>
            </a:extLst>
          </p:cNvPr>
          <p:cNvSpPr>
            <a:spLocks noGrp="1"/>
          </p:cNvSpPr>
          <p:nvPr>
            <p:ph type="title"/>
          </p:nvPr>
        </p:nvSpPr>
        <p:spPr>
          <a:xfrm>
            <a:off x="212725" y="136526"/>
            <a:ext cx="8718550" cy="611619"/>
          </a:xfrm>
        </p:spPr>
        <p:txBody>
          <a:bodyPr rtlCol="1"/>
          <a:lstStyle/>
          <a:p>
            <a:pPr rtl="1"/>
            <a:r>
              <a:rPr lang="ar" sz="2800" b="0" i="0" u="none" strike="noStrike" dirty="0">
                <a:solidFill>
                  <a:srgbClr val="000000"/>
                </a:solidFill>
                <a:latin typeface="Gotham Light"/>
              </a:rPr>
              <a:t>تلميحات للتعامل مع فرد في موقف ليس بأزمة</a:t>
            </a:r>
            <a:endParaRPr lang="en-US" dirty="0"/>
          </a:p>
        </p:txBody>
      </p:sp>
      <p:sp>
        <p:nvSpPr>
          <p:cNvPr id="3" name="Text Placeholder 2">
            <a:extLst>
              <a:ext uri="{FF2B5EF4-FFF2-40B4-BE49-F238E27FC236}">
                <a16:creationId xmlns:a16="http://schemas.microsoft.com/office/drawing/2014/main" id="{9D5E10EB-9A18-6102-9321-C237401AA0DF}"/>
              </a:ext>
            </a:extLst>
          </p:cNvPr>
          <p:cNvSpPr>
            <a:spLocks noGrp="1"/>
          </p:cNvSpPr>
          <p:nvPr>
            <p:ph type="body" sz="quarter" idx="10"/>
          </p:nvPr>
        </p:nvSpPr>
        <p:spPr>
          <a:xfrm>
            <a:off x="196124" y="1308101"/>
            <a:ext cx="6230075" cy="4372882"/>
          </a:xfrm>
        </p:spPr>
        <p:txBody>
          <a:bodyPr rtlCol="1"/>
          <a:lstStyle/>
          <a:p>
            <a:pPr marL="0" indent="0" rtl="1">
              <a:buNone/>
            </a:pPr>
            <a:endParaRPr lang="en-US" sz="2200" b="0" i="0" u="none" strike="noStrike" baseline="0" dirty="0">
              <a:solidFill>
                <a:srgbClr val="000000"/>
              </a:solidFill>
              <a:latin typeface="Gotham Light"/>
            </a:endParaRPr>
          </a:p>
          <a:p>
            <a:pPr rtl="1"/>
            <a:r>
              <a:rPr lang="ar" sz="2200" b="0" i="0" u="none" strike="noStrike" dirty="0">
                <a:solidFill>
                  <a:srgbClr val="000000"/>
                </a:solidFill>
                <a:latin typeface="Gotham Light"/>
              </a:rPr>
              <a:t>خطّط </a:t>
            </a:r>
            <a:r>
              <a:rPr lang="ar" sz="2200" b="1" i="0" u="none" strike="noStrike" dirty="0">
                <a:solidFill>
                  <a:srgbClr val="000000"/>
                </a:solidFill>
                <a:latin typeface="Gotham Light"/>
              </a:rPr>
              <a:t>للحديث على انفراد</a:t>
            </a:r>
            <a:r>
              <a:rPr lang="ar" sz="2200" b="0" i="0" u="none" strike="noStrike" dirty="0">
                <a:solidFill>
                  <a:srgbClr val="000000"/>
                </a:solidFill>
                <a:latin typeface="Gotham Light"/>
              </a:rPr>
              <a:t> عن شواغلكما. </a:t>
            </a:r>
          </a:p>
          <a:p>
            <a:pPr rtl="1"/>
            <a:r>
              <a:rPr lang="ar" sz="2200" b="1" i="0" u="none" strike="noStrike" dirty="0">
                <a:solidFill>
                  <a:schemeClr val="tx1">
                    <a:lumMod val="95000"/>
                    <a:lumOff val="5000"/>
                  </a:schemeClr>
                </a:solidFill>
                <a:latin typeface="Gotham Light"/>
              </a:rPr>
              <a:t>اعلم</a:t>
            </a:r>
            <a:r>
              <a:rPr lang="ar" sz="2200" b="0" i="0" u="none" strike="noStrike" dirty="0">
                <a:solidFill>
                  <a:srgbClr val="000000"/>
                </a:solidFill>
                <a:latin typeface="Gotham Light"/>
              </a:rPr>
              <a:t> أن الفرد قد يقلل من شأن تحدياته بسبب علاقتكما. </a:t>
            </a:r>
            <a:r>
              <a:rPr lang="ar-EG" sz="2200" b="0" i="0" u="none" strike="noStrike" dirty="0">
                <a:solidFill>
                  <a:srgbClr val="000000"/>
                </a:solidFill>
                <a:latin typeface="Gotham Light"/>
              </a:rPr>
              <a:t>ف</a:t>
            </a:r>
            <a:r>
              <a:rPr lang="ar" sz="2200" b="0" i="0" u="none" strike="noStrike" dirty="0">
                <a:solidFill>
                  <a:srgbClr val="000000"/>
                </a:solidFill>
                <a:latin typeface="Gotham Light"/>
              </a:rPr>
              <a:t>قد يرغب في تجنب إزعاجك أو إحباطك. </a:t>
            </a:r>
          </a:p>
          <a:p>
            <a:pPr rtl="1"/>
            <a:r>
              <a:rPr lang="ar" sz="2200" b="1" i="0" u="none" strike="noStrike" dirty="0">
                <a:solidFill>
                  <a:srgbClr val="000000"/>
                </a:solidFill>
                <a:latin typeface="Gotham Light"/>
              </a:rPr>
              <a:t>لا تضغط أبدًا </a:t>
            </a:r>
            <a:r>
              <a:rPr lang="ar" sz="2200" b="0" i="0" u="none" strike="noStrike" dirty="0">
                <a:solidFill>
                  <a:srgbClr val="000000"/>
                </a:solidFill>
                <a:latin typeface="Gotham Light"/>
              </a:rPr>
              <a:t>على أي شخص ليفضي إليك بخواطره ومشاعره. </a:t>
            </a:r>
            <a:r>
              <a:rPr lang="ar-EG" sz="2200" b="0" i="0" u="none" strike="noStrike" dirty="0">
                <a:solidFill>
                  <a:srgbClr val="000000"/>
                </a:solidFill>
                <a:latin typeface="Gotham Light"/>
              </a:rPr>
              <a:t>و</a:t>
            </a:r>
            <a:r>
              <a:rPr lang="ar" sz="2200" b="0" i="0" u="none" strike="noStrike" dirty="0">
                <a:solidFill>
                  <a:srgbClr val="000000"/>
                </a:solidFill>
                <a:latin typeface="Gotham Light"/>
              </a:rPr>
              <a:t>بدلاً من ذلك، طمأنه بأنك ستكون متاحًا للحديث معه إذا كان ومتى كان مستعدًّا لذلك. </a:t>
            </a:r>
          </a:p>
          <a:p>
            <a:pPr rtl="1"/>
            <a:r>
              <a:rPr lang="ar" sz="2200" b="1" i="0" u="none" strike="noStrike" dirty="0">
                <a:solidFill>
                  <a:srgbClr val="000000"/>
                </a:solidFill>
                <a:latin typeface="Gotham Light"/>
              </a:rPr>
              <a:t>استخدم عبارات "أنا"</a:t>
            </a:r>
            <a:r>
              <a:rPr lang="ar" sz="2200" b="0" i="0" u="none" strike="noStrike" dirty="0">
                <a:solidFill>
                  <a:srgbClr val="000000"/>
                </a:solidFill>
                <a:latin typeface="Gotham Light"/>
              </a:rPr>
              <a:t>: "أنا لاحظتُ"، "أنا قلق"، إلخ. </a:t>
            </a:r>
          </a:p>
          <a:p>
            <a:pPr rtl="1"/>
            <a:endParaRPr lang="en-US" sz="2200" dirty="0"/>
          </a:p>
        </p:txBody>
      </p:sp>
      <p:sp>
        <p:nvSpPr>
          <p:cNvPr id="4" name="Text Placeholder 2">
            <a:extLst>
              <a:ext uri="{FF2B5EF4-FFF2-40B4-BE49-F238E27FC236}">
                <a16:creationId xmlns:a16="http://schemas.microsoft.com/office/drawing/2014/main" id="{57B16CB6-7228-44F0-10DD-2F7EA636EA60}"/>
              </a:ext>
            </a:extLst>
          </p:cNvPr>
          <p:cNvSpPr txBox="1">
            <a:spLocks/>
          </p:cNvSpPr>
          <p:nvPr/>
        </p:nvSpPr>
        <p:spPr>
          <a:xfrm>
            <a:off x="6947625" y="1177034"/>
            <a:ext cx="2000250" cy="4372883"/>
          </a:xfrm>
          <a:prstGeom prst="rect">
            <a:avLst/>
          </a:prstGeom>
          <a:solidFill>
            <a:schemeClr val="accent6">
              <a:lumMod val="20000"/>
              <a:lumOff val="80000"/>
            </a:schemeClr>
          </a:solidFill>
        </p:spPr>
        <p:txBody>
          <a:bodyPr rtlCol="1"/>
          <a:lstStyle>
            <a:lvl1pPr marL="228600" indent="-228600" algn="r" defTabSz="914400" rtl="1"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r" defTabSz="914400" rtl="1"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r" defTabSz="914400" rtl="1"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r" defTabSz="914400" rtl="1"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r" defTabSz="914400" rtl="1"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1">
              <a:buNone/>
            </a:pPr>
            <a:endParaRPr lang="en-US" sz="3600" b="1" dirty="0">
              <a:solidFill>
                <a:schemeClr val="accent6">
                  <a:lumMod val="75000"/>
                </a:schemeClr>
              </a:solidFill>
            </a:endParaRPr>
          </a:p>
          <a:p>
            <a:pPr marL="0" indent="0" rtl="1">
              <a:buNone/>
            </a:pPr>
            <a:endParaRPr lang="en-US" sz="3600" b="1" dirty="0">
              <a:solidFill>
                <a:schemeClr val="accent6">
                  <a:lumMod val="75000"/>
                </a:schemeClr>
              </a:solidFill>
            </a:endParaRPr>
          </a:p>
          <a:p>
            <a:pPr marL="0" indent="0" rtl="1">
              <a:buNone/>
            </a:pPr>
            <a:r>
              <a:rPr lang="ar" sz="3600" b="1" dirty="0">
                <a:solidFill>
                  <a:schemeClr val="accent6">
                    <a:lumMod val="75000"/>
                  </a:schemeClr>
                </a:solidFill>
              </a:rPr>
              <a:t>استمع</a:t>
            </a:r>
          </a:p>
        </p:txBody>
      </p:sp>
    </p:spTree>
    <p:extLst>
      <p:ext uri="{BB962C8B-B14F-4D97-AF65-F5344CB8AC3E}">
        <p14:creationId xmlns:p14="http://schemas.microsoft.com/office/powerpoint/2010/main" val="30461058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595DD8-2F08-1095-3138-EDBDEB270E8C}"/>
              </a:ext>
            </a:extLst>
          </p:cNvPr>
          <p:cNvSpPr>
            <a:spLocks noGrp="1"/>
          </p:cNvSpPr>
          <p:nvPr>
            <p:ph type="title"/>
          </p:nvPr>
        </p:nvSpPr>
        <p:spPr>
          <a:xfrm>
            <a:off x="1024739" y="136526"/>
            <a:ext cx="7886700" cy="611619"/>
          </a:xfrm>
        </p:spPr>
        <p:txBody>
          <a:bodyPr rtlCol="1"/>
          <a:lstStyle/>
          <a:p>
            <a:pPr rtl="1"/>
            <a:r>
              <a:rPr lang="ar" dirty="0"/>
              <a:t>ما تفعل</a:t>
            </a:r>
            <a:r>
              <a:rPr lang="ar-EG" dirty="0"/>
              <a:t>ه</a:t>
            </a:r>
            <a:r>
              <a:rPr lang="ar" dirty="0"/>
              <a:t> إذا كان هناك شخص في أزمة</a:t>
            </a:r>
            <a:br>
              <a:rPr lang="en-US" dirty="0"/>
            </a:br>
            <a:endParaRPr lang="en-US" dirty="0"/>
          </a:p>
        </p:txBody>
      </p:sp>
      <p:sp>
        <p:nvSpPr>
          <p:cNvPr id="3" name="Text Placeholder 2">
            <a:extLst>
              <a:ext uri="{FF2B5EF4-FFF2-40B4-BE49-F238E27FC236}">
                <a16:creationId xmlns:a16="http://schemas.microsoft.com/office/drawing/2014/main" id="{6BE8D49B-BE07-C6E6-369F-69FFCCF46591}"/>
              </a:ext>
            </a:extLst>
          </p:cNvPr>
          <p:cNvSpPr>
            <a:spLocks noGrp="1"/>
          </p:cNvSpPr>
          <p:nvPr>
            <p:ph type="body" sz="quarter" idx="10"/>
          </p:nvPr>
        </p:nvSpPr>
        <p:spPr/>
        <p:txBody>
          <a:bodyPr rtlCol="1"/>
          <a:lstStyle/>
          <a:p>
            <a:pPr rtl="1"/>
            <a:r>
              <a:rPr lang="ar" dirty="0"/>
              <a:t>ما تفعل</a:t>
            </a:r>
            <a:r>
              <a:rPr lang="ar-EG" dirty="0"/>
              <a:t>ه</a:t>
            </a:r>
            <a:r>
              <a:rPr lang="ar" dirty="0"/>
              <a:t> إذا كان هناك شخص في أزمة</a:t>
            </a:r>
          </a:p>
        </p:txBody>
      </p:sp>
      <p:sp>
        <p:nvSpPr>
          <p:cNvPr id="4" name="Content Placeholder 2">
            <a:extLst>
              <a:ext uri="{FF2B5EF4-FFF2-40B4-BE49-F238E27FC236}">
                <a16:creationId xmlns:a16="http://schemas.microsoft.com/office/drawing/2014/main" id="{6985F888-6ED6-8123-D31F-B22DF891E473}"/>
              </a:ext>
            </a:extLst>
          </p:cNvPr>
          <p:cNvSpPr txBox="1">
            <a:spLocks/>
          </p:cNvSpPr>
          <p:nvPr/>
        </p:nvSpPr>
        <p:spPr>
          <a:xfrm>
            <a:off x="461963" y="1796796"/>
            <a:ext cx="8342796" cy="4134104"/>
          </a:xfrm>
          <a:prstGeom prst="rect">
            <a:avLst/>
          </a:prstGeom>
        </p:spPr>
        <p:txBody>
          <a:bodyPr vert="horz" lIns="91440" tIns="45720" rIns="91440" bIns="45720" rtlCol="1">
            <a:noAutofit/>
          </a:bodyPr>
          <a:lstStyle>
            <a:lvl1pPr marL="228600" indent="-228600" algn="r" defTabSz="914400" rtl="1" eaLnBrk="1" latinLnBrk="0" hangingPunct="1">
              <a:lnSpc>
                <a:spcPts val="3260"/>
              </a:lnSpc>
              <a:spcBef>
                <a:spcPts val="1200"/>
              </a:spcBef>
              <a:buFont typeface="Arial" panose="020B0604020202020204" pitchFamily="34" charset="0"/>
              <a:buChar char="•"/>
              <a:defRPr sz="23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defTabSz="914400" rtl="1"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r>
              <a:rPr lang="ar" sz="2000" b="0" i="0" u="none" strike="noStrike" kern="1200" cap="none" spc="0" normalizeH="0" noProof="0" dirty="0">
                <a:ln>
                  <a:noFill/>
                </a:ln>
                <a:solidFill>
                  <a:sysClr val="windowText" lastClr="000000"/>
                </a:solidFill>
                <a:effectLst/>
                <a:uLnTx/>
                <a:uFillTx/>
                <a:cs typeface="+mn-cs"/>
              </a:rPr>
              <a:t>تحدّث </a:t>
            </a:r>
            <a:r>
              <a:rPr lang="ar" sz="2000" b="1" i="0" u="none" strike="noStrike" kern="1200" cap="none" spc="0" normalizeH="0" noProof="0" dirty="0">
                <a:ln>
                  <a:noFill/>
                </a:ln>
                <a:solidFill>
                  <a:srgbClr val="0A519D"/>
                </a:solidFill>
                <a:effectLst/>
                <a:uLnTx/>
                <a:uFillTx/>
                <a:latin typeface="Open Sans" panose="020B0306030504020204" pitchFamily="34" charset="0"/>
                <a:ea typeface="Open Sans" panose="020B0306030504020204" pitchFamily="34" charset="0"/>
                <a:cs typeface="+mn-cs"/>
              </a:rPr>
              <a:t>ببطء</a:t>
            </a:r>
            <a:r>
              <a:rPr lang="ar" sz="2000" b="0" i="0" u="none" strike="noStrike" kern="1200" cap="none" spc="0" normalizeH="0" noProof="0" dirty="0">
                <a:ln>
                  <a:noFill/>
                </a:ln>
                <a:solidFill>
                  <a:sysClr val="windowText" lastClr="000000"/>
                </a:solidFill>
                <a:effectLst/>
                <a:uLnTx/>
                <a:uFillTx/>
                <a:cs typeface="+mn-cs"/>
              </a:rPr>
              <a:t> و</a:t>
            </a:r>
            <a:r>
              <a:rPr lang="ar" sz="2000" b="1" i="0" u="none" strike="noStrike" kern="1200" cap="none" spc="0" normalizeH="0" noProof="0" dirty="0">
                <a:ln>
                  <a:noFill/>
                </a:ln>
                <a:solidFill>
                  <a:srgbClr val="0A519D"/>
                </a:solidFill>
                <a:effectLst/>
                <a:uLnTx/>
                <a:uFillTx/>
                <a:latin typeface="Open Sans" panose="020B0306030504020204" pitchFamily="34" charset="0"/>
                <a:ea typeface="Open Sans" panose="020B0306030504020204" pitchFamily="34" charset="0"/>
                <a:cs typeface="+mn-cs"/>
              </a:rPr>
              <a:t>ثقة</a:t>
            </a:r>
            <a:r>
              <a:rPr lang="ar" sz="2000" b="0" i="0" u="none" strike="noStrike" kern="1200" cap="none" spc="0" normalizeH="0" noProof="0" dirty="0">
                <a:ln>
                  <a:noFill/>
                </a:ln>
                <a:solidFill>
                  <a:sysClr val="windowText" lastClr="000000"/>
                </a:solidFill>
                <a:effectLst/>
                <a:uLnTx/>
                <a:uFillTx/>
                <a:cs typeface="+mn-cs"/>
              </a:rPr>
              <a:t>.</a:t>
            </a:r>
          </a:p>
          <a:p>
            <a:pPr lvl="0">
              <a:lnSpc>
                <a:spcPts val="2660"/>
              </a:lnSpc>
              <a:spcBef>
                <a:spcPts val="600"/>
              </a:spcBef>
              <a:buClr>
                <a:srgbClr val="0A519D"/>
              </a:buClr>
              <a:defRPr/>
            </a:pPr>
            <a:r>
              <a:rPr lang="ar" sz="2000" b="1" i="0" u="none" strike="noStrike" kern="1200" cap="none" spc="0" normalizeH="0" noProof="0" dirty="0">
                <a:ln>
                  <a:noFill/>
                </a:ln>
                <a:solidFill>
                  <a:srgbClr val="0A519D"/>
                </a:solidFill>
                <a:effectLst/>
                <a:uLnTx/>
                <a:uFillTx/>
                <a:latin typeface="Open Sans" panose="020B0306030504020204" pitchFamily="34" charset="0"/>
                <a:ea typeface="Open Sans" panose="020B0306030504020204" pitchFamily="34" charset="0"/>
                <a:cs typeface="+mn-cs"/>
              </a:rPr>
              <a:t>لا تجادل</a:t>
            </a:r>
            <a:r>
              <a:rPr lang="ar" sz="2000" b="0" i="0" u="none" strike="noStrike" kern="1200" cap="none" spc="0" normalizeH="0" noProof="0" dirty="0">
                <a:ln>
                  <a:noFill/>
                </a:ln>
                <a:solidFill>
                  <a:sysClr val="windowText" lastClr="000000"/>
                </a:solidFill>
                <a:effectLst/>
                <a:uLnTx/>
                <a:uFillTx/>
                <a:cs typeface="+mn-cs"/>
              </a:rPr>
              <a:t> الشخص</a:t>
            </a:r>
            <a:r>
              <a:rPr lang="ar-EG" sz="2000" b="0" i="0" u="none" strike="noStrike" kern="1200" cap="none" spc="0" normalizeH="0" noProof="0" dirty="0">
                <a:ln>
                  <a:noFill/>
                </a:ln>
                <a:solidFill>
                  <a:sysClr val="windowText" lastClr="000000"/>
                </a:solidFill>
                <a:effectLst/>
                <a:uLnTx/>
                <a:uFillTx/>
                <a:cs typeface="+mn-cs"/>
              </a:rPr>
              <a:t> </a:t>
            </a:r>
            <a:r>
              <a:rPr lang="ar" sz="2000" dirty="0">
                <a:solidFill>
                  <a:sysClr val="windowText" lastClr="000000"/>
                </a:solidFill>
                <a:cs typeface="+mn-cs"/>
              </a:rPr>
              <a:t>ولا تتحدَّ</a:t>
            </a:r>
            <a:r>
              <a:rPr lang="ar-EG" sz="2000" dirty="0">
                <a:solidFill>
                  <a:sysClr val="windowText" lastClr="000000"/>
                </a:solidFill>
                <a:cs typeface="+mn-cs"/>
              </a:rPr>
              <a:t>اه</a:t>
            </a:r>
            <a:r>
              <a:rPr lang="ar" sz="2000" dirty="0">
                <a:solidFill>
                  <a:sysClr val="windowText" lastClr="000000"/>
                </a:solidFill>
                <a:cs typeface="+mn-cs"/>
              </a:rPr>
              <a:t>.</a:t>
            </a:r>
            <a:endParaRPr lang="ar" sz="2000" b="0" i="0" u="none" strike="noStrike" kern="1200" cap="none" spc="0" normalizeH="0" noProof="0" dirty="0">
              <a:ln>
                <a:noFill/>
              </a:ln>
              <a:solidFill>
                <a:sysClr val="windowText" lastClr="000000"/>
              </a:solidFill>
              <a:effectLst/>
              <a:uLnTx/>
              <a:uFillTx/>
              <a:cs typeface="+mn-cs"/>
            </a:endParaRPr>
          </a:p>
          <a:p>
            <a:pPr marL="228600" marR="0" lvl="0" indent="-228600" defTabSz="914400" rtl="1"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r>
              <a:rPr lang="ar" sz="2000" b="0" i="0" u="none" strike="noStrike" kern="1200" cap="none" spc="0" normalizeH="0" noProof="0" dirty="0">
                <a:ln>
                  <a:noFill/>
                </a:ln>
                <a:solidFill>
                  <a:sysClr val="windowText" lastClr="000000"/>
                </a:solidFill>
                <a:effectLst/>
                <a:uLnTx/>
                <a:uFillTx/>
                <a:cs typeface="+mn-cs"/>
              </a:rPr>
              <a:t>لا تهدد.</a:t>
            </a:r>
          </a:p>
          <a:p>
            <a:pPr marL="228600" marR="0" lvl="0" indent="-228600" defTabSz="914400" rtl="1"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r>
              <a:rPr lang="ar" sz="2000" b="1" i="0" u="none" strike="noStrike" kern="1200" cap="none" spc="0" normalizeH="0" noProof="0" dirty="0">
                <a:ln>
                  <a:noFill/>
                </a:ln>
                <a:solidFill>
                  <a:srgbClr val="0A519D"/>
                </a:solidFill>
                <a:effectLst/>
                <a:uLnTx/>
                <a:uFillTx/>
                <a:latin typeface="Open Sans" panose="020B0306030504020204" pitchFamily="34" charset="0"/>
                <a:ea typeface="Open Sans" panose="020B0306030504020204" pitchFamily="34" charset="0"/>
                <a:cs typeface="+mn-cs"/>
              </a:rPr>
              <a:t>لا ترفع صوتك</a:t>
            </a:r>
            <a:r>
              <a:rPr lang="ar" sz="2000" b="0" i="0" u="none" strike="noStrike" kern="1200" cap="none" spc="0" normalizeH="0" noProof="0" dirty="0">
                <a:ln>
                  <a:noFill/>
                </a:ln>
                <a:solidFill>
                  <a:sysClr val="windowText" lastClr="000000"/>
                </a:solidFill>
                <a:effectLst/>
                <a:uLnTx/>
                <a:uFillTx/>
                <a:cs typeface="+mn-cs"/>
              </a:rPr>
              <a:t> ولا تتحدث بسرعة كبيرة.</a:t>
            </a:r>
          </a:p>
          <a:p>
            <a:pPr marL="228600" marR="0" lvl="0" indent="-228600" defTabSz="914400" rtl="1"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r>
              <a:rPr lang="ar" sz="2000" b="0" i="0" u="none" strike="noStrike" kern="1200" cap="none" spc="0" normalizeH="0" noProof="0" dirty="0">
                <a:ln>
                  <a:noFill/>
                </a:ln>
                <a:solidFill>
                  <a:sysClr val="windowText" lastClr="000000"/>
                </a:solidFill>
                <a:effectLst/>
                <a:uLnTx/>
                <a:uFillTx/>
                <a:cs typeface="+mn-cs"/>
              </a:rPr>
              <a:t>استخدم </a:t>
            </a:r>
            <a:r>
              <a:rPr lang="ar" sz="2000" b="1" i="0" u="none" strike="noStrike" kern="1200" cap="none" spc="0" normalizeH="0" noProof="0" dirty="0">
                <a:ln>
                  <a:noFill/>
                </a:ln>
                <a:solidFill>
                  <a:srgbClr val="0A519D"/>
                </a:solidFill>
                <a:effectLst/>
                <a:uLnTx/>
                <a:uFillTx/>
                <a:latin typeface="Open Sans" panose="020B0306030504020204" pitchFamily="34" charset="0"/>
                <a:ea typeface="Open Sans" panose="020B0306030504020204" pitchFamily="34" charset="0"/>
                <a:cs typeface="+mn-cs"/>
              </a:rPr>
              <a:t>كلمات إيجابية</a:t>
            </a:r>
            <a:r>
              <a:rPr lang="ar" sz="2000" b="0" i="0" u="none" strike="noStrike" kern="1200" cap="none" spc="0" normalizeH="0" noProof="0" dirty="0">
                <a:ln>
                  <a:noFill/>
                </a:ln>
                <a:solidFill>
                  <a:sysClr val="windowText" lastClr="000000"/>
                </a:solidFill>
                <a:effectLst/>
                <a:uLnTx/>
                <a:uFillTx/>
                <a:cs typeface="+mn-cs"/>
              </a:rPr>
              <a:t> بدلاً من الكلمات السلبية.</a:t>
            </a:r>
          </a:p>
          <a:p>
            <a:pPr marL="228600" marR="0" lvl="0" indent="-228600" defTabSz="914400" rtl="1"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r>
              <a:rPr lang="ar" sz="2000" b="0" i="0" u="none" strike="noStrike" kern="1200" cap="none" spc="0" normalizeH="0" noProof="0" dirty="0">
                <a:ln>
                  <a:noFill/>
                </a:ln>
                <a:solidFill>
                  <a:sysClr val="windowText" lastClr="000000"/>
                </a:solidFill>
                <a:effectLst/>
                <a:uLnTx/>
                <a:uFillTx/>
                <a:cs typeface="+mn-cs"/>
              </a:rPr>
              <a:t>حافظ على </a:t>
            </a:r>
            <a:r>
              <a:rPr lang="ar" sz="2000" b="1" i="0" u="none" strike="noStrike" kern="1200" cap="none" spc="0" normalizeH="0" noProof="0" dirty="0">
                <a:ln>
                  <a:noFill/>
                </a:ln>
                <a:solidFill>
                  <a:srgbClr val="0A519D"/>
                </a:solidFill>
                <a:effectLst/>
                <a:uLnTx/>
                <a:uFillTx/>
                <a:latin typeface="Open Sans" panose="020B0306030504020204" pitchFamily="34" charset="0"/>
                <a:ea typeface="Open Sans" panose="020B0306030504020204" pitchFamily="34" charset="0"/>
                <a:cs typeface="+mn-cs"/>
              </a:rPr>
              <a:t>هدوئك</a:t>
            </a:r>
            <a:r>
              <a:rPr lang="ar" sz="2000" b="0" i="0" u="none" strike="noStrike" kern="1200" cap="none" spc="0" normalizeH="0" noProof="0" dirty="0">
                <a:ln>
                  <a:noFill/>
                </a:ln>
                <a:solidFill>
                  <a:sysClr val="windowText" lastClr="000000"/>
                </a:solidFill>
                <a:effectLst/>
                <a:uLnTx/>
                <a:uFillTx/>
                <a:cs typeface="+mn-cs"/>
              </a:rPr>
              <a:t> وتجنب السلوك العصبي.</a:t>
            </a:r>
          </a:p>
          <a:p>
            <a:pPr marL="228600" marR="0" lvl="0" indent="-228600" defTabSz="914400" rtl="1"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r>
              <a:rPr lang="ar" sz="2000" b="1" i="0" u="none" strike="noStrike" kern="1200" cap="none" spc="0" normalizeH="0" noProof="0" dirty="0">
                <a:ln>
                  <a:noFill/>
                </a:ln>
                <a:solidFill>
                  <a:srgbClr val="0A519D"/>
                </a:solidFill>
                <a:effectLst/>
                <a:uLnTx/>
                <a:uFillTx/>
                <a:latin typeface="Open Sans" panose="020B0306030504020204" pitchFamily="34" charset="0"/>
                <a:ea typeface="Open Sans" panose="020B0306030504020204" pitchFamily="34" charset="0"/>
                <a:cs typeface="+mn-cs"/>
              </a:rPr>
              <a:t>توقف مؤقتًا </a:t>
            </a:r>
            <a:r>
              <a:rPr lang="ar" sz="2000" b="0" i="0" u="none" strike="noStrike" kern="1200" cap="none" spc="0" normalizeH="0" noProof="0" dirty="0">
                <a:ln>
                  <a:noFill/>
                </a:ln>
                <a:solidFill>
                  <a:sysClr val="windowText" lastClr="000000"/>
                </a:solidFill>
                <a:effectLst/>
                <a:uLnTx/>
                <a:uFillTx/>
                <a:cs typeface="+mn-cs"/>
              </a:rPr>
              <a:t>أثناء الحديث، إذا لزم الأمر.</a:t>
            </a:r>
          </a:p>
          <a:p>
            <a:pPr lvl="0" rtl="1">
              <a:lnSpc>
                <a:spcPts val="2660"/>
              </a:lnSpc>
              <a:spcBef>
                <a:spcPts val="600"/>
              </a:spcBef>
              <a:buClr>
                <a:srgbClr val="0A519D"/>
              </a:buClr>
            </a:pPr>
            <a:r>
              <a:rPr lang="ar" sz="2000" dirty="0">
                <a:solidFill>
                  <a:sysClr val="windowText" lastClr="000000"/>
                </a:solidFill>
                <a:cs typeface="+mn-cs"/>
              </a:rPr>
              <a:t>التمس المساعدة التخصصية </a:t>
            </a:r>
            <a:r>
              <a:rPr lang="ar" sz="2000" b="1" dirty="0">
                <a:solidFill>
                  <a:srgbClr val="0A519D"/>
                </a:solidFill>
                <a:latin typeface="Open Sans" panose="020B0306030504020204" pitchFamily="34" charset="0"/>
                <a:ea typeface="Open Sans" panose="020B0306030504020204" pitchFamily="34" charset="0"/>
                <a:cs typeface="+mn-cs"/>
              </a:rPr>
              <a:t>فورًا</a:t>
            </a:r>
            <a:endParaRPr kumimoji="0" lang="en-US" sz="2000" b="1" i="0" u="none" strike="noStrike" kern="1200" cap="none" spc="0" normalizeH="0" baseline="0" noProof="0" dirty="0">
              <a:ln>
                <a:noFill/>
              </a:ln>
              <a:solidFill>
                <a:schemeClr val="tx1">
                  <a:lumMod val="95000"/>
                  <a:lumOff val="5000"/>
                </a:schemeClr>
              </a:solidFill>
              <a:effectLst/>
              <a:highlight>
                <a:srgbClr val="FFFFFF"/>
              </a:highlight>
              <a:uLnTx/>
              <a:uFillTx/>
              <a:cs typeface="+mn-cs"/>
            </a:endParaRPr>
          </a:p>
          <a:p>
            <a:pPr marL="228600" marR="0" lvl="0" indent="-228600" defTabSz="914400" rtl="1" eaLnBrk="1" fontAlgn="auto" latinLnBrk="0" hangingPunct="1">
              <a:lnSpc>
                <a:spcPts val="2660"/>
              </a:lnSpc>
              <a:spcBef>
                <a:spcPts val="600"/>
              </a:spcBef>
              <a:spcAft>
                <a:spcPts val="0"/>
              </a:spcAft>
              <a:buClr>
                <a:srgbClr val="0A519D"/>
              </a:buClr>
              <a:buSzTx/>
              <a:buFont typeface="Arial" panose="020B0604020202020204" pitchFamily="34" charset="0"/>
              <a:buChar char="•"/>
              <a:tabLst/>
              <a:defRPr/>
            </a:pPr>
            <a:endParaRPr kumimoji="0" lang="en-US" sz="2000" b="0" i="0" u="none" strike="noStrike" kern="1200" cap="none" spc="0" normalizeH="0" baseline="0" noProof="0" dirty="0">
              <a:ln>
                <a:noFill/>
              </a:ln>
              <a:solidFill>
                <a:sysClr val="windowText" lastClr="000000"/>
              </a:solidFill>
              <a:effectLst/>
              <a:uLnTx/>
              <a:uFillTx/>
              <a:cs typeface="+mn-cs"/>
            </a:endParaRPr>
          </a:p>
        </p:txBody>
      </p:sp>
    </p:spTree>
    <p:extLst>
      <p:ext uri="{BB962C8B-B14F-4D97-AF65-F5344CB8AC3E}">
        <p14:creationId xmlns:p14="http://schemas.microsoft.com/office/powerpoint/2010/main" val="3510025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3157A-3A71-42F2-A844-D671F27B5FF9}"/>
              </a:ext>
            </a:extLst>
          </p:cNvPr>
          <p:cNvSpPr>
            <a:spLocks noGrp="1"/>
          </p:cNvSpPr>
          <p:nvPr>
            <p:ph type="title"/>
          </p:nvPr>
        </p:nvSpPr>
        <p:spPr>
          <a:xfrm>
            <a:off x="208189" y="136526"/>
            <a:ext cx="8727621" cy="611619"/>
          </a:xfrm>
        </p:spPr>
        <p:txBody>
          <a:bodyPr rtlCol="1"/>
          <a:lstStyle/>
          <a:p>
            <a:pPr rtl="1"/>
            <a:r>
              <a:rPr lang="ar" sz="2500" dirty="0"/>
              <a:t>المبادئ الأساسية للدعم المستنير بالإسعافات الأولية النفسية للمديرين/الموارد البشرية</a:t>
            </a:r>
          </a:p>
        </p:txBody>
      </p:sp>
      <p:graphicFrame>
        <p:nvGraphicFramePr>
          <p:cNvPr id="4" name="Table 4">
            <a:extLst>
              <a:ext uri="{FF2B5EF4-FFF2-40B4-BE49-F238E27FC236}">
                <a16:creationId xmlns:a16="http://schemas.microsoft.com/office/drawing/2014/main" id="{527457B4-011F-DE41-3A71-94155326BE67}"/>
              </a:ext>
            </a:extLst>
          </p:cNvPr>
          <p:cNvGraphicFramePr>
            <a:graphicFrameLocks noGrp="1"/>
          </p:cNvGraphicFramePr>
          <p:nvPr>
            <p:extLst>
              <p:ext uri="{D42A27DB-BD31-4B8C-83A1-F6EECF244321}">
                <p14:modId xmlns:p14="http://schemas.microsoft.com/office/powerpoint/2010/main" val="3378149756"/>
              </p:ext>
            </p:extLst>
          </p:nvPr>
        </p:nvGraphicFramePr>
        <p:xfrm>
          <a:off x="415696" y="1112520"/>
          <a:ext cx="8239125" cy="3779520"/>
        </p:xfrm>
        <a:graphic>
          <a:graphicData uri="http://schemas.openxmlformats.org/drawingml/2006/table">
            <a:tbl>
              <a:tblPr firstRow="1" bandRow="1">
                <a:tableStyleId>{5C22544A-7EE6-4342-B048-85BDC9FD1C3A}</a:tableStyleId>
              </a:tblPr>
              <a:tblGrid>
                <a:gridCol w="8239125">
                  <a:extLst>
                    <a:ext uri="{9D8B030D-6E8A-4147-A177-3AD203B41FA5}">
                      <a16:colId xmlns:a16="http://schemas.microsoft.com/office/drawing/2014/main" val="1242385138"/>
                    </a:ext>
                  </a:extLst>
                </a:gridCol>
              </a:tblGrid>
              <a:tr h="370840">
                <a:tc>
                  <a:txBody>
                    <a:bodyPr/>
                    <a:lstStyle/>
                    <a:p>
                      <a:pPr rtl="1"/>
                      <a:r>
                        <a:rPr lang="ar" sz="2800"/>
                        <a:t>قدّم دعمًا جيدًا</a:t>
                      </a:r>
                    </a:p>
                  </a:txBody>
                  <a:tcPr>
                    <a:solidFill>
                      <a:schemeClr val="accent1">
                        <a:lumMod val="75000"/>
                      </a:schemeClr>
                    </a:solidFill>
                  </a:tcPr>
                </a:tc>
                <a:extLst>
                  <a:ext uri="{0D108BD9-81ED-4DB2-BD59-A6C34878D82A}">
                    <a16:rowId xmlns:a16="http://schemas.microsoft.com/office/drawing/2014/main" val="4222218235"/>
                  </a:ext>
                </a:extLst>
              </a:tr>
              <a:tr h="370840">
                <a:tc>
                  <a:txBody>
                    <a:bodyPr/>
                    <a:lstStyle/>
                    <a:p>
                      <a:pPr marL="285750" indent="-285750" rtl="1">
                        <a:buFont typeface="Arial" panose="020B0604020202020204" pitchFamily="34" charset="0"/>
                        <a:buChar char="•"/>
                      </a:pPr>
                      <a:r>
                        <a:rPr lang="ar" sz="2800" dirty="0"/>
                        <a:t>انشر السكينة والرحمة والاحترام</a:t>
                      </a:r>
                    </a:p>
                    <a:p>
                      <a:pPr marL="285750" indent="-285750" rtl="1">
                        <a:buFont typeface="Arial" panose="020B0604020202020204" pitchFamily="34" charset="0"/>
                        <a:buChar char="•"/>
                      </a:pPr>
                      <a:r>
                        <a:rPr lang="ar" sz="2800" dirty="0"/>
                        <a:t>استمع إلى الشواغل وحافظ على الحدود المهنية</a:t>
                      </a:r>
                    </a:p>
                    <a:p>
                      <a:pPr marL="285750" indent="-285750" rtl="1">
                        <a:buFont typeface="Arial" panose="020B0604020202020204" pitchFamily="34" charset="0"/>
                        <a:buChar char="•"/>
                      </a:pPr>
                      <a:r>
                        <a:rPr lang="ar" sz="2800" dirty="0"/>
                        <a:t>تبادل المعلومات بصراحة وصدق</a:t>
                      </a:r>
                    </a:p>
                    <a:p>
                      <a:pPr marL="285750" indent="-285750" rtl="1">
                        <a:buFont typeface="Arial" panose="020B0604020202020204" pitchFamily="34" charset="0"/>
                        <a:buChar char="•"/>
                      </a:pPr>
                      <a:r>
                        <a:rPr lang="ar" sz="2800" dirty="0"/>
                        <a:t>ساعد على تشخيص المشكلات والتحديات</a:t>
                      </a:r>
                    </a:p>
                  </a:txBody>
                  <a:tcPr/>
                </a:tc>
                <a:extLst>
                  <a:ext uri="{0D108BD9-81ED-4DB2-BD59-A6C34878D82A}">
                    <a16:rowId xmlns:a16="http://schemas.microsoft.com/office/drawing/2014/main" val="3952191500"/>
                  </a:ext>
                </a:extLst>
              </a:tr>
              <a:tr h="370840">
                <a:tc>
                  <a:txBody>
                    <a:bodyPr/>
                    <a:lstStyle/>
                    <a:p>
                      <a:pPr rtl="1"/>
                      <a:r>
                        <a:rPr lang="ar" sz="2800" b="1">
                          <a:solidFill>
                            <a:schemeClr val="bg1"/>
                          </a:solidFill>
                        </a:rPr>
                        <a:t>يسّر الإحالات</a:t>
                      </a:r>
                    </a:p>
                  </a:txBody>
                  <a:tcPr>
                    <a:solidFill>
                      <a:schemeClr val="accent1">
                        <a:lumMod val="75000"/>
                      </a:schemeClr>
                    </a:solidFill>
                  </a:tcPr>
                </a:tc>
                <a:extLst>
                  <a:ext uri="{0D108BD9-81ED-4DB2-BD59-A6C34878D82A}">
                    <a16:rowId xmlns:a16="http://schemas.microsoft.com/office/drawing/2014/main" val="1350586769"/>
                  </a:ext>
                </a:extLst>
              </a:tr>
              <a:tr h="370840">
                <a:tc>
                  <a:txBody>
                    <a:bodyPr/>
                    <a:lstStyle/>
                    <a:p>
                      <a:pPr marL="285750" indent="-285750" rtl="1">
                        <a:buFont typeface="Arial" panose="020B0604020202020204" pitchFamily="34" charset="0"/>
                        <a:buChar char="•"/>
                      </a:pPr>
                      <a:r>
                        <a:rPr lang="ar" sz="2800" dirty="0"/>
                        <a:t>طبّع الحاجة إلى الدعم</a:t>
                      </a:r>
                    </a:p>
                    <a:p>
                      <a:pPr marL="285750" indent="-285750" rtl="1">
                        <a:buFont typeface="Arial" panose="020B0604020202020204" pitchFamily="34" charset="0"/>
                        <a:buChar char="•"/>
                      </a:pPr>
                      <a:r>
                        <a:rPr lang="ar" sz="2800" dirty="0"/>
                        <a:t>اعرف الموارد المتاحة، أو ممن تطلب المزيد من المعلومات</a:t>
                      </a:r>
                    </a:p>
                  </a:txBody>
                  <a:tcPr/>
                </a:tc>
                <a:extLst>
                  <a:ext uri="{0D108BD9-81ED-4DB2-BD59-A6C34878D82A}">
                    <a16:rowId xmlns:a16="http://schemas.microsoft.com/office/drawing/2014/main" val="1244508673"/>
                  </a:ext>
                </a:extLst>
              </a:tr>
            </a:tbl>
          </a:graphicData>
        </a:graphic>
      </p:graphicFrame>
    </p:spTree>
    <p:extLst>
      <p:ext uri="{BB962C8B-B14F-4D97-AF65-F5344CB8AC3E}">
        <p14:creationId xmlns:p14="http://schemas.microsoft.com/office/powerpoint/2010/main" val="1230903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EDFF0-BC96-0D4D-97A6-E4B1FFCD828C}"/>
              </a:ext>
            </a:extLst>
          </p:cNvPr>
          <p:cNvSpPr>
            <a:spLocks noGrp="1"/>
          </p:cNvSpPr>
          <p:nvPr>
            <p:ph type="title"/>
          </p:nvPr>
        </p:nvSpPr>
        <p:spPr>
          <a:xfrm>
            <a:off x="752475" y="123424"/>
            <a:ext cx="8191500" cy="873919"/>
          </a:xfrm>
        </p:spPr>
        <p:txBody>
          <a:bodyPr rtlCol="1"/>
          <a:lstStyle/>
          <a:p>
            <a:pPr rtl="1"/>
            <a:r>
              <a:rPr lang="ar" dirty="0">
                <a:latin typeface="Arial" panose="020B0604020202020204" pitchFamily="34" charset="0"/>
                <a:cs typeface="Arial" panose="020B0604020202020204" pitchFamily="34" charset="0"/>
              </a:rPr>
              <a:t>نظرة عامة</a:t>
            </a:r>
          </a:p>
        </p:txBody>
      </p:sp>
      <p:sp>
        <p:nvSpPr>
          <p:cNvPr id="3" name="Content Placeholder 2">
            <a:extLst>
              <a:ext uri="{FF2B5EF4-FFF2-40B4-BE49-F238E27FC236}">
                <a16:creationId xmlns:a16="http://schemas.microsoft.com/office/drawing/2014/main" id="{2299236F-ECDA-CE4C-A2EC-F5E9EA07EED7}"/>
              </a:ext>
            </a:extLst>
          </p:cNvPr>
          <p:cNvSpPr>
            <a:spLocks noGrp="1"/>
          </p:cNvSpPr>
          <p:nvPr>
            <p:ph idx="1"/>
          </p:nvPr>
        </p:nvSpPr>
        <p:spPr>
          <a:xfrm>
            <a:off x="4124114" y="1431186"/>
            <a:ext cx="4391236" cy="4788304"/>
          </a:xfrm>
        </p:spPr>
        <p:txBody>
          <a:bodyPr rtlCol="1">
            <a:normAutofit/>
          </a:bodyPr>
          <a:lstStyle/>
          <a:p>
            <a:pPr rtl="1">
              <a:lnSpc>
                <a:spcPct val="110000"/>
              </a:lnSpc>
            </a:pPr>
            <a:r>
              <a:rPr lang="ar" sz="3700" b="1"/>
              <a:t>	</a:t>
            </a:r>
            <a:endParaRPr lang="en-US" dirty="0"/>
          </a:p>
        </p:txBody>
      </p:sp>
      <p:sp>
        <p:nvSpPr>
          <p:cNvPr id="4" name="Footer Placeholder 3">
            <a:extLst>
              <a:ext uri="{FF2B5EF4-FFF2-40B4-BE49-F238E27FC236}">
                <a16:creationId xmlns:a16="http://schemas.microsoft.com/office/drawing/2014/main" id="{13067B22-1135-0841-ACD3-3D6C7EE038F3}"/>
              </a:ext>
            </a:extLst>
          </p:cNvPr>
          <p:cNvSpPr>
            <a:spLocks noGrp="1"/>
          </p:cNvSpPr>
          <p:nvPr>
            <p:ph type="ftr" sz="quarter" idx="11"/>
          </p:nvPr>
        </p:nvSpPr>
        <p:spPr/>
        <p:txBody>
          <a:bodyPr rtlCol="1"/>
          <a:lstStyle/>
          <a:p>
            <a:pPr rtl="1"/>
            <a:r>
              <a:rPr lang="ar"/>
              <a:t>|</a:t>
            </a:r>
            <a:endParaRPr lang="en-US" dirty="0"/>
          </a:p>
        </p:txBody>
      </p:sp>
      <p:sp>
        <p:nvSpPr>
          <p:cNvPr id="5" name="Slide Number Placeholder 4">
            <a:extLst>
              <a:ext uri="{FF2B5EF4-FFF2-40B4-BE49-F238E27FC236}">
                <a16:creationId xmlns:a16="http://schemas.microsoft.com/office/drawing/2014/main" id="{E2689193-5536-3548-986F-258542B458B3}"/>
              </a:ext>
            </a:extLst>
          </p:cNvPr>
          <p:cNvSpPr>
            <a:spLocks noGrp="1"/>
          </p:cNvSpPr>
          <p:nvPr>
            <p:ph type="sldNum" sz="quarter" idx="12"/>
          </p:nvPr>
        </p:nvSpPr>
        <p:spPr/>
        <p:txBody>
          <a:bodyPr rtlCol="1"/>
          <a:lstStyle/>
          <a:p>
            <a:pPr rtl="1"/>
            <a:fld id="{41487445-7521-48C7-8D87-7BF258840053}" type="slidenum">
              <a:rPr lang="en-US" smtClean="0"/>
              <a:t>2</a:t>
            </a:fld>
            <a:endParaRPr lang="en-US" dirty="0"/>
          </a:p>
        </p:txBody>
      </p:sp>
      <p:sp>
        <p:nvSpPr>
          <p:cNvPr id="6" name="Oval 5">
            <a:extLst>
              <a:ext uri="{FF2B5EF4-FFF2-40B4-BE49-F238E27FC236}">
                <a16:creationId xmlns:a16="http://schemas.microsoft.com/office/drawing/2014/main" id="{DFB1681A-E875-E6FB-323C-15E74F96BF01}"/>
              </a:ext>
            </a:extLst>
          </p:cNvPr>
          <p:cNvSpPr/>
          <p:nvPr/>
        </p:nvSpPr>
        <p:spPr>
          <a:xfrm>
            <a:off x="5098141" y="1294326"/>
            <a:ext cx="3845834" cy="4527722"/>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en-US" dirty="0"/>
          </a:p>
        </p:txBody>
      </p:sp>
      <p:sp>
        <p:nvSpPr>
          <p:cNvPr id="7" name="Oval 6">
            <a:extLst>
              <a:ext uri="{FF2B5EF4-FFF2-40B4-BE49-F238E27FC236}">
                <a16:creationId xmlns:a16="http://schemas.microsoft.com/office/drawing/2014/main" id="{468DE29D-C824-D89F-D657-EE5C86C369CC}"/>
              </a:ext>
            </a:extLst>
          </p:cNvPr>
          <p:cNvSpPr/>
          <p:nvPr/>
        </p:nvSpPr>
        <p:spPr>
          <a:xfrm>
            <a:off x="5818665" y="2633787"/>
            <a:ext cx="2796988" cy="2986538"/>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 sz="2400">
                <a:solidFill>
                  <a:schemeClr val="accent1">
                    <a:lumMod val="50000"/>
                  </a:schemeClr>
                </a:solidFill>
                <a:latin typeface="Arial" panose="020B0604020202020204" pitchFamily="34" charset="0"/>
                <a:cs typeface="Arial" panose="020B0604020202020204" pitchFamily="34" charset="0"/>
              </a:rPr>
              <a:t>استراتيجيات الدعم المستنيرة بالإسعافات الأولية النفسية للقادة والمديرين والموارد البشرية</a:t>
            </a:r>
          </a:p>
        </p:txBody>
      </p:sp>
      <p:sp>
        <p:nvSpPr>
          <p:cNvPr id="8" name="TextBox 7">
            <a:extLst>
              <a:ext uri="{FF2B5EF4-FFF2-40B4-BE49-F238E27FC236}">
                <a16:creationId xmlns:a16="http://schemas.microsoft.com/office/drawing/2014/main" id="{BE3BFCF2-6BF3-7D2E-E229-1110FFB4F157}"/>
              </a:ext>
            </a:extLst>
          </p:cNvPr>
          <p:cNvSpPr txBox="1"/>
          <p:nvPr/>
        </p:nvSpPr>
        <p:spPr>
          <a:xfrm>
            <a:off x="5212638" y="1408608"/>
            <a:ext cx="2780388" cy="1323439"/>
          </a:xfrm>
          <a:prstGeom prst="rect">
            <a:avLst/>
          </a:prstGeom>
          <a:noFill/>
        </p:spPr>
        <p:txBody>
          <a:bodyPr wrap="square" rtlCol="1">
            <a:spAutoFit/>
          </a:bodyPr>
          <a:lstStyle/>
          <a:p>
            <a:pPr rtl="1"/>
            <a:r>
              <a:rPr lang="ar" sz="4000" dirty="0">
                <a:solidFill>
                  <a:schemeClr val="accent1">
                    <a:lumMod val="50000"/>
                  </a:schemeClr>
                </a:solidFill>
                <a:latin typeface="Arial" panose="020B0604020202020204" pitchFamily="34" charset="0"/>
                <a:cs typeface="Arial" panose="020B0604020202020204" pitchFamily="34" charset="0"/>
              </a:rPr>
              <a:t>الإسعافات الأولية النفسية</a:t>
            </a:r>
          </a:p>
        </p:txBody>
      </p:sp>
      <p:sp>
        <p:nvSpPr>
          <p:cNvPr id="10" name="TextBox 9">
            <a:extLst>
              <a:ext uri="{FF2B5EF4-FFF2-40B4-BE49-F238E27FC236}">
                <a16:creationId xmlns:a16="http://schemas.microsoft.com/office/drawing/2014/main" id="{101CFE53-C471-C0FC-23A1-9C0EE316B5B6}"/>
              </a:ext>
            </a:extLst>
          </p:cNvPr>
          <p:cNvSpPr txBox="1"/>
          <p:nvPr/>
        </p:nvSpPr>
        <p:spPr>
          <a:xfrm>
            <a:off x="96951" y="1052373"/>
            <a:ext cx="4914679" cy="4196020"/>
          </a:xfrm>
          <a:prstGeom prst="rect">
            <a:avLst/>
          </a:prstGeom>
          <a:noFill/>
        </p:spPr>
        <p:txBody>
          <a:bodyPr wrap="square" rtlCol="1">
            <a:spAutoFit/>
          </a:bodyPr>
          <a:lstStyle/>
          <a:p>
            <a:pPr rtl="1"/>
            <a:r>
              <a:rPr lang="ar" sz="2200" b="1" dirty="0">
                <a:latin typeface="Arial" panose="020B0604020202020204" pitchFamily="34" charset="0"/>
              </a:rPr>
              <a:t>عناصر الإسعافات الأولية النفسية يمكنها</a:t>
            </a:r>
            <a:br>
              <a:rPr lang="en-US" sz="2200" b="1" dirty="0">
                <a:latin typeface="Arial" panose="020B0604020202020204" pitchFamily="34" charset="0"/>
              </a:rPr>
            </a:br>
            <a:r>
              <a:rPr lang="ar" sz="2200" b="1" dirty="0">
                <a:latin typeface="Arial" panose="020B0604020202020204" pitchFamily="34" charset="0"/>
              </a:rPr>
              <a:t>مساعدتك على</a:t>
            </a:r>
            <a:r>
              <a:rPr lang="ar" sz="2200" dirty="0">
                <a:latin typeface="Arial" panose="020B0604020202020204" pitchFamily="34" charset="0"/>
              </a:rPr>
              <a:t>:</a:t>
            </a:r>
          </a:p>
          <a:p>
            <a:pPr rtl="1"/>
            <a:endParaRPr lang="en-US" sz="2200" dirty="0">
              <a:latin typeface="Arial" panose="020B0604020202020204" pitchFamily="34" charset="0"/>
            </a:endParaRPr>
          </a:p>
          <a:p>
            <a:pPr marL="342900" indent="-342900" rtl="1">
              <a:spcBef>
                <a:spcPts val="800"/>
              </a:spcBef>
              <a:spcAft>
                <a:spcPts val="800"/>
              </a:spcAft>
              <a:buFont typeface="+mj-lt"/>
              <a:buAutoNum type="arabicPeriod"/>
            </a:pPr>
            <a:r>
              <a:rPr lang="ar" sz="2200" dirty="0">
                <a:latin typeface="Arial" panose="020B0604020202020204" pitchFamily="34" charset="0"/>
              </a:rPr>
              <a:t>لاحظ التغيّرات في السلوكيات أو الحالة المزاجية أو الأداء التي توحي بأن الشخص في كرب</a:t>
            </a:r>
          </a:p>
          <a:p>
            <a:pPr marL="342900" indent="-342900" rtl="1">
              <a:spcBef>
                <a:spcPts val="800"/>
              </a:spcBef>
              <a:spcAft>
                <a:spcPts val="800"/>
              </a:spcAft>
              <a:buFont typeface="+mj-lt"/>
              <a:buAutoNum type="arabicPeriod"/>
            </a:pPr>
            <a:r>
              <a:rPr lang="ar" sz="2200" dirty="0">
                <a:latin typeface="Arial" panose="020B0604020202020204" pitchFamily="34" charset="0"/>
              </a:rPr>
              <a:t>استجب للكرب </a:t>
            </a:r>
          </a:p>
          <a:p>
            <a:pPr marL="342900" indent="-342900" rtl="1">
              <a:spcBef>
                <a:spcPts val="800"/>
              </a:spcBef>
              <a:spcAft>
                <a:spcPts val="800"/>
              </a:spcAft>
              <a:buFont typeface="+mj-lt"/>
              <a:buAutoNum type="arabicPeriod"/>
            </a:pPr>
            <a:r>
              <a:rPr lang="ar" sz="2200" dirty="0">
                <a:latin typeface="Arial" panose="020B0604020202020204" pitchFamily="34" charset="0"/>
              </a:rPr>
              <a:t>تعرّف على الاحتياجات والشواغل بكل احترام وبشكل تعاوني </a:t>
            </a:r>
          </a:p>
          <a:p>
            <a:pPr marL="342900" indent="-342900" rtl="1">
              <a:spcBef>
                <a:spcPts val="800"/>
              </a:spcBef>
              <a:spcAft>
                <a:spcPts val="800"/>
              </a:spcAft>
              <a:buFont typeface="+mj-lt"/>
              <a:buAutoNum type="arabicPeriod"/>
            </a:pPr>
            <a:r>
              <a:rPr lang="ar" sz="2200" dirty="0">
                <a:latin typeface="Arial" panose="020B0604020202020204" pitchFamily="34" charset="0"/>
              </a:rPr>
              <a:t>عيّن الموارد الداخلية والخارجية واربط الموظفين بها وشجّع الانخراط</a:t>
            </a:r>
          </a:p>
        </p:txBody>
      </p:sp>
    </p:spTree>
    <p:extLst>
      <p:ext uri="{BB962C8B-B14F-4D97-AF65-F5344CB8AC3E}">
        <p14:creationId xmlns:p14="http://schemas.microsoft.com/office/powerpoint/2010/main" val="2056060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dissolve">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dissolve">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 calcmode="lin" valueType="num">
                                      <p:cBhvr additive="base">
                                        <p:cTn id="20" dur="500" fill="hold"/>
                                        <p:tgtEl>
                                          <p:spTgt spid="10"/>
                                        </p:tgtEl>
                                        <p:attrNameLst>
                                          <p:attrName>ppt_x</p:attrName>
                                        </p:attrNameLst>
                                      </p:cBhvr>
                                      <p:tavLst>
                                        <p:tav tm="0">
                                          <p:val>
                                            <p:strVal val="0-#ppt_w/2"/>
                                          </p:val>
                                        </p:tav>
                                        <p:tav tm="100000">
                                          <p:val>
                                            <p:strVal val="#ppt_x"/>
                                          </p:val>
                                        </p:tav>
                                      </p:tavLst>
                                    </p:anim>
                                    <p:anim calcmode="lin" valueType="num">
                                      <p:cBhvr additive="base">
                                        <p:cTn id="21"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P spid="10"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83999-B4D2-BE90-17CA-B66DBBCE5A39}"/>
              </a:ext>
            </a:extLst>
          </p:cNvPr>
          <p:cNvSpPr>
            <a:spLocks noGrp="1"/>
          </p:cNvSpPr>
          <p:nvPr>
            <p:ph type="title"/>
          </p:nvPr>
        </p:nvSpPr>
        <p:spPr>
          <a:xfrm>
            <a:off x="1085850" y="136526"/>
            <a:ext cx="7886700" cy="611619"/>
          </a:xfrm>
        </p:spPr>
        <p:txBody>
          <a:bodyPr rtlCol="1"/>
          <a:lstStyle/>
          <a:p>
            <a:pPr rtl="1"/>
            <a:r>
              <a:rPr lang="ar" dirty="0"/>
              <a:t>استجب للكرب بالاستفسار</a:t>
            </a:r>
          </a:p>
        </p:txBody>
      </p:sp>
      <p:sp>
        <p:nvSpPr>
          <p:cNvPr id="3" name="Text Placeholder 2">
            <a:extLst>
              <a:ext uri="{FF2B5EF4-FFF2-40B4-BE49-F238E27FC236}">
                <a16:creationId xmlns:a16="http://schemas.microsoft.com/office/drawing/2014/main" id="{AAE14B32-510B-E450-BE33-FA78DD180D91}"/>
              </a:ext>
            </a:extLst>
          </p:cNvPr>
          <p:cNvSpPr>
            <a:spLocks noGrp="1"/>
          </p:cNvSpPr>
          <p:nvPr>
            <p:ph type="body" sz="quarter" idx="10"/>
          </p:nvPr>
        </p:nvSpPr>
        <p:spPr>
          <a:xfrm>
            <a:off x="488949" y="1804484"/>
            <a:ext cx="8239125" cy="3491416"/>
          </a:xfrm>
        </p:spPr>
        <p:txBody>
          <a:bodyPr rtlCol="1"/>
          <a:lstStyle/>
          <a:p>
            <a:pPr marL="0" indent="0" rtl="1">
              <a:buNone/>
            </a:pPr>
            <a:r>
              <a:rPr lang="ar" dirty="0"/>
              <a:t>أعلم أنك تمر بوقت عصيب الآن…</a:t>
            </a:r>
          </a:p>
          <a:p>
            <a:pPr marL="0" indent="0" rtl="1">
              <a:buNone/>
            </a:pPr>
            <a:r>
              <a:rPr lang="ar" dirty="0"/>
              <a:t> </a:t>
            </a:r>
          </a:p>
          <a:p>
            <a:pPr lvl="1" rtl="1"/>
            <a:r>
              <a:rPr lang="ar" sz="2600" dirty="0"/>
              <a:t>هل هناك أي شيء تودّ مناقشته أو إخباري به؟</a:t>
            </a:r>
          </a:p>
          <a:p>
            <a:pPr lvl="1" rtl="1"/>
            <a:r>
              <a:rPr lang="ar" sz="2600" dirty="0"/>
              <a:t>كيف يمكنني أنا/الفريق/المنظمة المساعدة على دعمك؟</a:t>
            </a:r>
          </a:p>
        </p:txBody>
      </p:sp>
    </p:spTree>
    <p:extLst>
      <p:ext uri="{BB962C8B-B14F-4D97-AF65-F5344CB8AC3E}">
        <p14:creationId xmlns:p14="http://schemas.microsoft.com/office/powerpoint/2010/main" val="32467974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83999-B4D2-BE90-17CA-B66DBBCE5A39}"/>
              </a:ext>
            </a:extLst>
          </p:cNvPr>
          <p:cNvSpPr>
            <a:spLocks noGrp="1"/>
          </p:cNvSpPr>
          <p:nvPr>
            <p:ph type="title"/>
          </p:nvPr>
        </p:nvSpPr>
        <p:spPr>
          <a:xfrm>
            <a:off x="1085850" y="136526"/>
            <a:ext cx="7886700" cy="611619"/>
          </a:xfrm>
        </p:spPr>
        <p:txBody>
          <a:bodyPr rtlCol="1"/>
          <a:lstStyle/>
          <a:p>
            <a:pPr rtl="1"/>
            <a:r>
              <a:rPr lang="ar" dirty="0">
                <a:cs typeface="+mn-cs"/>
              </a:rPr>
              <a:t>استجب للكرب بالاستفسار</a:t>
            </a:r>
          </a:p>
        </p:txBody>
      </p:sp>
      <p:sp>
        <p:nvSpPr>
          <p:cNvPr id="4" name="Rectangle 3">
            <a:extLst>
              <a:ext uri="{FF2B5EF4-FFF2-40B4-BE49-F238E27FC236}">
                <a16:creationId xmlns:a16="http://schemas.microsoft.com/office/drawing/2014/main" id="{7F8FA7D5-CDB1-E601-9C25-3AE88277C06B}"/>
              </a:ext>
            </a:extLst>
          </p:cNvPr>
          <p:cNvSpPr/>
          <p:nvPr/>
        </p:nvSpPr>
        <p:spPr>
          <a:xfrm>
            <a:off x="4707513" y="2012886"/>
            <a:ext cx="3996649" cy="446927"/>
          </a:xfrm>
          <a:prstGeom prst="rect">
            <a:avLst/>
          </a:prstGeom>
          <a:solidFill>
            <a:srgbClr val="0A519D"/>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1" anchor="ctr" anchorCtr="0"/>
          <a:lstStyle/>
          <a:p>
            <a:pPr rtl="1"/>
            <a:r>
              <a:rPr lang="ar" sz="1350" b="1">
                <a:latin typeface="Open Sans" panose="020B0306030504020204" pitchFamily="34" charset="0"/>
                <a:ea typeface="Open Sans" panose="020B0306030504020204" pitchFamily="34" charset="0"/>
              </a:rPr>
              <a:t>لا يبدو مثل</a:t>
            </a:r>
          </a:p>
        </p:txBody>
      </p:sp>
      <p:sp>
        <p:nvSpPr>
          <p:cNvPr id="5" name="Rectangle 4">
            <a:extLst>
              <a:ext uri="{FF2B5EF4-FFF2-40B4-BE49-F238E27FC236}">
                <a16:creationId xmlns:a16="http://schemas.microsoft.com/office/drawing/2014/main" id="{7CB00663-6620-4592-A6A5-54F4DCA49D3D}"/>
              </a:ext>
            </a:extLst>
          </p:cNvPr>
          <p:cNvSpPr/>
          <p:nvPr/>
        </p:nvSpPr>
        <p:spPr>
          <a:xfrm>
            <a:off x="4707513" y="2451985"/>
            <a:ext cx="3996649" cy="66268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1" anchor="t" anchorCtr="0"/>
          <a:lstStyle/>
          <a:p>
            <a:pPr rtl="1"/>
            <a:r>
              <a:rPr lang="ar" sz="1200">
                <a:solidFill>
                  <a:schemeClr val="tx1"/>
                </a:solidFill>
                <a:latin typeface="Open Sans Light" panose="020B0306030504020204" pitchFamily="34" charset="0"/>
                <a:ea typeface="Open Sans Light" panose="020B0306030504020204" pitchFamily="34" charset="0"/>
              </a:rPr>
              <a:t>أتذكر عندما فقدتُ كذا، اكتفيت بالاستغراق في العمل. ما ينبغي أن تفعله هو…</a:t>
            </a:r>
          </a:p>
        </p:txBody>
      </p:sp>
      <p:sp>
        <p:nvSpPr>
          <p:cNvPr id="6" name="Rectangle 5">
            <a:extLst>
              <a:ext uri="{FF2B5EF4-FFF2-40B4-BE49-F238E27FC236}">
                <a16:creationId xmlns:a16="http://schemas.microsoft.com/office/drawing/2014/main" id="{C44F937B-2E94-96B4-F0BB-1BCC97EA1CFE}"/>
              </a:ext>
            </a:extLst>
          </p:cNvPr>
          <p:cNvSpPr/>
          <p:nvPr/>
        </p:nvSpPr>
        <p:spPr>
          <a:xfrm>
            <a:off x="4707513" y="3124424"/>
            <a:ext cx="3996649" cy="81679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1" anchor="ctr" anchorCtr="0"/>
          <a:lstStyle/>
          <a:p>
            <a:pPr rtl="1"/>
            <a:r>
              <a:rPr lang="ar" sz="1200">
                <a:solidFill>
                  <a:schemeClr val="tx1"/>
                </a:solidFill>
                <a:latin typeface="Open Sans Light" panose="020B0306030504020204" pitchFamily="34" charset="0"/>
                <a:ea typeface="Open Sans Light" panose="020B0306030504020204" pitchFamily="34" charset="0"/>
              </a:rPr>
              <a:t>تحتاج حقًّا إلى الحديث مع أحد المهنيين </a:t>
            </a:r>
            <a:br>
              <a:rPr lang="en-US" sz="1200" dirty="0">
                <a:solidFill>
                  <a:schemeClr val="tx1"/>
                </a:solidFill>
                <a:latin typeface="Open Sans Light" panose="020B0306030504020204" pitchFamily="34" charset="0"/>
                <a:ea typeface="Open Sans Light" panose="020B0306030504020204" pitchFamily="34" charset="0"/>
              </a:rPr>
            </a:br>
            <a:r>
              <a:rPr lang="ar" sz="1200">
                <a:solidFill>
                  <a:schemeClr val="tx1"/>
                </a:solidFill>
                <a:latin typeface="Open Sans Light" panose="020B0306030504020204" pitchFamily="34" charset="0"/>
                <a:ea typeface="Open Sans Light" panose="020B0306030504020204" pitchFamily="34" charset="0"/>
              </a:rPr>
              <a:t>عن ذلك.</a:t>
            </a:r>
          </a:p>
        </p:txBody>
      </p:sp>
      <p:sp>
        <p:nvSpPr>
          <p:cNvPr id="7" name="Rectangle 6">
            <a:extLst>
              <a:ext uri="{FF2B5EF4-FFF2-40B4-BE49-F238E27FC236}">
                <a16:creationId xmlns:a16="http://schemas.microsoft.com/office/drawing/2014/main" id="{F9462C9D-C619-13F3-6CA7-AF6C02F93893}"/>
              </a:ext>
            </a:extLst>
          </p:cNvPr>
          <p:cNvSpPr/>
          <p:nvPr/>
        </p:nvSpPr>
        <p:spPr>
          <a:xfrm>
            <a:off x="4707513" y="3942182"/>
            <a:ext cx="3996649" cy="45848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1" anchor="ctr" anchorCtr="0"/>
          <a:lstStyle/>
          <a:p>
            <a:r>
              <a:rPr lang="ar-EG" sz="1200" dirty="0">
                <a:solidFill>
                  <a:schemeClr val="tx1"/>
                </a:solidFill>
                <a:latin typeface="Open Sans Light" panose="020B0306030504020204" pitchFamily="34" charset="0"/>
                <a:ea typeface="Open Sans Light" panose="020B0306030504020204" pitchFamily="34" charset="0"/>
              </a:rPr>
              <a:t>ستتجاوز الموقف</a:t>
            </a:r>
            <a:r>
              <a:rPr lang="ar" sz="1200" dirty="0">
                <a:solidFill>
                  <a:schemeClr val="tx1"/>
                </a:solidFill>
                <a:latin typeface="Open Sans Light" panose="020B0306030504020204" pitchFamily="34" charset="0"/>
                <a:ea typeface="Open Sans Light" panose="020B0306030504020204" pitchFamily="34" charset="0"/>
              </a:rPr>
              <a:t>. لا تدع هذا يقلقك فحسب.</a:t>
            </a:r>
          </a:p>
        </p:txBody>
      </p:sp>
      <p:sp>
        <p:nvSpPr>
          <p:cNvPr id="8" name="Rectangle 7">
            <a:extLst>
              <a:ext uri="{FF2B5EF4-FFF2-40B4-BE49-F238E27FC236}">
                <a16:creationId xmlns:a16="http://schemas.microsoft.com/office/drawing/2014/main" id="{7E3A1ADB-4C96-C3E9-FE3B-154B6E2F941D}"/>
              </a:ext>
            </a:extLst>
          </p:cNvPr>
          <p:cNvSpPr/>
          <p:nvPr/>
        </p:nvSpPr>
        <p:spPr>
          <a:xfrm>
            <a:off x="4707513" y="4401633"/>
            <a:ext cx="3996649" cy="61378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1" anchor="ctr" anchorCtr="0"/>
          <a:lstStyle/>
          <a:p>
            <a:pPr rtl="1"/>
            <a:r>
              <a:rPr lang="ar" sz="1200">
                <a:solidFill>
                  <a:schemeClr val="tx1"/>
                </a:solidFill>
                <a:latin typeface="Open Sans Light" panose="020B0306030504020204" pitchFamily="34" charset="0"/>
                <a:ea typeface="Open Sans Light" panose="020B0306030504020204" pitchFamily="34" charset="0"/>
              </a:rPr>
              <a:t>الطريقة التي تتعامل بها مع هذا الأمر ليست سليمة صحيًّا.</a:t>
            </a:r>
          </a:p>
        </p:txBody>
      </p:sp>
      <p:sp>
        <p:nvSpPr>
          <p:cNvPr id="9" name="Rectangle 8">
            <a:extLst>
              <a:ext uri="{FF2B5EF4-FFF2-40B4-BE49-F238E27FC236}">
                <a16:creationId xmlns:a16="http://schemas.microsoft.com/office/drawing/2014/main" id="{91DC3DB4-9B1B-3BCB-EC10-43A49AF6F3D2}"/>
              </a:ext>
            </a:extLst>
          </p:cNvPr>
          <p:cNvSpPr/>
          <p:nvPr/>
        </p:nvSpPr>
        <p:spPr>
          <a:xfrm>
            <a:off x="439838" y="2012886"/>
            <a:ext cx="3996649" cy="446927"/>
          </a:xfrm>
          <a:prstGeom prst="rect">
            <a:avLst/>
          </a:prstGeom>
          <a:solidFill>
            <a:srgbClr val="0A519D"/>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1" anchor="ctr" anchorCtr="0"/>
          <a:lstStyle/>
          <a:p>
            <a:pPr rtl="1"/>
            <a:r>
              <a:rPr lang="ar" sz="1350" b="1">
                <a:latin typeface="Open Sans" panose="020B0306030504020204" pitchFamily="34" charset="0"/>
                <a:ea typeface="Open Sans" panose="020B0306030504020204" pitchFamily="34" charset="0"/>
              </a:rPr>
              <a:t>يبدو مثل</a:t>
            </a:r>
          </a:p>
        </p:txBody>
      </p:sp>
      <p:sp>
        <p:nvSpPr>
          <p:cNvPr id="10" name="Rectangle 9">
            <a:extLst>
              <a:ext uri="{FF2B5EF4-FFF2-40B4-BE49-F238E27FC236}">
                <a16:creationId xmlns:a16="http://schemas.microsoft.com/office/drawing/2014/main" id="{18CEB8B6-E62A-E5E3-CCDB-4CD296DAE154}"/>
              </a:ext>
            </a:extLst>
          </p:cNvPr>
          <p:cNvSpPr/>
          <p:nvPr/>
        </p:nvSpPr>
        <p:spPr>
          <a:xfrm>
            <a:off x="439838" y="2460777"/>
            <a:ext cx="3996649" cy="66268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1" anchor="ctr" anchorCtr="0"/>
          <a:lstStyle/>
          <a:p>
            <a:pPr rtl="1"/>
            <a:r>
              <a:rPr lang="ar" sz="1200" dirty="0">
                <a:solidFill>
                  <a:schemeClr val="tx1"/>
                </a:solidFill>
                <a:latin typeface="Open Sans Light" panose="020B0306030504020204" pitchFamily="34" charset="0"/>
                <a:ea typeface="Open Sans Light" panose="020B0306030504020204" pitchFamily="34" charset="0"/>
              </a:rPr>
              <a:t>حالات الفقدان يمكن أن تكون صعبة، فمن الطبيعي أن تتأذّى وتنزعج. </a:t>
            </a:r>
          </a:p>
        </p:txBody>
      </p:sp>
      <p:sp>
        <p:nvSpPr>
          <p:cNvPr id="11" name="Rectangle 10">
            <a:extLst>
              <a:ext uri="{FF2B5EF4-FFF2-40B4-BE49-F238E27FC236}">
                <a16:creationId xmlns:a16="http://schemas.microsoft.com/office/drawing/2014/main" id="{C0164297-B1CA-6AFA-DDBE-842F41D868C4}"/>
              </a:ext>
            </a:extLst>
          </p:cNvPr>
          <p:cNvSpPr/>
          <p:nvPr/>
        </p:nvSpPr>
        <p:spPr>
          <a:xfrm>
            <a:off x="439838" y="3124425"/>
            <a:ext cx="3996649" cy="81797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1" anchor="ctr" anchorCtr="0"/>
          <a:lstStyle/>
          <a:p>
            <a:pPr rtl="1"/>
            <a:r>
              <a:rPr lang="ar" sz="1200" dirty="0">
                <a:solidFill>
                  <a:schemeClr val="tx1"/>
                </a:solidFill>
                <a:latin typeface="Open Sans Light" panose="020B0306030504020204" pitchFamily="34" charset="0"/>
                <a:ea typeface="Open Sans Light" panose="020B0306030504020204" pitchFamily="34" charset="0"/>
              </a:rPr>
              <a:t>أنا هنا من أجلك إذا كنت تريد الحديث.  </a:t>
            </a:r>
          </a:p>
          <a:p>
            <a:pPr rtl="1"/>
            <a:r>
              <a:rPr lang="ar" sz="1200" dirty="0">
                <a:solidFill>
                  <a:schemeClr val="tx1"/>
                </a:solidFill>
                <a:latin typeface="Open Sans Light" panose="020B0306030504020204" pitchFamily="34" charset="0"/>
                <a:ea typeface="Open Sans Light" panose="020B0306030504020204" pitchFamily="34" charset="0"/>
              </a:rPr>
              <a:t>هناك أيضًا أشخاص مدربون لمساعدتك على التعامل مع هذه المشاعر أو مساعدتك على حل المشكلات.</a:t>
            </a:r>
          </a:p>
        </p:txBody>
      </p:sp>
      <p:sp>
        <p:nvSpPr>
          <p:cNvPr id="12" name="Rectangle 11">
            <a:extLst>
              <a:ext uri="{FF2B5EF4-FFF2-40B4-BE49-F238E27FC236}">
                <a16:creationId xmlns:a16="http://schemas.microsoft.com/office/drawing/2014/main" id="{582ED146-6CFB-FF95-F4EE-9D4845AD43EF}"/>
              </a:ext>
            </a:extLst>
          </p:cNvPr>
          <p:cNvSpPr/>
          <p:nvPr/>
        </p:nvSpPr>
        <p:spPr>
          <a:xfrm>
            <a:off x="439838" y="3942182"/>
            <a:ext cx="3996649" cy="45848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1" anchor="ctr" anchorCtr="0"/>
          <a:lstStyle/>
          <a:p>
            <a:pPr rtl="1"/>
            <a:r>
              <a:rPr lang="ar" sz="1200">
                <a:solidFill>
                  <a:schemeClr val="tx1"/>
                </a:solidFill>
                <a:latin typeface="Open Sans Light" panose="020B0306030504020204" pitchFamily="34" charset="0"/>
                <a:ea typeface="Open Sans Light" panose="020B0306030504020204" pitchFamily="34" charset="0"/>
              </a:rPr>
              <a:t>لست وحدك.</a:t>
            </a:r>
          </a:p>
        </p:txBody>
      </p:sp>
      <p:sp>
        <p:nvSpPr>
          <p:cNvPr id="13" name="Rectangle 12">
            <a:extLst>
              <a:ext uri="{FF2B5EF4-FFF2-40B4-BE49-F238E27FC236}">
                <a16:creationId xmlns:a16="http://schemas.microsoft.com/office/drawing/2014/main" id="{4E5173F3-F478-6AF8-F63A-93E976091691}"/>
              </a:ext>
            </a:extLst>
          </p:cNvPr>
          <p:cNvSpPr/>
          <p:nvPr/>
        </p:nvSpPr>
        <p:spPr>
          <a:xfrm>
            <a:off x="439838" y="4401633"/>
            <a:ext cx="3996649" cy="61378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tIns="137160" rIns="137160" bIns="137160" rtlCol="1" anchor="ctr" anchorCtr="0"/>
          <a:lstStyle/>
          <a:p>
            <a:pPr rtl="1"/>
            <a:r>
              <a:rPr lang="ar" sz="1200">
                <a:solidFill>
                  <a:schemeClr val="tx1"/>
                </a:solidFill>
                <a:latin typeface="Open Sans Light" panose="020B0306030504020204" pitchFamily="34" charset="0"/>
                <a:ea typeface="Open Sans Light" panose="020B0306030504020204" pitchFamily="34" charset="0"/>
              </a:rPr>
              <a:t>أهتم لأمرك وقد لاحظت تغيّرًا في _______ (الحالة المزاجية، الأكل، التمارين الرياضية، إلخ).</a:t>
            </a:r>
          </a:p>
        </p:txBody>
      </p:sp>
    </p:spTree>
    <p:extLst>
      <p:ext uri="{BB962C8B-B14F-4D97-AF65-F5344CB8AC3E}">
        <p14:creationId xmlns:p14="http://schemas.microsoft.com/office/powerpoint/2010/main" val="1265712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10" grpId="0" animBg="1"/>
      <p:bldP spid="11" grpId="0" animBg="1"/>
      <p:bldP spid="12" grpId="0" animBg="1"/>
      <p:bldP spid="1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B25BD-906F-5727-A4DE-2BD841F4B76D}"/>
              </a:ext>
            </a:extLst>
          </p:cNvPr>
          <p:cNvSpPr>
            <a:spLocks noGrp="1"/>
          </p:cNvSpPr>
          <p:nvPr>
            <p:ph type="title"/>
          </p:nvPr>
        </p:nvSpPr>
        <p:spPr>
          <a:xfrm>
            <a:off x="217125" y="136527"/>
            <a:ext cx="8755574" cy="467908"/>
          </a:xfrm>
        </p:spPr>
        <p:txBody>
          <a:bodyPr rtlCol="1"/>
          <a:lstStyle/>
          <a:p>
            <a:pPr rtl="1"/>
            <a:r>
              <a:rPr lang="ar" dirty="0">
                <a:cs typeface="+mn-cs"/>
              </a:rPr>
              <a:t>استخدام التأريض كأداة لتحقيق الاستقرار…</a:t>
            </a:r>
            <a:br>
              <a:rPr lang="en-US" dirty="0">
                <a:cs typeface="+mn-cs"/>
              </a:rPr>
            </a:br>
            <a:endParaRPr lang="en-US" dirty="0">
              <a:cs typeface="+mn-cs"/>
            </a:endParaRPr>
          </a:p>
        </p:txBody>
      </p:sp>
      <p:sp>
        <p:nvSpPr>
          <p:cNvPr id="12" name="Arrow: Right 11">
            <a:extLst>
              <a:ext uri="{FF2B5EF4-FFF2-40B4-BE49-F238E27FC236}">
                <a16:creationId xmlns:a16="http://schemas.microsoft.com/office/drawing/2014/main" id="{B8E24146-D572-B616-6142-BFF3D291A618}"/>
              </a:ext>
            </a:extLst>
          </p:cNvPr>
          <p:cNvSpPr/>
          <p:nvPr/>
        </p:nvSpPr>
        <p:spPr>
          <a:xfrm flipH="1" flipV="1">
            <a:off x="2633888" y="1112044"/>
            <a:ext cx="681925" cy="546882"/>
          </a:xfrm>
          <a:prstGeom prst="right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endParaRPr>
          </a:p>
        </p:txBody>
      </p:sp>
      <p:sp>
        <p:nvSpPr>
          <p:cNvPr id="13" name="Arrow: Right 12">
            <a:extLst>
              <a:ext uri="{FF2B5EF4-FFF2-40B4-BE49-F238E27FC236}">
                <a16:creationId xmlns:a16="http://schemas.microsoft.com/office/drawing/2014/main" id="{65B96C47-A003-BE8A-D2EC-5174E4B25020}"/>
              </a:ext>
            </a:extLst>
          </p:cNvPr>
          <p:cNvSpPr/>
          <p:nvPr/>
        </p:nvSpPr>
        <p:spPr>
          <a:xfrm flipH="1" flipV="1">
            <a:off x="2624183" y="2631008"/>
            <a:ext cx="1038386" cy="546882"/>
          </a:xfrm>
          <a:prstGeom prst="right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endParaRPr>
          </a:p>
        </p:txBody>
      </p:sp>
      <p:sp>
        <p:nvSpPr>
          <p:cNvPr id="14" name="Arrow: Right 13">
            <a:extLst>
              <a:ext uri="{FF2B5EF4-FFF2-40B4-BE49-F238E27FC236}">
                <a16:creationId xmlns:a16="http://schemas.microsoft.com/office/drawing/2014/main" id="{54D8D7B0-C194-5050-B98B-17F1C2D26C15}"/>
              </a:ext>
            </a:extLst>
          </p:cNvPr>
          <p:cNvSpPr/>
          <p:nvPr/>
        </p:nvSpPr>
        <p:spPr>
          <a:xfrm flipH="1" flipV="1">
            <a:off x="2593186" y="4138864"/>
            <a:ext cx="1596325" cy="546882"/>
          </a:xfrm>
          <a:prstGeom prst="right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endParaRPr>
          </a:p>
        </p:txBody>
      </p:sp>
      <p:grpSp>
        <p:nvGrpSpPr>
          <p:cNvPr id="18" name="Group 17">
            <a:extLst>
              <a:ext uri="{FF2B5EF4-FFF2-40B4-BE49-F238E27FC236}">
                <a16:creationId xmlns:a16="http://schemas.microsoft.com/office/drawing/2014/main" id="{529D9FBB-E90E-699D-DBD3-E75299F1D636}"/>
              </a:ext>
            </a:extLst>
          </p:cNvPr>
          <p:cNvGrpSpPr/>
          <p:nvPr/>
        </p:nvGrpSpPr>
        <p:grpSpPr>
          <a:xfrm>
            <a:off x="740775" y="1162515"/>
            <a:ext cx="1248300" cy="504550"/>
            <a:chOff x="1928843" y="2643732"/>
            <a:chExt cx="1248300" cy="504550"/>
          </a:xfrm>
        </p:grpSpPr>
        <p:sp>
          <p:nvSpPr>
            <p:cNvPr id="19" name="Rectangle: Rounded Corners 18">
              <a:extLst>
                <a:ext uri="{FF2B5EF4-FFF2-40B4-BE49-F238E27FC236}">
                  <a16:creationId xmlns:a16="http://schemas.microsoft.com/office/drawing/2014/main" id="{C1FF8400-365D-9D4D-AC1D-3B15E65A418E}"/>
                </a:ext>
              </a:extLst>
            </p:cNvPr>
            <p:cNvSpPr/>
            <p:nvPr/>
          </p:nvSpPr>
          <p:spPr>
            <a:xfrm>
              <a:off x="1928843" y="2643732"/>
              <a:ext cx="1248300" cy="504550"/>
            </a:xfrm>
            <a:prstGeom prst="roundRect">
              <a:avLst>
                <a:gd name="adj" fmla="val 10000"/>
              </a:avLst>
            </a:prstGeom>
            <a:solidFill>
              <a:schemeClr val="accent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0" name="Rectangle: Rounded Corners 4">
              <a:extLst>
                <a:ext uri="{FF2B5EF4-FFF2-40B4-BE49-F238E27FC236}">
                  <a16:creationId xmlns:a16="http://schemas.microsoft.com/office/drawing/2014/main" id="{5FE295F3-28B9-D569-DE27-54EAEB8994DC}"/>
                </a:ext>
              </a:extLst>
            </p:cNvPr>
            <p:cNvSpPr txBox="1"/>
            <p:nvPr/>
          </p:nvSpPr>
          <p:spPr>
            <a:xfrm>
              <a:off x="2082521" y="2658510"/>
              <a:ext cx="993500" cy="47499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rtlCol="1" anchor="ctr" anchorCtr="0">
              <a:noAutofit/>
            </a:bodyPr>
            <a:lstStyle/>
            <a:p>
              <a:pPr marL="0" marR="0" lvl="0" indent="0" defTabSz="666750" rtl="1" eaLnBrk="1" fontAlgn="auto" latinLnBrk="0" hangingPunct="1">
                <a:lnSpc>
                  <a:spcPct val="90000"/>
                </a:lnSpc>
                <a:spcBef>
                  <a:spcPct val="0"/>
                </a:spcBef>
                <a:spcAft>
                  <a:spcPct val="35000"/>
                </a:spcAft>
                <a:buClrTx/>
                <a:buSzTx/>
                <a:buFontTx/>
                <a:buNone/>
                <a:tabLst/>
                <a:defRPr/>
              </a:pPr>
              <a:r>
                <a:rPr lang="ar" sz="1500" b="0" i="0" u="none" strike="noStrike" kern="1200" cap="none" spc="0" normalizeH="0" noProof="0" dirty="0">
                  <a:ln>
                    <a:noFill/>
                  </a:ln>
                  <a:solidFill>
                    <a:prstClr val="white"/>
                  </a:solidFill>
                  <a:effectLst/>
                  <a:uLnTx/>
                  <a:uFillTx/>
                  <a:latin typeface="Calibri"/>
                  <a:ea typeface="+mn-ea"/>
                </a:rPr>
                <a:t>لا</a:t>
              </a:r>
            </a:p>
          </p:txBody>
        </p:sp>
      </p:grpSp>
      <p:grpSp>
        <p:nvGrpSpPr>
          <p:cNvPr id="21" name="Group 20">
            <a:extLst>
              <a:ext uri="{FF2B5EF4-FFF2-40B4-BE49-F238E27FC236}">
                <a16:creationId xmlns:a16="http://schemas.microsoft.com/office/drawing/2014/main" id="{B48269F8-BE65-9227-351D-6FB68914C55C}"/>
              </a:ext>
            </a:extLst>
          </p:cNvPr>
          <p:cNvGrpSpPr/>
          <p:nvPr/>
        </p:nvGrpSpPr>
        <p:grpSpPr>
          <a:xfrm>
            <a:off x="791556" y="2608001"/>
            <a:ext cx="1248300" cy="504550"/>
            <a:chOff x="1928843" y="2643732"/>
            <a:chExt cx="1248300" cy="504550"/>
          </a:xfrm>
        </p:grpSpPr>
        <p:sp>
          <p:nvSpPr>
            <p:cNvPr id="22" name="Rectangle: Rounded Corners 21">
              <a:extLst>
                <a:ext uri="{FF2B5EF4-FFF2-40B4-BE49-F238E27FC236}">
                  <a16:creationId xmlns:a16="http://schemas.microsoft.com/office/drawing/2014/main" id="{1C6DE9B8-AC86-BC31-48CA-D9CD72F04932}"/>
                </a:ext>
              </a:extLst>
            </p:cNvPr>
            <p:cNvSpPr/>
            <p:nvPr/>
          </p:nvSpPr>
          <p:spPr>
            <a:xfrm>
              <a:off x="1928843" y="2643732"/>
              <a:ext cx="1248300" cy="504550"/>
            </a:xfrm>
            <a:prstGeom prst="roundRect">
              <a:avLst>
                <a:gd name="adj" fmla="val 10000"/>
              </a:avLst>
            </a:prstGeom>
            <a:solidFill>
              <a:schemeClr val="accent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3" name="Rectangle: Rounded Corners 4">
              <a:extLst>
                <a:ext uri="{FF2B5EF4-FFF2-40B4-BE49-F238E27FC236}">
                  <a16:creationId xmlns:a16="http://schemas.microsoft.com/office/drawing/2014/main" id="{D7D9DB58-9013-F235-CE3A-ED36B37F2ADE}"/>
                </a:ext>
              </a:extLst>
            </p:cNvPr>
            <p:cNvSpPr txBox="1"/>
            <p:nvPr/>
          </p:nvSpPr>
          <p:spPr>
            <a:xfrm>
              <a:off x="2070946" y="2658510"/>
              <a:ext cx="993500" cy="47499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rtlCol="1" anchor="ctr" anchorCtr="0">
              <a:noAutofit/>
            </a:bodyPr>
            <a:lstStyle/>
            <a:p>
              <a:pPr marL="0" marR="0" lvl="0" indent="0" defTabSz="666750" rtl="1" eaLnBrk="1" fontAlgn="auto" latinLnBrk="0" hangingPunct="1">
                <a:lnSpc>
                  <a:spcPct val="90000"/>
                </a:lnSpc>
                <a:spcBef>
                  <a:spcPct val="0"/>
                </a:spcBef>
                <a:spcAft>
                  <a:spcPct val="35000"/>
                </a:spcAft>
                <a:buClrTx/>
                <a:buSzTx/>
                <a:buFontTx/>
                <a:buNone/>
                <a:tabLst/>
                <a:defRPr/>
              </a:pPr>
              <a:r>
                <a:rPr lang="ar" sz="1500" b="0" i="0" u="none" strike="noStrike" kern="1200" cap="none" spc="0" normalizeH="0" noProof="0" dirty="0">
                  <a:ln>
                    <a:noFill/>
                  </a:ln>
                  <a:solidFill>
                    <a:prstClr val="white"/>
                  </a:solidFill>
                  <a:effectLst/>
                  <a:uLnTx/>
                  <a:uFillTx/>
                  <a:latin typeface="Calibri"/>
                  <a:ea typeface="+mn-ea"/>
                </a:rPr>
                <a:t>لا</a:t>
              </a:r>
            </a:p>
          </p:txBody>
        </p:sp>
      </p:grpSp>
      <p:grpSp>
        <p:nvGrpSpPr>
          <p:cNvPr id="24" name="Group 23">
            <a:extLst>
              <a:ext uri="{FF2B5EF4-FFF2-40B4-BE49-F238E27FC236}">
                <a16:creationId xmlns:a16="http://schemas.microsoft.com/office/drawing/2014/main" id="{37480650-404C-9787-AD9B-20914DF794A4}"/>
              </a:ext>
            </a:extLst>
          </p:cNvPr>
          <p:cNvGrpSpPr/>
          <p:nvPr/>
        </p:nvGrpSpPr>
        <p:grpSpPr>
          <a:xfrm>
            <a:off x="769753" y="4153155"/>
            <a:ext cx="1248300" cy="504550"/>
            <a:chOff x="1928843" y="2643732"/>
            <a:chExt cx="1248300" cy="504550"/>
          </a:xfrm>
        </p:grpSpPr>
        <p:sp>
          <p:nvSpPr>
            <p:cNvPr id="25" name="Rectangle: Rounded Corners 24">
              <a:extLst>
                <a:ext uri="{FF2B5EF4-FFF2-40B4-BE49-F238E27FC236}">
                  <a16:creationId xmlns:a16="http://schemas.microsoft.com/office/drawing/2014/main" id="{BD386EC2-EF32-B737-F771-0C590B662F66}"/>
                </a:ext>
              </a:extLst>
            </p:cNvPr>
            <p:cNvSpPr/>
            <p:nvPr/>
          </p:nvSpPr>
          <p:spPr>
            <a:xfrm>
              <a:off x="1928843" y="2643732"/>
              <a:ext cx="1248300" cy="504550"/>
            </a:xfrm>
            <a:prstGeom prst="roundRect">
              <a:avLst>
                <a:gd name="adj" fmla="val 10000"/>
              </a:avLst>
            </a:prstGeom>
            <a:solidFill>
              <a:schemeClr val="accent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6" name="Rectangle: Rounded Corners 4">
              <a:extLst>
                <a:ext uri="{FF2B5EF4-FFF2-40B4-BE49-F238E27FC236}">
                  <a16:creationId xmlns:a16="http://schemas.microsoft.com/office/drawing/2014/main" id="{08076AC6-4B75-CAA6-522D-5D0FDDFE0B8B}"/>
                </a:ext>
              </a:extLst>
            </p:cNvPr>
            <p:cNvSpPr txBox="1"/>
            <p:nvPr/>
          </p:nvSpPr>
          <p:spPr>
            <a:xfrm>
              <a:off x="2070946" y="2658510"/>
              <a:ext cx="993500" cy="47499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rtlCol="1" anchor="ctr" anchorCtr="0">
              <a:noAutofit/>
            </a:bodyPr>
            <a:lstStyle/>
            <a:p>
              <a:pPr marL="0" marR="0" lvl="0" indent="0" defTabSz="666750" rtl="1" eaLnBrk="1" fontAlgn="auto" latinLnBrk="0" hangingPunct="1">
                <a:lnSpc>
                  <a:spcPct val="90000"/>
                </a:lnSpc>
                <a:spcBef>
                  <a:spcPct val="0"/>
                </a:spcBef>
                <a:spcAft>
                  <a:spcPct val="35000"/>
                </a:spcAft>
                <a:buClrTx/>
                <a:buSzTx/>
                <a:buFontTx/>
                <a:buNone/>
                <a:tabLst/>
                <a:defRPr/>
              </a:pPr>
              <a:r>
                <a:rPr lang="ar" sz="1500" b="0" i="0" u="none" strike="noStrike" kern="1200" cap="none" spc="0" normalizeH="0" noProof="0">
                  <a:ln>
                    <a:noFill/>
                  </a:ln>
                  <a:solidFill>
                    <a:prstClr val="white"/>
                  </a:solidFill>
                  <a:effectLst/>
                  <a:uLnTx/>
                  <a:uFillTx/>
                  <a:latin typeface="Calibri"/>
                  <a:ea typeface="+mn-ea"/>
                </a:rPr>
                <a:t>لا</a:t>
              </a:r>
            </a:p>
          </p:txBody>
        </p:sp>
      </p:grpSp>
      <p:grpSp>
        <p:nvGrpSpPr>
          <p:cNvPr id="4" name="Group 3">
            <a:extLst>
              <a:ext uri="{FF2B5EF4-FFF2-40B4-BE49-F238E27FC236}">
                <a16:creationId xmlns:a16="http://schemas.microsoft.com/office/drawing/2014/main" id="{DDE13481-B73F-9637-3590-6BEAB8179B09}"/>
              </a:ext>
            </a:extLst>
          </p:cNvPr>
          <p:cNvGrpSpPr/>
          <p:nvPr/>
        </p:nvGrpSpPr>
        <p:grpSpPr>
          <a:xfrm>
            <a:off x="3934095" y="850581"/>
            <a:ext cx="3441778" cy="797237"/>
            <a:chOff x="-17871" y="-70677"/>
            <a:chExt cx="3441778" cy="797237"/>
          </a:xfrm>
        </p:grpSpPr>
        <p:sp>
          <p:nvSpPr>
            <p:cNvPr id="5" name="Rectangle: Rounded Corners 4">
              <a:extLst>
                <a:ext uri="{FF2B5EF4-FFF2-40B4-BE49-F238E27FC236}">
                  <a16:creationId xmlns:a16="http://schemas.microsoft.com/office/drawing/2014/main" id="{616A49DB-40E6-2A46-C8B8-D7551AF12DC6}"/>
                </a:ext>
              </a:extLst>
            </p:cNvPr>
            <p:cNvSpPr/>
            <p:nvPr/>
          </p:nvSpPr>
          <p:spPr>
            <a:xfrm>
              <a:off x="-17871" y="-70677"/>
              <a:ext cx="3441778" cy="797237"/>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 name="Rectangle: Rounded Corners 4">
              <a:extLst>
                <a:ext uri="{FF2B5EF4-FFF2-40B4-BE49-F238E27FC236}">
                  <a16:creationId xmlns:a16="http://schemas.microsoft.com/office/drawing/2014/main" id="{E43CC602-5464-0F91-4671-B78E09DCD0B4}"/>
                </a:ext>
              </a:extLst>
            </p:cNvPr>
            <p:cNvSpPr txBox="1"/>
            <p:nvPr/>
          </p:nvSpPr>
          <p:spPr>
            <a:xfrm>
              <a:off x="5478" y="-47327"/>
              <a:ext cx="3390010" cy="75053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rtlCol="1" anchor="ctr" anchorCtr="0">
              <a:noAutofit/>
            </a:bodyPr>
            <a:lstStyle/>
            <a:p>
              <a:pPr marL="0" marR="0" lvl="0" indent="0" defTabSz="666750" rtl="1" eaLnBrk="1" fontAlgn="auto" latinLnBrk="0" hangingPunct="1">
                <a:lnSpc>
                  <a:spcPct val="90000"/>
                </a:lnSpc>
                <a:spcBef>
                  <a:spcPct val="0"/>
                </a:spcBef>
                <a:spcAft>
                  <a:spcPct val="35000"/>
                </a:spcAft>
                <a:buClrTx/>
                <a:buSzTx/>
                <a:buFontTx/>
                <a:buNone/>
                <a:tabLst/>
                <a:defRPr/>
              </a:pPr>
              <a:r>
                <a:rPr lang="ar" sz="1500" b="0" i="0" u="none" strike="noStrike" kern="1200" cap="none" spc="0" normalizeH="0" noProof="0" dirty="0">
                  <a:ln>
                    <a:noFill/>
                  </a:ln>
                  <a:solidFill>
                    <a:prstClr val="white"/>
                  </a:solidFill>
                  <a:effectLst/>
                  <a:uLnTx/>
                  <a:uFillTx/>
                  <a:latin typeface="Calibri"/>
                  <a:ea typeface="+mn-ea"/>
                </a:rPr>
                <a:t>هل الشخص مذعور أو هائج؟ أهو محاصَر في شعوره بالقلق؟</a:t>
              </a:r>
            </a:p>
          </p:txBody>
        </p:sp>
      </p:grpSp>
      <p:grpSp>
        <p:nvGrpSpPr>
          <p:cNvPr id="34" name="Group 33">
            <a:extLst>
              <a:ext uri="{FF2B5EF4-FFF2-40B4-BE49-F238E27FC236}">
                <a16:creationId xmlns:a16="http://schemas.microsoft.com/office/drawing/2014/main" id="{48DD4969-FDCB-D99B-4FED-33EA37B4BA23}"/>
              </a:ext>
            </a:extLst>
          </p:cNvPr>
          <p:cNvGrpSpPr/>
          <p:nvPr/>
        </p:nvGrpSpPr>
        <p:grpSpPr>
          <a:xfrm>
            <a:off x="4469365" y="1817211"/>
            <a:ext cx="1134776" cy="435372"/>
            <a:chOff x="1809095" y="804760"/>
            <a:chExt cx="1134776" cy="435372"/>
          </a:xfrm>
        </p:grpSpPr>
        <p:sp>
          <p:nvSpPr>
            <p:cNvPr id="35" name="Rectangle: Rounded Corners 34">
              <a:extLst>
                <a:ext uri="{FF2B5EF4-FFF2-40B4-BE49-F238E27FC236}">
                  <a16:creationId xmlns:a16="http://schemas.microsoft.com/office/drawing/2014/main" id="{082866AC-4C81-7C1E-C80B-51CA7B5CF6FE}"/>
                </a:ext>
              </a:extLst>
            </p:cNvPr>
            <p:cNvSpPr/>
            <p:nvPr/>
          </p:nvSpPr>
          <p:spPr>
            <a:xfrm>
              <a:off x="1809095" y="804760"/>
              <a:ext cx="1134776" cy="435372"/>
            </a:xfrm>
            <a:prstGeom prst="roundRect">
              <a:avLst>
                <a:gd name="adj" fmla="val 10000"/>
              </a:avLst>
            </a:prstGeom>
            <a:solidFill>
              <a:schemeClr val="accent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36" name="Rectangle: Rounded Corners 4">
              <a:extLst>
                <a:ext uri="{FF2B5EF4-FFF2-40B4-BE49-F238E27FC236}">
                  <a16:creationId xmlns:a16="http://schemas.microsoft.com/office/drawing/2014/main" id="{096BCFC3-A9A4-A20A-C77E-B3C5D756958C}"/>
                </a:ext>
              </a:extLst>
            </p:cNvPr>
            <p:cNvSpPr txBox="1"/>
            <p:nvPr/>
          </p:nvSpPr>
          <p:spPr>
            <a:xfrm>
              <a:off x="1821847" y="817512"/>
              <a:ext cx="908907" cy="4098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rtlCol="1" anchor="ctr" anchorCtr="0">
              <a:noAutofit/>
            </a:bodyPr>
            <a:lstStyle/>
            <a:p>
              <a:pPr marL="0" marR="0" lvl="0" indent="0" algn="l" defTabSz="666750" rtl="1" eaLnBrk="1" fontAlgn="auto" latinLnBrk="0" hangingPunct="1">
                <a:lnSpc>
                  <a:spcPct val="90000"/>
                </a:lnSpc>
                <a:spcBef>
                  <a:spcPct val="0"/>
                </a:spcBef>
                <a:spcAft>
                  <a:spcPct val="35000"/>
                </a:spcAft>
                <a:buClrTx/>
                <a:buSzTx/>
                <a:buFontTx/>
                <a:buNone/>
                <a:tabLst/>
                <a:defRPr/>
              </a:pPr>
              <a:r>
                <a:rPr lang="ar" sz="1500" b="0" i="0" u="none" strike="noStrike" kern="1200" cap="none" spc="0" normalizeH="0" noProof="0">
                  <a:ln>
                    <a:noFill/>
                  </a:ln>
                  <a:solidFill>
                    <a:prstClr val="white"/>
                  </a:solidFill>
                  <a:effectLst/>
                  <a:uLnTx/>
                  <a:uFillTx/>
                  <a:latin typeface="Calibri"/>
                  <a:ea typeface="+mn-ea"/>
                </a:rPr>
                <a:t>نعم</a:t>
              </a:r>
            </a:p>
          </p:txBody>
        </p:sp>
      </p:grpSp>
      <p:grpSp>
        <p:nvGrpSpPr>
          <p:cNvPr id="37" name="Group 36">
            <a:extLst>
              <a:ext uri="{FF2B5EF4-FFF2-40B4-BE49-F238E27FC236}">
                <a16:creationId xmlns:a16="http://schemas.microsoft.com/office/drawing/2014/main" id="{82C6B770-25BD-B18A-4CA5-77CD36561822}"/>
              </a:ext>
            </a:extLst>
          </p:cNvPr>
          <p:cNvGrpSpPr/>
          <p:nvPr/>
        </p:nvGrpSpPr>
        <p:grpSpPr>
          <a:xfrm>
            <a:off x="4469365" y="3286426"/>
            <a:ext cx="1134776" cy="435372"/>
            <a:chOff x="1809095" y="804760"/>
            <a:chExt cx="1134776" cy="435372"/>
          </a:xfrm>
        </p:grpSpPr>
        <p:sp>
          <p:nvSpPr>
            <p:cNvPr id="38" name="Rectangle: Rounded Corners 37">
              <a:extLst>
                <a:ext uri="{FF2B5EF4-FFF2-40B4-BE49-F238E27FC236}">
                  <a16:creationId xmlns:a16="http://schemas.microsoft.com/office/drawing/2014/main" id="{2546C577-423E-29D9-09E0-29ACA60B07F9}"/>
                </a:ext>
              </a:extLst>
            </p:cNvPr>
            <p:cNvSpPr/>
            <p:nvPr/>
          </p:nvSpPr>
          <p:spPr>
            <a:xfrm>
              <a:off x="1809095" y="804760"/>
              <a:ext cx="1134776" cy="435372"/>
            </a:xfrm>
            <a:prstGeom prst="roundRect">
              <a:avLst>
                <a:gd name="adj" fmla="val 10000"/>
              </a:avLst>
            </a:prstGeom>
            <a:solidFill>
              <a:schemeClr val="accent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39" name="Rectangle: Rounded Corners 4">
              <a:extLst>
                <a:ext uri="{FF2B5EF4-FFF2-40B4-BE49-F238E27FC236}">
                  <a16:creationId xmlns:a16="http://schemas.microsoft.com/office/drawing/2014/main" id="{DBFA4406-1FF7-D457-DD8E-C2C6CD7FB629}"/>
                </a:ext>
              </a:extLst>
            </p:cNvPr>
            <p:cNvSpPr txBox="1"/>
            <p:nvPr/>
          </p:nvSpPr>
          <p:spPr>
            <a:xfrm>
              <a:off x="1821847" y="817512"/>
              <a:ext cx="908907" cy="4098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rtlCol="1" anchor="ctr" anchorCtr="0">
              <a:noAutofit/>
            </a:bodyPr>
            <a:lstStyle/>
            <a:p>
              <a:pPr marL="0" marR="0" lvl="0" indent="0" algn="l" defTabSz="666750" rtl="1" eaLnBrk="1" fontAlgn="auto" latinLnBrk="0" hangingPunct="1">
                <a:lnSpc>
                  <a:spcPct val="90000"/>
                </a:lnSpc>
                <a:spcBef>
                  <a:spcPct val="0"/>
                </a:spcBef>
                <a:spcAft>
                  <a:spcPct val="35000"/>
                </a:spcAft>
                <a:buClrTx/>
                <a:buSzTx/>
                <a:buFontTx/>
                <a:buNone/>
                <a:tabLst/>
                <a:defRPr/>
              </a:pPr>
              <a:r>
                <a:rPr lang="ar" sz="1500" b="0" i="0" u="none" strike="noStrike" kern="1200" cap="none" spc="0" normalizeH="0" noProof="0">
                  <a:ln>
                    <a:noFill/>
                  </a:ln>
                  <a:solidFill>
                    <a:prstClr val="white"/>
                  </a:solidFill>
                  <a:effectLst/>
                  <a:uLnTx/>
                  <a:uFillTx/>
                  <a:latin typeface="Calibri"/>
                  <a:ea typeface="+mn-ea"/>
                </a:rPr>
                <a:t>نعم</a:t>
              </a:r>
            </a:p>
          </p:txBody>
        </p:sp>
      </p:grpSp>
      <p:grpSp>
        <p:nvGrpSpPr>
          <p:cNvPr id="40" name="Group 39">
            <a:extLst>
              <a:ext uri="{FF2B5EF4-FFF2-40B4-BE49-F238E27FC236}">
                <a16:creationId xmlns:a16="http://schemas.microsoft.com/office/drawing/2014/main" id="{2B1BDDE8-3C6F-6EFF-75FC-CD49545CD955}"/>
              </a:ext>
            </a:extLst>
          </p:cNvPr>
          <p:cNvGrpSpPr/>
          <p:nvPr/>
        </p:nvGrpSpPr>
        <p:grpSpPr>
          <a:xfrm>
            <a:off x="4456612" y="4857933"/>
            <a:ext cx="1134776" cy="435372"/>
            <a:chOff x="1809095" y="804760"/>
            <a:chExt cx="1134776" cy="435372"/>
          </a:xfrm>
        </p:grpSpPr>
        <p:sp>
          <p:nvSpPr>
            <p:cNvPr id="41" name="Rectangle: Rounded Corners 40">
              <a:extLst>
                <a:ext uri="{FF2B5EF4-FFF2-40B4-BE49-F238E27FC236}">
                  <a16:creationId xmlns:a16="http://schemas.microsoft.com/office/drawing/2014/main" id="{B19155B6-6050-2695-F405-C0DE25CA5101}"/>
                </a:ext>
              </a:extLst>
            </p:cNvPr>
            <p:cNvSpPr/>
            <p:nvPr/>
          </p:nvSpPr>
          <p:spPr>
            <a:xfrm>
              <a:off x="1809095" y="804760"/>
              <a:ext cx="1134776" cy="435372"/>
            </a:xfrm>
            <a:prstGeom prst="roundRect">
              <a:avLst>
                <a:gd name="adj" fmla="val 10000"/>
              </a:avLst>
            </a:prstGeom>
            <a:solidFill>
              <a:schemeClr val="accent1">
                <a:lumMod val="50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42" name="Rectangle: Rounded Corners 4">
              <a:extLst>
                <a:ext uri="{FF2B5EF4-FFF2-40B4-BE49-F238E27FC236}">
                  <a16:creationId xmlns:a16="http://schemas.microsoft.com/office/drawing/2014/main" id="{F6CFC643-38EB-6837-1016-4EAA03A61C1E}"/>
                </a:ext>
              </a:extLst>
            </p:cNvPr>
            <p:cNvSpPr txBox="1"/>
            <p:nvPr/>
          </p:nvSpPr>
          <p:spPr>
            <a:xfrm>
              <a:off x="1821847" y="817512"/>
              <a:ext cx="908907" cy="4098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rtlCol="1" anchor="ctr" anchorCtr="0">
              <a:noAutofit/>
            </a:bodyPr>
            <a:lstStyle/>
            <a:p>
              <a:pPr marL="0" marR="0" lvl="0" indent="0" algn="l" defTabSz="666750" rtl="1" eaLnBrk="1" fontAlgn="auto" latinLnBrk="0" hangingPunct="1">
                <a:lnSpc>
                  <a:spcPct val="90000"/>
                </a:lnSpc>
                <a:spcBef>
                  <a:spcPct val="0"/>
                </a:spcBef>
                <a:spcAft>
                  <a:spcPct val="35000"/>
                </a:spcAft>
                <a:buClrTx/>
                <a:buSzTx/>
                <a:buFontTx/>
                <a:buNone/>
                <a:tabLst/>
                <a:defRPr/>
              </a:pPr>
              <a:r>
                <a:rPr lang="ar" sz="1500" b="0" i="0" u="none" strike="noStrike" kern="1200" cap="none" spc="0" normalizeH="0" noProof="0">
                  <a:ln>
                    <a:noFill/>
                  </a:ln>
                  <a:solidFill>
                    <a:prstClr val="white"/>
                  </a:solidFill>
                  <a:effectLst/>
                  <a:uLnTx/>
                  <a:uFillTx/>
                  <a:latin typeface="Calibri"/>
                  <a:ea typeface="+mn-ea"/>
                </a:rPr>
                <a:t>نعم</a:t>
              </a:r>
            </a:p>
          </p:txBody>
        </p:sp>
      </p:grpSp>
      <p:grpSp>
        <p:nvGrpSpPr>
          <p:cNvPr id="43" name="Group 42">
            <a:extLst>
              <a:ext uri="{FF2B5EF4-FFF2-40B4-BE49-F238E27FC236}">
                <a16:creationId xmlns:a16="http://schemas.microsoft.com/office/drawing/2014/main" id="{EFF3E1C8-5DCC-1879-D4CC-40AE580D9154}"/>
              </a:ext>
            </a:extLst>
          </p:cNvPr>
          <p:cNvGrpSpPr/>
          <p:nvPr/>
        </p:nvGrpSpPr>
        <p:grpSpPr>
          <a:xfrm>
            <a:off x="4189511" y="2328176"/>
            <a:ext cx="3441779" cy="823399"/>
            <a:chOff x="573411" y="1339613"/>
            <a:chExt cx="3441779" cy="823399"/>
          </a:xfrm>
        </p:grpSpPr>
        <p:sp>
          <p:nvSpPr>
            <p:cNvPr id="44" name="Rectangle: Rounded Corners 43">
              <a:extLst>
                <a:ext uri="{FF2B5EF4-FFF2-40B4-BE49-F238E27FC236}">
                  <a16:creationId xmlns:a16="http://schemas.microsoft.com/office/drawing/2014/main" id="{DB2A6460-CE12-6B15-F800-1E57D3559467}"/>
                </a:ext>
              </a:extLst>
            </p:cNvPr>
            <p:cNvSpPr/>
            <p:nvPr/>
          </p:nvSpPr>
          <p:spPr>
            <a:xfrm>
              <a:off x="573412" y="1339613"/>
              <a:ext cx="3441778" cy="823399"/>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5" name="Rectangle: Rounded Corners 4">
              <a:extLst>
                <a:ext uri="{FF2B5EF4-FFF2-40B4-BE49-F238E27FC236}">
                  <a16:creationId xmlns:a16="http://schemas.microsoft.com/office/drawing/2014/main" id="{6E602639-0C24-EC04-3169-31595B1AC76B}"/>
                </a:ext>
              </a:extLst>
            </p:cNvPr>
            <p:cNvSpPr txBox="1"/>
            <p:nvPr/>
          </p:nvSpPr>
          <p:spPr>
            <a:xfrm>
              <a:off x="573411" y="1363729"/>
              <a:ext cx="3441778" cy="77516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rtlCol="1" anchor="ctr" anchorCtr="0">
              <a:noAutofit/>
            </a:bodyPr>
            <a:lstStyle/>
            <a:p>
              <a:pPr marL="0" marR="0" lvl="0" indent="0" defTabSz="666750" rtl="1" eaLnBrk="1" fontAlgn="auto" latinLnBrk="0" hangingPunct="1">
                <a:lnSpc>
                  <a:spcPct val="90000"/>
                </a:lnSpc>
                <a:spcBef>
                  <a:spcPct val="0"/>
                </a:spcBef>
                <a:spcAft>
                  <a:spcPct val="35000"/>
                </a:spcAft>
                <a:buClrTx/>
                <a:buSzTx/>
                <a:buFontTx/>
                <a:buNone/>
                <a:tabLst/>
                <a:defRPr/>
              </a:pPr>
              <a:r>
                <a:rPr lang="ar" sz="1500" b="0" i="0" u="none" strike="noStrike" kern="1200" cap="none" spc="0" normalizeH="0" noProof="0" dirty="0">
                  <a:ln>
                    <a:noFill/>
                  </a:ln>
                  <a:solidFill>
                    <a:prstClr val="white"/>
                  </a:solidFill>
                  <a:effectLst/>
                  <a:uLnTx/>
                  <a:uFillTx/>
                  <a:latin typeface="Calibri"/>
                  <a:ea typeface="+mn-ea"/>
                </a:rPr>
                <a:t>هل يتداخل التفاعل الشديد مع الواجبات الأساسية، أو يهدد السلامة، أو يمنع التلاؤم بشكل صحي؟</a:t>
              </a:r>
            </a:p>
          </p:txBody>
        </p:sp>
      </p:grpSp>
      <p:sp>
        <p:nvSpPr>
          <p:cNvPr id="46" name="Arrow: Down 45">
            <a:extLst>
              <a:ext uri="{FF2B5EF4-FFF2-40B4-BE49-F238E27FC236}">
                <a16:creationId xmlns:a16="http://schemas.microsoft.com/office/drawing/2014/main" id="{27B41402-AC3E-B90E-7634-92698FA8F20F}"/>
              </a:ext>
            </a:extLst>
          </p:cNvPr>
          <p:cNvSpPr/>
          <p:nvPr/>
        </p:nvSpPr>
        <p:spPr>
          <a:xfrm>
            <a:off x="5024002" y="1619125"/>
            <a:ext cx="403403" cy="502767"/>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endParaRPr>
          </a:p>
        </p:txBody>
      </p:sp>
      <p:sp>
        <p:nvSpPr>
          <p:cNvPr id="47" name="Arrow: Down 46">
            <a:extLst>
              <a:ext uri="{FF2B5EF4-FFF2-40B4-BE49-F238E27FC236}">
                <a16:creationId xmlns:a16="http://schemas.microsoft.com/office/drawing/2014/main" id="{697CFD14-1F27-C874-DD44-9B1F67817361}"/>
              </a:ext>
            </a:extLst>
          </p:cNvPr>
          <p:cNvSpPr/>
          <p:nvPr/>
        </p:nvSpPr>
        <p:spPr>
          <a:xfrm>
            <a:off x="5024000" y="3117597"/>
            <a:ext cx="403403" cy="502767"/>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endParaRPr>
          </a:p>
        </p:txBody>
      </p:sp>
      <p:grpSp>
        <p:nvGrpSpPr>
          <p:cNvPr id="48" name="Group 47">
            <a:extLst>
              <a:ext uri="{FF2B5EF4-FFF2-40B4-BE49-F238E27FC236}">
                <a16:creationId xmlns:a16="http://schemas.microsoft.com/office/drawing/2014/main" id="{0DA19354-8C28-2EEA-E628-8C7DF189196E}"/>
              </a:ext>
            </a:extLst>
          </p:cNvPr>
          <p:cNvGrpSpPr/>
          <p:nvPr/>
        </p:nvGrpSpPr>
        <p:grpSpPr>
          <a:xfrm>
            <a:off x="4572000" y="3882414"/>
            <a:ext cx="3544592" cy="859604"/>
            <a:chOff x="1003874" y="2928343"/>
            <a:chExt cx="3660121" cy="807789"/>
          </a:xfrm>
        </p:grpSpPr>
        <p:sp>
          <p:nvSpPr>
            <p:cNvPr id="49" name="Rectangle: Rounded Corners 48">
              <a:extLst>
                <a:ext uri="{FF2B5EF4-FFF2-40B4-BE49-F238E27FC236}">
                  <a16:creationId xmlns:a16="http://schemas.microsoft.com/office/drawing/2014/main" id="{F677042B-3B1D-9B44-5ED9-30C3B523118C}"/>
                </a:ext>
              </a:extLst>
            </p:cNvPr>
            <p:cNvSpPr/>
            <p:nvPr/>
          </p:nvSpPr>
          <p:spPr>
            <a:xfrm>
              <a:off x="1003874" y="2928343"/>
              <a:ext cx="3660120" cy="807789"/>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0" name="Rectangle: Rounded Corners 4">
              <a:extLst>
                <a:ext uri="{FF2B5EF4-FFF2-40B4-BE49-F238E27FC236}">
                  <a16:creationId xmlns:a16="http://schemas.microsoft.com/office/drawing/2014/main" id="{C9D9A81D-69D2-9BA9-8D19-FA95B3FFE7D3}"/>
                </a:ext>
              </a:extLst>
            </p:cNvPr>
            <p:cNvSpPr txBox="1"/>
            <p:nvPr/>
          </p:nvSpPr>
          <p:spPr>
            <a:xfrm>
              <a:off x="1027533" y="2952002"/>
              <a:ext cx="3636462" cy="76047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7150" tIns="57150" rIns="57150" bIns="57150" numCol="1" spcCol="1270" rtlCol="1" anchor="ctr" anchorCtr="0">
              <a:noAutofit/>
            </a:bodyPr>
            <a:lstStyle/>
            <a:p>
              <a:pPr marL="0" marR="0" lvl="0" indent="0" defTabSz="666750" rtl="1" eaLnBrk="1" fontAlgn="auto" latinLnBrk="0" hangingPunct="1">
                <a:lnSpc>
                  <a:spcPct val="90000"/>
                </a:lnSpc>
                <a:spcBef>
                  <a:spcPct val="0"/>
                </a:spcBef>
                <a:spcAft>
                  <a:spcPct val="35000"/>
                </a:spcAft>
                <a:buClrTx/>
                <a:buSzTx/>
                <a:buFontTx/>
                <a:buNone/>
                <a:tabLst/>
                <a:defRPr/>
              </a:pPr>
              <a:r>
                <a:rPr lang="ar" sz="1500" b="0" i="0" u="none" strike="noStrike" kern="1200" cap="none" spc="0" normalizeH="0" noProof="0" dirty="0">
                  <a:ln>
                    <a:noFill/>
                  </a:ln>
                  <a:solidFill>
                    <a:prstClr val="white"/>
                  </a:solidFill>
                  <a:effectLst/>
                  <a:uLnTx/>
                  <a:uFillTx/>
                  <a:latin typeface="Calibri"/>
                  <a:ea typeface="+mn-ea"/>
                </a:rPr>
                <a:t>هل هذا الكرب انحراف عن سلوك الشخص المعتاد؟</a:t>
              </a:r>
            </a:p>
          </p:txBody>
        </p:sp>
      </p:grpSp>
      <p:sp>
        <p:nvSpPr>
          <p:cNvPr id="51" name="Arrow: Down 50">
            <a:extLst>
              <a:ext uri="{FF2B5EF4-FFF2-40B4-BE49-F238E27FC236}">
                <a16:creationId xmlns:a16="http://schemas.microsoft.com/office/drawing/2014/main" id="{8C6D2DE3-AD5C-AAFD-3E0E-D69FEA5C61AE}"/>
              </a:ext>
            </a:extLst>
          </p:cNvPr>
          <p:cNvSpPr/>
          <p:nvPr/>
        </p:nvSpPr>
        <p:spPr>
          <a:xfrm>
            <a:off x="5024000" y="4947910"/>
            <a:ext cx="403403" cy="502767"/>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endParaRPr>
          </a:p>
        </p:txBody>
      </p:sp>
      <p:sp>
        <p:nvSpPr>
          <p:cNvPr id="52" name="Arrow: Down 51">
            <a:extLst>
              <a:ext uri="{FF2B5EF4-FFF2-40B4-BE49-F238E27FC236}">
                <a16:creationId xmlns:a16="http://schemas.microsoft.com/office/drawing/2014/main" id="{37C445E5-BDDF-AA99-600B-1251A62A9203}"/>
              </a:ext>
            </a:extLst>
          </p:cNvPr>
          <p:cNvSpPr/>
          <p:nvPr/>
        </p:nvSpPr>
        <p:spPr>
          <a:xfrm>
            <a:off x="1223629" y="1876027"/>
            <a:ext cx="403403" cy="502767"/>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endParaRPr>
          </a:p>
        </p:txBody>
      </p:sp>
      <p:sp>
        <p:nvSpPr>
          <p:cNvPr id="53" name="Arrow: Down 52">
            <a:extLst>
              <a:ext uri="{FF2B5EF4-FFF2-40B4-BE49-F238E27FC236}">
                <a16:creationId xmlns:a16="http://schemas.microsoft.com/office/drawing/2014/main" id="{0F9A468C-7F4A-B9EB-BB23-97E5192BB686}"/>
              </a:ext>
            </a:extLst>
          </p:cNvPr>
          <p:cNvSpPr/>
          <p:nvPr/>
        </p:nvSpPr>
        <p:spPr>
          <a:xfrm>
            <a:off x="1154987" y="3458310"/>
            <a:ext cx="403403" cy="502767"/>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endParaRPr>
          </a:p>
        </p:txBody>
      </p:sp>
      <p:sp>
        <p:nvSpPr>
          <p:cNvPr id="54" name="Rectangle: Rounded Corners 53">
            <a:extLst>
              <a:ext uri="{FF2B5EF4-FFF2-40B4-BE49-F238E27FC236}">
                <a16:creationId xmlns:a16="http://schemas.microsoft.com/office/drawing/2014/main" id="{B83A4F91-44C6-48BB-0EFC-7007CC153F09}"/>
              </a:ext>
            </a:extLst>
          </p:cNvPr>
          <p:cNvSpPr/>
          <p:nvPr/>
        </p:nvSpPr>
        <p:spPr>
          <a:xfrm>
            <a:off x="4733411" y="5532333"/>
            <a:ext cx="2578178" cy="588616"/>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 sz="1800" b="1" i="0" u="none" strike="noStrike" kern="1200" cap="none" spc="0" normalizeH="0" noProof="0">
                <a:ln>
                  <a:noFill/>
                </a:ln>
                <a:solidFill>
                  <a:prstClr val="white"/>
                </a:solidFill>
                <a:effectLst/>
                <a:uLnTx/>
                <a:uFillTx/>
                <a:latin typeface="Calibri"/>
                <a:ea typeface="+mn-ea"/>
              </a:rPr>
              <a:t>التأريض ملائم على الأرجح</a:t>
            </a:r>
          </a:p>
        </p:txBody>
      </p:sp>
      <p:sp>
        <p:nvSpPr>
          <p:cNvPr id="55" name="Arrow: Down 54">
            <a:extLst>
              <a:ext uri="{FF2B5EF4-FFF2-40B4-BE49-F238E27FC236}">
                <a16:creationId xmlns:a16="http://schemas.microsoft.com/office/drawing/2014/main" id="{A80E2828-2B94-7F75-DCC4-FC0D9067E317}"/>
              </a:ext>
            </a:extLst>
          </p:cNvPr>
          <p:cNvSpPr/>
          <p:nvPr/>
        </p:nvSpPr>
        <p:spPr>
          <a:xfrm>
            <a:off x="1163223" y="4790538"/>
            <a:ext cx="403403" cy="502767"/>
          </a:xfrm>
          <a:prstGeom prst="downArrow">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endParaRPr>
          </a:p>
        </p:txBody>
      </p:sp>
      <p:sp>
        <p:nvSpPr>
          <p:cNvPr id="56" name="Rectangle: Rounded Corners 55">
            <a:extLst>
              <a:ext uri="{FF2B5EF4-FFF2-40B4-BE49-F238E27FC236}">
                <a16:creationId xmlns:a16="http://schemas.microsoft.com/office/drawing/2014/main" id="{00F0392F-57CC-9E3E-78CB-831499681C01}"/>
              </a:ext>
            </a:extLst>
          </p:cNvPr>
          <p:cNvSpPr/>
          <p:nvPr/>
        </p:nvSpPr>
        <p:spPr>
          <a:xfrm>
            <a:off x="543322" y="5503163"/>
            <a:ext cx="2578178" cy="588616"/>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 sz="1800" b="1" i="0" u="none" strike="noStrike" kern="1200" cap="none" spc="0" normalizeH="0" noProof="0">
                <a:ln>
                  <a:noFill/>
                </a:ln>
                <a:solidFill>
                  <a:prstClr val="white"/>
                </a:solidFill>
                <a:effectLst/>
                <a:uLnTx/>
                <a:uFillTx/>
                <a:latin typeface="Calibri"/>
                <a:ea typeface="+mn-ea"/>
              </a:rPr>
              <a:t>قد لا يكون التأريض ملائمًا</a:t>
            </a:r>
          </a:p>
        </p:txBody>
      </p:sp>
    </p:spTree>
    <p:extLst>
      <p:ext uri="{BB962C8B-B14F-4D97-AF65-F5344CB8AC3E}">
        <p14:creationId xmlns:p14="http://schemas.microsoft.com/office/powerpoint/2010/main" val="15120038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43418-D8FD-B13F-026C-95A748CED538}"/>
              </a:ext>
            </a:extLst>
          </p:cNvPr>
          <p:cNvSpPr>
            <a:spLocks noGrp="1"/>
          </p:cNvSpPr>
          <p:nvPr>
            <p:ph type="title"/>
          </p:nvPr>
        </p:nvSpPr>
        <p:spPr>
          <a:xfrm>
            <a:off x="1085850" y="105530"/>
            <a:ext cx="7886700" cy="611619"/>
          </a:xfrm>
        </p:spPr>
        <p:txBody>
          <a:bodyPr rtlCol="1"/>
          <a:lstStyle/>
          <a:p>
            <a:pPr rtl="1"/>
            <a:r>
              <a:rPr lang="ar" dirty="0"/>
              <a:t>ممارسة التأريض </a:t>
            </a:r>
          </a:p>
        </p:txBody>
      </p:sp>
      <p:sp>
        <p:nvSpPr>
          <p:cNvPr id="3" name="Text Placeholder 2">
            <a:extLst>
              <a:ext uri="{FF2B5EF4-FFF2-40B4-BE49-F238E27FC236}">
                <a16:creationId xmlns:a16="http://schemas.microsoft.com/office/drawing/2014/main" id="{01098EBA-EC71-B619-2247-A45073C8B629}"/>
              </a:ext>
            </a:extLst>
          </p:cNvPr>
          <p:cNvSpPr txBox="1">
            <a:spLocks/>
          </p:cNvSpPr>
          <p:nvPr/>
        </p:nvSpPr>
        <p:spPr>
          <a:xfrm>
            <a:off x="628650" y="1253331"/>
            <a:ext cx="7886700" cy="4351338"/>
          </a:xfrm>
          <a:prstGeom prst="rect">
            <a:avLst/>
          </a:prstGeom>
        </p:spPr>
        <p:txBody>
          <a:bodyPr rtlCol="1"/>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r>
              <a:rPr lang="ar" sz="2800" b="0" i="0" u="none" strike="noStrike" kern="1200" cap="none" spc="0" normalizeH="0" noProof="0" dirty="0">
                <a:ln>
                  <a:noFill/>
                </a:ln>
                <a:solidFill>
                  <a:srgbClr val="44546A"/>
                </a:solidFill>
                <a:effectLst/>
                <a:uLnTx/>
                <a:uFillTx/>
                <a:latin typeface="Calibri"/>
                <a:ea typeface="+mn-ea"/>
              </a:rPr>
              <a:t>اجلس مستريحًا و</a:t>
            </a:r>
            <a:r>
              <a:rPr lang="ar" sz="2800" b="1" i="0" u="none" strike="noStrike" kern="1200" cap="none" spc="0" normalizeH="0" noProof="0" dirty="0">
                <a:ln>
                  <a:noFill/>
                </a:ln>
                <a:solidFill>
                  <a:srgbClr val="FFC000"/>
                </a:solidFill>
                <a:effectLst/>
                <a:uLnTx/>
                <a:uFillTx/>
                <a:latin typeface="Calibri"/>
                <a:ea typeface="+mn-ea"/>
              </a:rPr>
              <a:t>تنفس</a:t>
            </a:r>
            <a:r>
              <a:rPr lang="ar" sz="2800" b="0" i="0" u="none" strike="noStrike" kern="1200" cap="none" spc="0" normalizeH="0" noProof="0" dirty="0">
                <a:ln>
                  <a:noFill/>
                </a:ln>
                <a:solidFill>
                  <a:srgbClr val="44546A"/>
                </a:solidFill>
                <a:effectLst/>
                <a:uLnTx/>
                <a:uFillTx/>
                <a:latin typeface="Calibri"/>
                <a:ea typeface="+mn-ea"/>
              </a:rPr>
              <a:t> ببطء وبعمق</a:t>
            </a:r>
          </a:p>
          <a:p>
            <a:pPr marL="0" marR="0" lvl="0" indent="0"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800" b="0" i="0" u="none" strike="noStrike" kern="1200" cap="none" spc="0" normalizeH="0" baseline="0" noProof="0" dirty="0">
              <a:ln>
                <a:noFill/>
              </a:ln>
              <a:solidFill>
                <a:prstClr val="black"/>
              </a:solidFill>
              <a:effectLst/>
              <a:uLnTx/>
              <a:uFillTx/>
              <a:latin typeface="Calibri"/>
              <a:ea typeface="+mn-ea"/>
            </a:endParaRPr>
          </a:p>
          <a:p>
            <a:pPr marL="0" marR="0" lvl="0" indent="0"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r>
              <a:rPr lang="ar" sz="2800" b="0" i="0" u="none" strike="noStrike" kern="1200" cap="none" spc="0" normalizeH="0" noProof="0" dirty="0">
                <a:ln>
                  <a:noFill/>
                </a:ln>
                <a:solidFill>
                  <a:prstClr val="black"/>
                </a:solidFill>
                <a:effectLst/>
                <a:uLnTx/>
                <a:uFillTx/>
                <a:latin typeface="Calibri"/>
                <a:ea typeface="+mn-ea"/>
              </a:rPr>
              <a:t>1- </a:t>
            </a:r>
            <a:r>
              <a:rPr lang="ar" sz="2800" b="0" i="0" u="none" strike="noStrike" kern="1200" cap="none" spc="0" normalizeH="0" noProof="0" dirty="0">
                <a:ln>
                  <a:noFill/>
                </a:ln>
                <a:solidFill>
                  <a:srgbClr val="5B9BD5">
                    <a:lumMod val="50000"/>
                  </a:srgbClr>
                </a:solidFill>
                <a:effectLst/>
                <a:uLnTx/>
                <a:uFillTx/>
                <a:latin typeface="Calibri"/>
                <a:ea typeface="+mn-ea"/>
              </a:rPr>
              <a:t>اذكر 5 أشياء غير مُكرِبة تراها</a:t>
            </a:r>
          </a:p>
          <a:p>
            <a:pPr marL="685800" marR="0" lvl="1" indent="-228600" defTabSz="914400" rtl="1" eaLnBrk="1" fontAlgn="auto" latinLnBrk="0" hangingPunct="1">
              <a:lnSpc>
                <a:spcPct val="90000"/>
              </a:lnSpc>
              <a:spcBef>
                <a:spcPts val="500"/>
              </a:spcBef>
              <a:spcAft>
                <a:spcPts val="0"/>
              </a:spcAft>
              <a:buClrTx/>
              <a:buSzTx/>
              <a:buFont typeface="Arial" panose="020B0604020202020204" pitchFamily="34" charset="0"/>
              <a:buChar char="•"/>
              <a:tabLst/>
              <a:defRPr/>
            </a:pPr>
            <a:r>
              <a:rPr lang="ar" sz="2400" b="0" i="0" u="none" strike="noStrike" kern="1200" cap="none" spc="0" normalizeH="0" noProof="0" dirty="0">
                <a:ln>
                  <a:noFill/>
                </a:ln>
                <a:solidFill>
                  <a:srgbClr val="5B9BD5">
                    <a:lumMod val="50000"/>
                  </a:srgbClr>
                </a:solidFill>
                <a:effectLst/>
                <a:uLnTx/>
                <a:uFillTx/>
                <a:latin typeface="Calibri"/>
                <a:ea typeface="+mn-ea"/>
              </a:rPr>
              <a:t>توقف قليلاً و</a:t>
            </a:r>
            <a:r>
              <a:rPr lang="ar" sz="2400" b="1" i="0" u="none" strike="noStrike" kern="1200" cap="none" spc="0" normalizeH="0" noProof="0" dirty="0">
                <a:ln>
                  <a:noFill/>
                </a:ln>
                <a:solidFill>
                  <a:srgbClr val="FFC000"/>
                </a:solidFill>
                <a:effectLst/>
                <a:uLnTx/>
                <a:uFillTx/>
                <a:latin typeface="Calibri"/>
                <a:ea typeface="+mn-ea"/>
              </a:rPr>
              <a:t>تنفس</a:t>
            </a:r>
          </a:p>
          <a:p>
            <a:pPr marL="457200" marR="0" lvl="1" indent="0" defTabSz="914400" rtl="1"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Calibri"/>
              <a:ea typeface="+mn-ea"/>
            </a:endParaRPr>
          </a:p>
          <a:p>
            <a:pPr marL="0" marR="0" lvl="0" indent="0"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r>
              <a:rPr lang="ar" sz="2800" b="0" i="0" u="none" strike="noStrike" kern="1200" cap="none" spc="0" normalizeH="0" noProof="0" dirty="0">
                <a:ln>
                  <a:noFill/>
                </a:ln>
                <a:solidFill>
                  <a:prstClr val="black"/>
                </a:solidFill>
                <a:effectLst/>
                <a:uLnTx/>
                <a:uFillTx/>
                <a:latin typeface="Calibri"/>
                <a:ea typeface="+mn-ea"/>
              </a:rPr>
              <a:t>2- </a:t>
            </a:r>
            <a:r>
              <a:rPr lang="ar" sz="2800" b="0" i="0" u="none" strike="noStrike" kern="1200" cap="none" spc="0" normalizeH="0" noProof="0" dirty="0">
                <a:ln>
                  <a:noFill/>
                </a:ln>
                <a:solidFill>
                  <a:srgbClr val="5B9BD5">
                    <a:lumMod val="50000"/>
                  </a:srgbClr>
                </a:solidFill>
                <a:effectLst/>
                <a:uLnTx/>
                <a:uFillTx/>
                <a:latin typeface="Calibri"/>
                <a:ea typeface="+mn-ea"/>
              </a:rPr>
              <a:t>اذكر 5 أشياء غير مُكرِبة تسمعها</a:t>
            </a:r>
          </a:p>
          <a:p>
            <a:pPr marL="685800" marR="0" lvl="1" indent="-228600" defTabSz="914400" rtl="1" eaLnBrk="1" fontAlgn="auto" latinLnBrk="0" hangingPunct="1">
              <a:lnSpc>
                <a:spcPct val="90000"/>
              </a:lnSpc>
              <a:spcBef>
                <a:spcPts val="500"/>
              </a:spcBef>
              <a:spcAft>
                <a:spcPts val="0"/>
              </a:spcAft>
              <a:buClrTx/>
              <a:buSzTx/>
              <a:buFont typeface="Arial" panose="020B0604020202020204" pitchFamily="34" charset="0"/>
              <a:buChar char="•"/>
              <a:tabLst/>
              <a:defRPr/>
            </a:pPr>
            <a:r>
              <a:rPr lang="ar" sz="2400" b="0" i="0" u="none" strike="noStrike" kern="1200" cap="none" spc="0" normalizeH="0" noProof="0" dirty="0">
                <a:ln>
                  <a:noFill/>
                </a:ln>
                <a:solidFill>
                  <a:srgbClr val="5B9BD5">
                    <a:lumMod val="50000"/>
                  </a:srgbClr>
                </a:solidFill>
                <a:effectLst/>
                <a:uLnTx/>
                <a:uFillTx/>
                <a:latin typeface="Calibri"/>
                <a:ea typeface="+mn-ea"/>
              </a:rPr>
              <a:t>توقف قليلاً و</a:t>
            </a:r>
            <a:r>
              <a:rPr lang="ar" sz="2400" b="1" i="0" u="none" strike="noStrike" kern="1200" cap="none" spc="0" normalizeH="0" noProof="0" dirty="0">
                <a:ln>
                  <a:noFill/>
                </a:ln>
                <a:solidFill>
                  <a:srgbClr val="FFC000"/>
                </a:solidFill>
                <a:effectLst/>
                <a:uLnTx/>
                <a:uFillTx/>
                <a:latin typeface="Calibri"/>
                <a:ea typeface="+mn-ea"/>
              </a:rPr>
              <a:t>تنفس</a:t>
            </a:r>
          </a:p>
          <a:p>
            <a:pPr marL="457200" marR="0" lvl="1" indent="0" defTabSz="914400" rtl="1" eaLnBrk="1" fontAlgn="auto" latinLnBrk="0" hangingPunct="1">
              <a:lnSpc>
                <a:spcPct val="90000"/>
              </a:lnSpc>
              <a:spcBef>
                <a:spcPts val="5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Calibri"/>
              <a:ea typeface="+mn-ea"/>
            </a:endParaRPr>
          </a:p>
          <a:p>
            <a:pPr marL="0" marR="0" lvl="0" indent="0"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r>
              <a:rPr lang="ar" sz="2800" b="0" i="0" u="none" strike="noStrike" kern="1200" cap="none" spc="0" normalizeH="0" noProof="0" dirty="0">
                <a:ln>
                  <a:noFill/>
                </a:ln>
                <a:solidFill>
                  <a:prstClr val="black"/>
                </a:solidFill>
                <a:effectLst/>
                <a:uLnTx/>
                <a:uFillTx/>
                <a:latin typeface="Calibri"/>
                <a:ea typeface="+mn-ea"/>
              </a:rPr>
              <a:t>3- </a:t>
            </a:r>
            <a:r>
              <a:rPr lang="ar" sz="2800" b="0" i="0" u="none" strike="noStrike" kern="1200" cap="none" spc="0" normalizeH="0" noProof="0" dirty="0">
                <a:ln>
                  <a:noFill/>
                </a:ln>
                <a:solidFill>
                  <a:srgbClr val="5B9BD5">
                    <a:lumMod val="50000"/>
                  </a:srgbClr>
                </a:solidFill>
                <a:effectLst/>
                <a:uLnTx/>
                <a:uFillTx/>
                <a:latin typeface="Calibri"/>
                <a:ea typeface="+mn-ea"/>
              </a:rPr>
              <a:t>اذكر 5 أشياء غير مُكرِبة تشعر بها</a:t>
            </a:r>
          </a:p>
          <a:p>
            <a:pPr marL="685800" marR="0" lvl="1" indent="-228600" defTabSz="914400" rtl="1" eaLnBrk="1" fontAlgn="auto" latinLnBrk="0" hangingPunct="1">
              <a:lnSpc>
                <a:spcPct val="90000"/>
              </a:lnSpc>
              <a:spcBef>
                <a:spcPts val="500"/>
              </a:spcBef>
              <a:spcAft>
                <a:spcPts val="0"/>
              </a:spcAft>
              <a:buClrTx/>
              <a:buSzTx/>
              <a:buFont typeface="Arial" panose="020B0604020202020204" pitchFamily="34" charset="0"/>
              <a:buChar char="•"/>
              <a:tabLst/>
              <a:defRPr/>
            </a:pPr>
            <a:r>
              <a:rPr lang="ar" sz="2400" b="0" i="0" u="none" strike="noStrike" kern="1200" cap="none" spc="0" normalizeH="0" noProof="0" dirty="0">
                <a:ln>
                  <a:noFill/>
                </a:ln>
                <a:solidFill>
                  <a:srgbClr val="5B9BD5">
                    <a:lumMod val="50000"/>
                  </a:srgbClr>
                </a:solidFill>
                <a:effectLst/>
                <a:uLnTx/>
                <a:uFillTx/>
                <a:latin typeface="Calibri"/>
                <a:ea typeface="+mn-ea"/>
              </a:rPr>
              <a:t>توقف قليلاً و</a:t>
            </a:r>
            <a:r>
              <a:rPr lang="ar" sz="2400" b="1" i="0" u="none" strike="noStrike" kern="1200" cap="none" spc="0" normalizeH="0" noProof="0" dirty="0">
                <a:ln>
                  <a:noFill/>
                </a:ln>
                <a:solidFill>
                  <a:srgbClr val="FFC000"/>
                </a:solidFill>
                <a:effectLst/>
                <a:uLnTx/>
                <a:uFillTx/>
                <a:latin typeface="Calibri"/>
                <a:ea typeface="+mn-ea"/>
              </a:rPr>
              <a:t>تنفس</a:t>
            </a:r>
          </a:p>
          <a:p>
            <a:pPr marL="685800" marR="0" lvl="1" indent="-228600" defTabSz="914400" rtl="1" eaLnBrk="1" fontAlgn="auto" latinLnBrk="0" hangingPunct="1">
              <a:lnSpc>
                <a:spcPct val="90000"/>
              </a:lnSpc>
              <a:spcBef>
                <a:spcPts val="5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Calibri"/>
              <a:ea typeface="+mn-ea"/>
            </a:endParaRPr>
          </a:p>
          <a:p>
            <a:pPr marL="228600" marR="0" lvl="0" indent="-228600" defTabSz="914400" rtl="1"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800" b="0" i="0" u="none" strike="noStrike" kern="1200" cap="none" spc="0" normalizeH="0" baseline="0" noProof="0" dirty="0">
              <a:ln>
                <a:noFill/>
              </a:ln>
              <a:solidFill>
                <a:prstClr val="black"/>
              </a:solidFill>
              <a:effectLst/>
              <a:uLnTx/>
              <a:uFillTx/>
              <a:latin typeface="Calibri"/>
              <a:ea typeface="+mn-ea"/>
            </a:endParaRPr>
          </a:p>
        </p:txBody>
      </p:sp>
    </p:spTree>
    <p:extLst>
      <p:ext uri="{BB962C8B-B14F-4D97-AF65-F5344CB8AC3E}">
        <p14:creationId xmlns:p14="http://schemas.microsoft.com/office/powerpoint/2010/main" val="34877597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AE0FF-4F38-58B8-7C0C-300B6F591B8B}"/>
              </a:ext>
            </a:extLst>
          </p:cNvPr>
          <p:cNvSpPr>
            <a:spLocks noGrp="1"/>
          </p:cNvSpPr>
          <p:nvPr>
            <p:ph type="ctrTitle"/>
          </p:nvPr>
        </p:nvSpPr>
        <p:spPr/>
        <p:txBody>
          <a:bodyPr rtlCol="1"/>
          <a:lstStyle/>
          <a:p>
            <a:pPr rtl="1"/>
            <a:r>
              <a:rPr lang="ar">
                <a:solidFill>
                  <a:schemeClr val="tx1">
                    <a:lumMod val="65000"/>
                    <a:lumOff val="35000"/>
                  </a:schemeClr>
                </a:solidFill>
              </a:rPr>
              <a:t>2. الطرق التي يمكن بها لنهج الإسعافات الأولية النفسية إرشاد المديرين والموارد البشرية لتقديم الدعم الفعال </a:t>
            </a:r>
            <a:endParaRPr lang="en-US" dirty="0">
              <a:solidFill>
                <a:schemeClr val="bg2">
                  <a:lumMod val="50000"/>
                </a:schemeClr>
              </a:solidFill>
            </a:endParaRPr>
          </a:p>
        </p:txBody>
      </p:sp>
      <p:sp>
        <p:nvSpPr>
          <p:cNvPr id="3" name="Subtitle 2">
            <a:extLst>
              <a:ext uri="{FF2B5EF4-FFF2-40B4-BE49-F238E27FC236}">
                <a16:creationId xmlns:a16="http://schemas.microsoft.com/office/drawing/2014/main" id="{39DEE8A5-FF5B-85F2-4B11-BDA0DF9581A2}"/>
              </a:ext>
            </a:extLst>
          </p:cNvPr>
          <p:cNvSpPr>
            <a:spLocks noGrp="1"/>
          </p:cNvSpPr>
          <p:nvPr>
            <p:ph type="subTitle" idx="1"/>
          </p:nvPr>
        </p:nvSpPr>
        <p:spPr/>
        <p:txBody>
          <a:bodyPr rtlCol="1"/>
          <a:lstStyle/>
          <a:p>
            <a:pPr rtl="1"/>
            <a:r>
              <a:rPr lang="ar" sz="3600" b="1" i="1" dirty="0">
                <a:latin typeface="Arial" panose="020B0604020202020204" pitchFamily="34" charset="0"/>
                <a:cs typeface="Arial" panose="020B0604020202020204" pitchFamily="34" charset="0"/>
              </a:rPr>
              <a:t>(ج) </a:t>
            </a:r>
            <a:r>
              <a:rPr lang="ar-EG" sz="3600" b="1" i="1" dirty="0">
                <a:latin typeface="Arial" panose="020B0604020202020204" pitchFamily="34" charset="0"/>
                <a:cs typeface="Arial" panose="020B0604020202020204" pitchFamily="34" charset="0"/>
              </a:rPr>
              <a:t>ال</a:t>
            </a:r>
            <a:r>
              <a:rPr lang="ar" sz="3600" b="1" i="1" dirty="0">
                <a:latin typeface="Arial" panose="020B0604020202020204" pitchFamily="34" charset="0"/>
                <a:cs typeface="Arial" panose="020B0604020202020204" pitchFamily="34" charset="0"/>
              </a:rPr>
              <a:t>تعرّف على الاحتياجات والشواغل بشكل تعاوني</a:t>
            </a:r>
          </a:p>
        </p:txBody>
      </p:sp>
    </p:spTree>
    <p:extLst>
      <p:ext uri="{BB962C8B-B14F-4D97-AF65-F5344CB8AC3E}">
        <p14:creationId xmlns:p14="http://schemas.microsoft.com/office/powerpoint/2010/main" val="38914276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EA2237-0621-9576-6911-DD06CB589871}"/>
              </a:ext>
            </a:extLst>
          </p:cNvPr>
          <p:cNvSpPr>
            <a:spLocks noGrp="1"/>
          </p:cNvSpPr>
          <p:nvPr>
            <p:ph type="title"/>
          </p:nvPr>
        </p:nvSpPr>
        <p:spPr>
          <a:xfrm>
            <a:off x="1059180" y="136526"/>
            <a:ext cx="7886700" cy="611619"/>
          </a:xfrm>
        </p:spPr>
        <p:txBody>
          <a:bodyPr rtlCol="1"/>
          <a:lstStyle/>
          <a:p>
            <a:pPr rtl="1"/>
            <a:r>
              <a:rPr lang="ar" dirty="0"/>
              <a:t>حل المشكلات</a:t>
            </a:r>
          </a:p>
        </p:txBody>
      </p:sp>
      <p:sp>
        <p:nvSpPr>
          <p:cNvPr id="3" name="Text Placeholder 2">
            <a:extLst>
              <a:ext uri="{FF2B5EF4-FFF2-40B4-BE49-F238E27FC236}">
                <a16:creationId xmlns:a16="http://schemas.microsoft.com/office/drawing/2014/main" id="{1B6191E7-4579-1E92-B98A-A59344665A61}"/>
              </a:ext>
            </a:extLst>
          </p:cNvPr>
          <p:cNvSpPr>
            <a:spLocks noGrp="1"/>
          </p:cNvSpPr>
          <p:nvPr>
            <p:ph type="body" sz="quarter" idx="10"/>
          </p:nvPr>
        </p:nvSpPr>
        <p:spPr>
          <a:xfrm>
            <a:off x="4663573" y="1146175"/>
            <a:ext cx="4110037" cy="4862739"/>
          </a:xfrm>
        </p:spPr>
        <p:txBody>
          <a:bodyPr rtlCol="1"/>
          <a:lstStyle/>
          <a:p>
            <a:pPr marL="0" indent="0" rtl="1">
              <a:buNone/>
            </a:pPr>
            <a:r>
              <a:rPr lang="ar" dirty="0"/>
              <a:t>أثناء الاستماع بإيجابية، ابحث عن دلائل لمعرفة ما الاحتياجات والشواغل الفورية. الأهداف في هذه المرحلة:</a:t>
            </a:r>
          </a:p>
          <a:p>
            <a:pPr marL="914400" lvl="1" indent="-457200" rtl="1">
              <a:spcBef>
                <a:spcPts val="600"/>
              </a:spcBef>
              <a:spcAft>
                <a:spcPts val="600"/>
              </a:spcAft>
              <a:buFont typeface="+mj-lt"/>
              <a:buAutoNum type="arabicPeriod"/>
            </a:pPr>
            <a:r>
              <a:rPr lang="ar" dirty="0"/>
              <a:t>التعرّف على الاحتياجات والشواغل الفورية</a:t>
            </a:r>
          </a:p>
          <a:p>
            <a:pPr marL="914400" lvl="1" indent="-457200" rtl="1">
              <a:spcBef>
                <a:spcPts val="600"/>
              </a:spcBef>
              <a:spcAft>
                <a:spcPts val="600"/>
              </a:spcAft>
              <a:buFont typeface="+mj-lt"/>
              <a:buAutoNum type="arabicPeriod"/>
            </a:pPr>
            <a:r>
              <a:rPr lang="ar" dirty="0"/>
              <a:t>تحديد الأولويات</a:t>
            </a:r>
          </a:p>
          <a:p>
            <a:pPr marL="914400" lvl="1" indent="-457200" rtl="1">
              <a:spcBef>
                <a:spcPts val="600"/>
              </a:spcBef>
              <a:spcAft>
                <a:spcPts val="600"/>
              </a:spcAft>
              <a:buFont typeface="+mj-lt"/>
              <a:buAutoNum type="arabicPeriod"/>
            </a:pPr>
            <a:r>
              <a:rPr lang="ar" dirty="0"/>
              <a:t>وضع خطة عمل </a:t>
            </a:r>
          </a:p>
          <a:p>
            <a:pPr lvl="1" rtl="1"/>
            <a:endParaRPr lang="en-US" dirty="0"/>
          </a:p>
          <a:p>
            <a:pPr lvl="1" rtl="1"/>
            <a:endParaRPr lang="en-US" dirty="0"/>
          </a:p>
          <a:p>
            <a:pPr rtl="1"/>
            <a:endParaRPr lang="en-US" dirty="0"/>
          </a:p>
        </p:txBody>
      </p:sp>
      <p:sp>
        <p:nvSpPr>
          <p:cNvPr id="4" name="Text Placeholder 2">
            <a:extLst>
              <a:ext uri="{FF2B5EF4-FFF2-40B4-BE49-F238E27FC236}">
                <a16:creationId xmlns:a16="http://schemas.microsoft.com/office/drawing/2014/main" id="{937B8235-9EDA-69FA-34CD-22BAA84C6DAE}"/>
              </a:ext>
            </a:extLst>
          </p:cNvPr>
          <p:cNvSpPr txBox="1">
            <a:spLocks/>
          </p:cNvSpPr>
          <p:nvPr/>
        </p:nvSpPr>
        <p:spPr>
          <a:xfrm>
            <a:off x="461963" y="1146175"/>
            <a:ext cx="3314698" cy="4356554"/>
          </a:xfrm>
          <a:prstGeom prst="rect">
            <a:avLst/>
          </a:prstGeom>
          <a:solidFill>
            <a:schemeClr val="accent6">
              <a:lumMod val="20000"/>
              <a:lumOff val="80000"/>
            </a:schemeClr>
          </a:solidFill>
        </p:spPr>
        <p:txBody>
          <a:bodyPr rtlCol="1"/>
          <a:lstStyle>
            <a:lvl1pPr marL="228600" indent="-228600" algn="r" defTabSz="914400" rtl="1"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r" defTabSz="914400" rtl="1"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r" defTabSz="914400" rtl="1"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r" defTabSz="914400" rtl="1"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r" defTabSz="914400" rtl="1"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1">
              <a:buFont typeface="Arial" panose="020B0604020202020204" pitchFamily="34" charset="0"/>
              <a:buNone/>
            </a:pPr>
            <a:r>
              <a:rPr lang="ar" b="1" i="1" dirty="0">
                <a:solidFill>
                  <a:schemeClr val="accent6">
                    <a:lumMod val="50000"/>
                  </a:schemeClr>
                </a:solidFill>
              </a:rPr>
              <a:t>أيضًا</a:t>
            </a:r>
            <a:r>
              <a:rPr lang="ar" i="1" dirty="0">
                <a:solidFill>
                  <a:schemeClr val="accent6">
                    <a:lumMod val="50000"/>
                  </a:schemeClr>
                </a:solidFill>
              </a:rPr>
              <a:t>…</a:t>
            </a:r>
          </a:p>
          <a:p>
            <a:pPr marL="465138" indent="-465138" rtl="1">
              <a:buFont typeface="Wingdings" pitchFamily="2" charset="2"/>
              <a:buChar char="ü"/>
            </a:pPr>
            <a:r>
              <a:rPr lang="ar" dirty="0">
                <a:solidFill>
                  <a:schemeClr val="accent6">
                    <a:lumMod val="50000"/>
                  </a:schemeClr>
                </a:solidFill>
              </a:rPr>
              <a:t>طمئنهم أن رفاههم أولوية</a:t>
            </a:r>
          </a:p>
          <a:p>
            <a:pPr marL="465138" indent="-465138" rtl="1">
              <a:buFont typeface="Wingdings" pitchFamily="2" charset="2"/>
              <a:buChar char="ü"/>
            </a:pPr>
            <a:r>
              <a:rPr lang="ar" dirty="0">
                <a:solidFill>
                  <a:schemeClr val="accent6">
                    <a:lumMod val="50000"/>
                  </a:schemeClr>
                </a:solidFill>
              </a:rPr>
              <a:t>خفّف الضغط المرتبط بالعمل قدر الإمكان</a:t>
            </a:r>
          </a:p>
          <a:p>
            <a:pPr lvl="1" rtl="1"/>
            <a:endParaRPr lang="en-US" dirty="0"/>
          </a:p>
          <a:p>
            <a:pPr lvl="1" rtl="1"/>
            <a:endParaRPr lang="en-US" dirty="0"/>
          </a:p>
          <a:p>
            <a:pPr rtl="1"/>
            <a:endParaRPr lang="en-US" dirty="0"/>
          </a:p>
        </p:txBody>
      </p:sp>
    </p:spTree>
    <p:extLst>
      <p:ext uri="{BB962C8B-B14F-4D97-AF65-F5344CB8AC3E}">
        <p14:creationId xmlns:p14="http://schemas.microsoft.com/office/powerpoint/2010/main" val="38878198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231BE-A74F-C780-8543-2EBD6A2AA232}"/>
              </a:ext>
            </a:extLst>
          </p:cNvPr>
          <p:cNvSpPr>
            <a:spLocks noGrp="1"/>
          </p:cNvSpPr>
          <p:nvPr>
            <p:ph type="title"/>
          </p:nvPr>
        </p:nvSpPr>
        <p:spPr>
          <a:xfrm>
            <a:off x="1089660" y="136526"/>
            <a:ext cx="7886700" cy="611619"/>
          </a:xfrm>
        </p:spPr>
        <p:txBody>
          <a:bodyPr rtlCol="1"/>
          <a:lstStyle/>
          <a:p>
            <a:pPr rtl="1"/>
            <a:r>
              <a:rPr lang="ar" dirty="0"/>
              <a:t>العبارات والأسئلة التي قد تساعد</a:t>
            </a:r>
          </a:p>
        </p:txBody>
      </p:sp>
      <p:sp>
        <p:nvSpPr>
          <p:cNvPr id="3" name="Text Placeholder 2">
            <a:extLst>
              <a:ext uri="{FF2B5EF4-FFF2-40B4-BE49-F238E27FC236}">
                <a16:creationId xmlns:a16="http://schemas.microsoft.com/office/drawing/2014/main" id="{DBAFDEB9-1649-8A39-F3E7-198D69F24736}"/>
              </a:ext>
            </a:extLst>
          </p:cNvPr>
          <p:cNvSpPr>
            <a:spLocks noGrp="1"/>
          </p:cNvSpPr>
          <p:nvPr>
            <p:ph type="body" sz="quarter" idx="10"/>
          </p:nvPr>
        </p:nvSpPr>
        <p:spPr/>
        <p:txBody>
          <a:bodyPr rtlCol="1"/>
          <a:lstStyle/>
          <a:p>
            <a:pPr marL="0" indent="0" rtl="1">
              <a:buNone/>
            </a:pPr>
            <a:r>
              <a:rPr lang="ar"/>
              <a:t>بعض أدوات الاتصال والأسئلة التي قد تساعد في هذا:</a:t>
            </a:r>
          </a:p>
          <a:p>
            <a:pPr lvl="1" rtl="1"/>
            <a:r>
              <a:rPr lang="ar" sz="2600"/>
              <a:t>هذا يبدو في الحقيقة تحديًا/صعبًا.</a:t>
            </a:r>
          </a:p>
          <a:p>
            <a:pPr lvl="1" rtl="1"/>
            <a:r>
              <a:rPr lang="ar" sz="2600"/>
              <a:t>ما الذي يبدو أنه القضية الأكثر إلحاحًا في الوقت الحالي؟</a:t>
            </a:r>
          </a:p>
          <a:p>
            <a:pPr lvl="1" rtl="1"/>
            <a:r>
              <a:rPr lang="ar" sz="2600"/>
              <a:t>كيف يمكنني تقديم الدعم/المساعدة لك كأفضل ما يكون في هذا الوقت؟</a:t>
            </a:r>
          </a:p>
          <a:p>
            <a:pPr lvl="1" rtl="1"/>
            <a:r>
              <a:rPr lang="ar" sz="2600"/>
              <a:t>ما الذي سيقوله زميل (أو صديق) موثوق عن هذا؟</a:t>
            </a:r>
          </a:p>
          <a:p>
            <a:pPr rtl="1"/>
            <a:endParaRPr lang="en-US" dirty="0"/>
          </a:p>
        </p:txBody>
      </p:sp>
    </p:spTree>
    <p:extLst>
      <p:ext uri="{BB962C8B-B14F-4D97-AF65-F5344CB8AC3E}">
        <p14:creationId xmlns:p14="http://schemas.microsoft.com/office/powerpoint/2010/main" val="7100101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AE0FF-4F38-58B8-7C0C-300B6F591B8B}"/>
              </a:ext>
            </a:extLst>
          </p:cNvPr>
          <p:cNvSpPr>
            <a:spLocks noGrp="1"/>
          </p:cNvSpPr>
          <p:nvPr>
            <p:ph type="ctrTitle"/>
          </p:nvPr>
        </p:nvSpPr>
        <p:spPr/>
        <p:txBody>
          <a:bodyPr rtlCol="1"/>
          <a:lstStyle/>
          <a:p>
            <a:pPr rtl="1"/>
            <a:r>
              <a:rPr lang="ar">
                <a:solidFill>
                  <a:schemeClr val="tx1">
                    <a:lumMod val="65000"/>
                    <a:lumOff val="35000"/>
                  </a:schemeClr>
                </a:solidFill>
              </a:rPr>
              <a:t>2. الطرق التي يمكن بها لنهج الإسعافات الأولية النفسية إرشاد المديرين والموارد البشرية لتقديم الدعم الفعال </a:t>
            </a:r>
            <a:endParaRPr lang="en-US" dirty="0">
              <a:solidFill>
                <a:schemeClr val="bg2">
                  <a:lumMod val="50000"/>
                </a:schemeClr>
              </a:solidFill>
            </a:endParaRPr>
          </a:p>
        </p:txBody>
      </p:sp>
      <p:sp>
        <p:nvSpPr>
          <p:cNvPr id="3" name="Subtitle 2">
            <a:extLst>
              <a:ext uri="{FF2B5EF4-FFF2-40B4-BE49-F238E27FC236}">
                <a16:creationId xmlns:a16="http://schemas.microsoft.com/office/drawing/2014/main" id="{39DEE8A5-FF5B-85F2-4B11-BDA0DF9581A2}"/>
              </a:ext>
            </a:extLst>
          </p:cNvPr>
          <p:cNvSpPr>
            <a:spLocks noGrp="1"/>
          </p:cNvSpPr>
          <p:nvPr>
            <p:ph type="subTitle" idx="1"/>
          </p:nvPr>
        </p:nvSpPr>
        <p:spPr/>
        <p:txBody>
          <a:bodyPr rtlCol="1"/>
          <a:lstStyle/>
          <a:p>
            <a:pPr rtl="1"/>
            <a:r>
              <a:rPr lang="ar" sz="3600" b="1" i="1" dirty="0"/>
              <a:t>(د)</a:t>
            </a:r>
            <a:r>
              <a:rPr lang="ar" sz="3600" b="1" i="1" dirty="0">
                <a:latin typeface="Arial" panose="020B0604020202020204" pitchFamily="34" charset="0"/>
                <a:cs typeface="Arial" panose="020B0604020202020204" pitchFamily="34" charset="0"/>
              </a:rPr>
              <a:t> الربط بالموارد الداخلية والخارجية</a:t>
            </a:r>
          </a:p>
        </p:txBody>
      </p:sp>
    </p:spTree>
    <p:extLst>
      <p:ext uri="{BB962C8B-B14F-4D97-AF65-F5344CB8AC3E}">
        <p14:creationId xmlns:p14="http://schemas.microsoft.com/office/powerpoint/2010/main" val="3264529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A9E52-26A6-F53D-1B1A-C1CF68BFDCBD}"/>
              </a:ext>
            </a:extLst>
          </p:cNvPr>
          <p:cNvSpPr>
            <a:spLocks noGrp="1"/>
          </p:cNvSpPr>
          <p:nvPr>
            <p:ph type="title"/>
          </p:nvPr>
        </p:nvSpPr>
        <p:spPr>
          <a:xfrm>
            <a:off x="1054100" y="136526"/>
            <a:ext cx="7886700" cy="611619"/>
          </a:xfrm>
        </p:spPr>
        <p:txBody>
          <a:bodyPr rtlCol="1"/>
          <a:lstStyle/>
          <a:p>
            <a:pPr rtl="1"/>
            <a:r>
              <a:rPr lang="ar"/>
              <a:t>سبل </a:t>
            </a:r>
            <a:r>
              <a:rPr lang="ar" sz="2800">
                <a:latin typeface="Arial" panose="020B0604020202020204" pitchFamily="34" charset="0"/>
                <a:cs typeface="Arial" panose="020B0604020202020204" pitchFamily="34" charset="0"/>
              </a:rPr>
              <a:t>الربط بالموارد الداخلية والخارجية</a:t>
            </a:r>
            <a:endParaRPr lang="en-US" dirty="0"/>
          </a:p>
        </p:txBody>
      </p:sp>
      <p:pic>
        <p:nvPicPr>
          <p:cNvPr id="11" name="Picture 10">
            <a:extLst>
              <a:ext uri="{FF2B5EF4-FFF2-40B4-BE49-F238E27FC236}">
                <a16:creationId xmlns:a16="http://schemas.microsoft.com/office/drawing/2014/main" id="{F854E96D-D6E8-73AB-8026-0F619472A8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5999" y="932485"/>
            <a:ext cx="6867525" cy="5192148"/>
          </a:xfrm>
          <a:prstGeom prst="rect">
            <a:avLst/>
          </a:prstGeom>
        </p:spPr>
      </p:pic>
      <p:sp>
        <p:nvSpPr>
          <p:cNvPr id="3" name="Text Placeholder 2">
            <a:extLst>
              <a:ext uri="{FF2B5EF4-FFF2-40B4-BE49-F238E27FC236}">
                <a16:creationId xmlns:a16="http://schemas.microsoft.com/office/drawing/2014/main" id="{F5256C74-659A-5B90-D645-8B35E33BCAD7}"/>
              </a:ext>
            </a:extLst>
          </p:cNvPr>
          <p:cNvSpPr>
            <a:spLocks noGrp="1"/>
          </p:cNvSpPr>
          <p:nvPr>
            <p:ph type="body" sz="quarter" idx="10"/>
          </p:nvPr>
        </p:nvSpPr>
        <p:spPr>
          <a:xfrm>
            <a:off x="601884" y="932484"/>
            <a:ext cx="5942957" cy="5192147"/>
          </a:xfrm>
        </p:spPr>
        <p:txBody>
          <a:bodyPr rtlCol="1"/>
          <a:lstStyle/>
          <a:p>
            <a:pPr marL="514350" indent="-514350" rtl="1">
              <a:buFont typeface="+mj-lt"/>
              <a:buAutoNum type="arabicPeriod"/>
            </a:pPr>
            <a:r>
              <a:rPr lang="ar" dirty="0"/>
              <a:t>قدّم معلومات عن تفاعلات الإجهاد الشائعة واستراتيجيات التلاؤم الفعالة.</a:t>
            </a:r>
          </a:p>
          <a:p>
            <a:pPr marL="514350" indent="-514350" rtl="1">
              <a:buFont typeface="+mj-lt"/>
              <a:buAutoNum type="arabicPeriod"/>
            </a:pPr>
            <a:r>
              <a:rPr lang="ar" dirty="0"/>
              <a:t>شجّع العناية بالنفس</a:t>
            </a:r>
          </a:p>
          <a:p>
            <a:pPr marL="514350" indent="-514350" rtl="1">
              <a:buFont typeface="+mj-lt"/>
              <a:buAutoNum type="arabicPeriod"/>
            </a:pPr>
            <a:r>
              <a:rPr lang="ar" dirty="0"/>
              <a:t>اربطه بمصادر الدعم الأخرى</a:t>
            </a:r>
          </a:p>
          <a:p>
            <a:pPr marL="1314450" lvl="1" indent="-477838" rtl="1"/>
            <a:r>
              <a:rPr lang="ar" sz="2600" dirty="0"/>
              <a:t>الموارد التخصصية</a:t>
            </a:r>
          </a:p>
          <a:p>
            <a:pPr marL="1314450" lvl="1" indent="-477838" rtl="1"/>
            <a:r>
              <a:rPr lang="ar" sz="2600" dirty="0"/>
              <a:t>الدعم الاجتماعي</a:t>
            </a:r>
          </a:p>
          <a:p>
            <a:pPr marL="1314450" lvl="1" indent="-477838" rtl="1"/>
            <a:r>
              <a:rPr lang="ar" sz="2600" dirty="0"/>
              <a:t>خيارات الإجازة والمزايا من خلال الموارد البشرية</a:t>
            </a:r>
          </a:p>
          <a:p>
            <a:pPr marL="514350" indent="-514350" rtl="1">
              <a:buFont typeface="+mj-lt"/>
              <a:buAutoNum type="arabicPeriod"/>
            </a:pPr>
            <a:r>
              <a:rPr lang="ar" dirty="0"/>
              <a:t>أخبره بأنك ستتابع معه وتطمئن عليه</a:t>
            </a:r>
          </a:p>
        </p:txBody>
      </p:sp>
      <p:sp>
        <p:nvSpPr>
          <p:cNvPr id="4" name="Text Placeholder 2">
            <a:extLst>
              <a:ext uri="{FF2B5EF4-FFF2-40B4-BE49-F238E27FC236}">
                <a16:creationId xmlns:a16="http://schemas.microsoft.com/office/drawing/2014/main" id="{178E653A-3F2B-22C2-026F-C54F1622319D}"/>
              </a:ext>
            </a:extLst>
          </p:cNvPr>
          <p:cNvSpPr txBox="1">
            <a:spLocks/>
          </p:cNvSpPr>
          <p:nvPr/>
        </p:nvSpPr>
        <p:spPr>
          <a:xfrm>
            <a:off x="6884404" y="1500459"/>
            <a:ext cx="2022476" cy="4056195"/>
          </a:xfrm>
          <a:prstGeom prst="rect">
            <a:avLst/>
          </a:prstGeom>
          <a:solidFill>
            <a:schemeClr val="accent6">
              <a:lumMod val="20000"/>
              <a:lumOff val="80000"/>
            </a:schemeClr>
          </a:solidFill>
        </p:spPr>
        <p:txBody>
          <a:bodyPr rtlCol="1"/>
          <a:lstStyle>
            <a:lvl1pPr marL="228600" indent="-228600" algn="r" defTabSz="914400" rtl="1"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r" defTabSz="914400" rtl="1"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r" defTabSz="914400" rtl="1"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r" defTabSz="914400" rtl="1"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r" defTabSz="914400" rtl="1"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1">
              <a:spcAft>
                <a:spcPts val="1000"/>
              </a:spcAft>
              <a:buNone/>
            </a:pPr>
            <a:endParaRPr lang="en-US" sz="3600" b="1" dirty="0">
              <a:solidFill>
                <a:schemeClr val="accent6">
                  <a:lumMod val="75000"/>
                </a:schemeClr>
              </a:solidFill>
            </a:endParaRPr>
          </a:p>
          <a:p>
            <a:pPr marL="0" indent="0" rtl="1">
              <a:spcAft>
                <a:spcPts val="1000"/>
              </a:spcAft>
              <a:buNone/>
            </a:pPr>
            <a:endParaRPr lang="en-US" sz="3600" b="1" dirty="0">
              <a:solidFill>
                <a:schemeClr val="accent6">
                  <a:lumMod val="75000"/>
                </a:schemeClr>
              </a:solidFill>
            </a:endParaRPr>
          </a:p>
          <a:p>
            <a:pPr marL="0" indent="0" rtl="1">
              <a:spcAft>
                <a:spcPts val="1000"/>
              </a:spcAft>
              <a:buNone/>
            </a:pPr>
            <a:endParaRPr lang="en-US" sz="3600" b="1" dirty="0">
              <a:solidFill>
                <a:schemeClr val="accent6">
                  <a:lumMod val="75000"/>
                </a:schemeClr>
              </a:solidFill>
            </a:endParaRPr>
          </a:p>
          <a:p>
            <a:pPr marL="0" indent="0" rtl="1">
              <a:spcAft>
                <a:spcPts val="1000"/>
              </a:spcAft>
              <a:buNone/>
            </a:pPr>
            <a:endParaRPr lang="en-US" sz="3600" b="1" dirty="0">
              <a:solidFill>
                <a:schemeClr val="accent6">
                  <a:lumMod val="75000"/>
                </a:schemeClr>
              </a:solidFill>
            </a:endParaRPr>
          </a:p>
          <a:p>
            <a:pPr marL="0" indent="0" rtl="1">
              <a:spcAft>
                <a:spcPts val="1000"/>
              </a:spcAft>
              <a:buNone/>
            </a:pPr>
            <a:r>
              <a:rPr lang="ar" sz="3600" b="1">
                <a:solidFill>
                  <a:schemeClr val="accent6">
                    <a:lumMod val="75000"/>
                  </a:schemeClr>
                </a:solidFill>
              </a:rPr>
              <a:t>اربط</a:t>
            </a:r>
            <a:endParaRPr lang="en-US" dirty="0"/>
          </a:p>
        </p:txBody>
      </p:sp>
    </p:spTree>
    <p:extLst>
      <p:ext uri="{BB962C8B-B14F-4D97-AF65-F5344CB8AC3E}">
        <p14:creationId xmlns:p14="http://schemas.microsoft.com/office/powerpoint/2010/main" val="19366661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87ACF-7F2E-E548-B89E-251F8F30003B}"/>
              </a:ext>
            </a:extLst>
          </p:cNvPr>
          <p:cNvSpPr>
            <a:spLocks noGrp="1"/>
          </p:cNvSpPr>
          <p:nvPr>
            <p:ph type="title"/>
          </p:nvPr>
        </p:nvSpPr>
        <p:spPr>
          <a:xfrm>
            <a:off x="1009650" y="136526"/>
            <a:ext cx="7886700" cy="611619"/>
          </a:xfrm>
        </p:spPr>
        <p:txBody>
          <a:bodyPr rtlCol="1"/>
          <a:lstStyle/>
          <a:p>
            <a:pPr rtl="1"/>
            <a:r>
              <a:rPr lang="ar" dirty="0"/>
              <a:t>موارد لجنة الإنقاذ الدولية للدعم</a:t>
            </a:r>
          </a:p>
        </p:txBody>
      </p:sp>
      <p:sp>
        <p:nvSpPr>
          <p:cNvPr id="4" name="Text Placeholder 3">
            <a:extLst>
              <a:ext uri="{FF2B5EF4-FFF2-40B4-BE49-F238E27FC236}">
                <a16:creationId xmlns:a16="http://schemas.microsoft.com/office/drawing/2014/main" id="{4FD3EB6C-E10F-B24F-A539-94B531A98C42}"/>
              </a:ext>
            </a:extLst>
          </p:cNvPr>
          <p:cNvSpPr>
            <a:spLocks noGrp="1"/>
          </p:cNvSpPr>
          <p:nvPr>
            <p:ph type="body" sz="quarter" idx="10"/>
          </p:nvPr>
        </p:nvSpPr>
        <p:spPr>
          <a:xfrm>
            <a:off x="463310" y="1037318"/>
            <a:ext cx="5961744" cy="4674054"/>
          </a:xfrm>
        </p:spPr>
        <p:txBody>
          <a:bodyPr rtlCol="1"/>
          <a:lstStyle/>
          <a:p>
            <a:pPr marL="514350" indent="-514350" rtl="1">
              <a:buFont typeface="+mj-lt"/>
              <a:buAutoNum type="arabicPeriod"/>
            </a:pPr>
            <a:r>
              <a:rPr lang="ar" sz="2200" b="1" dirty="0"/>
              <a:t>برنامج مساعدة الموظفين والمرونة </a:t>
            </a:r>
          </a:p>
          <a:p>
            <a:pPr lvl="1" rtl="1">
              <a:buFontTx/>
              <a:buChar char="-"/>
            </a:pPr>
            <a:r>
              <a:rPr lang="ar" sz="2200" dirty="0"/>
              <a:t>استشارات المديرين</a:t>
            </a:r>
          </a:p>
          <a:p>
            <a:pPr lvl="1" rtl="1">
              <a:buFontTx/>
              <a:buChar char="-"/>
            </a:pPr>
            <a:r>
              <a:rPr lang="ar" sz="2200" dirty="0"/>
              <a:t>تخطيط المرونة ذو الطابع الشخصي</a:t>
            </a:r>
          </a:p>
          <a:p>
            <a:pPr lvl="1" rtl="1">
              <a:spcAft>
                <a:spcPts val="600"/>
              </a:spcAft>
              <a:buFontTx/>
              <a:buChar char="-"/>
            </a:pPr>
            <a:r>
              <a:rPr lang="ar" sz="2200" dirty="0"/>
              <a:t>الدعم الاستشاري</a:t>
            </a:r>
          </a:p>
          <a:p>
            <a:pPr marL="514350" indent="-514350" rtl="1">
              <a:buFont typeface="+mj-lt"/>
              <a:buAutoNum type="arabicPeriod"/>
            </a:pPr>
            <a:r>
              <a:rPr lang="ar" sz="2200" b="1" dirty="0"/>
              <a:t>موارد تثقيفية</a:t>
            </a:r>
          </a:p>
          <a:p>
            <a:pPr marL="457200" lvl="1" indent="0" rtl="1">
              <a:buNone/>
            </a:pPr>
            <a:r>
              <a:rPr lang="ar" sz="2200" dirty="0"/>
              <a:t>صفحة واجب العناية في لجنة الإنقاذ الدولية: </a:t>
            </a:r>
            <a:r>
              <a:rPr lang="ar" sz="2200" dirty="0">
                <a:hlinkClick r:id="rId3"/>
              </a:rPr>
              <a:t>https://doc.rescue.org/</a:t>
            </a:r>
          </a:p>
          <a:p>
            <a:pPr marL="514350" indent="-514350" rtl="1">
              <a:buFont typeface="+mj-lt"/>
              <a:buAutoNum type="arabicPeriod"/>
            </a:pPr>
            <a:endParaRPr lang="en-US" sz="2200" b="1" dirty="0"/>
          </a:p>
          <a:p>
            <a:pPr marL="514350" indent="-514350" rtl="1">
              <a:buFont typeface="+mj-lt"/>
              <a:buAutoNum type="arabicPeriod"/>
            </a:pPr>
            <a:r>
              <a:rPr lang="ar" sz="2200" b="1" dirty="0"/>
              <a:t>أرسل الأسئلة المتعلقة بالصحة بالبريد الإلكتروني</a:t>
            </a:r>
            <a:r>
              <a:rPr lang="ar" sz="2200" dirty="0"/>
              <a:t> إلى خط دعم موظفي لجنة الإنقاذ الدولية على: </a:t>
            </a:r>
            <a:r>
              <a:rPr lang="ar" sz="2200" dirty="0">
                <a:hlinkClick r:id="rId4"/>
              </a:rPr>
              <a:t>DutyOfCare@rescue.org</a:t>
            </a:r>
            <a:r>
              <a:rPr lang="ar" sz="2200" dirty="0"/>
              <a:t> </a:t>
            </a:r>
            <a:endParaRPr lang="en-US" dirty="0"/>
          </a:p>
          <a:p>
            <a:pPr lvl="1" rtl="1">
              <a:buFontTx/>
              <a:buChar char="-"/>
            </a:pPr>
            <a:endParaRPr lang="en-US" dirty="0"/>
          </a:p>
          <a:p>
            <a:pPr marL="971550" lvl="1" indent="-514350" rtl="1">
              <a:buFont typeface="+mj-lt"/>
              <a:buAutoNum type="arabicPeriod"/>
            </a:pPr>
            <a:endParaRPr lang="en-US" dirty="0"/>
          </a:p>
        </p:txBody>
      </p:sp>
      <p:sp>
        <p:nvSpPr>
          <p:cNvPr id="3" name="Text Placeholder 2">
            <a:extLst>
              <a:ext uri="{FF2B5EF4-FFF2-40B4-BE49-F238E27FC236}">
                <a16:creationId xmlns:a16="http://schemas.microsoft.com/office/drawing/2014/main" id="{AAE74735-7069-045C-14FC-134710D47FD4}"/>
              </a:ext>
            </a:extLst>
          </p:cNvPr>
          <p:cNvSpPr txBox="1">
            <a:spLocks/>
          </p:cNvSpPr>
          <p:nvPr/>
        </p:nvSpPr>
        <p:spPr>
          <a:xfrm>
            <a:off x="6873874" y="1500459"/>
            <a:ext cx="2022476" cy="4056195"/>
          </a:xfrm>
          <a:prstGeom prst="rect">
            <a:avLst/>
          </a:prstGeom>
          <a:solidFill>
            <a:schemeClr val="accent6">
              <a:lumMod val="20000"/>
              <a:lumOff val="80000"/>
            </a:schemeClr>
          </a:solidFill>
        </p:spPr>
        <p:txBody>
          <a:bodyPr rtlCol="1"/>
          <a:lstStyle>
            <a:lvl1pPr marL="228600" indent="-228600" algn="r" defTabSz="914400" rtl="1"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r" defTabSz="914400" rtl="1"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r" defTabSz="914400" rtl="1"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r" defTabSz="914400" rtl="1"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r" defTabSz="914400" rtl="1"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1">
              <a:spcAft>
                <a:spcPts val="1000"/>
              </a:spcAft>
              <a:buNone/>
            </a:pPr>
            <a:endParaRPr lang="en-US" sz="3600" b="1" dirty="0">
              <a:solidFill>
                <a:schemeClr val="accent6">
                  <a:lumMod val="75000"/>
                </a:schemeClr>
              </a:solidFill>
            </a:endParaRPr>
          </a:p>
          <a:p>
            <a:pPr marL="0" indent="0" rtl="1">
              <a:spcAft>
                <a:spcPts val="1000"/>
              </a:spcAft>
              <a:buNone/>
            </a:pPr>
            <a:endParaRPr lang="en-US" sz="3600" b="1" dirty="0">
              <a:solidFill>
                <a:schemeClr val="accent6">
                  <a:lumMod val="75000"/>
                </a:schemeClr>
              </a:solidFill>
            </a:endParaRPr>
          </a:p>
          <a:p>
            <a:pPr marL="0" indent="0" rtl="1">
              <a:spcAft>
                <a:spcPts val="1000"/>
              </a:spcAft>
              <a:buNone/>
            </a:pPr>
            <a:endParaRPr lang="en-US" sz="3600" b="1" dirty="0">
              <a:solidFill>
                <a:schemeClr val="accent6">
                  <a:lumMod val="75000"/>
                </a:schemeClr>
              </a:solidFill>
            </a:endParaRPr>
          </a:p>
          <a:p>
            <a:pPr marL="0" indent="0" rtl="1">
              <a:spcAft>
                <a:spcPts val="1000"/>
              </a:spcAft>
              <a:buNone/>
            </a:pPr>
            <a:endParaRPr lang="en-US" sz="3600" b="1" dirty="0">
              <a:solidFill>
                <a:schemeClr val="accent6">
                  <a:lumMod val="75000"/>
                </a:schemeClr>
              </a:solidFill>
            </a:endParaRPr>
          </a:p>
          <a:p>
            <a:pPr marL="0" indent="0" rtl="1">
              <a:spcAft>
                <a:spcPts val="1000"/>
              </a:spcAft>
              <a:buNone/>
            </a:pPr>
            <a:r>
              <a:rPr lang="ar" sz="3600" b="1" dirty="0">
                <a:solidFill>
                  <a:schemeClr val="accent6">
                    <a:lumMod val="75000"/>
                  </a:schemeClr>
                </a:solidFill>
              </a:rPr>
              <a:t>اربط</a:t>
            </a:r>
            <a:endParaRPr lang="en-US" dirty="0"/>
          </a:p>
        </p:txBody>
      </p:sp>
    </p:spTree>
    <p:extLst>
      <p:ext uri="{BB962C8B-B14F-4D97-AF65-F5344CB8AC3E}">
        <p14:creationId xmlns:p14="http://schemas.microsoft.com/office/powerpoint/2010/main" val="2885046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3AAA6-DE2F-55CE-5B18-FC6D5082D425}"/>
              </a:ext>
            </a:extLst>
          </p:cNvPr>
          <p:cNvSpPr>
            <a:spLocks noGrp="1"/>
          </p:cNvSpPr>
          <p:nvPr>
            <p:ph type="title"/>
          </p:nvPr>
        </p:nvSpPr>
        <p:spPr>
          <a:xfrm>
            <a:off x="1068918" y="136526"/>
            <a:ext cx="7886700" cy="611619"/>
          </a:xfrm>
        </p:spPr>
        <p:txBody>
          <a:bodyPr rtlCol="1"/>
          <a:lstStyle/>
          <a:p>
            <a:pPr rtl="1"/>
            <a:r>
              <a:rPr lang="ar" dirty="0"/>
              <a:t>جلسة اليوم</a:t>
            </a:r>
          </a:p>
        </p:txBody>
      </p:sp>
      <p:sp>
        <p:nvSpPr>
          <p:cNvPr id="3" name="Text Placeholder 2">
            <a:extLst>
              <a:ext uri="{FF2B5EF4-FFF2-40B4-BE49-F238E27FC236}">
                <a16:creationId xmlns:a16="http://schemas.microsoft.com/office/drawing/2014/main" id="{A91A587F-94C1-6B2E-5403-2449DA24E98C}"/>
              </a:ext>
            </a:extLst>
          </p:cNvPr>
          <p:cNvSpPr>
            <a:spLocks noGrp="1"/>
          </p:cNvSpPr>
          <p:nvPr>
            <p:ph type="body" sz="quarter" idx="10"/>
          </p:nvPr>
        </p:nvSpPr>
        <p:spPr>
          <a:xfrm>
            <a:off x="356487" y="1041088"/>
            <a:ext cx="8431025" cy="5205165"/>
          </a:xfrm>
        </p:spPr>
        <p:txBody>
          <a:bodyPr rtlCol="1"/>
          <a:lstStyle/>
          <a:p>
            <a:pPr marL="514350" indent="-514350" rtl="1">
              <a:spcBef>
                <a:spcPts val="600"/>
              </a:spcBef>
              <a:spcAft>
                <a:spcPts val="600"/>
              </a:spcAft>
              <a:buFont typeface="+mj-lt"/>
              <a:buAutoNum type="arabicPeriod"/>
            </a:pPr>
            <a:r>
              <a:rPr lang="ar" dirty="0"/>
              <a:t>مقدمة إلى الإسعافات الأولية النفسية </a:t>
            </a:r>
          </a:p>
          <a:p>
            <a:pPr marL="457200" lvl="1" indent="0" rtl="1">
              <a:spcBef>
                <a:spcPts val="600"/>
              </a:spcBef>
              <a:spcAft>
                <a:spcPts val="600"/>
              </a:spcAft>
              <a:buNone/>
            </a:pPr>
            <a:r>
              <a:rPr lang="ar-EG" dirty="0"/>
              <a:t>(أ)	</a:t>
            </a:r>
            <a:r>
              <a:rPr lang="ar" dirty="0"/>
              <a:t>ما الإسعافات الأولية النفسية (وما الذي </a:t>
            </a:r>
            <a:r>
              <a:rPr lang="ar" u="sng" dirty="0"/>
              <a:t>ليس</a:t>
            </a:r>
            <a:r>
              <a:rPr lang="ar" dirty="0"/>
              <a:t> بإسعافات أولية نفسية)؟</a:t>
            </a:r>
          </a:p>
          <a:p>
            <a:pPr marL="457200" lvl="1" indent="0" rtl="1">
              <a:spcBef>
                <a:spcPts val="600"/>
              </a:spcBef>
              <a:spcAft>
                <a:spcPts val="600"/>
              </a:spcAft>
              <a:buNone/>
            </a:pPr>
            <a:r>
              <a:rPr lang="ar-EG" dirty="0"/>
              <a:t>(ب)	</a:t>
            </a:r>
            <a:r>
              <a:rPr lang="ar" dirty="0"/>
              <a:t>مبادئ عمل الإسعافات الأولية النفسية: انظر، استمع، اربط</a:t>
            </a:r>
          </a:p>
          <a:p>
            <a:pPr marL="514350" indent="-514350" rtl="1">
              <a:spcBef>
                <a:spcPts val="600"/>
              </a:spcBef>
              <a:spcAft>
                <a:spcPts val="600"/>
              </a:spcAft>
              <a:buFont typeface="+mj-lt"/>
              <a:buAutoNum type="arabicPeriod"/>
            </a:pPr>
            <a:r>
              <a:rPr lang="ar" dirty="0"/>
              <a:t>الطرق التي يمكن بها لنهج الإسعافات الأولية النفسية إرشاد المديرين والموارد البشرية للاستجابة بشكل داعم للموظفين الذين هم في كرب، وكذلك:</a:t>
            </a:r>
          </a:p>
          <a:p>
            <a:pPr marL="457200" lvl="1" indent="0" rtl="1">
              <a:spcBef>
                <a:spcPts val="600"/>
              </a:spcBef>
              <a:spcAft>
                <a:spcPts val="600"/>
              </a:spcAft>
              <a:buNone/>
            </a:pPr>
            <a:r>
              <a:rPr lang="ar-EG" sz="2200" dirty="0"/>
              <a:t>(أ)	</a:t>
            </a:r>
            <a:r>
              <a:rPr lang="ar" sz="2200" dirty="0"/>
              <a:t>البحث واكتشاف التغيّرات في السلوكيات أو الحالة المزاجية أو الأداء التي توحي بأن الشخص في كرب</a:t>
            </a:r>
          </a:p>
          <a:p>
            <a:pPr marL="457200" lvl="1" indent="0" rtl="1">
              <a:spcBef>
                <a:spcPts val="600"/>
              </a:spcBef>
              <a:spcAft>
                <a:spcPts val="600"/>
              </a:spcAft>
              <a:buNone/>
            </a:pPr>
            <a:r>
              <a:rPr lang="ar-EG" sz="2200" dirty="0"/>
              <a:t>(ب)	الاستجابة</a:t>
            </a:r>
            <a:r>
              <a:rPr lang="ar" sz="2200" dirty="0"/>
              <a:t> للكرب</a:t>
            </a:r>
          </a:p>
          <a:p>
            <a:pPr marL="457200" lvl="1" indent="0" rtl="1">
              <a:spcBef>
                <a:spcPts val="600"/>
              </a:spcBef>
              <a:spcAft>
                <a:spcPts val="600"/>
              </a:spcAft>
              <a:buNone/>
            </a:pPr>
            <a:r>
              <a:rPr lang="ar-EG" sz="2200" dirty="0"/>
              <a:t>(ج)	ال</a:t>
            </a:r>
            <a:r>
              <a:rPr lang="ar" sz="2200" dirty="0"/>
              <a:t>تعرّف على الاحتياجات والشواغل </a:t>
            </a:r>
          </a:p>
          <a:p>
            <a:pPr marL="457200" lvl="1" indent="0" rtl="1">
              <a:spcBef>
                <a:spcPts val="600"/>
              </a:spcBef>
              <a:spcAft>
                <a:spcPts val="600"/>
              </a:spcAft>
              <a:buNone/>
            </a:pPr>
            <a:r>
              <a:rPr lang="ar-EG" sz="2200" dirty="0"/>
              <a:t>(د)	</a:t>
            </a:r>
            <a:r>
              <a:rPr lang="ar" sz="2200" dirty="0"/>
              <a:t>تعيين الموارد الداخلية والخارجية وربط الموظفين بها</a:t>
            </a:r>
          </a:p>
          <a:p>
            <a:pPr marL="457200" lvl="1" indent="0" rtl="1">
              <a:buNone/>
            </a:pPr>
            <a:endParaRPr lang="en-US" dirty="0"/>
          </a:p>
          <a:p>
            <a:pPr marL="514350" indent="-514350" rtl="1">
              <a:buFont typeface="+mj-lt"/>
              <a:buAutoNum type="arabicPeriod"/>
            </a:pPr>
            <a:endParaRPr lang="en-US" dirty="0"/>
          </a:p>
          <a:p>
            <a:pPr marL="514350" indent="-514350" rtl="1">
              <a:buFont typeface="+mj-lt"/>
              <a:buAutoNum type="arabicPeriod"/>
            </a:pPr>
            <a:endParaRPr lang="en-US" dirty="0"/>
          </a:p>
        </p:txBody>
      </p:sp>
    </p:spTree>
    <p:extLst>
      <p:ext uri="{BB962C8B-B14F-4D97-AF65-F5344CB8AC3E}">
        <p14:creationId xmlns:p14="http://schemas.microsoft.com/office/powerpoint/2010/main" val="1469341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ssolve">
                                      <p:cBhvr>
                                        <p:cTn id="10" dur="500"/>
                                        <p:tgtEl>
                                          <p:spTgt spid="3">
                                            <p:txEl>
                                              <p:pRg st="1" end="1"/>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dissolve">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dissolve">
                                      <p:cBhvr>
                                        <p:cTn id="18" dur="500"/>
                                        <p:tgtEl>
                                          <p:spTgt spid="3">
                                            <p:txEl>
                                              <p:pRg st="3" end="3"/>
                                            </p:txEl>
                                          </p:spTgt>
                                        </p:tgtEl>
                                      </p:cBhvr>
                                    </p:animEffect>
                                  </p:childTnLst>
                                </p:cTn>
                              </p:par>
                              <p:par>
                                <p:cTn id="19" presetID="9"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dissolve">
                                      <p:cBhvr>
                                        <p:cTn id="21" dur="500"/>
                                        <p:tgtEl>
                                          <p:spTgt spid="3">
                                            <p:txEl>
                                              <p:pRg st="4" end="4"/>
                                            </p:txEl>
                                          </p:spTgt>
                                        </p:tgtEl>
                                      </p:cBhvr>
                                    </p:animEffect>
                                  </p:childTnLst>
                                </p:cTn>
                              </p:par>
                              <p:par>
                                <p:cTn id="22" presetID="9" presetClass="entr" presetSubtype="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dissolve">
                                      <p:cBhvr>
                                        <p:cTn id="24" dur="500"/>
                                        <p:tgtEl>
                                          <p:spTgt spid="3">
                                            <p:txEl>
                                              <p:pRg st="5" end="5"/>
                                            </p:txEl>
                                          </p:spTgt>
                                        </p:tgtEl>
                                      </p:cBhvr>
                                    </p:animEffect>
                                  </p:childTnLst>
                                </p:cTn>
                              </p:par>
                              <p:par>
                                <p:cTn id="25" presetID="9"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dissolve">
                                      <p:cBhvr>
                                        <p:cTn id="27" dur="500"/>
                                        <p:tgtEl>
                                          <p:spTgt spid="3">
                                            <p:txEl>
                                              <p:pRg st="6" end="6"/>
                                            </p:txEl>
                                          </p:spTgt>
                                        </p:tgtEl>
                                      </p:cBhvr>
                                    </p:animEffect>
                                  </p:childTnLst>
                                </p:cTn>
                              </p:par>
                              <p:par>
                                <p:cTn id="28" presetID="9" presetClass="entr" presetSubtype="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dissolve">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7725D-32D6-AA04-E01D-4553F2378E1C}"/>
              </a:ext>
            </a:extLst>
          </p:cNvPr>
          <p:cNvSpPr>
            <a:spLocks noGrp="1"/>
          </p:cNvSpPr>
          <p:nvPr>
            <p:ph type="title"/>
          </p:nvPr>
        </p:nvSpPr>
        <p:spPr>
          <a:xfrm>
            <a:off x="1009650" y="136526"/>
            <a:ext cx="7886700" cy="611619"/>
          </a:xfrm>
        </p:spPr>
        <p:txBody>
          <a:bodyPr rtlCol="1"/>
          <a:lstStyle/>
          <a:p>
            <a:pPr rtl="1"/>
            <a:r>
              <a:rPr lang="ar" dirty="0"/>
              <a:t>ملخص الدعم المستنير بالإسعافات الأولية النفسية للمديرين</a:t>
            </a:r>
          </a:p>
        </p:txBody>
      </p:sp>
      <p:sp>
        <p:nvSpPr>
          <p:cNvPr id="4" name="Text Placeholder 2">
            <a:extLst>
              <a:ext uri="{FF2B5EF4-FFF2-40B4-BE49-F238E27FC236}">
                <a16:creationId xmlns:a16="http://schemas.microsoft.com/office/drawing/2014/main" id="{87809D96-2D17-6556-A963-DC175F83672A}"/>
              </a:ext>
            </a:extLst>
          </p:cNvPr>
          <p:cNvSpPr txBox="1">
            <a:spLocks/>
          </p:cNvSpPr>
          <p:nvPr/>
        </p:nvSpPr>
        <p:spPr>
          <a:xfrm>
            <a:off x="2760133" y="2001705"/>
            <a:ext cx="3623734" cy="2854590"/>
          </a:xfrm>
          <a:prstGeom prst="rect">
            <a:avLst/>
          </a:prstGeom>
          <a:solidFill>
            <a:schemeClr val="accent6">
              <a:lumMod val="20000"/>
              <a:lumOff val="80000"/>
            </a:schemeClr>
          </a:solidFill>
        </p:spPr>
        <p:txBody>
          <a:bodyPr rtlCol="1"/>
          <a:lstStyle>
            <a:lvl1pPr marL="228600" indent="-228600" algn="r" defTabSz="914400" rtl="1"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r" defTabSz="914400" rtl="1"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r" defTabSz="914400" rtl="1"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r" defTabSz="914400" rtl="1"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r" defTabSz="914400" rtl="1"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42950" marR="0" lvl="0" indent="-742950" defTabSz="914400" rtl="1" eaLnBrk="1" fontAlgn="auto" latinLnBrk="0" hangingPunct="1">
              <a:lnSpc>
                <a:spcPct val="100000"/>
              </a:lnSpc>
              <a:spcBef>
                <a:spcPts val="1000"/>
              </a:spcBef>
              <a:spcAft>
                <a:spcPts val="1000"/>
              </a:spcAft>
              <a:buClrTx/>
              <a:buSzTx/>
              <a:buFont typeface="+mj-lt"/>
              <a:buAutoNum type="arabicPeriod"/>
              <a:tabLst/>
              <a:defRPr/>
            </a:pPr>
            <a:r>
              <a:rPr lang="ar" sz="3600" b="1" i="0" u="none" strike="noStrike" kern="1200" cap="none" spc="0" normalizeH="0" noProof="0" dirty="0">
                <a:ln>
                  <a:noFill/>
                </a:ln>
                <a:solidFill>
                  <a:srgbClr val="70AD47">
                    <a:lumMod val="75000"/>
                  </a:srgbClr>
                </a:solidFill>
                <a:effectLst/>
                <a:uLnTx/>
                <a:uFillTx/>
                <a:latin typeface="Arial" panose="020B0604020202020204" pitchFamily="34" charset="0"/>
                <a:ea typeface="+mn-ea"/>
                <a:cs typeface="Arial" panose="020B0604020202020204" pitchFamily="34" charset="0"/>
              </a:rPr>
              <a:t>انظر</a:t>
            </a:r>
          </a:p>
          <a:p>
            <a:pPr marL="742950" marR="0" lvl="0" indent="-742950" defTabSz="914400" rtl="1" eaLnBrk="1" fontAlgn="auto" latinLnBrk="0" hangingPunct="1">
              <a:lnSpc>
                <a:spcPct val="100000"/>
              </a:lnSpc>
              <a:spcBef>
                <a:spcPts val="1000"/>
              </a:spcBef>
              <a:spcAft>
                <a:spcPts val="1000"/>
              </a:spcAft>
              <a:buClrTx/>
              <a:buSzTx/>
              <a:buFont typeface="+mj-lt"/>
              <a:buAutoNum type="arabicPeriod"/>
              <a:tabLst/>
              <a:defRPr/>
            </a:pPr>
            <a:r>
              <a:rPr lang="ar" sz="3600" b="1" i="0" u="none" strike="noStrike" kern="1200" cap="none" spc="0" normalizeH="0" noProof="0" dirty="0">
                <a:ln>
                  <a:noFill/>
                </a:ln>
                <a:solidFill>
                  <a:srgbClr val="70AD47">
                    <a:lumMod val="75000"/>
                  </a:srgbClr>
                </a:solidFill>
                <a:effectLst/>
                <a:uLnTx/>
                <a:uFillTx/>
                <a:latin typeface="Arial" panose="020B0604020202020204" pitchFamily="34" charset="0"/>
                <a:ea typeface="+mn-ea"/>
                <a:cs typeface="Arial" panose="020B0604020202020204" pitchFamily="34" charset="0"/>
              </a:rPr>
              <a:t>استمع </a:t>
            </a:r>
          </a:p>
          <a:p>
            <a:pPr marL="742950" marR="0" lvl="0" indent="-742950" defTabSz="914400" rtl="1" eaLnBrk="1" fontAlgn="auto" latinLnBrk="0" hangingPunct="1">
              <a:lnSpc>
                <a:spcPct val="100000"/>
              </a:lnSpc>
              <a:spcBef>
                <a:spcPts val="1000"/>
              </a:spcBef>
              <a:spcAft>
                <a:spcPts val="1000"/>
              </a:spcAft>
              <a:buClrTx/>
              <a:buSzTx/>
              <a:buFont typeface="+mj-lt"/>
              <a:buAutoNum type="arabicPeriod"/>
              <a:tabLst/>
              <a:defRPr/>
            </a:pPr>
            <a:r>
              <a:rPr lang="ar" sz="3600" b="1" i="0" u="none" strike="noStrike" kern="1200" cap="none" spc="0" normalizeH="0" noProof="0" dirty="0">
                <a:ln>
                  <a:noFill/>
                </a:ln>
                <a:solidFill>
                  <a:srgbClr val="70AD47">
                    <a:lumMod val="75000"/>
                  </a:srgbClr>
                </a:solidFill>
                <a:effectLst/>
                <a:uLnTx/>
                <a:uFillTx/>
                <a:latin typeface="Arial" panose="020B0604020202020204" pitchFamily="34" charset="0"/>
                <a:ea typeface="+mn-ea"/>
                <a:cs typeface="Arial" panose="020B0604020202020204" pitchFamily="34" charset="0"/>
              </a:rPr>
              <a:t>اربط</a:t>
            </a:r>
            <a:endParaRPr kumimoji="0" lang="en-US" sz="2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7361123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7725D-32D6-AA04-E01D-4553F2378E1C}"/>
              </a:ext>
            </a:extLst>
          </p:cNvPr>
          <p:cNvSpPr>
            <a:spLocks noGrp="1"/>
          </p:cNvSpPr>
          <p:nvPr>
            <p:ph type="title"/>
          </p:nvPr>
        </p:nvSpPr>
        <p:spPr>
          <a:xfrm>
            <a:off x="1094733" y="136526"/>
            <a:ext cx="7886700" cy="611619"/>
          </a:xfrm>
        </p:spPr>
        <p:txBody>
          <a:bodyPr rtlCol="1"/>
          <a:lstStyle/>
          <a:p>
            <a:pPr rtl="1"/>
            <a:r>
              <a:rPr lang="ar" dirty="0"/>
              <a:t>اختبر معلوماتك</a:t>
            </a:r>
          </a:p>
        </p:txBody>
      </p:sp>
      <p:sp>
        <p:nvSpPr>
          <p:cNvPr id="5" name="TextBox 4">
            <a:extLst>
              <a:ext uri="{FF2B5EF4-FFF2-40B4-BE49-F238E27FC236}">
                <a16:creationId xmlns:a16="http://schemas.microsoft.com/office/drawing/2014/main" id="{99CAB330-66DE-D8A2-3658-C6E17D1107AB}"/>
              </a:ext>
            </a:extLst>
          </p:cNvPr>
          <p:cNvSpPr txBox="1"/>
          <p:nvPr/>
        </p:nvSpPr>
        <p:spPr>
          <a:xfrm>
            <a:off x="159917" y="1225270"/>
            <a:ext cx="6680200" cy="3760004"/>
          </a:xfrm>
          <a:prstGeom prst="rect">
            <a:avLst/>
          </a:prstGeom>
          <a:noFill/>
        </p:spPr>
        <p:txBody>
          <a:bodyPr wrap="square" rtlCol="1">
            <a:spAutoFit/>
          </a:bodyPr>
          <a:lstStyle/>
          <a:p>
            <a:pPr rtl="1">
              <a:spcBef>
                <a:spcPts val="1800"/>
              </a:spcBef>
            </a:pPr>
            <a:r>
              <a:rPr lang="ar" sz="2000" dirty="0"/>
              <a:t>الإسعافات الأولية النفسية هي الدعم المقدم إلى الشخص </a:t>
            </a:r>
            <a:br>
              <a:rPr lang="en-US" sz="2000" dirty="0"/>
            </a:br>
            <a:r>
              <a:rPr lang="ar" sz="2000" dirty="0"/>
              <a:t>الذي يعاني من كرب عاطفي</a:t>
            </a:r>
          </a:p>
          <a:p>
            <a:pPr rtl="1">
              <a:spcBef>
                <a:spcPts val="1800"/>
              </a:spcBef>
            </a:pPr>
            <a:r>
              <a:rPr lang="ar" sz="2000" dirty="0"/>
              <a:t>الإسعافات الأولية النفسية لا تحل محل المساعدة الطبية أو التخصصية. إذا وجدت شخصًا في أزمة، فالتمس المساعدة التخصصية فورًا. </a:t>
            </a:r>
          </a:p>
          <a:p>
            <a:pPr rtl="1">
              <a:lnSpc>
                <a:spcPct val="150000"/>
              </a:lnSpc>
              <a:spcBef>
                <a:spcPts val="1800"/>
              </a:spcBef>
            </a:pPr>
            <a:endParaRPr lang="en-US" sz="2000" dirty="0"/>
          </a:p>
          <a:p>
            <a:pPr rtl="1">
              <a:lnSpc>
                <a:spcPct val="150000"/>
              </a:lnSpc>
            </a:pPr>
            <a:r>
              <a:rPr lang="ar" sz="2000" dirty="0"/>
              <a:t>العناية بالنفس ليست جزءًا مهمًّا من الإسعافات الأولية النفسية.</a:t>
            </a:r>
          </a:p>
          <a:p>
            <a:pPr rtl="1">
              <a:lnSpc>
                <a:spcPts val="2250"/>
              </a:lnSpc>
              <a:spcBef>
                <a:spcPts val="1800"/>
              </a:spcBef>
            </a:pPr>
            <a:endParaRPr lang="en-US" sz="2000" dirty="0"/>
          </a:p>
          <a:p>
            <a:pPr rtl="1">
              <a:lnSpc>
                <a:spcPts val="2250"/>
              </a:lnSpc>
              <a:spcBef>
                <a:spcPts val="1800"/>
              </a:spcBef>
            </a:pPr>
            <a:endParaRPr lang="en-US" sz="2000" dirty="0"/>
          </a:p>
        </p:txBody>
      </p:sp>
      <p:pic>
        <p:nvPicPr>
          <p:cNvPr id="6" name="Picture 5">
            <a:extLst>
              <a:ext uri="{FF2B5EF4-FFF2-40B4-BE49-F238E27FC236}">
                <a16:creationId xmlns:a16="http://schemas.microsoft.com/office/drawing/2014/main" id="{765983B6-5820-AE95-645C-E7E63133C3ED}"/>
              </a:ext>
            </a:extLst>
          </p:cNvPr>
          <p:cNvPicPr>
            <a:picLocks noChangeAspect="1"/>
          </p:cNvPicPr>
          <p:nvPr/>
        </p:nvPicPr>
        <p:blipFill>
          <a:blip r:embed="rId3"/>
          <a:stretch>
            <a:fillRect/>
          </a:stretch>
        </p:blipFill>
        <p:spPr>
          <a:xfrm>
            <a:off x="7088395" y="1225270"/>
            <a:ext cx="1761897" cy="597460"/>
          </a:xfrm>
          <a:prstGeom prst="rect">
            <a:avLst/>
          </a:prstGeom>
        </p:spPr>
      </p:pic>
      <p:sp>
        <p:nvSpPr>
          <p:cNvPr id="7" name="TextBox 6">
            <a:extLst>
              <a:ext uri="{FF2B5EF4-FFF2-40B4-BE49-F238E27FC236}">
                <a16:creationId xmlns:a16="http://schemas.microsoft.com/office/drawing/2014/main" id="{A6FD9798-7239-6293-E85E-490889203A84}"/>
              </a:ext>
            </a:extLst>
          </p:cNvPr>
          <p:cNvSpPr txBox="1"/>
          <p:nvPr/>
        </p:nvSpPr>
        <p:spPr>
          <a:xfrm>
            <a:off x="7192528" y="1293167"/>
            <a:ext cx="1553630" cy="461665"/>
          </a:xfrm>
          <a:prstGeom prst="rect">
            <a:avLst/>
          </a:prstGeom>
          <a:noFill/>
        </p:spPr>
        <p:txBody>
          <a:bodyPr wrap="none" rtlCol="1">
            <a:spAutoFit/>
          </a:bodyPr>
          <a:lstStyle/>
          <a:p>
            <a:pPr rtl="1"/>
            <a:r>
              <a:rPr lang="ar" sz="2400" b="1" dirty="0">
                <a:solidFill>
                  <a:schemeClr val="bg1"/>
                </a:solidFill>
                <a:latin typeface="Wingdings 2" pitchFamily="2" charset="2"/>
                <a:ea typeface="Open Sans" panose="020B0306030504020204" pitchFamily="34" charset="0"/>
                <a:cs typeface="Open Sans" panose="020B0306030504020204" pitchFamily="34" charset="0"/>
              </a:rPr>
              <a:t>R </a:t>
            </a:r>
            <a:r>
              <a:rPr lang="ar" sz="2400" b="1" dirty="0">
                <a:solidFill>
                  <a:schemeClr val="bg1"/>
                </a:solidFill>
                <a:latin typeface="Open Sans" panose="020B0306030504020204" pitchFamily="34" charset="0"/>
                <a:ea typeface="Open Sans" panose="020B0306030504020204" pitchFamily="34" charset="0"/>
                <a:cs typeface="Open Sans" panose="020B0306030504020204" pitchFamily="34" charset="0"/>
              </a:rPr>
              <a:t>صواب</a:t>
            </a:r>
          </a:p>
        </p:txBody>
      </p:sp>
      <p:pic>
        <p:nvPicPr>
          <p:cNvPr id="8" name="Picture 7">
            <a:extLst>
              <a:ext uri="{FF2B5EF4-FFF2-40B4-BE49-F238E27FC236}">
                <a16:creationId xmlns:a16="http://schemas.microsoft.com/office/drawing/2014/main" id="{D30D899E-C752-7DF8-4D72-29F622885373}"/>
              </a:ext>
            </a:extLst>
          </p:cNvPr>
          <p:cNvPicPr>
            <a:picLocks noChangeAspect="1"/>
          </p:cNvPicPr>
          <p:nvPr/>
        </p:nvPicPr>
        <p:blipFill>
          <a:blip r:embed="rId3"/>
          <a:stretch>
            <a:fillRect/>
          </a:stretch>
        </p:blipFill>
        <p:spPr>
          <a:xfrm>
            <a:off x="7090645" y="2149702"/>
            <a:ext cx="1761897" cy="597460"/>
          </a:xfrm>
          <a:prstGeom prst="rect">
            <a:avLst/>
          </a:prstGeom>
        </p:spPr>
      </p:pic>
      <p:sp>
        <p:nvSpPr>
          <p:cNvPr id="11" name="TextBox 10">
            <a:extLst>
              <a:ext uri="{FF2B5EF4-FFF2-40B4-BE49-F238E27FC236}">
                <a16:creationId xmlns:a16="http://schemas.microsoft.com/office/drawing/2014/main" id="{6032C206-097F-1D3C-B547-9512689B2547}"/>
              </a:ext>
            </a:extLst>
          </p:cNvPr>
          <p:cNvSpPr txBox="1"/>
          <p:nvPr/>
        </p:nvSpPr>
        <p:spPr>
          <a:xfrm>
            <a:off x="7165577" y="2234211"/>
            <a:ext cx="1553630" cy="461665"/>
          </a:xfrm>
          <a:prstGeom prst="rect">
            <a:avLst/>
          </a:prstGeom>
          <a:noFill/>
        </p:spPr>
        <p:txBody>
          <a:bodyPr wrap="none" rtlCol="1">
            <a:spAutoFit/>
          </a:bodyPr>
          <a:lstStyle/>
          <a:p>
            <a:pPr rtl="1"/>
            <a:r>
              <a:rPr lang="ar" sz="2400" b="1">
                <a:solidFill>
                  <a:schemeClr val="bg1"/>
                </a:solidFill>
                <a:latin typeface="Wingdings 2" pitchFamily="2" charset="2"/>
                <a:ea typeface="Open Sans" panose="020B0306030504020204" pitchFamily="34" charset="0"/>
                <a:cs typeface="Open Sans" panose="020B0306030504020204" pitchFamily="34" charset="0"/>
              </a:rPr>
              <a:t>R </a:t>
            </a:r>
            <a:r>
              <a:rPr lang="ar" sz="2400" b="1">
                <a:solidFill>
                  <a:schemeClr val="bg1"/>
                </a:solidFill>
                <a:latin typeface="Open Sans" panose="020B0306030504020204" pitchFamily="34" charset="0"/>
                <a:ea typeface="Open Sans" panose="020B0306030504020204" pitchFamily="34" charset="0"/>
                <a:cs typeface="Open Sans" panose="020B0306030504020204" pitchFamily="34" charset="0"/>
              </a:rPr>
              <a:t>صواب</a:t>
            </a:r>
          </a:p>
        </p:txBody>
      </p:sp>
      <p:sp>
        <p:nvSpPr>
          <p:cNvPr id="13" name="TextBox 12">
            <a:extLst>
              <a:ext uri="{FF2B5EF4-FFF2-40B4-BE49-F238E27FC236}">
                <a16:creationId xmlns:a16="http://schemas.microsoft.com/office/drawing/2014/main" id="{3BE37EFC-3FC7-8FF8-C5A3-DDB1146C7DBD}"/>
              </a:ext>
            </a:extLst>
          </p:cNvPr>
          <p:cNvSpPr txBox="1"/>
          <p:nvPr/>
        </p:nvSpPr>
        <p:spPr>
          <a:xfrm>
            <a:off x="510135" y="4233819"/>
            <a:ext cx="1553630" cy="461665"/>
          </a:xfrm>
          <a:prstGeom prst="rect">
            <a:avLst/>
          </a:prstGeom>
          <a:noFill/>
        </p:spPr>
        <p:txBody>
          <a:bodyPr wrap="none" rtlCol="1">
            <a:spAutoFit/>
          </a:bodyPr>
          <a:lstStyle/>
          <a:p>
            <a:pPr rtl="1"/>
            <a:r>
              <a:rPr lang="ar" sz="2400" b="1">
                <a:solidFill>
                  <a:schemeClr val="bg1"/>
                </a:solidFill>
                <a:latin typeface="Wingdings 2" pitchFamily="2" charset="2"/>
                <a:ea typeface="Open Sans" panose="020B0306030504020204" pitchFamily="34" charset="0"/>
                <a:cs typeface="Open Sans" panose="020B0306030504020204" pitchFamily="34" charset="0"/>
              </a:rPr>
              <a:t>R </a:t>
            </a:r>
            <a:r>
              <a:rPr lang="ar" sz="2400" b="1">
                <a:solidFill>
                  <a:schemeClr val="bg1"/>
                </a:solidFill>
                <a:latin typeface="Open Sans" panose="020B0306030504020204" pitchFamily="34" charset="0"/>
                <a:ea typeface="Open Sans" panose="020B0306030504020204" pitchFamily="34" charset="0"/>
                <a:cs typeface="Open Sans" panose="020B0306030504020204" pitchFamily="34" charset="0"/>
              </a:rPr>
              <a:t>صواب</a:t>
            </a:r>
          </a:p>
        </p:txBody>
      </p:sp>
      <p:sp>
        <p:nvSpPr>
          <p:cNvPr id="16" name="TextBox 15">
            <a:extLst>
              <a:ext uri="{FF2B5EF4-FFF2-40B4-BE49-F238E27FC236}">
                <a16:creationId xmlns:a16="http://schemas.microsoft.com/office/drawing/2014/main" id="{40008B2C-406A-2DCA-C929-66BDAF3CBCA2}"/>
              </a:ext>
            </a:extLst>
          </p:cNvPr>
          <p:cNvSpPr txBox="1"/>
          <p:nvPr/>
        </p:nvSpPr>
        <p:spPr>
          <a:xfrm>
            <a:off x="510135" y="5028708"/>
            <a:ext cx="1553630" cy="461665"/>
          </a:xfrm>
          <a:prstGeom prst="rect">
            <a:avLst/>
          </a:prstGeom>
          <a:noFill/>
        </p:spPr>
        <p:txBody>
          <a:bodyPr wrap="none" rtlCol="1">
            <a:spAutoFit/>
          </a:bodyPr>
          <a:lstStyle/>
          <a:p>
            <a:pPr rtl="1"/>
            <a:r>
              <a:rPr lang="ar" sz="2400" b="1">
                <a:solidFill>
                  <a:schemeClr val="bg1"/>
                </a:solidFill>
                <a:latin typeface="Wingdings 2" pitchFamily="2" charset="2"/>
                <a:ea typeface="Open Sans" panose="020B0306030504020204" pitchFamily="34" charset="0"/>
                <a:cs typeface="Open Sans" panose="020B0306030504020204" pitchFamily="34" charset="0"/>
              </a:rPr>
              <a:t>R </a:t>
            </a:r>
            <a:r>
              <a:rPr lang="ar" sz="2400" b="1">
                <a:solidFill>
                  <a:schemeClr val="bg1"/>
                </a:solidFill>
                <a:latin typeface="Open Sans" panose="020B0306030504020204" pitchFamily="34" charset="0"/>
                <a:ea typeface="Open Sans" panose="020B0306030504020204" pitchFamily="34" charset="0"/>
                <a:cs typeface="Open Sans" panose="020B0306030504020204" pitchFamily="34" charset="0"/>
              </a:rPr>
              <a:t>صواب</a:t>
            </a:r>
          </a:p>
        </p:txBody>
      </p:sp>
      <p:grpSp>
        <p:nvGrpSpPr>
          <p:cNvPr id="17" name="False" descr="False Reducing stigma is not an important part of being a Mental Health First Aider. Language doesn’t matter. &#10;">
            <a:extLst>
              <a:ext uri="{FF2B5EF4-FFF2-40B4-BE49-F238E27FC236}">
                <a16:creationId xmlns:a16="http://schemas.microsoft.com/office/drawing/2014/main" id="{287C5AC2-E489-9D06-2C20-4B51E3FDE8CA}"/>
              </a:ext>
            </a:extLst>
          </p:cNvPr>
          <p:cNvGrpSpPr/>
          <p:nvPr/>
        </p:nvGrpSpPr>
        <p:grpSpPr>
          <a:xfrm>
            <a:off x="7113074" y="3277681"/>
            <a:ext cx="1758497" cy="599440"/>
            <a:chOff x="636103" y="3910701"/>
            <a:chExt cx="1758497" cy="599440"/>
          </a:xfrm>
        </p:grpSpPr>
        <p:sp>
          <p:nvSpPr>
            <p:cNvPr id="18" name="Rounded Rectangle 19">
              <a:extLst>
                <a:ext uri="{FF2B5EF4-FFF2-40B4-BE49-F238E27FC236}">
                  <a16:creationId xmlns:a16="http://schemas.microsoft.com/office/drawing/2014/main" id="{9B20A0CA-5AC0-0C5F-E4DD-31AD9AFFA42F}"/>
                </a:ext>
              </a:extLst>
            </p:cNvPr>
            <p:cNvSpPr/>
            <p:nvPr/>
          </p:nvSpPr>
          <p:spPr>
            <a:xfrm>
              <a:off x="636103" y="3910701"/>
              <a:ext cx="1757776" cy="599440"/>
            </a:xfrm>
            <a:prstGeom prst="round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en-US"/>
            </a:p>
          </p:txBody>
        </p:sp>
        <p:sp>
          <p:nvSpPr>
            <p:cNvPr id="19" name="TextBox 18">
              <a:extLst>
                <a:ext uri="{FF2B5EF4-FFF2-40B4-BE49-F238E27FC236}">
                  <a16:creationId xmlns:a16="http://schemas.microsoft.com/office/drawing/2014/main" id="{88BC71FC-9596-3427-7675-B31FCC78A112}"/>
                </a:ext>
              </a:extLst>
            </p:cNvPr>
            <p:cNvSpPr txBox="1"/>
            <p:nvPr/>
          </p:nvSpPr>
          <p:spPr>
            <a:xfrm>
              <a:off x="738121" y="3998187"/>
              <a:ext cx="1656479" cy="461665"/>
            </a:xfrm>
            <a:prstGeom prst="rect">
              <a:avLst/>
            </a:prstGeom>
            <a:noFill/>
          </p:spPr>
          <p:txBody>
            <a:bodyPr wrap="none" rtlCol="1">
              <a:spAutoFit/>
            </a:bodyPr>
            <a:lstStyle/>
            <a:p>
              <a:pPr rtl="1"/>
              <a:r>
                <a:rPr lang="ar" sz="2400" b="1" dirty="0">
                  <a:solidFill>
                    <a:schemeClr val="bg1"/>
                  </a:solidFill>
                  <a:latin typeface="Wingdings 2" pitchFamily="2" charset="2"/>
                  <a:ea typeface="Open Sans" panose="020B0306030504020204" pitchFamily="34" charset="0"/>
                  <a:cs typeface="Open Sans" panose="020B0306030504020204" pitchFamily="34" charset="0"/>
                </a:rPr>
                <a:t>T </a:t>
              </a:r>
              <a:r>
                <a:rPr lang="ar" sz="2400" b="1" dirty="0">
                  <a:solidFill>
                    <a:schemeClr val="bg1"/>
                  </a:solidFill>
                  <a:latin typeface="Open Sans" panose="020B0306030504020204" pitchFamily="34" charset="0"/>
                  <a:ea typeface="Open Sans" panose="020B0306030504020204" pitchFamily="34" charset="0"/>
                  <a:cs typeface="Open Sans" panose="020B0306030504020204" pitchFamily="34" charset="0"/>
                </a:rPr>
                <a:t>خطأ</a:t>
              </a:r>
            </a:p>
          </p:txBody>
        </p:sp>
      </p:grpSp>
    </p:spTree>
    <p:extLst>
      <p:ext uri="{BB962C8B-B14F-4D97-AF65-F5344CB8AC3E}">
        <p14:creationId xmlns:p14="http://schemas.microsoft.com/office/powerpoint/2010/main" val="1946283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343132-2586-EFCF-8AB7-2B5276EDD01B}"/>
              </a:ext>
            </a:extLst>
          </p:cNvPr>
          <p:cNvSpPr>
            <a:spLocks noGrp="1"/>
          </p:cNvSpPr>
          <p:nvPr>
            <p:ph type="title"/>
          </p:nvPr>
        </p:nvSpPr>
        <p:spPr>
          <a:xfrm>
            <a:off x="1070610" y="136526"/>
            <a:ext cx="7886700" cy="611619"/>
          </a:xfrm>
        </p:spPr>
        <p:txBody>
          <a:bodyPr rtlCol="1"/>
          <a:lstStyle/>
          <a:p>
            <a:pPr rtl="1"/>
            <a:r>
              <a:rPr lang="ar" dirty="0"/>
              <a:t>مراجع حول الإسعافات الأولية النفسية في مختلف السياقات</a:t>
            </a:r>
          </a:p>
        </p:txBody>
      </p:sp>
      <p:sp>
        <p:nvSpPr>
          <p:cNvPr id="3" name="Text Placeholder 2">
            <a:extLst>
              <a:ext uri="{FF2B5EF4-FFF2-40B4-BE49-F238E27FC236}">
                <a16:creationId xmlns:a16="http://schemas.microsoft.com/office/drawing/2014/main" id="{9F59D8DE-6ABA-6485-5BD3-5A0C3A795EA6}"/>
              </a:ext>
            </a:extLst>
          </p:cNvPr>
          <p:cNvSpPr>
            <a:spLocks noGrp="1"/>
          </p:cNvSpPr>
          <p:nvPr>
            <p:ph type="body" sz="quarter" idx="10"/>
          </p:nvPr>
        </p:nvSpPr>
        <p:spPr>
          <a:xfrm>
            <a:off x="461963" y="1146175"/>
            <a:ext cx="8239125" cy="4830082"/>
          </a:xfrm>
        </p:spPr>
        <p:txBody>
          <a:bodyPr rtlCol="1"/>
          <a:lstStyle/>
          <a:p>
            <a:pPr rtl="1"/>
            <a:r>
              <a:rPr lang="ar" sz="2400" dirty="0">
                <a:effectLst/>
                <a:latin typeface="Arial" panose="020B0604020202020204" pitchFamily="34" charset="0"/>
              </a:rPr>
              <a:t>منظمة الصحة العالمية </a:t>
            </a:r>
            <a:r>
              <a:rPr lang="ar" sz="2400" dirty="0">
                <a:effectLst/>
                <a:latin typeface="Arial,Italic"/>
              </a:rPr>
              <a:t>الإسعافات الأولية النفسية: دليل للعاملين الميدانيين </a:t>
            </a:r>
            <a:r>
              <a:rPr lang="en-US" sz="2000" dirty="0">
                <a:solidFill>
                  <a:srgbClr val="492D82"/>
                </a:solidFill>
                <a:effectLst/>
                <a:latin typeface="Arial" panose="020B0604020202020204" pitchFamily="34" charset="0"/>
                <a:hlinkClick r:id="rId3"/>
              </a:rPr>
              <a:t>https://www.who.int/publications/i/item/9789241548205</a:t>
            </a:r>
            <a:r>
              <a:rPr lang="ar" sz="2000" dirty="0">
                <a:solidFill>
                  <a:srgbClr val="492D82"/>
                </a:solidFill>
                <a:effectLst/>
                <a:latin typeface="Arial" panose="020B0604020202020204" pitchFamily="34" charset="0"/>
              </a:rPr>
              <a:t> </a:t>
            </a:r>
          </a:p>
          <a:p>
            <a:pPr rtl="1"/>
            <a:r>
              <a:rPr lang="ar" sz="2400" dirty="0">
                <a:effectLst/>
                <a:latin typeface="Arial,Italic"/>
              </a:rPr>
              <a:t>الإسعافات الأولية النفسية بعد تكييفها مع تفشي الإيبولا (منظمة الصحة العالمية) </a:t>
            </a:r>
            <a:r>
              <a:rPr lang="en-US" sz="2000" dirty="0">
                <a:solidFill>
                  <a:srgbClr val="492D82"/>
                </a:solidFill>
                <a:effectLst/>
                <a:latin typeface="Arial,Italic"/>
                <a:hlinkClick r:id="rId4"/>
              </a:rPr>
              <a:t>https://www.who.int/publications/i/item/9789241548847</a:t>
            </a:r>
            <a:endParaRPr lang="ar" sz="2000" dirty="0">
              <a:solidFill>
                <a:srgbClr val="492D82"/>
              </a:solidFill>
              <a:effectLst/>
              <a:latin typeface="Arial,Italic"/>
            </a:endParaRPr>
          </a:p>
          <a:p>
            <a:pPr rtl="1"/>
            <a:r>
              <a:rPr lang="ar" sz="2400" dirty="0">
                <a:effectLst/>
                <a:latin typeface="Arial" panose="020B0604020202020204" pitchFamily="34" charset="0"/>
              </a:rPr>
              <a:t>الشبكة الوطنية للإجهاد الناتج عن الصدمة لدى الأطفال </a:t>
            </a:r>
            <a:r>
              <a:rPr lang="ar" sz="2400" dirty="0">
                <a:effectLst/>
                <a:latin typeface="Arial,Italic"/>
              </a:rPr>
              <a:t>دليل الإسعافات الأولية النفسية، الطبعة الثانية </a:t>
            </a:r>
            <a:r>
              <a:rPr lang="en-US" sz="2000" dirty="0">
                <a:solidFill>
                  <a:srgbClr val="492D82"/>
                </a:solidFill>
                <a:effectLst/>
                <a:latin typeface="Arial,Italic"/>
                <a:hlinkClick r:id="rId5"/>
              </a:rPr>
              <a:t>https://www.nctsn.org/resources/psychological-first-aid-pfa-field-operations-guide-2nd-edition</a:t>
            </a:r>
            <a:r>
              <a:rPr lang="ar" sz="2000" dirty="0">
                <a:solidFill>
                  <a:srgbClr val="492D82"/>
                </a:solidFill>
                <a:effectLst/>
                <a:latin typeface="Arial,Italic"/>
              </a:rPr>
              <a:t> </a:t>
            </a:r>
          </a:p>
          <a:p>
            <a:pPr rtl="1"/>
            <a:r>
              <a:rPr lang="ar" sz="2400" dirty="0">
                <a:latin typeface="Arial,Italic"/>
              </a:rPr>
              <a:t>الإسعافات الأولية النفسية لأوائل المتدخلين، إدارة الخدمات المتعلقة بتعاطي مواد الإدمان والصحة العقلية</a:t>
            </a:r>
            <a:r>
              <a:rPr lang="ar" sz="2000" dirty="0">
                <a:latin typeface="Arial,Italic"/>
              </a:rPr>
              <a:t> </a:t>
            </a:r>
            <a:r>
              <a:rPr lang="en-US" sz="2000" dirty="0">
                <a:solidFill>
                  <a:srgbClr val="492D82"/>
                </a:solidFill>
                <a:latin typeface="Arial,Italic"/>
                <a:hlinkClick r:id="rId6"/>
              </a:rPr>
              <a:t>https://store.samhsa.gov/sites/default/files/d7/priv/sma11-disaster-02.pdf</a:t>
            </a:r>
            <a:r>
              <a:rPr lang="ar" sz="2000" dirty="0">
                <a:solidFill>
                  <a:srgbClr val="492D82"/>
                </a:solidFill>
                <a:latin typeface="Arial,Italic"/>
              </a:rPr>
              <a:t> </a:t>
            </a:r>
            <a:r>
              <a:rPr lang="ar" sz="2000" dirty="0">
                <a:solidFill>
                  <a:srgbClr val="492D82"/>
                </a:solidFill>
                <a:effectLst/>
                <a:latin typeface="Arial,Italic"/>
              </a:rPr>
              <a:t> </a:t>
            </a:r>
            <a:endParaRPr lang="en-US" sz="2800" dirty="0">
              <a:effectLst/>
            </a:endParaRPr>
          </a:p>
          <a:p>
            <a:pPr rtl="1"/>
            <a:endParaRPr lang="en-US" dirty="0">
              <a:effectLst/>
            </a:endParaRPr>
          </a:p>
          <a:p>
            <a:pPr rtl="1"/>
            <a:endParaRPr lang="en-US" dirty="0"/>
          </a:p>
        </p:txBody>
      </p:sp>
    </p:spTree>
    <p:extLst>
      <p:ext uri="{BB962C8B-B14F-4D97-AF65-F5344CB8AC3E}">
        <p14:creationId xmlns:p14="http://schemas.microsoft.com/office/powerpoint/2010/main" val="37355623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1DC65-E699-0A20-B5B3-A0B6E0791F3A}"/>
              </a:ext>
            </a:extLst>
          </p:cNvPr>
          <p:cNvSpPr>
            <a:spLocks noGrp="1"/>
          </p:cNvSpPr>
          <p:nvPr>
            <p:ph type="title"/>
          </p:nvPr>
        </p:nvSpPr>
        <p:spPr>
          <a:xfrm>
            <a:off x="1070610" y="136526"/>
            <a:ext cx="7886700" cy="611619"/>
          </a:xfrm>
        </p:spPr>
        <p:txBody>
          <a:bodyPr rtlCol="1"/>
          <a:lstStyle/>
          <a:p>
            <a:pPr rtl="1"/>
            <a:r>
              <a:rPr lang="ar" dirty="0"/>
              <a:t>موارد لمصاحبة هذه الدورة</a:t>
            </a:r>
          </a:p>
        </p:txBody>
      </p:sp>
      <p:sp>
        <p:nvSpPr>
          <p:cNvPr id="3" name="Text Placeholder 2">
            <a:extLst>
              <a:ext uri="{FF2B5EF4-FFF2-40B4-BE49-F238E27FC236}">
                <a16:creationId xmlns:a16="http://schemas.microsoft.com/office/drawing/2014/main" id="{B55FBFA0-AFC1-16C7-07EA-2ACFBAB9BB81}"/>
              </a:ext>
            </a:extLst>
          </p:cNvPr>
          <p:cNvSpPr>
            <a:spLocks noGrp="1"/>
          </p:cNvSpPr>
          <p:nvPr>
            <p:ph type="body" sz="quarter" idx="10"/>
          </p:nvPr>
        </p:nvSpPr>
        <p:spPr>
          <a:xfrm>
            <a:off x="461963" y="1146175"/>
            <a:ext cx="8239125" cy="4552496"/>
          </a:xfrm>
        </p:spPr>
        <p:txBody>
          <a:bodyPr rtlCol="1"/>
          <a:lstStyle/>
          <a:p>
            <a:pPr marL="0" indent="0" rtl="1">
              <a:buNone/>
            </a:pPr>
            <a:r>
              <a:rPr lang="ar"/>
              <a:t>المواد التالية ينبغي أن تصاحب هذه الجلسة كمنشورات توزع على المشاركين:</a:t>
            </a:r>
          </a:p>
          <a:p>
            <a:pPr marL="514350" indent="-514350" rtl="1">
              <a:buFont typeface="+mj-lt"/>
              <a:buAutoNum type="arabicPeriod"/>
            </a:pPr>
            <a:r>
              <a:rPr lang="ar"/>
              <a:t>صحيفة (صحائف) التلميحات بشأن تفاعلات الإجهاد الشائعة واستراتيجيات التلاؤم الفعالة</a:t>
            </a:r>
          </a:p>
          <a:p>
            <a:pPr marL="514350" indent="-514350" rtl="1">
              <a:buFont typeface="+mj-lt"/>
              <a:buAutoNum type="arabicPeriod"/>
            </a:pPr>
            <a:r>
              <a:rPr lang="ar"/>
              <a:t>أداة مكتبية للمديرين</a:t>
            </a:r>
          </a:p>
          <a:p>
            <a:pPr marL="0" indent="0" rtl="1">
              <a:buNone/>
            </a:pPr>
            <a:endParaRPr lang="en-US" dirty="0"/>
          </a:p>
        </p:txBody>
      </p:sp>
    </p:spTree>
    <p:extLst>
      <p:ext uri="{BB962C8B-B14F-4D97-AF65-F5344CB8AC3E}">
        <p14:creationId xmlns:p14="http://schemas.microsoft.com/office/powerpoint/2010/main" val="1651036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AE0FF-4F38-58B8-7C0C-300B6F591B8B}"/>
              </a:ext>
            </a:extLst>
          </p:cNvPr>
          <p:cNvSpPr>
            <a:spLocks noGrp="1"/>
          </p:cNvSpPr>
          <p:nvPr>
            <p:ph type="ctrTitle"/>
          </p:nvPr>
        </p:nvSpPr>
        <p:spPr/>
        <p:txBody>
          <a:bodyPr rtlCol="1"/>
          <a:lstStyle/>
          <a:p>
            <a:pPr rtl="1"/>
            <a:r>
              <a:rPr lang="ar" dirty="0"/>
              <a:t>1. مقدمة في</a:t>
            </a:r>
            <a:br>
              <a:rPr lang="en-US" dirty="0"/>
            </a:br>
            <a:r>
              <a:rPr lang="ar" dirty="0"/>
              <a:t>الإسعافات الأولية النفسية</a:t>
            </a:r>
          </a:p>
        </p:txBody>
      </p:sp>
      <p:sp>
        <p:nvSpPr>
          <p:cNvPr id="3" name="Subtitle 2">
            <a:extLst>
              <a:ext uri="{FF2B5EF4-FFF2-40B4-BE49-F238E27FC236}">
                <a16:creationId xmlns:a16="http://schemas.microsoft.com/office/drawing/2014/main" id="{39DEE8A5-FF5B-85F2-4B11-BDA0DF9581A2}"/>
              </a:ext>
            </a:extLst>
          </p:cNvPr>
          <p:cNvSpPr>
            <a:spLocks noGrp="1"/>
          </p:cNvSpPr>
          <p:nvPr>
            <p:ph type="subTitle" idx="1"/>
          </p:nvPr>
        </p:nvSpPr>
        <p:spPr/>
        <p:txBody>
          <a:bodyPr rtlCol="1"/>
          <a:lstStyle/>
          <a:p>
            <a:pPr rtl="1"/>
            <a:endParaRPr lang="en-US" dirty="0"/>
          </a:p>
        </p:txBody>
      </p:sp>
    </p:spTree>
    <p:extLst>
      <p:ext uri="{BB962C8B-B14F-4D97-AF65-F5344CB8AC3E}">
        <p14:creationId xmlns:p14="http://schemas.microsoft.com/office/powerpoint/2010/main" val="1199803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A135F-76FE-FF24-F038-4F53B648151C}"/>
              </a:ext>
            </a:extLst>
          </p:cNvPr>
          <p:cNvSpPr>
            <a:spLocks noGrp="1"/>
          </p:cNvSpPr>
          <p:nvPr>
            <p:ph type="title"/>
          </p:nvPr>
        </p:nvSpPr>
        <p:spPr>
          <a:xfrm>
            <a:off x="1065190" y="136526"/>
            <a:ext cx="7886700" cy="611619"/>
          </a:xfrm>
        </p:spPr>
        <p:txBody>
          <a:bodyPr rtlCol="1"/>
          <a:lstStyle/>
          <a:p>
            <a:pPr rtl="1"/>
            <a:r>
              <a:rPr lang="ar" dirty="0"/>
              <a:t>الإجهاد والمرونة</a:t>
            </a:r>
          </a:p>
        </p:txBody>
      </p:sp>
      <p:sp>
        <p:nvSpPr>
          <p:cNvPr id="3" name="Text Placeholder 2">
            <a:extLst>
              <a:ext uri="{FF2B5EF4-FFF2-40B4-BE49-F238E27FC236}">
                <a16:creationId xmlns:a16="http://schemas.microsoft.com/office/drawing/2014/main" id="{559E9E7A-E167-A9FF-282A-DD59627C474C}"/>
              </a:ext>
            </a:extLst>
          </p:cNvPr>
          <p:cNvSpPr>
            <a:spLocks noGrp="1"/>
          </p:cNvSpPr>
          <p:nvPr>
            <p:ph type="body" sz="quarter" idx="10"/>
          </p:nvPr>
        </p:nvSpPr>
        <p:spPr>
          <a:xfrm>
            <a:off x="461963" y="1146175"/>
            <a:ext cx="8036577" cy="1740460"/>
          </a:xfrm>
        </p:spPr>
        <p:txBody>
          <a:bodyPr rtlCol="1"/>
          <a:lstStyle/>
          <a:p>
            <a:pPr marL="0" indent="0" rtl="1">
              <a:buNone/>
            </a:pPr>
            <a:r>
              <a:rPr lang="ar" sz="2800" i="1" dirty="0"/>
              <a:t>المرونة هي عملية التكيف بشكل جيد في مواجهة المِحن أو مصادر الإجهاد الكبيرة. </a:t>
            </a:r>
          </a:p>
          <a:p>
            <a:pPr marL="0" indent="0" rtl="1">
              <a:buNone/>
            </a:pPr>
            <a:r>
              <a:rPr lang="ar" sz="2400" b="1" dirty="0">
                <a:latin typeface="Arial" panose="020B0604020202020204" pitchFamily="34" charset="0"/>
                <a:cs typeface="Arial" panose="020B0604020202020204" pitchFamily="34" charset="0"/>
              </a:rPr>
              <a:t>ثلاث حقائق مهمة:</a:t>
            </a:r>
          </a:p>
          <a:p>
            <a:pPr rtl="1"/>
            <a:endParaRPr lang="en-US" dirty="0"/>
          </a:p>
          <a:p>
            <a:pPr rtl="1"/>
            <a:endParaRPr lang="en-US" dirty="0"/>
          </a:p>
        </p:txBody>
      </p:sp>
      <p:pic>
        <p:nvPicPr>
          <p:cNvPr id="5" name="Picture 4">
            <a:extLst>
              <a:ext uri="{FF2B5EF4-FFF2-40B4-BE49-F238E27FC236}">
                <a16:creationId xmlns:a16="http://schemas.microsoft.com/office/drawing/2014/main" id="{D0D0CF89-E019-990C-5FA9-CD5B48588E2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1963" y="2509554"/>
            <a:ext cx="4378937" cy="2923623"/>
          </a:xfrm>
          <a:prstGeom prst="rect">
            <a:avLst/>
          </a:prstGeom>
        </p:spPr>
      </p:pic>
      <p:sp>
        <p:nvSpPr>
          <p:cNvPr id="6" name="TextBox 5">
            <a:extLst>
              <a:ext uri="{FF2B5EF4-FFF2-40B4-BE49-F238E27FC236}">
                <a16:creationId xmlns:a16="http://schemas.microsoft.com/office/drawing/2014/main" id="{E6434BBF-8FF0-F5A5-6E55-A07F91C1645B}"/>
              </a:ext>
            </a:extLst>
          </p:cNvPr>
          <p:cNvSpPr txBox="1"/>
          <p:nvPr/>
        </p:nvSpPr>
        <p:spPr>
          <a:xfrm>
            <a:off x="4684888" y="2614856"/>
            <a:ext cx="4279900" cy="2231380"/>
          </a:xfrm>
          <a:prstGeom prst="rect">
            <a:avLst/>
          </a:prstGeom>
          <a:noFill/>
        </p:spPr>
        <p:txBody>
          <a:bodyPr wrap="square" rtlCol="1">
            <a:spAutoFit/>
          </a:bodyPr>
          <a:lstStyle/>
          <a:p>
            <a:pPr marL="800100" lvl="1" indent="-342900" rtl="1">
              <a:spcBef>
                <a:spcPts val="600"/>
              </a:spcBef>
              <a:spcAft>
                <a:spcPts val="600"/>
              </a:spcAft>
              <a:buFont typeface="Wingdings" panose="05000000000000000000" pitchFamily="2" charset="2"/>
              <a:buChar char=""/>
            </a:pPr>
            <a:r>
              <a:rPr lang="ar" sz="2400" dirty="0">
                <a:latin typeface="Arial" panose="020B0604020202020204" pitchFamily="34" charset="0"/>
                <a:cs typeface="Arial" panose="020B0604020202020204" pitchFamily="34" charset="0"/>
              </a:rPr>
              <a:t>المرونة هي القاعدة</a:t>
            </a:r>
          </a:p>
          <a:p>
            <a:pPr marL="800100" lvl="1" indent="-342900" rtl="1">
              <a:spcBef>
                <a:spcPts val="600"/>
              </a:spcBef>
              <a:spcAft>
                <a:spcPts val="600"/>
              </a:spcAft>
              <a:buFont typeface="Wingdings" panose="05000000000000000000" pitchFamily="2" charset="2"/>
              <a:buChar char=""/>
            </a:pPr>
            <a:r>
              <a:rPr lang="ar" sz="2400" dirty="0">
                <a:latin typeface="Arial" panose="020B0604020202020204" pitchFamily="34" charset="0"/>
                <a:cs typeface="Arial" panose="020B0604020202020204" pitchFamily="34" charset="0"/>
              </a:rPr>
              <a:t>يمكن تحسين تجاربنا ونتائجنا بالدعم الجيد</a:t>
            </a:r>
          </a:p>
          <a:p>
            <a:pPr marL="800100" lvl="1" indent="-342900" rtl="1">
              <a:spcBef>
                <a:spcPts val="600"/>
              </a:spcBef>
              <a:spcAft>
                <a:spcPts val="600"/>
              </a:spcAft>
              <a:buFont typeface="Wingdings" panose="05000000000000000000" pitchFamily="2" charset="2"/>
              <a:buChar char=""/>
            </a:pPr>
            <a:r>
              <a:rPr lang="ar" sz="2400" dirty="0">
                <a:latin typeface="Arial" panose="020B0604020202020204" pitchFamily="34" charset="0"/>
                <a:cs typeface="Arial" panose="020B0604020202020204" pitchFamily="34" charset="0"/>
              </a:rPr>
              <a:t>لا يوجد مسار واحد إلى المرونة</a:t>
            </a:r>
          </a:p>
          <a:p>
            <a:pPr rtl="1"/>
            <a:endParaRPr lang="en-US" dirty="0"/>
          </a:p>
        </p:txBody>
      </p:sp>
    </p:spTree>
    <p:extLst>
      <p:ext uri="{BB962C8B-B14F-4D97-AF65-F5344CB8AC3E}">
        <p14:creationId xmlns:p14="http://schemas.microsoft.com/office/powerpoint/2010/main" val="3868083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par>
                                <p:cTn id="13" presetID="9"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dissolve">
                                      <p:cBhvr>
                                        <p:cTn id="15" dur="500"/>
                                        <p:tgtEl>
                                          <p:spTgt spid="5"/>
                                        </p:tgtEl>
                                      </p:cBhvr>
                                    </p:animEffect>
                                  </p:childTnLst>
                                </p:cTn>
                              </p:par>
                              <p:par>
                                <p:cTn id="16" presetID="2" presetClass="entr" presetSubtype="8"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0-#ppt_w/2"/>
                                          </p:val>
                                        </p:tav>
                                        <p:tav tm="100000">
                                          <p:val>
                                            <p:strVal val="#ppt_x"/>
                                          </p:val>
                                        </p:tav>
                                      </p:tavLst>
                                    </p:anim>
                                    <p:anim calcmode="lin" valueType="num">
                                      <p:cBhvr additive="base">
                                        <p:cTn id="19"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DD702-C62D-195D-32E3-0DB2E0818A3F}"/>
              </a:ext>
            </a:extLst>
          </p:cNvPr>
          <p:cNvSpPr>
            <a:spLocks noGrp="1"/>
          </p:cNvSpPr>
          <p:nvPr>
            <p:ph type="title"/>
          </p:nvPr>
        </p:nvSpPr>
        <p:spPr>
          <a:xfrm>
            <a:off x="-107760" y="104175"/>
            <a:ext cx="9053848" cy="611619"/>
          </a:xfrm>
        </p:spPr>
        <p:txBody>
          <a:bodyPr rtlCol="1"/>
          <a:lstStyle/>
          <a:p>
            <a:pPr rtl="1"/>
            <a:r>
              <a:rPr lang="ar" dirty="0"/>
              <a:t>الدعم الذي نحصل عليه عندما نكون في كرب أمر مهم</a:t>
            </a:r>
          </a:p>
        </p:txBody>
      </p:sp>
      <p:sp>
        <p:nvSpPr>
          <p:cNvPr id="3" name="Text Placeholder 2">
            <a:extLst>
              <a:ext uri="{FF2B5EF4-FFF2-40B4-BE49-F238E27FC236}">
                <a16:creationId xmlns:a16="http://schemas.microsoft.com/office/drawing/2014/main" id="{4790CBBC-229D-5662-2F45-DAF39B758CE8}"/>
              </a:ext>
            </a:extLst>
          </p:cNvPr>
          <p:cNvSpPr>
            <a:spLocks noGrp="1"/>
          </p:cNvSpPr>
          <p:nvPr>
            <p:ph type="body" sz="quarter" idx="10"/>
          </p:nvPr>
        </p:nvSpPr>
        <p:spPr>
          <a:xfrm>
            <a:off x="461963" y="1146175"/>
            <a:ext cx="8239125" cy="2282825"/>
          </a:xfrm>
        </p:spPr>
        <p:txBody>
          <a:bodyPr rtlCol="1"/>
          <a:lstStyle/>
          <a:p>
            <a:pPr rtl="1"/>
            <a:r>
              <a:rPr lang="ar" dirty="0"/>
              <a:t>الاستجابات التي نحصل عليها عندما نشعر بالكرب أو في أعقاب الأزمة مباشرة أمر مهم.</a:t>
            </a:r>
          </a:p>
          <a:p>
            <a:pPr rtl="1"/>
            <a:r>
              <a:rPr lang="ar" dirty="0"/>
              <a:t>هذه الاستجابات تصنع فرقًا في كيفية قدرتنا على التكيف والتلاؤم. </a:t>
            </a:r>
          </a:p>
        </p:txBody>
      </p:sp>
      <p:pic>
        <p:nvPicPr>
          <p:cNvPr id="6" name="Picture 5" descr="Shape&#10;&#10;Description automatically generated with low confidence">
            <a:extLst>
              <a:ext uri="{FF2B5EF4-FFF2-40B4-BE49-F238E27FC236}">
                <a16:creationId xmlns:a16="http://schemas.microsoft.com/office/drawing/2014/main" id="{425ACA9D-83E0-8F68-3EAD-471CF2B7C5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78754" y="3446030"/>
            <a:ext cx="3391006" cy="2514188"/>
          </a:xfrm>
          <a:prstGeom prst="rect">
            <a:avLst/>
          </a:prstGeom>
        </p:spPr>
      </p:pic>
    </p:spTree>
    <p:extLst>
      <p:ext uri="{BB962C8B-B14F-4D97-AF65-F5344CB8AC3E}">
        <p14:creationId xmlns:p14="http://schemas.microsoft.com/office/powerpoint/2010/main" val="616527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1A7277-E36E-7565-0C17-4ED0FABB1717}"/>
              </a:ext>
            </a:extLst>
          </p:cNvPr>
          <p:cNvSpPr>
            <a:spLocks noGrp="1"/>
          </p:cNvSpPr>
          <p:nvPr>
            <p:ph type="title"/>
          </p:nvPr>
        </p:nvSpPr>
        <p:spPr>
          <a:xfrm>
            <a:off x="1050679" y="136526"/>
            <a:ext cx="7886700" cy="611619"/>
          </a:xfrm>
        </p:spPr>
        <p:txBody>
          <a:bodyPr rtlCol="1"/>
          <a:lstStyle/>
          <a:p>
            <a:pPr rtl="1"/>
            <a:r>
              <a:rPr lang="ar" dirty="0"/>
              <a:t>ما الإسعافات الأولية النفسية؟</a:t>
            </a:r>
          </a:p>
        </p:txBody>
      </p:sp>
      <p:sp>
        <p:nvSpPr>
          <p:cNvPr id="3" name="Text Placeholder 2">
            <a:extLst>
              <a:ext uri="{FF2B5EF4-FFF2-40B4-BE49-F238E27FC236}">
                <a16:creationId xmlns:a16="http://schemas.microsoft.com/office/drawing/2014/main" id="{FEC9204A-33DE-A6BC-6A5E-CF439E5A7010}"/>
              </a:ext>
            </a:extLst>
          </p:cNvPr>
          <p:cNvSpPr>
            <a:spLocks noGrp="1"/>
          </p:cNvSpPr>
          <p:nvPr>
            <p:ph type="body" sz="quarter" idx="10"/>
          </p:nvPr>
        </p:nvSpPr>
        <p:spPr>
          <a:xfrm>
            <a:off x="3938940" y="1146175"/>
            <a:ext cx="4952719" cy="5012578"/>
          </a:xfrm>
        </p:spPr>
        <p:txBody>
          <a:bodyPr rtlCol="1"/>
          <a:lstStyle/>
          <a:p>
            <a:pPr rtl="1"/>
            <a:r>
              <a:rPr lang="ar" sz="2400" dirty="0"/>
              <a:t>استجابة إنسانية داعمة مستنيرة بالشواهد لمعاناة الشخص، وهي مصمّمة للحد من الكرب الأولي الناجم عن الأحداث الصادمة.</a:t>
            </a:r>
          </a:p>
          <a:p>
            <a:pPr rtl="1"/>
            <a:r>
              <a:rPr lang="ar" sz="2400" dirty="0"/>
              <a:t>تركّز الإسعافات الأولية النفسية على زيادة:</a:t>
            </a:r>
          </a:p>
          <a:p>
            <a:pPr marL="641350" lvl="1" indent="-463550" rtl="1">
              <a:buFont typeface="Wingdings" pitchFamily="2" charset="2"/>
              <a:buChar char="ü"/>
            </a:pPr>
            <a:r>
              <a:rPr lang="ar" dirty="0"/>
              <a:t>حسّ الأمان والصلة والسكينة والأمل</a:t>
            </a:r>
          </a:p>
          <a:p>
            <a:pPr marL="641350" lvl="1" indent="-463550" rtl="1">
              <a:buFont typeface="Wingdings" pitchFamily="2" charset="2"/>
              <a:buChar char="ü"/>
            </a:pPr>
            <a:r>
              <a:rPr lang="ar" dirty="0"/>
              <a:t>الوصول إلى الدعم الاجتماعي والبدني والعاطفي</a:t>
            </a:r>
          </a:p>
          <a:p>
            <a:pPr marL="641350" lvl="1" indent="-463550" rtl="1">
              <a:buFont typeface="Wingdings" pitchFamily="2" charset="2"/>
              <a:buChar char="ü"/>
            </a:pPr>
            <a:r>
              <a:rPr lang="ar" dirty="0"/>
              <a:t>حسّ الاكتفاء الذاتي والسيطرة </a:t>
            </a:r>
          </a:p>
        </p:txBody>
      </p:sp>
      <p:pic>
        <p:nvPicPr>
          <p:cNvPr id="5" name="Picture 4">
            <a:extLst>
              <a:ext uri="{FF2B5EF4-FFF2-40B4-BE49-F238E27FC236}">
                <a16:creationId xmlns:a16="http://schemas.microsoft.com/office/drawing/2014/main" id="{57E9100B-7122-F1B5-36F8-C2B9F574D1B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71450" y="821951"/>
            <a:ext cx="3557868" cy="5336802"/>
          </a:xfrm>
          <a:prstGeom prst="rect">
            <a:avLst/>
          </a:prstGeom>
        </p:spPr>
      </p:pic>
    </p:spTree>
    <p:extLst>
      <p:ext uri="{BB962C8B-B14F-4D97-AF65-F5344CB8AC3E}">
        <p14:creationId xmlns:p14="http://schemas.microsoft.com/office/powerpoint/2010/main" val="2748221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71CF3-9C6C-A5EA-5FAB-4766F696E3EB}"/>
              </a:ext>
            </a:extLst>
          </p:cNvPr>
          <p:cNvSpPr>
            <a:spLocks noGrp="1"/>
          </p:cNvSpPr>
          <p:nvPr>
            <p:ph type="title"/>
          </p:nvPr>
        </p:nvSpPr>
        <p:spPr>
          <a:xfrm>
            <a:off x="1040130" y="136526"/>
            <a:ext cx="7886700" cy="611619"/>
          </a:xfrm>
        </p:spPr>
        <p:txBody>
          <a:bodyPr rtlCol="1"/>
          <a:lstStyle/>
          <a:p>
            <a:pPr rtl="1"/>
            <a:r>
              <a:rPr lang="ar" dirty="0"/>
              <a:t>ما الذي </a:t>
            </a:r>
            <a:r>
              <a:rPr lang="ar" u="sng" dirty="0"/>
              <a:t>ليس</a:t>
            </a:r>
            <a:r>
              <a:rPr lang="ar" dirty="0"/>
              <a:t> بإسعافات أولية نفسية؟</a:t>
            </a:r>
          </a:p>
        </p:txBody>
      </p:sp>
      <p:sp>
        <p:nvSpPr>
          <p:cNvPr id="3" name="Text Placeholder 2">
            <a:extLst>
              <a:ext uri="{FF2B5EF4-FFF2-40B4-BE49-F238E27FC236}">
                <a16:creationId xmlns:a16="http://schemas.microsoft.com/office/drawing/2014/main" id="{ABADE1DB-7647-680F-59D6-4C66A8A368E3}"/>
              </a:ext>
            </a:extLst>
          </p:cNvPr>
          <p:cNvSpPr>
            <a:spLocks noGrp="1"/>
          </p:cNvSpPr>
          <p:nvPr>
            <p:ph type="body" sz="quarter" idx="10"/>
          </p:nvPr>
        </p:nvSpPr>
        <p:spPr>
          <a:xfrm>
            <a:off x="4901453" y="1501588"/>
            <a:ext cx="3780584" cy="4662954"/>
          </a:xfrm>
        </p:spPr>
        <p:txBody>
          <a:bodyPr rtlCol="1"/>
          <a:lstStyle/>
          <a:p>
            <a:pPr rtl="1">
              <a:spcBef>
                <a:spcPts val="1200"/>
              </a:spcBef>
              <a:spcAft>
                <a:spcPts val="1200"/>
              </a:spcAft>
            </a:pPr>
            <a:r>
              <a:rPr lang="ar" sz="2400" u="sng" dirty="0"/>
              <a:t>ليست</a:t>
            </a:r>
            <a:r>
              <a:rPr lang="ar" sz="2400" dirty="0"/>
              <a:t> علاجًا</a:t>
            </a:r>
          </a:p>
          <a:p>
            <a:pPr rtl="1">
              <a:spcBef>
                <a:spcPts val="1200"/>
              </a:spcBef>
              <a:spcAft>
                <a:spcPts val="1200"/>
              </a:spcAft>
            </a:pPr>
            <a:r>
              <a:rPr lang="ar" sz="2400" u="sng" dirty="0"/>
              <a:t>ليست</a:t>
            </a:r>
            <a:r>
              <a:rPr lang="ar" sz="2400" dirty="0"/>
              <a:t> تفريغًا نفسيًّا</a:t>
            </a:r>
          </a:p>
          <a:p>
            <a:pPr rtl="1">
              <a:spcBef>
                <a:spcPts val="1200"/>
              </a:spcBef>
              <a:spcAft>
                <a:spcPts val="1200"/>
              </a:spcAft>
            </a:pPr>
            <a:r>
              <a:rPr lang="ar" sz="2400" u="sng" dirty="0"/>
              <a:t>ليست</a:t>
            </a:r>
            <a:r>
              <a:rPr lang="ar" sz="2400" dirty="0"/>
              <a:t> إصلاحًا للوضع </a:t>
            </a:r>
          </a:p>
          <a:p>
            <a:pPr rtl="1">
              <a:spcBef>
                <a:spcPts val="1200"/>
              </a:spcBef>
              <a:spcAft>
                <a:spcPts val="1200"/>
              </a:spcAft>
            </a:pPr>
            <a:r>
              <a:rPr lang="ar" sz="2400" u="sng" dirty="0"/>
              <a:t>ليست</a:t>
            </a:r>
            <a:r>
              <a:rPr lang="ar" sz="2400" dirty="0"/>
              <a:t> اتخاذ اختيارات </a:t>
            </a:r>
            <a:r>
              <a:rPr lang="ar-EG" sz="2400" dirty="0"/>
              <a:t>بالنيابة عن</a:t>
            </a:r>
            <a:r>
              <a:rPr lang="ar" sz="2400" dirty="0"/>
              <a:t> الناس</a:t>
            </a:r>
          </a:p>
        </p:txBody>
      </p:sp>
      <p:pic>
        <p:nvPicPr>
          <p:cNvPr id="5" name="Picture 4">
            <a:extLst>
              <a:ext uri="{FF2B5EF4-FFF2-40B4-BE49-F238E27FC236}">
                <a16:creationId xmlns:a16="http://schemas.microsoft.com/office/drawing/2014/main" id="{8E763236-DEE7-CE21-7A43-1104298ACF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1963" y="1501588"/>
            <a:ext cx="4349601" cy="3895165"/>
          </a:xfrm>
          <a:prstGeom prst="rect">
            <a:avLst/>
          </a:prstGeom>
        </p:spPr>
      </p:pic>
    </p:spTree>
    <p:extLst>
      <p:ext uri="{BB962C8B-B14F-4D97-AF65-F5344CB8AC3E}">
        <p14:creationId xmlns:p14="http://schemas.microsoft.com/office/powerpoint/2010/main" val="25899470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351CC-A717-6B7F-8064-AE96812E1E5D}"/>
              </a:ext>
            </a:extLst>
          </p:cNvPr>
          <p:cNvSpPr>
            <a:spLocks noGrp="1"/>
          </p:cNvSpPr>
          <p:nvPr>
            <p:ph type="title"/>
          </p:nvPr>
        </p:nvSpPr>
        <p:spPr>
          <a:xfrm>
            <a:off x="-42862" y="136526"/>
            <a:ext cx="8972550" cy="611619"/>
          </a:xfrm>
        </p:spPr>
        <p:txBody>
          <a:bodyPr rtlCol="1"/>
          <a:lstStyle/>
          <a:p>
            <a:pPr rtl="1"/>
            <a:r>
              <a:rPr lang="ar" dirty="0"/>
              <a:t>اختبر معلوماتك</a:t>
            </a:r>
          </a:p>
        </p:txBody>
      </p:sp>
      <p:sp>
        <p:nvSpPr>
          <p:cNvPr id="3" name="Text Placeholder 2">
            <a:extLst>
              <a:ext uri="{FF2B5EF4-FFF2-40B4-BE49-F238E27FC236}">
                <a16:creationId xmlns:a16="http://schemas.microsoft.com/office/drawing/2014/main" id="{BE1BCC3F-CEBB-A416-6348-8F777791444B}"/>
              </a:ext>
            </a:extLst>
          </p:cNvPr>
          <p:cNvSpPr>
            <a:spLocks noGrp="1"/>
          </p:cNvSpPr>
          <p:nvPr>
            <p:ph type="body" sz="quarter" idx="10"/>
          </p:nvPr>
        </p:nvSpPr>
        <p:spPr>
          <a:xfrm>
            <a:off x="150677" y="1146175"/>
            <a:ext cx="6235474" cy="4732111"/>
          </a:xfrm>
        </p:spPr>
        <p:txBody>
          <a:bodyPr rtlCol="1"/>
          <a:lstStyle/>
          <a:p>
            <a:pPr rtl="1">
              <a:spcBef>
                <a:spcPts val="800"/>
              </a:spcBef>
              <a:spcAft>
                <a:spcPts val="800"/>
              </a:spcAft>
              <a:buFont typeface="Wingdings" panose="05000000000000000000" pitchFamily="2" charset="2"/>
              <a:buChar char=""/>
            </a:pPr>
            <a:r>
              <a:rPr lang="ar" sz="2800" dirty="0"/>
              <a:t>لاحظ التغيّرات في السلوكيات والحالة المزاجية والأداء التي توحي بأن الشخص في أزمة</a:t>
            </a:r>
          </a:p>
          <a:p>
            <a:pPr rtl="1">
              <a:spcBef>
                <a:spcPts val="800"/>
              </a:spcBef>
              <a:spcAft>
                <a:spcPts val="800"/>
              </a:spcAft>
              <a:buFont typeface="Wingdings" panose="05000000000000000000" pitchFamily="2" charset="2"/>
              <a:buChar char=""/>
            </a:pPr>
            <a:r>
              <a:rPr lang="ar" sz="2800" dirty="0"/>
              <a:t>استجب للكرب في حينه</a:t>
            </a:r>
          </a:p>
          <a:p>
            <a:pPr rtl="1">
              <a:spcBef>
                <a:spcPts val="800"/>
              </a:spcBef>
              <a:spcAft>
                <a:spcPts val="800"/>
              </a:spcAft>
              <a:buFont typeface="Wingdings" panose="05000000000000000000" pitchFamily="2" charset="2"/>
              <a:buChar char=""/>
            </a:pPr>
            <a:r>
              <a:rPr lang="ar" sz="2800" dirty="0"/>
              <a:t>تعرّف على الاحتياجات والشواغل </a:t>
            </a:r>
          </a:p>
          <a:p>
            <a:pPr rtl="1">
              <a:spcBef>
                <a:spcPts val="800"/>
              </a:spcBef>
              <a:spcAft>
                <a:spcPts val="800"/>
              </a:spcAft>
              <a:buFont typeface="Wingdings" panose="05000000000000000000" pitchFamily="2" charset="2"/>
              <a:buChar char=""/>
            </a:pPr>
            <a:r>
              <a:rPr lang="ar" sz="2800" dirty="0"/>
              <a:t>عيّن الموارد الداخلية والخارجية واربط الموظفين بها وشجّع الانخراط</a:t>
            </a:r>
          </a:p>
          <a:p>
            <a:pPr rtl="1"/>
            <a:endParaRPr lang="en-US" dirty="0"/>
          </a:p>
        </p:txBody>
      </p:sp>
      <p:sp>
        <p:nvSpPr>
          <p:cNvPr id="4" name="Text Placeholder 2">
            <a:extLst>
              <a:ext uri="{FF2B5EF4-FFF2-40B4-BE49-F238E27FC236}">
                <a16:creationId xmlns:a16="http://schemas.microsoft.com/office/drawing/2014/main" id="{BFED07B1-44F8-2FE3-6A24-FFFD509F22C3}"/>
              </a:ext>
            </a:extLst>
          </p:cNvPr>
          <p:cNvSpPr txBox="1">
            <a:spLocks/>
          </p:cNvSpPr>
          <p:nvPr/>
        </p:nvSpPr>
        <p:spPr>
          <a:xfrm>
            <a:off x="6846529" y="1146175"/>
            <a:ext cx="2000250" cy="4372883"/>
          </a:xfrm>
          <a:prstGeom prst="rect">
            <a:avLst/>
          </a:prstGeom>
          <a:solidFill>
            <a:schemeClr val="accent6">
              <a:lumMod val="20000"/>
              <a:lumOff val="80000"/>
            </a:schemeClr>
          </a:solidFill>
        </p:spPr>
        <p:txBody>
          <a:bodyPr rtlCol="1"/>
          <a:lstStyle>
            <a:lvl1pPr marL="228600" indent="-228600" algn="r" defTabSz="914400" rtl="1" eaLnBrk="1" latinLnBrk="0" hangingPunct="1">
              <a:lnSpc>
                <a:spcPct val="100000"/>
              </a:lnSpc>
              <a:spcBef>
                <a:spcPts val="1000"/>
              </a:spcBef>
              <a:buFont typeface="Arial" panose="020B0604020202020204" pitchFamily="34" charset="0"/>
              <a:buChar char="•"/>
              <a:defRPr sz="2600" kern="1200">
                <a:solidFill>
                  <a:schemeClr val="tx1"/>
                </a:solidFill>
                <a:latin typeface="Arial" panose="020B0604020202020204" pitchFamily="34" charset="0"/>
                <a:ea typeface="+mn-ea"/>
                <a:cs typeface="Arial" panose="020B0604020202020204" pitchFamily="34" charset="0"/>
              </a:defRPr>
            </a:lvl1pPr>
            <a:lvl2pPr marL="685800" indent="-228600" algn="r" defTabSz="914400" rtl="1" eaLnBrk="1" latinLnBrk="0" hangingPunct="1">
              <a:lnSpc>
                <a:spcPct val="10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r" defTabSz="914400" rtl="1" eaLnBrk="1" latinLnBrk="0" hangingPunct="1">
              <a:lnSpc>
                <a:spcPct val="10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r" defTabSz="914400" rtl="1"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r" defTabSz="914400" rtl="1" eaLnBrk="1" latinLnBrk="0" hangingPunct="1">
              <a:lnSpc>
                <a:spcPct val="10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rtl="1">
              <a:buNone/>
            </a:pPr>
            <a:r>
              <a:rPr lang="ar" sz="3600" b="1">
                <a:solidFill>
                  <a:schemeClr val="accent6">
                    <a:lumMod val="75000"/>
                  </a:schemeClr>
                </a:solidFill>
              </a:rPr>
              <a:t>انظر</a:t>
            </a:r>
          </a:p>
          <a:p>
            <a:pPr marL="0" indent="0" rtl="1">
              <a:buNone/>
            </a:pPr>
            <a:endParaRPr lang="en-US" sz="3600" b="1" dirty="0">
              <a:solidFill>
                <a:schemeClr val="accent6">
                  <a:lumMod val="75000"/>
                </a:schemeClr>
              </a:solidFill>
            </a:endParaRPr>
          </a:p>
          <a:p>
            <a:pPr marL="0" indent="0" rtl="1">
              <a:buNone/>
            </a:pPr>
            <a:r>
              <a:rPr lang="ar" sz="3600" b="1">
                <a:solidFill>
                  <a:schemeClr val="accent6">
                    <a:lumMod val="75000"/>
                  </a:schemeClr>
                </a:solidFill>
              </a:rPr>
              <a:t>استمع</a:t>
            </a:r>
          </a:p>
          <a:p>
            <a:pPr marL="0" indent="0" rtl="1">
              <a:buNone/>
            </a:pPr>
            <a:endParaRPr lang="en-US" sz="3600" b="1" dirty="0">
              <a:solidFill>
                <a:schemeClr val="accent6">
                  <a:lumMod val="75000"/>
                </a:schemeClr>
              </a:solidFill>
            </a:endParaRPr>
          </a:p>
          <a:p>
            <a:pPr marL="0" indent="0" rtl="1">
              <a:buNone/>
            </a:pPr>
            <a:r>
              <a:rPr lang="ar" sz="3600" b="1">
                <a:solidFill>
                  <a:schemeClr val="accent6">
                    <a:lumMod val="75000"/>
                  </a:schemeClr>
                </a:solidFill>
              </a:rPr>
              <a:t>اربط</a:t>
            </a:r>
            <a:endParaRPr lang="en-US" dirty="0"/>
          </a:p>
        </p:txBody>
      </p:sp>
    </p:spTree>
    <p:extLst>
      <p:ext uri="{BB962C8B-B14F-4D97-AF65-F5344CB8AC3E}">
        <p14:creationId xmlns:p14="http://schemas.microsoft.com/office/powerpoint/2010/main" val="274507055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derstanding Burnout" id="{9F9F561A-3832-4B44-A019-50EB6AB0E3B5}" vid="{FE375CF1-A32D-6A47-9B5C-96D78946E5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54</TotalTime>
  <Words>5535</Words>
  <Application>Microsoft Office PowerPoint</Application>
  <PresentationFormat>On-screen Show (4:3)</PresentationFormat>
  <Paragraphs>475</Paragraphs>
  <Slides>33</Slides>
  <Notes>31</Notes>
  <HiddenSlides>0</HiddenSlides>
  <MMClips>0</MMClips>
  <ScaleCrop>false</ScaleCrop>
  <HeadingPairs>
    <vt:vector size="8" baseType="variant">
      <vt:variant>
        <vt:lpstr>Fonts Used</vt:lpstr>
      </vt:variant>
      <vt:variant>
        <vt:i4>13</vt:i4>
      </vt: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48" baseType="lpstr">
      <vt:lpstr>Arial</vt:lpstr>
      <vt:lpstr>Arial,Italic</vt:lpstr>
      <vt:lpstr>Calibri</vt:lpstr>
      <vt:lpstr>Calibri Light</vt:lpstr>
      <vt:lpstr>CheltenhamStd</vt:lpstr>
      <vt:lpstr>Gotham Light</vt:lpstr>
      <vt:lpstr>Helvetica</vt:lpstr>
      <vt:lpstr>Open Sans</vt:lpstr>
      <vt:lpstr>Open Sans Light</vt:lpstr>
      <vt:lpstr>Symbol</vt:lpstr>
      <vt:lpstr>Times New Roman</vt:lpstr>
      <vt:lpstr>Wingdings</vt:lpstr>
      <vt:lpstr>Wingdings 2</vt:lpstr>
      <vt:lpstr>Office Theme</vt:lpstr>
      <vt:lpstr>think-cell Slide</vt:lpstr>
      <vt:lpstr>عندما يكون الموظف  مكروبًا أو في أزمة:  استراتيجيات دعم الإسعافات الأولية النفسية للمديرين والموارد البشرية</vt:lpstr>
      <vt:lpstr>نظرة عامة</vt:lpstr>
      <vt:lpstr>جلسة اليوم</vt:lpstr>
      <vt:lpstr>1. مقدمة في الإسعافات الأولية النفسية</vt:lpstr>
      <vt:lpstr>الإجهاد والمرونة</vt:lpstr>
      <vt:lpstr>الدعم الذي نحصل عليه عندما نكون في كرب أمر مهم</vt:lpstr>
      <vt:lpstr>ما الإسعافات الأولية النفسية؟</vt:lpstr>
      <vt:lpstr>ما الذي ليس بإسعافات أولية نفسية؟</vt:lpstr>
      <vt:lpstr>اختبر معلوماتك</vt:lpstr>
      <vt:lpstr>مبادئ عمل الإسعافات الأولية النفسية: انظر، استمع، اربط</vt:lpstr>
      <vt:lpstr>2. الطرق التي يمكن بها لنهج الإسعافات الأولية النفسية إرشاد المديرين والموارد البشرية لتقديم الدعم الفعال  (أ) ما التغيرات في السلوكيات أو الحالة المزاجية أو الأداء التي توحي بأن الشخص في كرب؟ </vt:lpstr>
      <vt:lpstr>الطرق التي يمكن بها لنهج الإسعافات الأولية النفسية إرشادك لتقديم الدعم</vt:lpstr>
      <vt:lpstr>تفاعلات الكرب الشائعة في مكان العمل</vt:lpstr>
      <vt:lpstr>PowerPoint Presentation</vt:lpstr>
      <vt:lpstr>2. الطرق التي يمكن بها لنهج الإسعافات الأولية النفسية إرشاد المديرين والموارد البشرية لتقديم الدعم الفعال </vt:lpstr>
      <vt:lpstr>أدوات الاستماع والتواصل للاستجابة للكرب</vt:lpstr>
      <vt:lpstr>تلميحات للتعامل مع فرد في موقف ليس بأزمة</vt:lpstr>
      <vt:lpstr>ما تفعله إذا كان هناك شخص في أزمة </vt:lpstr>
      <vt:lpstr>المبادئ الأساسية للدعم المستنير بالإسعافات الأولية النفسية للمديرين/الموارد البشرية</vt:lpstr>
      <vt:lpstr>استجب للكرب بالاستفسار</vt:lpstr>
      <vt:lpstr>استجب للكرب بالاستفسار</vt:lpstr>
      <vt:lpstr>استخدام التأريض كأداة لتحقيق الاستقرار… </vt:lpstr>
      <vt:lpstr>ممارسة التأريض </vt:lpstr>
      <vt:lpstr>2. الطرق التي يمكن بها لنهج الإسعافات الأولية النفسية إرشاد المديرين والموارد البشرية لتقديم الدعم الفعال </vt:lpstr>
      <vt:lpstr>حل المشكلات</vt:lpstr>
      <vt:lpstr>العبارات والأسئلة التي قد تساعد</vt:lpstr>
      <vt:lpstr>2. الطرق التي يمكن بها لنهج الإسعافات الأولية النفسية إرشاد المديرين والموارد البشرية لتقديم الدعم الفعال </vt:lpstr>
      <vt:lpstr>سبل الربط بالموارد الداخلية والخارجية</vt:lpstr>
      <vt:lpstr>موارد لجنة الإنقاذ الدولية للدعم</vt:lpstr>
      <vt:lpstr>ملخص الدعم المستنير بالإسعافات الأولية النفسية للمديرين</vt:lpstr>
      <vt:lpstr>اختبر معلوماتك</vt:lpstr>
      <vt:lpstr>مراجع حول الإسعافات الأولية النفسية في مختلف السياقات</vt:lpstr>
      <vt:lpstr>موارد لمصاحبة هذه الدورة</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and Tackling Burnout</dc:title>
  <dc:creator>Lisa McKay</dc:creator>
  <cp:lastModifiedBy>Mourad Younan</cp:lastModifiedBy>
  <cp:revision>237</cp:revision>
  <cp:lastPrinted>2022-12-13T19:57:16Z</cp:lastPrinted>
  <dcterms:created xsi:type="dcterms:W3CDTF">2019-12-13T02:50:12Z</dcterms:created>
  <dcterms:modified xsi:type="dcterms:W3CDTF">2022-12-27T11:37:12Z</dcterms:modified>
</cp:coreProperties>
</file>