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470" r:id="rId2"/>
    <p:sldId id="640" r:id="rId3"/>
    <p:sldId id="641" r:id="rId4"/>
    <p:sldId id="653" r:id="rId5"/>
    <p:sldId id="642" r:id="rId6"/>
    <p:sldId id="646" r:id="rId7"/>
    <p:sldId id="643" r:id="rId8"/>
    <p:sldId id="644" r:id="rId9"/>
    <p:sldId id="679" r:id="rId10"/>
    <p:sldId id="681" r:id="rId11"/>
    <p:sldId id="652" r:id="rId12"/>
    <p:sldId id="660" r:id="rId13"/>
    <p:sldId id="648" r:id="rId14"/>
    <p:sldId id="673" r:id="rId15"/>
    <p:sldId id="656" r:id="rId16"/>
    <p:sldId id="663" r:id="rId17"/>
    <p:sldId id="677" r:id="rId18"/>
    <p:sldId id="675" r:id="rId19"/>
    <p:sldId id="661" r:id="rId20"/>
    <p:sldId id="657" r:id="rId21"/>
    <p:sldId id="678" r:id="rId22"/>
    <p:sldId id="686" r:id="rId23"/>
    <p:sldId id="683" r:id="rId24"/>
    <p:sldId id="666" r:id="rId25"/>
    <p:sldId id="668" r:id="rId26"/>
    <p:sldId id="669" r:id="rId27"/>
    <p:sldId id="667" r:id="rId28"/>
    <p:sldId id="651" r:id="rId29"/>
    <p:sldId id="495" r:id="rId30"/>
    <p:sldId id="671" r:id="rId31"/>
    <p:sldId id="680" r:id="rId32"/>
    <p:sldId id="654" r:id="rId33"/>
    <p:sldId id="670" r:id="rId34"/>
  </p:sldIdLst>
  <p:sldSz cx="9144000" cy="6858000" type="screen4x3"/>
  <p:notesSz cx="7010400" cy="9296400"/>
  <p:defaultTextStyle>
    <a:defPPr rtl="0">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B65E6B-D832-8A8A-CAFA-3CEA0137C5EB}" name="Belinda Carrasco" initials="BC" userId="S::Belinda.Carrasco@rescue.org::6b58e45a-5c05-4d27-b759-15c690784fb8" providerId="AD"/>
  <p188:author id="{EB6DA878-D249-AC65-DFF9-C88C2648CC55}" name="Mike Wolfe" initials="MW" userId="97d181e5faba21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Robert Lindsley" initial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27EEB"/>
    <a:srgbClr val="FFC000"/>
    <a:srgbClr val="FFE89F"/>
    <a:srgbClr val="5D81E8"/>
    <a:srgbClr val="5482E8"/>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5831E-9EEE-45F9-9193-0E2CE525D02D}" v="10" dt="2022-12-16T23:35:52.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918" autoAdjust="0"/>
    <p:restoredTop sz="65153" autoAdjust="0"/>
  </p:normalViewPr>
  <p:slideViewPr>
    <p:cSldViewPr snapToGrid="0">
      <p:cViewPr varScale="1">
        <p:scale>
          <a:sx n="56" d="100"/>
          <a:sy n="56" d="100"/>
        </p:scale>
        <p:origin x="1637" y="43"/>
      </p:cViewPr>
      <p:guideLst>
        <p:guide orient="horz" pos="552"/>
        <p:guide pos="504"/>
        <p:guide orient="horz" pos="1032"/>
      </p:guideLst>
    </p:cSldViewPr>
  </p:slideViewPr>
  <p:outlineViewPr>
    <p:cViewPr>
      <p:scale>
        <a:sx n="33" d="100"/>
        <a:sy n="33" d="100"/>
      </p:scale>
      <p:origin x="0" y="-88"/>
    </p:cViewPr>
  </p:outlineViewPr>
  <p:notesTextViewPr>
    <p:cViewPr>
      <p:scale>
        <a:sx n="114" d="100"/>
        <a:sy n="114" d="100"/>
      </p:scale>
      <p:origin x="0" y="0"/>
    </p:cViewPr>
  </p:notesTextViewPr>
  <p:sorterViewPr>
    <p:cViewPr varScale="1">
      <p:scale>
        <a:sx n="1" d="1"/>
        <a:sy n="1" d="1"/>
      </p:scale>
      <p:origin x="0" y="0"/>
    </p:cViewPr>
  </p:sorterViewPr>
  <p:notesViewPr>
    <p:cSldViewPr snapToGrid="0">
      <p:cViewPr varScale="1">
        <p:scale>
          <a:sx n="64" d="100"/>
          <a:sy n="64" d="100"/>
        </p:scale>
        <p:origin x="2824"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inda Carrasco" userId="6b58e45a-5c05-4d27-b759-15c690784fb8" providerId="ADAL" clId="{C0C5831E-9EEE-45F9-9193-0E2CE525D02D}"/>
    <pc:docChg chg="undo custSel addSld delSld modSld">
      <pc:chgData name="Belinda Carrasco" userId="6b58e45a-5c05-4d27-b759-15c690784fb8" providerId="ADAL" clId="{C0C5831E-9EEE-45F9-9193-0E2CE525D02D}" dt="2022-12-16T23:35:46.463" v="11" actId="20577"/>
      <pc:docMkLst>
        <pc:docMk/>
      </pc:docMkLst>
      <pc:sldChg chg="del">
        <pc:chgData name="Belinda Carrasco" userId="6b58e45a-5c05-4d27-b759-15c690784fb8" providerId="ADAL" clId="{C0C5831E-9EEE-45F9-9193-0E2CE525D02D}" dt="2022-12-16T23:18:58.793" v="0" actId="47"/>
        <pc:sldMkLst>
          <pc:docMk/>
          <pc:sldMk cId="3470705912" sldId="645"/>
        </pc:sldMkLst>
      </pc:sldChg>
      <pc:sldChg chg="add del">
        <pc:chgData name="Belinda Carrasco" userId="6b58e45a-5c05-4d27-b759-15c690784fb8" providerId="ADAL" clId="{C0C5831E-9EEE-45F9-9193-0E2CE525D02D}" dt="2022-12-16T23:34:33.109" v="6" actId="47"/>
        <pc:sldMkLst>
          <pc:docMk/>
          <pc:sldMk cId="1855293357" sldId="664"/>
        </pc:sldMkLst>
      </pc:sldChg>
      <pc:sldChg chg="add del">
        <pc:chgData name="Belinda Carrasco" userId="6b58e45a-5c05-4d27-b759-15c690784fb8" providerId="ADAL" clId="{C0C5831E-9EEE-45F9-9193-0E2CE525D02D}" dt="2022-12-16T23:34:34.792" v="7" actId="47"/>
        <pc:sldMkLst>
          <pc:docMk/>
          <pc:sldMk cId="4078881671" sldId="665"/>
        </pc:sldMkLst>
      </pc:sldChg>
      <pc:sldChg chg="modSp add">
        <pc:chgData name="Belinda Carrasco" userId="6b58e45a-5c05-4d27-b759-15c690784fb8" providerId="ADAL" clId="{C0C5831E-9EEE-45F9-9193-0E2CE525D02D}" dt="2022-12-16T23:35:46.463" v="11" actId="20577"/>
        <pc:sldMkLst>
          <pc:docMk/>
          <pc:sldMk cId="104241327" sldId="681"/>
        </pc:sldMkLst>
        <pc:graphicFrameChg chg="mod">
          <ac:chgData name="Belinda Carrasco" userId="6b58e45a-5c05-4d27-b759-15c690784fb8" providerId="ADAL" clId="{C0C5831E-9EEE-45F9-9193-0E2CE525D02D}" dt="2022-12-16T23:35:46.463" v="11" actId="20577"/>
          <ac:graphicFrameMkLst>
            <pc:docMk/>
            <pc:sldMk cId="104241327" sldId="681"/>
            <ac:graphicFrameMk id="9" creationId="{9E28C0C9-C5E3-8A54-6A2D-BFC1AEE380CC}"/>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783256-0056-45CB-8F70-61B230CEC249}" type="doc">
      <dgm:prSet loTypeId="urn:microsoft.com/office/officeart/2005/8/layout/hList2" loCatId="list" qsTypeId="urn:microsoft.com/office/officeart/2005/8/quickstyle/simple1" qsCatId="simple" csTypeId="urn:microsoft.com/office/officeart/2005/8/colors/accent1_2" csCatId="accent1" phldr="1"/>
      <dgm:spPr/>
      <dgm:t>
        <a:bodyPr rtlCol="0"/>
        <a:lstStyle/>
        <a:p>
          <a:pPr rtl="0"/>
          <a:endParaRPr lang="en-US"/>
        </a:p>
      </dgm:t>
    </dgm:pt>
    <dgm:pt modelId="{3A5F9CE0-F677-4D69-A720-9A193F4097E3}">
      <dgm:prSet phldrT="[Text]"/>
      <dgm:spPr/>
      <dgm:t>
        <a:bodyPr rtlCol="0"/>
        <a:lstStyle/>
        <a:p>
          <a:pPr rtl="0"/>
          <a:r>
            <a:rPr lang="es-ar"/>
            <a:t>OBSERVAR</a:t>
          </a:r>
        </a:p>
      </dgm:t>
    </dgm:pt>
    <dgm:pt modelId="{DBF151BA-B33D-48FB-8EEF-41C50630658D}" type="parTrans" cxnId="{250C62AF-D738-46B0-AB47-E0E04893205C}">
      <dgm:prSet/>
      <dgm:spPr/>
      <dgm:t>
        <a:bodyPr rtlCol="0"/>
        <a:lstStyle/>
        <a:p>
          <a:pPr rtl="0"/>
          <a:endParaRPr lang="en-US"/>
        </a:p>
      </dgm:t>
    </dgm:pt>
    <dgm:pt modelId="{E10CF0EA-4776-457E-B855-C9365ECFFB1C}" type="sibTrans" cxnId="{250C62AF-D738-46B0-AB47-E0E04893205C}">
      <dgm:prSet/>
      <dgm:spPr/>
      <dgm:t>
        <a:bodyPr rtlCol="0"/>
        <a:lstStyle/>
        <a:p>
          <a:pPr rtl="0"/>
          <a:endParaRPr lang="en-US"/>
        </a:p>
      </dgm:t>
    </dgm:pt>
    <dgm:pt modelId="{3071FD08-ECF2-443A-9E36-C02AE1FD123A}">
      <dgm:prSet phldrT="[Text]"/>
      <dgm:spPr/>
      <dgm:t>
        <a:bodyPr rtlCol="0"/>
        <a:lstStyle/>
        <a:p>
          <a:pPr rtl="0"/>
          <a:r>
            <a:rPr lang="es-ar"/>
            <a:t>Compruebe la seguridad</a:t>
          </a:r>
        </a:p>
      </dgm:t>
    </dgm:pt>
    <dgm:pt modelId="{DDE93330-FBDF-4431-84AA-4A59506777DA}" type="parTrans" cxnId="{AE0499E2-A8DD-4C20-841F-E348CC3C7BBC}">
      <dgm:prSet/>
      <dgm:spPr/>
      <dgm:t>
        <a:bodyPr rtlCol="0"/>
        <a:lstStyle/>
        <a:p>
          <a:pPr rtl="0"/>
          <a:endParaRPr lang="en-US"/>
        </a:p>
      </dgm:t>
    </dgm:pt>
    <dgm:pt modelId="{D5C15104-1710-4157-87CC-B9A2C8F7DF7A}" type="sibTrans" cxnId="{AE0499E2-A8DD-4C20-841F-E348CC3C7BBC}">
      <dgm:prSet/>
      <dgm:spPr/>
      <dgm:t>
        <a:bodyPr rtlCol="0"/>
        <a:lstStyle/>
        <a:p>
          <a:pPr rtl="0"/>
          <a:endParaRPr lang="en-US"/>
        </a:p>
      </dgm:t>
    </dgm:pt>
    <dgm:pt modelId="{A8019DB9-7C03-42C2-BDCA-E1B272031AEC}">
      <dgm:prSet phldrT="[Text]"/>
      <dgm:spPr/>
      <dgm:t>
        <a:bodyPr rtlCol="0"/>
        <a:lstStyle/>
        <a:p>
          <a:pPr rtl="0"/>
          <a:r>
            <a:rPr lang="es-ar"/>
            <a:t>Busque a personas con necesidades básicas urgentes</a:t>
          </a:r>
        </a:p>
      </dgm:t>
    </dgm:pt>
    <dgm:pt modelId="{C3B71DBE-64A7-4629-9F9C-6465BC851273}" type="parTrans" cxnId="{8FD020CE-065A-4D08-B5C6-4B8F74DC199C}">
      <dgm:prSet/>
      <dgm:spPr/>
      <dgm:t>
        <a:bodyPr rtlCol="0"/>
        <a:lstStyle/>
        <a:p>
          <a:pPr rtl="0"/>
          <a:endParaRPr lang="en-US"/>
        </a:p>
      </dgm:t>
    </dgm:pt>
    <dgm:pt modelId="{211F155B-E1E4-4D86-9E86-29B28A6987AF}" type="sibTrans" cxnId="{8FD020CE-065A-4D08-B5C6-4B8F74DC199C}">
      <dgm:prSet/>
      <dgm:spPr/>
      <dgm:t>
        <a:bodyPr rtlCol="0"/>
        <a:lstStyle/>
        <a:p>
          <a:pPr rtl="0"/>
          <a:endParaRPr lang="en-US"/>
        </a:p>
      </dgm:t>
    </dgm:pt>
    <dgm:pt modelId="{2FC54C27-C725-49DB-9109-50954CD81B71}">
      <dgm:prSet phldrT="[Text]"/>
      <dgm:spPr/>
      <dgm:t>
        <a:bodyPr rtlCol="0"/>
        <a:lstStyle/>
        <a:p>
          <a:pPr rtl="0"/>
          <a:r>
            <a:rPr lang="es-ar"/>
            <a:t>ESCUCHAR</a:t>
          </a:r>
        </a:p>
      </dgm:t>
    </dgm:pt>
    <dgm:pt modelId="{A4FF99A7-CE81-4F07-9D72-6E26E49F8583}" type="parTrans" cxnId="{DE70F51D-1C2A-4860-A97E-3247CCFB4ED1}">
      <dgm:prSet/>
      <dgm:spPr/>
      <dgm:t>
        <a:bodyPr rtlCol="0"/>
        <a:lstStyle/>
        <a:p>
          <a:pPr rtl="0"/>
          <a:endParaRPr lang="en-US"/>
        </a:p>
      </dgm:t>
    </dgm:pt>
    <dgm:pt modelId="{72ADF20A-5153-4295-8DF9-BB1C9843EE6B}" type="sibTrans" cxnId="{DE70F51D-1C2A-4860-A97E-3247CCFB4ED1}">
      <dgm:prSet/>
      <dgm:spPr/>
      <dgm:t>
        <a:bodyPr rtlCol="0"/>
        <a:lstStyle/>
        <a:p>
          <a:pPr rtl="0"/>
          <a:endParaRPr lang="en-US"/>
        </a:p>
      </dgm:t>
    </dgm:pt>
    <dgm:pt modelId="{DA8E62E0-92E7-4F8C-BF05-3AA39BE0B190}">
      <dgm:prSet phldrT="[Text]"/>
      <dgm:spPr/>
      <dgm:t>
        <a:bodyPr rtlCol="0"/>
        <a:lstStyle/>
        <a:p>
          <a:pPr rtl="0"/>
          <a:r>
            <a:rPr lang="es-ar"/>
            <a:t>Acérquese a personas que pueden necesitar apoyo</a:t>
          </a:r>
        </a:p>
      </dgm:t>
    </dgm:pt>
    <dgm:pt modelId="{42186C61-3C92-41F9-A94F-774605C7C2F5}" type="parTrans" cxnId="{C3B3A521-5519-4CE0-84AB-4BF9F7E5F4CE}">
      <dgm:prSet/>
      <dgm:spPr/>
      <dgm:t>
        <a:bodyPr rtlCol="0"/>
        <a:lstStyle/>
        <a:p>
          <a:pPr rtl="0"/>
          <a:endParaRPr lang="en-US"/>
        </a:p>
      </dgm:t>
    </dgm:pt>
    <dgm:pt modelId="{16911264-5CE2-4E89-805F-9D3222572A93}" type="sibTrans" cxnId="{C3B3A521-5519-4CE0-84AB-4BF9F7E5F4CE}">
      <dgm:prSet/>
      <dgm:spPr/>
      <dgm:t>
        <a:bodyPr rtlCol="0"/>
        <a:lstStyle/>
        <a:p>
          <a:pPr rtl="0"/>
          <a:endParaRPr lang="en-US"/>
        </a:p>
      </dgm:t>
    </dgm:pt>
    <dgm:pt modelId="{6BE33B19-1382-43DD-B235-1FD14D21D5ED}">
      <dgm:prSet phldrT="[Text]"/>
      <dgm:spPr/>
      <dgm:t>
        <a:bodyPr rtlCol="0"/>
        <a:lstStyle/>
        <a:p>
          <a:pPr rtl="0"/>
          <a:r>
            <a:rPr lang="es-ar"/>
            <a:t>VINCULAR</a:t>
          </a:r>
        </a:p>
      </dgm:t>
    </dgm:pt>
    <dgm:pt modelId="{98B5C0B9-5BCC-45C8-B3E7-5DDF0BCFA9AE}" type="parTrans" cxnId="{7B5D642A-C6AB-4F78-B212-CF37AB2C2714}">
      <dgm:prSet/>
      <dgm:spPr/>
      <dgm:t>
        <a:bodyPr rtlCol="0"/>
        <a:lstStyle/>
        <a:p>
          <a:pPr rtl="0"/>
          <a:endParaRPr lang="en-US"/>
        </a:p>
      </dgm:t>
    </dgm:pt>
    <dgm:pt modelId="{2F35564E-896C-4F44-B0BA-95073557A417}" type="sibTrans" cxnId="{7B5D642A-C6AB-4F78-B212-CF37AB2C2714}">
      <dgm:prSet/>
      <dgm:spPr/>
      <dgm:t>
        <a:bodyPr rtlCol="0"/>
        <a:lstStyle/>
        <a:p>
          <a:pPr rtl="0"/>
          <a:endParaRPr lang="en-US"/>
        </a:p>
      </dgm:t>
    </dgm:pt>
    <dgm:pt modelId="{A8B146F8-BC1C-41EF-8C5B-8E2FE7E2761C}">
      <dgm:prSet phldrT="[Text]"/>
      <dgm:spPr/>
      <dgm:t>
        <a:bodyPr rtlCol="0"/>
        <a:lstStyle/>
        <a:p>
          <a:pPr rtl="0"/>
          <a:r>
            <a:rPr lang="es-ar"/>
            <a:t>Ayude a gestionar necesidades básicas y a acceder a los servicios</a:t>
          </a:r>
        </a:p>
      </dgm:t>
    </dgm:pt>
    <dgm:pt modelId="{5ECFDBAA-E51A-44DC-AD95-82910602D65F}" type="parTrans" cxnId="{ABDF8FB8-0921-48D7-B5B1-AC6C2B231431}">
      <dgm:prSet/>
      <dgm:spPr/>
      <dgm:t>
        <a:bodyPr rtlCol="0"/>
        <a:lstStyle/>
        <a:p>
          <a:pPr rtl="0"/>
          <a:endParaRPr lang="en-US"/>
        </a:p>
      </dgm:t>
    </dgm:pt>
    <dgm:pt modelId="{16B3B4D8-D756-4D4B-967C-DA4C8AA7D793}" type="sibTrans" cxnId="{ABDF8FB8-0921-48D7-B5B1-AC6C2B231431}">
      <dgm:prSet/>
      <dgm:spPr/>
      <dgm:t>
        <a:bodyPr rtlCol="0"/>
        <a:lstStyle/>
        <a:p>
          <a:pPr rtl="0"/>
          <a:endParaRPr lang="en-US"/>
        </a:p>
      </dgm:t>
    </dgm:pt>
    <dgm:pt modelId="{B396ACB3-4AEC-4B7D-A44B-21D6C1C7FA72}">
      <dgm:prSet phldrT="[Text]"/>
      <dgm:spPr/>
      <dgm:t>
        <a:bodyPr rtlCol="0"/>
        <a:lstStyle/>
        <a:p>
          <a:pPr rtl="0"/>
          <a:r>
            <a:rPr lang="es-ar"/>
            <a:t>Conecte a las personas con sus personas queridos y el apoyo social</a:t>
          </a:r>
        </a:p>
      </dgm:t>
    </dgm:pt>
    <dgm:pt modelId="{0ECC185A-C7A7-471D-85CE-06E0EE20C424}" type="parTrans" cxnId="{FEA93D06-72CF-4861-BEAC-22DC82D120F9}">
      <dgm:prSet/>
      <dgm:spPr/>
      <dgm:t>
        <a:bodyPr rtlCol="0"/>
        <a:lstStyle/>
        <a:p>
          <a:pPr rtl="0"/>
          <a:endParaRPr lang="en-US"/>
        </a:p>
      </dgm:t>
    </dgm:pt>
    <dgm:pt modelId="{2E6FFA74-86B7-4751-8EEA-E1442C0FB044}" type="sibTrans" cxnId="{FEA93D06-72CF-4861-BEAC-22DC82D120F9}">
      <dgm:prSet/>
      <dgm:spPr/>
      <dgm:t>
        <a:bodyPr rtlCol="0"/>
        <a:lstStyle/>
        <a:p>
          <a:pPr rtl="0"/>
          <a:endParaRPr lang="en-US"/>
        </a:p>
      </dgm:t>
    </dgm:pt>
    <dgm:pt modelId="{3AE8623F-0864-42FB-880C-D6478AFA3734}">
      <dgm:prSet phldrT="[Text]"/>
      <dgm:spPr/>
      <dgm:t>
        <a:bodyPr rtlCol="0"/>
        <a:lstStyle/>
        <a:p>
          <a:pPr rtl="0"/>
          <a:endParaRPr lang="en-US" dirty="0"/>
        </a:p>
      </dgm:t>
    </dgm:pt>
    <dgm:pt modelId="{52FD6380-D592-4AA2-A809-F20BF60F5692}" type="parTrans" cxnId="{4A597B33-9AF0-448F-8BE8-BED525529EC8}">
      <dgm:prSet/>
      <dgm:spPr/>
      <dgm:t>
        <a:bodyPr rtlCol="0"/>
        <a:lstStyle/>
        <a:p>
          <a:pPr rtl="0"/>
          <a:endParaRPr lang="en-US"/>
        </a:p>
      </dgm:t>
    </dgm:pt>
    <dgm:pt modelId="{4FDBACCA-CC7A-4682-B94A-3FAA821ACA25}" type="sibTrans" cxnId="{4A597B33-9AF0-448F-8BE8-BED525529EC8}">
      <dgm:prSet/>
      <dgm:spPr/>
      <dgm:t>
        <a:bodyPr rtlCol="0"/>
        <a:lstStyle/>
        <a:p>
          <a:pPr rtl="0"/>
          <a:endParaRPr lang="en-US"/>
        </a:p>
      </dgm:t>
    </dgm:pt>
    <dgm:pt modelId="{31968474-EBED-46BB-A93A-162459980C7D}">
      <dgm:prSet phldrT="[Text]"/>
      <dgm:spPr/>
      <dgm:t>
        <a:bodyPr rtlCol="0"/>
        <a:lstStyle/>
        <a:p>
          <a:pPr rtl="0"/>
          <a:r>
            <a:rPr lang="es-ar"/>
            <a:t>Dé información</a:t>
          </a:r>
        </a:p>
      </dgm:t>
    </dgm:pt>
    <dgm:pt modelId="{752A2C65-10EE-418F-91E5-F75D0DB69E2B}" type="parTrans" cxnId="{2F6ADADC-98C2-446D-A143-864D60E6D341}">
      <dgm:prSet/>
      <dgm:spPr/>
      <dgm:t>
        <a:bodyPr rtlCol="0"/>
        <a:lstStyle/>
        <a:p>
          <a:pPr rtl="0"/>
          <a:endParaRPr lang="en-US"/>
        </a:p>
      </dgm:t>
    </dgm:pt>
    <dgm:pt modelId="{30F1560E-80C1-4BA2-90FB-192ECD1EEBF6}" type="sibTrans" cxnId="{2F6ADADC-98C2-446D-A143-864D60E6D341}">
      <dgm:prSet/>
      <dgm:spPr/>
      <dgm:t>
        <a:bodyPr rtlCol="0"/>
        <a:lstStyle/>
        <a:p>
          <a:pPr rtl="0"/>
          <a:endParaRPr lang="en-US"/>
        </a:p>
      </dgm:t>
    </dgm:pt>
    <dgm:pt modelId="{FDFCF868-6DF3-4470-9B86-6C74D81CDA7D}">
      <dgm:prSet phldrT="[Text]"/>
      <dgm:spPr/>
      <dgm:t>
        <a:bodyPr rtlCol="0"/>
        <a:lstStyle/>
        <a:p>
          <a:pPr rtl="0"/>
          <a:r>
            <a:rPr lang="es-ar"/>
            <a:t>Busque a personas con reacciones de angustia graves</a:t>
          </a:r>
        </a:p>
      </dgm:t>
    </dgm:pt>
    <dgm:pt modelId="{1A92670A-2A82-4FFA-9384-A69E66DF8BA3}" type="parTrans" cxnId="{F20B584E-3868-44EE-9DF8-8B20658F1BD9}">
      <dgm:prSet/>
      <dgm:spPr/>
      <dgm:t>
        <a:bodyPr rtlCol="0"/>
        <a:lstStyle/>
        <a:p>
          <a:pPr rtl="0"/>
          <a:endParaRPr lang="en-US"/>
        </a:p>
      </dgm:t>
    </dgm:pt>
    <dgm:pt modelId="{D6D8C87A-4996-4416-AF5E-CE309DFACD17}" type="sibTrans" cxnId="{F20B584E-3868-44EE-9DF8-8B20658F1BD9}">
      <dgm:prSet/>
      <dgm:spPr/>
      <dgm:t>
        <a:bodyPr rtlCol="0"/>
        <a:lstStyle/>
        <a:p>
          <a:pPr rtl="0"/>
          <a:endParaRPr lang="en-US"/>
        </a:p>
      </dgm:t>
    </dgm:pt>
    <dgm:pt modelId="{74326160-100C-453E-9BC0-534F9D903B1D}">
      <dgm:prSet phldrT="[Text]"/>
      <dgm:spPr/>
      <dgm:t>
        <a:bodyPr rtlCol="0"/>
        <a:lstStyle/>
        <a:p>
          <a:pPr rtl="0"/>
          <a:endParaRPr lang="en-US" dirty="0"/>
        </a:p>
      </dgm:t>
    </dgm:pt>
    <dgm:pt modelId="{949005A3-0EBE-4087-9311-47F8C594BAB9}" type="parTrans" cxnId="{476356CE-40F2-4BF5-9DAD-40217E4EF998}">
      <dgm:prSet/>
      <dgm:spPr/>
      <dgm:t>
        <a:bodyPr rtlCol="0"/>
        <a:lstStyle/>
        <a:p>
          <a:pPr rtl="0"/>
          <a:endParaRPr lang="en-US"/>
        </a:p>
      </dgm:t>
    </dgm:pt>
    <dgm:pt modelId="{BBA00968-9382-4A5D-BAC3-FD6AAFB3E4FC}" type="sibTrans" cxnId="{476356CE-40F2-4BF5-9DAD-40217E4EF998}">
      <dgm:prSet/>
      <dgm:spPr/>
      <dgm:t>
        <a:bodyPr rtlCol="0"/>
        <a:lstStyle/>
        <a:p>
          <a:pPr rtl="0"/>
          <a:endParaRPr lang="en-US"/>
        </a:p>
      </dgm:t>
    </dgm:pt>
    <dgm:pt modelId="{755D2C3B-6D6F-43BB-BBCA-3572E6487569}">
      <dgm:prSet phldrT="[Text]"/>
      <dgm:spPr/>
      <dgm:t>
        <a:bodyPr rtlCol="0"/>
        <a:lstStyle/>
        <a:p>
          <a:pPr rtl="0"/>
          <a:r>
            <a:rPr lang="es-ar"/>
            <a:t>Pregunte sobre las necesidades y preocupaciones de las personas</a:t>
          </a:r>
        </a:p>
      </dgm:t>
    </dgm:pt>
    <dgm:pt modelId="{D93FC950-B3FD-46D9-9375-FB72E5D70C35}" type="parTrans" cxnId="{E7B62089-D98F-46DB-B82F-162413B93961}">
      <dgm:prSet/>
      <dgm:spPr/>
      <dgm:t>
        <a:bodyPr rtlCol="0"/>
        <a:lstStyle/>
        <a:p>
          <a:pPr rtl="0"/>
          <a:endParaRPr lang="en-US"/>
        </a:p>
      </dgm:t>
    </dgm:pt>
    <dgm:pt modelId="{4F38960F-7803-4FA7-92C0-359CBF769F61}" type="sibTrans" cxnId="{E7B62089-D98F-46DB-B82F-162413B93961}">
      <dgm:prSet/>
      <dgm:spPr/>
      <dgm:t>
        <a:bodyPr rtlCol="0"/>
        <a:lstStyle/>
        <a:p>
          <a:pPr rtl="0"/>
          <a:endParaRPr lang="en-US"/>
        </a:p>
      </dgm:t>
    </dgm:pt>
    <dgm:pt modelId="{669A3C67-8DC6-4AFD-B57E-F24DF9278514}">
      <dgm:prSet phldrT="[Text]"/>
      <dgm:spPr/>
      <dgm:t>
        <a:bodyPr rtlCol="0"/>
        <a:lstStyle/>
        <a:p>
          <a:pPr rtl="0"/>
          <a:r>
            <a:rPr lang="es-ar"/>
            <a:t>Escuche a las personas y ayude a que se calmen</a:t>
          </a:r>
        </a:p>
      </dgm:t>
    </dgm:pt>
    <dgm:pt modelId="{214E84BC-0DD2-4C5B-86FC-FC3A47DE0F66}" type="parTrans" cxnId="{95753C94-5331-4E94-B172-D8EC12348266}">
      <dgm:prSet/>
      <dgm:spPr/>
      <dgm:t>
        <a:bodyPr rtlCol="0"/>
        <a:lstStyle/>
        <a:p>
          <a:pPr rtl="0"/>
          <a:endParaRPr lang="en-US"/>
        </a:p>
      </dgm:t>
    </dgm:pt>
    <dgm:pt modelId="{5CFFC8DB-CF69-4DA7-80AF-76C2A1198E91}" type="sibTrans" cxnId="{95753C94-5331-4E94-B172-D8EC12348266}">
      <dgm:prSet/>
      <dgm:spPr/>
      <dgm:t>
        <a:bodyPr rtlCol="0"/>
        <a:lstStyle/>
        <a:p>
          <a:pPr rtl="0"/>
          <a:endParaRPr lang="en-US"/>
        </a:p>
      </dgm:t>
    </dgm:pt>
    <dgm:pt modelId="{945E2079-6748-4A70-AA7C-5584F51F37D2}">
      <dgm:prSet phldrT="[Text]"/>
      <dgm:spPr/>
      <dgm:t>
        <a:bodyPr rtlCol="0"/>
        <a:lstStyle/>
        <a:p>
          <a:pPr rtl="0"/>
          <a:endParaRPr lang="en-US" dirty="0"/>
        </a:p>
      </dgm:t>
    </dgm:pt>
    <dgm:pt modelId="{1C4B58A6-64AA-4D19-898B-0A5248A83423}" type="parTrans" cxnId="{4B0FC1A2-7AEA-42CB-89A9-DBD0F4B3DEF8}">
      <dgm:prSet/>
      <dgm:spPr/>
      <dgm:t>
        <a:bodyPr rtlCol="0"/>
        <a:lstStyle/>
        <a:p>
          <a:pPr rtl="0"/>
          <a:endParaRPr lang="en-US"/>
        </a:p>
      </dgm:t>
    </dgm:pt>
    <dgm:pt modelId="{28EBFEEB-B6B8-4515-8167-4B16FFE555FB}" type="sibTrans" cxnId="{4B0FC1A2-7AEA-42CB-89A9-DBD0F4B3DEF8}">
      <dgm:prSet/>
      <dgm:spPr/>
      <dgm:t>
        <a:bodyPr rtlCol="0"/>
        <a:lstStyle/>
        <a:p>
          <a:pPr rtl="0"/>
          <a:endParaRPr lang="en-US"/>
        </a:p>
      </dgm:t>
    </dgm:pt>
    <dgm:pt modelId="{C7B58B7E-B385-454E-B1BB-7DA60E10784C}">
      <dgm:prSet phldrT="[Text]"/>
      <dgm:spPr/>
      <dgm:t>
        <a:bodyPr rtlCol="0"/>
        <a:lstStyle/>
        <a:p>
          <a:pPr rtl="0"/>
          <a:endParaRPr lang="en-US" dirty="0"/>
        </a:p>
      </dgm:t>
    </dgm:pt>
    <dgm:pt modelId="{68BD42A7-8F52-4F31-B489-9EC088255544}" type="parTrans" cxnId="{88ED7360-0B21-4089-BAF3-84ECC69FA56B}">
      <dgm:prSet/>
      <dgm:spPr/>
      <dgm:t>
        <a:bodyPr rtlCol="0"/>
        <a:lstStyle/>
        <a:p>
          <a:pPr rtl="0"/>
          <a:endParaRPr lang="en-US"/>
        </a:p>
      </dgm:t>
    </dgm:pt>
    <dgm:pt modelId="{DA0A19B7-86F9-4D0B-8CFC-69F4C3693607}" type="sibTrans" cxnId="{88ED7360-0B21-4089-BAF3-84ECC69FA56B}">
      <dgm:prSet/>
      <dgm:spPr/>
      <dgm:t>
        <a:bodyPr rtlCol="0"/>
        <a:lstStyle/>
        <a:p>
          <a:pPr rtl="0"/>
          <a:endParaRPr lang="en-US"/>
        </a:p>
      </dgm:t>
    </dgm:pt>
    <dgm:pt modelId="{AB6F0A66-AB19-49E0-BAF2-EAB0C794C7CF}" type="pres">
      <dgm:prSet presAssocID="{00783256-0056-45CB-8F70-61B230CEC249}" presName="linearFlow" presStyleCnt="0">
        <dgm:presLayoutVars>
          <dgm:dir/>
          <dgm:animLvl val="lvl"/>
          <dgm:resizeHandles/>
        </dgm:presLayoutVars>
      </dgm:prSet>
      <dgm:spPr/>
    </dgm:pt>
    <dgm:pt modelId="{07EBB70A-E31C-4CA0-9698-E83E776BDA50}" type="pres">
      <dgm:prSet presAssocID="{3A5F9CE0-F677-4D69-A720-9A193F4097E3}" presName="compositeNode" presStyleCnt="0">
        <dgm:presLayoutVars>
          <dgm:bulletEnabled val="1"/>
        </dgm:presLayoutVars>
      </dgm:prSet>
      <dgm:spPr/>
    </dgm:pt>
    <dgm:pt modelId="{85AA79D2-19B7-480F-BAD1-083A4D615045}" type="pres">
      <dgm:prSet presAssocID="{3A5F9CE0-F677-4D69-A720-9A193F4097E3}" presName="image" presStyleLbl="fgImgPlace1" presStyleIdx="0" presStyleCnt="3" custLinFactNeighborX="5270" custLinFactNeighborY="-38830"/>
      <dgm:spPr>
        <a:blipFill rotWithShape="1">
          <a:blip xmlns:r="http://schemas.openxmlformats.org/officeDocument/2006/relationships" r:embed="rId1"/>
          <a:srcRect/>
          <a:stretch>
            <a:fillRect/>
          </a:stretch>
        </a:blipFill>
      </dgm:spPr>
    </dgm:pt>
    <dgm:pt modelId="{EA1035B0-93C1-4813-9DCB-5DA33116E339}" type="pres">
      <dgm:prSet presAssocID="{3A5F9CE0-F677-4D69-A720-9A193F4097E3}" presName="childNode" presStyleLbl="node1" presStyleIdx="0" presStyleCnt="3">
        <dgm:presLayoutVars>
          <dgm:bulletEnabled val="1"/>
        </dgm:presLayoutVars>
      </dgm:prSet>
      <dgm:spPr/>
    </dgm:pt>
    <dgm:pt modelId="{CA168AB6-9B3B-45B9-B056-0997D3CFC4E9}" type="pres">
      <dgm:prSet presAssocID="{3A5F9CE0-F677-4D69-A720-9A193F4097E3}" presName="parentNode" presStyleLbl="revTx" presStyleIdx="0" presStyleCnt="3">
        <dgm:presLayoutVars>
          <dgm:chMax val="0"/>
          <dgm:bulletEnabled val="1"/>
        </dgm:presLayoutVars>
      </dgm:prSet>
      <dgm:spPr/>
    </dgm:pt>
    <dgm:pt modelId="{818FF914-0B94-4827-BC41-80590251C4C8}" type="pres">
      <dgm:prSet presAssocID="{E10CF0EA-4776-457E-B855-C9365ECFFB1C}" presName="sibTrans" presStyleCnt="0"/>
      <dgm:spPr/>
    </dgm:pt>
    <dgm:pt modelId="{E463625C-1FAE-44A1-8B9F-E2505CDBCE5F}" type="pres">
      <dgm:prSet presAssocID="{2FC54C27-C725-49DB-9109-50954CD81B71}" presName="compositeNode" presStyleCnt="0">
        <dgm:presLayoutVars>
          <dgm:bulletEnabled val="1"/>
        </dgm:presLayoutVars>
      </dgm:prSet>
      <dgm:spPr/>
    </dgm:pt>
    <dgm:pt modelId="{B62823F8-0DCB-4C44-8AEF-0D19CB533CBC}" type="pres">
      <dgm:prSet presAssocID="{2FC54C27-C725-49DB-9109-50954CD81B71}" presName="image" presStyleLbl="fgImgPlace1" presStyleIdx="1" presStyleCnt="3" custLinFactNeighborX="3797" custLinFactNeighborY="-42342"/>
      <dgm:spPr>
        <a:blipFill rotWithShape="1">
          <a:blip xmlns:r="http://schemas.openxmlformats.org/officeDocument/2006/relationships" r:embed="rId2"/>
          <a:srcRect/>
          <a:stretch>
            <a:fillRect/>
          </a:stretch>
        </a:blipFill>
      </dgm:spPr>
    </dgm:pt>
    <dgm:pt modelId="{23B193E2-EDEA-4A4E-AF61-381C355B7AE9}" type="pres">
      <dgm:prSet presAssocID="{2FC54C27-C725-49DB-9109-50954CD81B71}" presName="childNode" presStyleLbl="node1" presStyleIdx="1" presStyleCnt="3">
        <dgm:presLayoutVars>
          <dgm:bulletEnabled val="1"/>
        </dgm:presLayoutVars>
      </dgm:prSet>
      <dgm:spPr/>
    </dgm:pt>
    <dgm:pt modelId="{227753F0-955F-470F-87A5-44DF5B411453}" type="pres">
      <dgm:prSet presAssocID="{2FC54C27-C725-49DB-9109-50954CD81B71}" presName="parentNode" presStyleLbl="revTx" presStyleIdx="1" presStyleCnt="3">
        <dgm:presLayoutVars>
          <dgm:chMax val="0"/>
          <dgm:bulletEnabled val="1"/>
        </dgm:presLayoutVars>
      </dgm:prSet>
      <dgm:spPr/>
    </dgm:pt>
    <dgm:pt modelId="{DDD4E099-3F54-45BA-B2D2-E625E9E1F618}" type="pres">
      <dgm:prSet presAssocID="{72ADF20A-5153-4295-8DF9-BB1C9843EE6B}" presName="sibTrans" presStyleCnt="0"/>
      <dgm:spPr/>
    </dgm:pt>
    <dgm:pt modelId="{C6490420-23D0-41F2-BCC6-3369BDD07F51}" type="pres">
      <dgm:prSet presAssocID="{6BE33B19-1382-43DD-B235-1FD14D21D5ED}" presName="compositeNode" presStyleCnt="0">
        <dgm:presLayoutVars>
          <dgm:bulletEnabled val="1"/>
        </dgm:presLayoutVars>
      </dgm:prSet>
      <dgm:spPr/>
    </dgm:pt>
    <dgm:pt modelId="{F5BAD921-D17D-4E44-B6CE-EAA3B05D75D1}" type="pres">
      <dgm:prSet presAssocID="{6BE33B19-1382-43DD-B235-1FD14D21D5ED}" presName="image" presStyleLbl="fgImgPlace1" presStyleIdx="2" presStyleCnt="3" custScaleX="88013" custScaleY="84807" custLinFactNeighborX="-2494" custLinFactNeighborY="-34859"/>
      <dgm:spPr>
        <a:blipFill rotWithShape="1">
          <a:blip xmlns:r="http://schemas.openxmlformats.org/officeDocument/2006/relationships" r:embed="rId3"/>
          <a:srcRect/>
          <a:stretch>
            <a:fillRect t="-2000" b="-2000"/>
          </a:stretch>
        </a:blipFill>
      </dgm:spPr>
    </dgm:pt>
    <dgm:pt modelId="{856039CB-26EC-4FE4-AB7C-37CC284C0BC3}" type="pres">
      <dgm:prSet presAssocID="{6BE33B19-1382-43DD-B235-1FD14D21D5ED}" presName="childNode" presStyleLbl="node1" presStyleIdx="2" presStyleCnt="3">
        <dgm:presLayoutVars>
          <dgm:bulletEnabled val="1"/>
        </dgm:presLayoutVars>
      </dgm:prSet>
      <dgm:spPr/>
    </dgm:pt>
    <dgm:pt modelId="{86F521C5-9800-4A91-8B6D-A146B9A59337}" type="pres">
      <dgm:prSet presAssocID="{6BE33B19-1382-43DD-B235-1FD14D21D5ED}" presName="parentNode" presStyleLbl="revTx" presStyleIdx="2" presStyleCnt="3">
        <dgm:presLayoutVars>
          <dgm:chMax val="0"/>
          <dgm:bulletEnabled val="1"/>
        </dgm:presLayoutVars>
      </dgm:prSet>
      <dgm:spPr/>
    </dgm:pt>
  </dgm:ptLst>
  <dgm:cxnLst>
    <dgm:cxn modelId="{512DAD03-5E5D-426D-BA4C-F130EEE4D082}" type="presOf" srcId="{3A5F9CE0-F677-4D69-A720-9A193F4097E3}" destId="{CA168AB6-9B3B-45B9-B056-0997D3CFC4E9}" srcOrd="0" destOrd="0" presId="urn:microsoft.com/office/officeart/2005/8/layout/hList2"/>
    <dgm:cxn modelId="{FEA93D06-72CF-4861-BEAC-22DC82D120F9}" srcId="{6BE33B19-1382-43DD-B235-1FD14D21D5ED}" destId="{B396ACB3-4AEC-4B7D-A44B-21D6C1C7FA72}" srcOrd="4" destOrd="0" parTransId="{0ECC185A-C7A7-471D-85CE-06E0EE20C424}" sibTransId="{2E6FFA74-86B7-4751-8EEA-E1442C0FB044}"/>
    <dgm:cxn modelId="{352D320E-2E4F-41F9-AC08-2D7A76551F19}" type="presOf" srcId="{B396ACB3-4AEC-4B7D-A44B-21D6C1C7FA72}" destId="{856039CB-26EC-4FE4-AB7C-37CC284C0BC3}" srcOrd="0" destOrd="4" presId="urn:microsoft.com/office/officeart/2005/8/layout/hList2"/>
    <dgm:cxn modelId="{4D4F3C1B-546F-4636-8980-51EA8CF4A836}" type="presOf" srcId="{A8B146F8-BC1C-41EF-8C5B-8E2FE7E2761C}" destId="{856039CB-26EC-4FE4-AB7C-37CC284C0BC3}" srcOrd="0" destOrd="0" presId="urn:microsoft.com/office/officeart/2005/8/layout/hList2"/>
    <dgm:cxn modelId="{DE70F51D-1C2A-4860-A97E-3247CCFB4ED1}" srcId="{00783256-0056-45CB-8F70-61B230CEC249}" destId="{2FC54C27-C725-49DB-9109-50954CD81B71}" srcOrd="1" destOrd="0" parTransId="{A4FF99A7-CE81-4F07-9D72-6E26E49F8583}" sibTransId="{72ADF20A-5153-4295-8DF9-BB1C9843EE6B}"/>
    <dgm:cxn modelId="{15B89D1E-3940-449F-B63E-A3655011DB1E}" type="presOf" srcId="{3071FD08-ECF2-443A-9E36-C02AE1FD123A}" destId="{EA1035B0-93C1-4813-9DCB-5DA33116E339}" srcOrd="0" destOrd="0" presId="urn:microsoft.com/office/officeart/2005/8/layout/hList2"/>
    <dgm:cxn modelId="{C3B3A521-5519-4CE0-84AB-4BF9F7E5F4CE}" srcId="{2FC54C27-C725-49DB-9109-50954CD81B71}" destId="{DA8E62E0-92E7-4F8C-BF05-3AA39BE0B190}" srcOrd="0" destOrd="0" parTransId="{42186C61-3C92-41F9-A94F-774605C7C2F5}" sibTransId="{16911264-5CE2-4E89-805F-9D3222572A93}"/>
    <dgm:cxn modelId="{7B5D642A-C6AB-4F78-B212-CF37AB2C2714}" srcId="{00783256-0056-45CB-8F70-61B230CEC249}" destId="{6BE33B19-1382-43DD-B235-1FD14D21D5ED}" srcOrd="2" destOrd="0" parTransId="{98B5C0B9-5BCC-45C8-B3E7-5DDF0BCFA9AE}" sibTransId="{2F35564E-896C-4F44-B0BA-95073557A417}"/>
    <dgm:cxn modelId="{1BAF472A-D412-4BF0-BA63-21EA6D88271E}" type="presOf" srcId="{FDFCF868-6DF3-4470-9B86-6C74D81CDA7D}" destId="{EA1035B0-93C1-4813-9DCB-5DA33116E339}" srcOrd="0" destOrd="4" presId="urn:microsoft.com/office/officeart/2005/8/layout/hList2"/>
    <dgm:cxn modelId="{A517A42A-4694-4BAB-ADA7-355082B54129}" type="presOf" srcId="{945E2079-6748-4A70-AA7C-5584F51F37D2}" destId="{856039CB-26EC-4FE4-AB7C-37CC284C0BC3}" srcOrd="0" destOrd="1" presId="urn:microsoft.com/office/officeart/2005/8/layout/hList2"/>
    <dgm:cxn modelId="{84F3C42E-F81F-429B-86DB-601D8DF904D2}" type="presOf" srcId="{6BE33B19-1382-43DD-B235-1FD14D21D5ED}" destId="{86F521C5-9800-4A91-8B6D-A146B9A59337}" srcOrd="0" destOrd="0" presId="urn:microsoft.com/office/officeart/2005/8/layout/hList2"/>
    <dgm:cxn modelId="{4A597B33-9AF0-448F-8BE8-BED525529EC8}" srcId="{3A5F9CE0-F677-4D69-A720-9A193F4097E3}" destId="{3AE8623F-0864-42FB-880C-D6478AFA3734}" srcOrd="1" destOrd="0" parTransId="{52FD6380-D592-4AA2-A809-F20BF60F5692}" sibTransId="{4FDBACCA-CC7A-4682-B94A-3FAA821ACA25}"/>
    <dgm:cxn modelId="{6F19B637-FF05-435A-A996-4944E6A6F03A}" type="presOf" srcId="{74326160-100C-453E-9BC0-534F9D903B1D}" destId="{EA1035B0-93C1-4813-9DCB-5DA33116E339}" srcOrd="0" destOrd="3" presId="urn:microsoft.com/office/officeart/2005/8/layout/hList2"/>
    <dgm:cxn modelId="{88ED7360-0B21-4089-BAF3-84ECC69FA56B}" srcId="{6BE33B19-1382-43DD-B235-1FD14D21D5ED}" destId="{C7B58B7E-B385-454E-B1BB-7DA60E10784C}" srcOrd="3" destOrd="0" parTransId="{68BD42A7-8F52-4F31-B489-9EC088255544}" sibTransId="{DA0A19B7-86F9-4D0B-8CFC-69F4C3693607}"/>
    <dgm:cxn modelId="{C6857746-EDDA-49CA-B5DE-17EC61AFB118}" type="presOf" srcId="{2FC54C27-C725-49DB-9109-50954CD81B71}" destId="{227753F0-955F-470F-87A5-44DF5B411453}" srcOrd="0" destOrd="0" presId="urn:microsoft.com/office/officeart/2005/8/layout/hList2"/>
    <dgm:cxn modelId="{F20B584E-3868-44EE-9DF8-8B20658F1BD9}" srcId="{3A5F9CE0-F677-4D69-A720-9A193F4097E3}" destId="{FDFCF868-6DF3-4470-9B86-6C74D81CDA7D}" srcOrd="4" destOrd="0" parTransId="{1A92670A-2A82-4FFA-9384-A69E66DF8BA3}" sibTransId="{D6D8C87A-4996-4416-AF5E-CE309DFACD17}"/>
    <dgm:cxn modelId="{D144F34E-B472-4BC6-8D5D-61BF4019E419}" type="presOf" srcId="{3AE8623F-0864-42FB-880C-D6478AFA3734}" destId="{EA1035B0-93C1-4813-9DCB-5DA33116E339}" srcOrd="0" destOrd="1" presId="urn:microsoft.com/office/officeart/2005/8/layout/hList2"/>
    <dgm:cxn modelId="{188A3074-9222-47A5-A56C-DDF4B056926A}" type="presOf" srcId="{755D2C3B-6D6F-43BB-BBCA-3572E6487569}" destId="{23B193E2-EDEA-4A4E-AF61-381C355B7AE9}" srcOrd="0" destOrd="1" presId="urn:microsoft.com/office/officeart/2005/8/layout/hList2"/>
    <dgm:cxn modelId="{14576576-1152-462D-9C26-852119690353}" type="presOf" srcId="{C7B58B7E-B385-454E-B1BB-7DA60E10784C}" destId="{856039CB-26EC-4FE4-AB7C-37CC284C0BC3}" srcOrd="0" destOrd="3" presId="urn:microsoft.com/office/officeart/2005/8/layout/hList2"/>
    <dgm:cxn modelId="{5D912584-2A88-4E94-AE05-96354AC6436D}" type="presOf" srcId="{669A3C67-8DC6-4AFD-B57E-F24DF9278514}" destId="{23B193E2-EDEA-4A4E-AF61-381C355B7AE9}" srcOrd="0" destOrd="2" presId="urn:microsoft.com/office/officeart/2005/8/layout/hList2"/>
    <dgm:cxn modelId="{E7B62089-D98F-46DB-B82F-162413B93961}" srcId="{2FC54C27-C725-49DB-9109-50954CD81B71}" destId="{755D2C3B-6D6F-43BB-BBCA-3572E6487569}" srcOrd="1" destOrd="0" parTransId="{D93FC950-B3FD-46D9-9375-FB72E5D70C35}" sibTransId="{4F38960F-7803-4FA7-92C0-359CBF769F61}"/>
    <dgm:cxn modelId="{95753C94-5331-4E94-B172-D8EC12348266}" srcId="{2FC54C27-C725-49DB-9109-50954CD81B71}" destId="{669A3C67-8DC6-4AFD-B57E-F24DF9278514}" srcOrd="2" destOrd="0" parTransId="{214E84BC-0DD2-4C5B-86FC-FC3A47DE0F66}" sibTransId="{5CFFC8DB-CF69-4DA7-80AF-76C2A1198E91}"/>
    <dgm:cxn modelId="{69DEA79C-DDDC-429B-A82A-62017F770918}" type="presOf" srcId="{DA8E62E0-92E7-4F8C-BF05-3AA39BE0B190}" destId="{23B193E2-EDEA-4A4E-AF61-381C355B7AE9}" srcOrd="0" destOrd="0" presId="urn:microsoft.com/office/officeart/2005/8/layout/hList2"/>
    <dgm:cxn modelId="{90C921A0-857D-47FD-B0C6-935BEEAAEF41}" type="presOf" srcId="{00783256-0056-45CB-8F70-61B230CEC249}" destId="{AB6F0A66-AB19-49E0-BAF2-EAB0C794C7CF}" srcOrd="0" destOrd="0" presId="urn:microsoft.com/office/officeart/2005/8/layout/hList2"/>
    <dgm:cxn modelId="{4B0FC1A2-7AEA-42CB-89A9-DBD0F4B3DEF8}" srcId="{6BE33B19-1382-43DD-B235-1FD14D21D5ED}" destId="{945E2079-6748-4A70-AA7C-5584F51F37D2}" srcOrd="1" destOrd="0" parTransId="{1C4B58A6-64AA-4D19-898B-0A5248A83423}" sibTransId="{28EBFEEB-B6B8-4515-8167-4B16FFE555FB}"/>
    <dgm:cxn modelId="{250C62AF-D738-46B0-AB47-E0E04893205C}" srcId="{00783256-0056-45CB-8F70-61B230CEC249}" destId="{3A5F9CE0-F677-4D69-A720-9A193F4097E3}" srcOrd="0" destOrd="0" parTransId="{DBF151BA-B33D-48FB-8EEF-41C50630658D}" sibTransId="{E10CF0EA-4776-457E-B855-C9365ECFFB1C}"/>
    <dgm:cxn modelId="{ABDF8FB8-0921-48D7-B5B1-AC6C2B231431}" srcId="{6BE33B19-1382-43DD-B235-1FD14D21D5ED}" destId="{A8B146F8-BC1C-41EF-8C5B-8E2FE7E2761C}" srcOrd="0" destOrd="0" parTransId="{5ECFDBAA-E51A-44DC-AD95-82910602D65F}" sibTransId="{16B3B4D8-D756-4D4B-967C-DA4C8AA7D793}"/>
    <dgm:cxn modelId="{EF9A19C7-BF4E-4929-8600-75A65BE064E8}" type="presOf" srcId="{A8019DB9-7C03-42C2-BDCA-E1B272031AEC}" destId="{EA1035B0-93C1-4813-9DCB-5DA33116E339}" srcOrd="0" destOrd="2" presId="urn:microsoft.com/office/officeart/2005/8/layout/hList2"/>
    <dgm:cxn modelId="{8FD020CE-065A-4D08-B5C6-4B8F74DC199C}" srcId="{3A5F9CE0-F677-4D69-A720-9A193F4097E3}" destId="{A8019DB9-7C03-42C2-BDCA-E1B272031AEC}" srcOrd="2" destOrd="0" parTransId="{C3B71DBE-64A7-4629-9F9C-6465BC851273}" sibTransId="{211F155B-E1E4-4D86-9E86-29B28A6987AF}"/>
    <dgm:cxn modelId="{476356CE-40F2-4BF5-9DAD-40217E4EF998}" srcId="{3A5F9CE0-F677-4D69-A720-9A193F4097E3}" destId="{74326160-100C-453E-9BC0-534F9D903B1D}" srcOrd="3" destOrd="0" parTransId="{949005A3-0EBE-4087-9311-47F8C594BAB9}" sibTransId="{BBA00968-9382-4A5D-BAC3-FD6AAFB3E4FC}"/>
    <dgm:cxn modelId="{2F6ADADC-98C2-446D-A143-864D60E6D341}" srcId="{6BE33B19-1382-43DD-B235-1FD14D21D5ED}" destId="{31968474-EBED-46BB-A93A-162459980C7D}" srcOrd="2" destOrd="0" parTransId="{752A2C65-10EE-418F-91E5-F75D0DB69E2B}" sibTransId="{30F1560E-80C1-4BA2-90FB-192ECD1EEBF6}"/>
    <dgm:cxn modelId="{AE0499E2-A8DD-4C20-841F-E348CC3C7BBC}" srcId="{3A5F9CE0-F677-4D69-A720-9A193F4097E3}" destId="{3071FD08-ECF2-443A-9E36-C02AE1FD123A}" srcOrd="0" destOrd="0" parTransId="{DDE93330-FBDF-4431-84AA-4A59506777DA}" sibTransId="{D5C15104-1710-4157-87CC-B9A2C8F7DF7A}"/>
    <dgm:cxn modelId="{8050FDF0-4443-446E-BBCF-BC0BDD80B1A0}" type="presOf" srcId="{31968474-EBED-46BB-A93A-162459980C7D}" destId="{856039CB-26EC-4FE4-AB7C-37CC284C0BC3}" srcOrd="0" destOrd="2" presId="urn:microsoft.com/office/officeart/2005/8/layout/hList2"/>
    <dgm:cxn modelId="{9F0608DA-BB68-42C6-B5EF-AEA906C81004}" type="presParOf" srcId="{AB6F0A66-AB19-49E0-BAF2-EAB0C794C7CF}" destId="{07EBB70A-E31C-4CA0-9698-E83E776BDA50}" srcOrd="0" destOrd="0" presId="urn:microsoft.com/office/officeart/2005/8/layout/hList2"/>
    <dgm:cxn modelId="{813CE7BD-2A87-4F9E-8CE7-9666335B5625}" type="presParOf" srcId="{07EBB70A-E31C-4CA0-9698-E83E776BDA50}" destId="{85AA79D2-19B7-480F-BAD1-083A4D615045}" srcOrd="0" destOrd="0" presId="urn:microsoft.com/office/officeart/2005/8/layout/hList2"/>
    <dgm:cxn modelId="{783EAA0F-0DD4-4832-B96B-191CBA792F55}" type="presParOf" srcId="{07EBB70A-E31C-4CA0-9698-E83E776BDA50}" destId="{EA1035B0-93C1-4813-9DCB-5DA33116E339}" srcOrd="1" destOrd="0" presId="urn:microsoft.com/office/officeart/2005/8/layout/hList2"/>
    <dgm:cxn modelId="{234ED736-6B74-4ED3-BFA4-04F2E86025CB}" type="presParOf" srcId="{07EBB70A-E31C-4CA0-9698-E83E776BDA50}" destId="{CA168AB6-9B3B-45B9-B056-0997D3CFC4E9}" srcOrd="2" destOrd="0" presId="urn:microsoft.com/office/officeart/2005/8/layout/hList2"/>
    <dgm:cxn modelId="{68739F90-6A2E-4B38-AD95-9C2F87E7EEE5}" type="presParOf" srcId="{AB6F0A66-AB19-49E0-BAF2-EAB0C794C7CF}" destId="{818FF914-0B94-4827-BC41-80590251C4C8}" srcOrd="1" destOrd="0" presId="urn:microsoft.com/office/officeart/2005/8/layout/hList2"/>
    <dgm:cxn modelId="{ED07CBB8-B97A-48BC-90AD-AE3D665DEEE0}" type="presParOf" srcId="{AB6F0A66-AB19-49E0-BAF2-EAB0C794C7CF}" destId="{E463625C-1FAE-44A1-8B9F-E2505CDBCE5F}" srcOrd="2" destOrd="0" presId="urn:microsoft.com/office/officeart/2005/8/layout/hList2"/>
    <dgm:cxn modelId="{CD1C936D-F16A-42F7-809E-CAB8CADF5714}" type="presParOf" srcId="{E463625C-1FAE-44A1-8B9F-E2505CDBCE5F}" destId="{B62823F8-0DCB-4C44-8AEF-0D19CB533CBC}" srcOrd="0" destOrd="0" presId="urn:microsoft.com/office/officeart/2005/8/layout/hList2"/>
    <dgm:cxn modelId="{E1747230-F36A-4BDE-8F4C-9C64415C616C}" type="presParOf" srcId="{E463625C-1FAE-44A1-8B9F-E2505CDBCE5F}" destId="{23B193E2-EDEA-4A4E-AF61-381C355B7AE9}" srcOrd="1" destOrd="0" presId="urn:microsoft.com/office/officeart/2005/8/layout/hList2"/>
    <dgm:cxn modelId="{A38469E1-5797-46B0-AA9C-7098D42EAA46}" type="presParOf" srcId="{E463625C-1FAE-44A1-8B9F-E2505CDBCE5F}" destId="{227753F0-955F-470F-87A5-44DF5B411453}" srcOrd="2" destOrd="0" presId="urn:microsoft.com/office/officeart/2005/8/layout/hList2"/>
    <dgm:cxn modelId="{5EBF3C98-8A4C-438F-8247-2B1C4765B534}" type="presParOf" srcId="{AB6F0A66-AB19-49E0-BAF2-EAB0C794C7CF}" destId="{DDD4E099-3F54-45BA-B2D2-E625E9E1F618}" srcOrd="3" destOrd="0" presId="urn:microsoft.com/office/officeart/2005/8/layout/hList2"/>
    <dgm:cxn modelId="{98798028-8EFA-4054-94BE-7342A94382FA}" type="presParOf" srcId="{AB6F0A66-AB19-49E0-BAF2-EAB0C794C7CF}" destId="{C6490420-23D0-41F2-BCC6-3369BDD07F51}" srcOrd="4" destOrd="0" presId="urn:microsoft.com/office/officeart/2005/8/layout/hList2"/>
    <dgm:cxn modelId="{F38EB19E-4111-4891-8DB6-F71A07F285C7}" type="presParOf" srcId="{C6490420-23D0-41F2-BCC6-3369BDD07F51}" destId="{F5BAD921-D17D-4E44-B6CE-EAA3B05D75D1}" srcOrd="0" destOrd="0" presId="urn:microsoft.com/office/officeart/2005/8/layout/hList2"/>
    <dgm:cxn modelId="{29D92C95-4060-48EB-A0D5-8C164EDDDBE2}" type="presParOf" srcId="{C6490420-23D0-41F2-BCC6-3369BDD07F51}" destId="{856039CB-26EC-4FE4-AB7C-37CC284C0BC3}" srcOrd="1" destOrd="0" presId="urn:microsoft.com/office/officeart/2005/8/layout/hList2"/>
    <dgm:cxn modelId="{EC7AA9D3-B30B-4817-8949-6AE8B06421AC}" type="presParOf" srcId="{C6490420-23D0-41F2-BCC6-3369BDD07F51}" destId="{86F521C5-9800-4A91-8B6D-A146B9A59337}"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68AB6-9B3B-45B9-B056-0997D3CFC4E9}">
      <dsp:nvSpPr>
        <dsp:cNvPr id="0" name=""/>
        <dsp:cNvSpPr/>
      </dsp:nvSpPr>
      <dsp:spPr>
        <a:xfrm rot="16200000">
          <a:off x="-1699973"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es-ar" sz="2900" kern="1200"/>
            <a:t>OBSERVAR</a:t>
          </a:r>
        </a:p>
      </dsp:txBody>
      <dsp:txXfrm>
        <a:off x="-1699973" y="2576292"/>
        <a:ext cx="3916731" cy="409791"/>
      </dsp:txXfrm>
    </dsp:sp>
    <dsp:sp modelId="{EA1035B0-93C1-4813-9DCB-5DA33116E339}">
      <dsp:nvSpPr>
        <dsp:cNvPr id="0" name=""/>
        <dsp:cNvSpPr/>
      </dsp:nvSpPr>
      <dsp:spPr>
        <a:xfrm>
          <a:off x="463288"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61413" rIns="149352" bIns="149352" numCol="1" spcCol="1270" rtlCol="0" anchor="t" anchorCtr="0">
          <a:noAutofit/>
        </a:bodyPr>
        <a:lstStyle/>
        <a:p>
          <a:pPr marL="171450" lvl="1" indent="-171450" algn="l" defTabSz="711200" rtl="0">
            <a:lnSpc>
              <a:spcPct val="90000"/>
            </a:lnSpc>
            <a:spcBef>
              <a:spcPct val="0"/>
            </a:spcBef>
            <a:spcAft>
              <a:spcPct val="15000"/>
            </a:spcAft>
            <a:buChar char="•"/>
          </a:pPr>
          <a:r>
            <a:rPr lang="es-ar" sz="1600" kern="1200"/>
            <a:t>Compruebe la seguridad</a:t>
          </a:r>
        </a:p>
        <a:p>
          <a:pPr marL="171450" lvl="1" indent="-171450" algn="l" defTabSz="711200" rtl="0">
            <a:lnSpc>
              <a:spcPct val="90000"/>
            </a:lnSpc>
            <a:spcBef>
              <a:spcPct val="0"/>
            </a:spcBef>
            <a:spcAft>
              <a:spcPct val="15000"/>
            </a:spcAft>
            <a:buChar char="•"/>
          </a:pPr>
          <a:endParaRPr lang="en-US" sz="1600" kern="1200" dirty="0"/>
        </a:p>
        <a:p>
          <a:pPr marL="171450" lvl="1" indent="-171450" algn="l" defTabSz="711200" rtl="0">
            <a:lnSpc>
              <a:spcPct val="90000"/>
            </a:lnSpc>
            <a:spcBef>
              <a:spcPct val="0"/>
            </a:spcBef>
            <a:spcAft>
              <a:spcPct val="15000"/>
            </a:spcAft>
            <a:buChar char="•"/>
          </a:pPr>
          <a:r>
            <a:rPr lang="es-ar" sz="1600" kern="1200"/>
            <a:t>Busque a personas con necesidades básicas urgentes</a:t>
          </a:r>
        </a:p>
        <a:p>
          <a:pPr marL="171450" lvl="1" indent="-171450" algn="l" defTabSz="711200" rtl="0">
            <a:lnSpc>
              <a:spcPct val="90000"/>
            </a:lnSpc>
            <a:spcBef>
              <a:spcPct val="0"/>
            </a:spcBef>
            <a:spcAft>
              <a:spcPct val="15000"/>
            </a:spcAft>
            <a:buChar char="•"/>
          </a:pPr>
          <a:endParaRPr lang="en-US" sz="1600" kern="1200" dirty="0"/>
        </a:p>
        <a:p>
          <a:pPr marL="171450" lvl="1" indent="-171450" algn="l" defTabSz="711200" rtl="0">
            <a:lnSpc>
              <a:spcPct val="90000"/>
            </a:lnSpc>
            <a:spcBef>
              <a:spcPct val="0"/>
            </a:spcBef>
            <a:spcAft>
              <a:spcPct val="15000"/>
            </a:spcAft>
            <a:buChar char="•"/>
          </a:pPr>
          <a:r>
            <a:rPr lang="es-ar" sz="1600" kern="1200"/>
            <a:t>Busque a personas con reacciones de angustia graves</a:t>
          </a:r>
        </a:p>
      </dsp:txBody>
      <dsp:txXfrm>
        <a:off x="463288" y="822821"/>
        <a:ext cx="2041195" cy="3916731"/>
      </dsp:txXfrm>
    </dsp:sp>
    <dsp:sp modelId="{85AA79D2-19B7-480F-BAD1-083A4D615045}">
      <dsp:nvSpPr>
        <dsp:cNvPr id="0" name=""/>
        <dsp:cNvSpPr/>
      </dsp:nvSpPr>
      <dsp:spPr>
        <a:xfrm>
          <a:off x="96689" y="0"/>
          <a:ext cx="819582" cy="819582"/>
        </a:xfrm>
        <a:prstGeom prst="rect">
          <a:avLst/>
        </a:prstGeom>
        <a:blipFill rotWithShape="1">
          <a:blip xmlns:r="http://schemas.openxmlformats.org/officeDocument/2006/relationships" r:embed="rId1"/>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27753F0-955F-470F-87A5-44DF5B411453}">
      <dsp:nvSpPr>
        <dsp:cNvPr id="0" name=""/>
        <dsp:cNvSpPr/>
      </dsp:nvSpPr>
      <dsp:spPr>
        <a:xfrm rot="16200000">
          <a:off x="1275320" y="257629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es-ar" sz="2900" kern="1200"/>
            <a:t>ESCUCHAR</a:t>
          </a:r>
        </a:p>
      </dsp:txBody>
      <dsp:txXfrm>
        <a:off x="1275320" y="2576292"/>
        <a:ext cx="3916731" cy="409791"/>
      </dsp:txXfrm>
    </dsp:sp>
    <dsp:sp modelId="{23B193E2-EDEA-4A4E-AF61-381C355B7AE9}">
      <dsp:nvSpPr>
        <dsp:cNvPr id="0" name=""/>
        <dsp:cNvSpPr/>
      </dsp:nvSpPr>
      <dsp:spPr>
        <a:xfrm>
          <a:off x="3438582" y="822821"/>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61413" rIns="149352" bIns="149352" numCol="1" spcCol="1270" rtlCol="0" anchor="t" anchorCtr="0">
          <a:noAutofit/>
        </a:bodyPr>
        <a:lstStyle/>
        <a:p>
          <a:pPr marL="171450" lvl="1" indent="-171450" algn="l" defTabSz="711200" rtl="0">
            <a:lnSpc>
              <a:spcPct val="90000"/>
            </a:lnSpc>
            <a:spcBef>
              <a:spcPct val="0"/>
            </a:spcBef>
            <a:spcAft>
              <a:spcPct val="15000"/>
            </a:spcAft>
            <a:buChar char="•"/>
          </a:pPr>
          <a:r>
            <a:rPr lang="es-ar" sz="1600" kern="1200"/>
            <a:t>Acérquese a personas que pueden necesitar apoyo</a:t>
          </a:r>
        </a:p>
        <a:p>
          <a:pPr marL="171450" lvl="1" indent="-171450" algn="l" defTabSz="711200" rtl="0">
            <a:lnSpc>
              <a:spcPct val="90000"/>
            </a:lnSpc>
            <a:spcBef>
              <a:spcPct val="0"/>
            </a:spcBef>
            <a:spcAft>
              <a:spcPct val="15000"/>
            </a:spcAft>
            <a:buChar char="•"/>
          </a:pPr>
          <a:r>
            <a:rPr lang="es-ar" sz="1600" kern="1200"/>
            <a:t>Pregunte sobre las necesidades y preocupaciones de las personas</a:t>
          </a:r>
        </a:p>
        <a:p>
          <a:pPr marL="171450" lvl="1" indent="-171450" algn="l" defTabSz="711200" rtl="0">
            <a:lnSpc>
              <a:spcPct val="90000"/>
            </a:lnSpc>
            <a:spcBef>
              <a:spcPct val="0"/>
            </a:spcBef>
            <a:spcAft>
              <a:spcPct val="15000"/>
            </a:spcAft>
            <a:buChar char="•"/>
          </a:pPr>
          <a:r>
            <a:rPr lang="es-ar" sz="1600" kern="1200"/>
            <a:t>Escuche a las personas y ayude a que se calmen</a:t>
          </a:r>
        </a:p>
      </dsp:txBody>
      <dsp:txXfrm>
        <a:off x="3438582" y="822821"/>
        <a:ext cx="2041195" cy="3916731"/>
      </dsp:txXfrm>
    </dsp:sp>
    <dsp:sp modelId="{B62823F8-0DCB-4C44-8AEF-0D19CB533CBC}">
      <dsp:nvSpPr>
        <dsp:cNvPr id="0" name=""/>
        <dsp:cNvSpPr/>
      </dsp:nvSpPr>
      <dsp:spPr>
        <a:xfrm>
          <a:off x="3059910" y="0"/>
          <a:ext cx="819582" cy="819582"/>
        </a:xfrm>
        <a:prstGeom prst="rect">
          <a:avLst/>
        </a:prstGeom>
        <a:blipFill rotWithShape="1">
          <a:blip xmlns:r="http://schemas.openxmlformats.org/officeDocument/2006/relationships" r:embed="rId2"/>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6F521C5-9800-4A91-8B6D-A146B9A59337}">
      <dsp:nvSpPr>
        <dsp:cNvPr id="0" name=""/>
        <dsp:cNvSpPr/>
      </dsp:nvSpPr>
      <dsp:spPr>
        <a:xfrm rot="16200000">
          <a:off x="4250614" y="2514032"/>
          <a:ext cx="3916731" cy="409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61413" bIns="0" numCol="1" spcCol="1270" rtlCol="0" anchor="t" anchorCtr="0">
          <a:noAutofit/>
        </a:bodyPr>
        <a:lstStyle/>
        <a:p>
          <a:pPr marL="0" lvl="0" indent="0" algn="r" defTabSz="1289050" rtl="0">
            <a:lnSpc>
              <a:spcPct val="90000"/>
            </a:lnSpc>
            <a:spcBef>
              <a:spcPct val="0"/>
            </a:spcBef>
            <a:spcAft>
              <a:spcPct val="35000"/>
            </a:spcAft>
            <a:buNone/>
          </a:pPr>
          <a:r>
            <a:rPr lang="es-ar" sz="2900" kern="1200"/>
            <a:t>VINCULAR</a:t>
          </a:r>
        </a:p>
      </dsp:txBody>
      <dsp:txXfrm>
        <a:off x="4250614" y="2514032"/>
        <a:ext cx="3916731" cy="409791"/>
      </dsp:txXfrm>
    </dsp:sp>
    <dsp:sp modelId="{856039CB-26EC-4FE4-AB7C-37CC284C0BC3}">
      <dsp:nvSpPr>
        <dsp:cNvPr id="0" name=""/>
        <dsp:cNvSpPr/>
      </dsp:nvSpPr>
      <dsp:spPr>
        <a:xfrm>
          <a:off x="6413876" y="760562"/>
          <a:ext cx="2041195" cy="391673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61413" rIns="149352" bIns="149352" numCol="1" spcCol="1270" rtlCol="0" anchor="t" anchorCtr="0">
          <a:noAutofit/>
        </a:bodyPr>
        <a:lstStyle/>
        <a:p>
          <a:pPr marL="171450" lvl="1" indent="-171450" algn="l" defTabSz="711200" rtl="0">
            <a:lnSpc>
              <a:spcPct val="90000"/>
            </a:lnSpc>
            <a:spcBef>
              <a:spcPct val="0"/>
            </a:spcBef>
            <a:spcAft>
              <a:spcPct val="15000"/>
            </a:spcAft>
            <a:buChar char="•"/>
          </a:pPr>
          <a:r>
            <a:rPr lang="es-ar" sz="1600" kern="1200"/>
            <a:t>Ayude a gestionar necesidades básicas y a acceder a los servicios</a:t>
          </a:r>
        </a:p>
        <a:p>
          <a:pPr marL="171450" lvl="1" indent="-171450" algn="l" defTabSz="711200" rtl="0">
            <a:lnSpc>
              <a:spcPct val="90000"/>
            </a:lnSpc>
            <a:spcBef>
              <a:spcPct val="0"/>
            </a:spcBef>
            <a:spcAft>
              <a:spcPct val="15000"/>
            </a:spcAft>
            <a:buChar char="•"/>
          </a:pPr>
          <a:endParaRPr lang="en-US" sz="1600" kern="1200" dirty="0"/>
        </a:p>
        <a:p>
          <a:pPr marL="171450" lvl="1" indent="-171450" algn="l" defTabSz="711200" rtl="0">
            <a:lnSpc>
              <a:spcPct val="90000"/>
            </a:lnSpc>
            <a:spcBef>
              <a:spcPct val="0"/>
            </a:spcBef>
            <a:spcAft>
              <a:spcPct val="15000"/>
            </a:spcAft>
            <a:buChar char="•"/>
          </a:pPr>
          <a:r>
            <a:rPr lang="es-ar" sz="1600" kern="1200"/>
            <a:t>Dé información</a:t>
          </a:r>
        </a:p>
        <a:p>
          <a:pPr marL="171450" lvl="1" indent="-171450" algn="l" defTabSz="711200" rtl="0">
            <a:lnSpc>
              <a:spcPct val="90000"/>
            </a:lnSpc>
            <a:spcBef>
              <a:spcPct val="0"/>
            </a:spcBef>
            <a:spcAft>
              <a:spcPct val="15000"/>
            </a:spcAft>
            <a:buChar char="•"/>
          </a:pPr>
          <a:endParaRPr lang="en-US" sz="1600" kern="1200" dirty="0"/>
        </a:p>
        <a:p>
          <a:pPr marL="171450" lvl="1" indent="-171450" algn="l" defTabSz="711200" rtl="0">
            <a:lnSpc>
              <a:spcPct val="90000"/>
            </a:lnSpc>
            <a:spcBef>
              <a:spcPct val="0"/>
            </a:spcBef>
            <a:spcAft>
              <a:spcPct val="15000"/>
            </a:spcAft>
            <a:buChar char="•"/>
          </a:pPr>
          <a:r>
            <a:rPr lang="es-ar" sz="1600" kern="1200"/>
            <a:t>Conecte a las personas con sus personas queridos y el apoyo social</a:t>
          </a:r>
        </a:p>
      </dsp:txBody>
      <dsp:txXfrm>
        <a:off x="6413876" y="760562"/>
        <a:ext cx="2041195" cy="3916731"/>
      </dsp:txXfrm>
    </dsp:sp>
    <dsp:sp modelId="{F5BAD921-D17D-4E44-B6CE-EAA3B05D75D1}">
      <dsp:nvSpPr>
        <dsp:cNvPr id="0" name=""/>
        <dsp:cNvSpPr/>
      </dsp:nvSpPr>
      <dsp:spPr>
        <a:xfrm>
          <a:off x="6032766" y="0"/>
          <a:ext cx="721339" cy="695063"/>
        </a:xfrm>
        <a:prstGeom prst="rect">
          <a:avLst/>
        </a:prstGeom>
        <a:blipFill rotWithShape="1">
          <a:blip xmlns:r="http://schemas.openxmlformats.org/officeDocument/2006/relationships" r:embed="rId3"/>
          <a:srcRect/>
          <a:stretch>
            <a:fillRect t="-2000" b="-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pPr rtl="0"/>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pPr rtl="0"/>
            <a:fld id="{ED9AAB96-AC59-C64B-9E55-ABEA796467DE}" type="datetimeFigureOut">
              <a:rPr lang="en-US" smtClean="0"/>
              <a:pPr rtl="0"/>
              <a:t>12/27/2022</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pPr rtl="0"/>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pPr rtl="0"/>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pPr rtl="0"/>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pPr rtl="0"/>
            <a:fld id="{4214E3E2-D3B7-4F7D-A4F7-C80E99429A66}" type="datetimeFigureOut">
              <a:rPr lang="en-US" smtClean="0"/>
              <a:pPr rtl="0"/>
              <a:t>12/27/2022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rtl="0"/>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rtl="0"/>
            <a:r>
              <a:rPr lang="es-ar"/>
              <a:t>Click to edit Master text styles</a:t>
            </a:r>
          </a:p>
          <a:p>
            <a:pPr lvl="1" rtl="0"/>
            <a:r>
              <a:rPr lang="es-ar"/>
              <a:t>Second level</a:t>
            </a:r>
          </a:p>
          <a:p>
            <a:pPr lvl="2" rtl="0"/>
            <a:r>
              <a:rPr lang="es-ar"/>
              <a:t>Third level</a:t>
            </a:r>
          </a:p>
          <a:p>
            <a:pPr lvl="3" rtl="0"/>
            <a:r>
              <a:rPr lang="es-ar"/>
              <a:t>Fourth level</a:t>
            </a:r>
          </a:p>
          <a:p>
            <a:pPr lvl="4" rtl="0"/>
            <a:r>
              <a:rPr lang="es-ar"/>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pPr rtl="0"/>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pPr rtl="0"/>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es-ar" b="1" i="1"/>
              <a:t>Preséntese </a:t>
            </a:r>
            <a:r>
              <a:rPr lang="es-ar" b="0" i="1"/>
              <a:t>y explique cómo abordará el tema</a:t>
            </a:r>
            <a:r>
              <a:rPr lang="es-ar" b="0" i="0"/>
              <a:t>:</a:t>
            </a:r>
            <a:r>
              <a:rPr lang="es-ar" b="1" i="1"/>
              <a:t> </a:t>
            </a:r>
          </a:p>
          <a:p>
            <a:pPr marL="171450" indent="-171450" rtl="0">
              <a:buFont typeface="Arial" panose="020B0604020202020204" pitchFamily="34" charset="0"/>
              <a:buChar char="•"/>
            </a:pPr>
            <a:r>
              <a:rPr lang="es-ar"/>
              <a:t>Explique las cuestiones internas (p. ej., micrófonos y videos encendidos o apagados, protocolo sobre preguntarle cualquier pregunta durante la sesión).</a:t>
            </a:r>
          </a:p>
          <a:p>
            <a:pPr marL="171450" indent="-171450" rtl="0">
              <a:buFont typeface="Arial" panose="020B0604020202020204" pitchFamily="34" charset="0"/>
              <a:buChar char="•"/>
            </a:pPr>
            <a:r>
              <a:rPr lang="es-ar"/>
              <a:t>Presente al facilitador.</a:t>
            </a:r>
          </a:p>
          <a:p>
            <a:pPr marL="171450" indent="-171450" rtl="0">
              <a:buFont typeface="Arial" panose="020B0604020202020204" pitchFamily="34" charset="0"/>
              <a:buChar char="•"/>
            </a:pPr>
            <a:endParaRPr lang="en-US" dirty="0"/>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solidFill>
                  <a:srgbClr val="1C1C19"/>
                </a:solidFill>
                <a:effectLst/>
                <a:latin typeface="CheltenhamStd"/>
              </a:rPr>
              <a:t>Introduzca </a:t>
            </a:r>
            <a:r>
              <a:rPr lang="es-ar" sz="1200" b="0" i="1">
                <a:solidFill>
                  <a:srgbClr val="1C1C19"/>
                </a:solidFill>
                <a:effectLst/>
                <a:latin typeface="CheltenhamStd"/>
              </a:rPr>
              <a:t>los principios de acción de PAP:</a:t>
            </a:r>
            <a:endParaRPr lang="en-US" sz="1200" b="1" i="1" dirty="0">
              <a:solidFill>
                <a:srgbClr val="1C1C19"/>
              </a:solidFill>
              <a:effectLst/>
              <a:latin typeface="CheltenhamStd"/>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0">
                <a:solidFill>
                  <a:srgbClr val="1C1C19"/>
                </a:solidFill>
                <a:effectLst/>
                <a:latin typeface="CheltenhamStd"/>
              </a:rPr>
              <a:t>Los tres principios de acción básicos de PAP son observar, escuchar y vincular.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0">
                <a:solidFill>
                  <a:srgbClr val="1C1C19"/>
                </a:solidFill>
                <a:effectLst/>
                <a:latin typeface="CheltenhamStd"/>
              </a:rPr>
              <a:t>Estos principios de acción pueden ayudar a guiarle cómo ver y acercarse a personas afectadas y entender sus necesidades, así como vincularlas a apoyo e información prácticos.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solidFill>
                  <a:srgbClr val="1C1C19"/>
                </a:solidFill>
                <a:effectLst/>
                <a:latin typeface="CheltenhamStd"/>
              </a:rPr>
              <a:t>Comente </a:t>
            </a:r>
            <a:r>
              <a:rPr lang="es-ar" sz="1200" b="0" i="1">
                <a:solidFill>
                  <a:srgbClr val="1C1C19"/>
                </a:solidFill>
                <a:effectLst/>
                <a:latin typeface="CheltenhamStd"/>
              </a:rPr>
              <a:t> la información de la diapositiva. </a:t>
            </a:r>
            <a:endParaRPr lang="en-US" sz="1200" b="1" i="1" dirty="0"/>
          </a:p>
          <a:p>
            <a:pPr rtl="0"/>
            <a:endParaRPr lang="en-US"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69067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i="1"/>
              <a:t>Explique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t>Nos centraremos en cómo elementos específicos de PAP pueden ayudarle, </a:t>
            </a:r>
            <a:r>
              <a:rPr lang="es-ar"/>
              <a:t>como gerente o profesional de RR. HH.</a:t>
            </a:r>
            <a:r>
              <a:rPr lang="es-ar" sz="1200"/>
              <a:t>, a apoyar a miembros del personal que expresan o muestran manifestaciones de angustia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t>Comencemos con el principio de acción de OBSERVAR.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0" i="0">
                <a:latin typeface="Arial" panose="020B0604020202020204" pitchFamily="34" charset="0"/>
                <a:cs typeface="Arial" panose="020B0604020202020204" pitchFamily="34" charset="0"/>
              </a:rPr>
              <a:t>Una cuestión clave aquí es qué buscar: </a:t>
            </a:r>
            <a:r>
              <a:rPr lang="es-ar" sz="1200" b="0" i="1">
                <a:latin typeface="Arial" panose="020B0604020202020204" pitchFamily="34" charset="0"/>
                <a:cs typeface="Arial" panose="020B0604020202020204" pitchFamily="34" charset="0"/>
              </a:rPr>
              <a:t>¿Qué cambios de comportamiento, humor o desempeño sugieren que alguien está en crisis?</a:t>
            </a:r>
            <a:r>
              <a:rPr lang="es-ar" sz="1200" b="0" i="1"/>
              <a:t> </a:t>
            </a:r>
            <a:endParaRPr lang="en-US" b="0" i="1" dirty="0"/>
          </a:p>
          <a:p>
            <a:pPr rtl="0"/>
            <a:endParaRPr lang="en-US" b="1" i="1" dirty="0"/>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11</a:t>
            </a:fld>
            <a:endParaRPr lang="en-US" dirty="0"/>
          </a:p>
        </p:txBody>
      </p:sp>
    </p:spTree>
    <p:extLst>
      <p:ext uri="{BB962C8B-B14F-4D97-AF65-F5344CB8AC3E}">
        <p14:creationId xmlns:p14="http://schemas.microsoft.com/office/powerpoint/2010/main" val="1365530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1" i="1">
                <a:solidFill>
                  <a:srgbClr val="1C1C19"/>
                </a:solidFill>
                <a:effectLst/>
                <a:latin typeface="CheltenhamStd"/>
              </a:rPr>
              <a:t>Comente </a:t>
            </a:r>
            <a:r>
              <a:rPr lang="es-ar" sz="1200" b="0" i="0">
                <a:solidFill>
                  <a:srgbClr val="1C1C19"/>
                </a:solidFill>
                <a:effectLst/>
                <a:latin typeface="CheltenhamStd"/>
              </a:rPr>
              <a:t>la información de la diapositiva. </a:t>
            </a:r>
            <a:r>
              <a:rPr lang="es-ar" sz="1200"/>
              <a:t>Nos centraremos en cómo elementos específicos de PAP pueden ayudarle, </a:t>
            </a:r>
            <a:r>
              <a:rPr lang="es-ar"/>
              <a:t>como gerente o profesional de RR. HH.</a:t>
            </a:r>
            <a:r>
              <a:rPr lang="es-ar" sz="1200"/>
              <a:t>, a apoyar a miembros del personal que están angustiados o en crisis.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t>Comencemos con el principio de acción de OBSERVAR.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0" i="0">
                <a:latin typeface="Arial" panose="020B0604020202020204" pitchFamily="34" charset="0"/>
                <a:cs typeface="Arial" panose="020B0604020202020204" pitchFamily="34" charset="0"/>
              </a:rPr>
              <a:t>Una cuestión clave aquí es qué buscar: </a:t>
            </a:r>
            <a:r>
              <a:rPr lang="es-ar" sz="1200" b="0" i="1">
                <a:latin typeface="Arial" panose="020B0604020202020204" pitchFamily="34" charset="0"/>
                <a:cs typeface="Arial" panose="020B0604020202020204" pitchFamily="34" charset="0"/>
              </a:rPr>
              <a:t>¿Qué cambios de comportamiento, humor o desempeño sugieren que alguien está en crisis?</a:t>
            </a:r>
            <a:r>
              <a:rPr lang="es-ar" sz="1200" b="0" i="1"/>
              <a:t> </a:t>
            </a:r>
            <a:endParaRPr lang="en-US" b="0"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12</a:t>
            </a:fld>
            <a:endParaRPr lang="en-US" dirty="0"/>
          </a:p>
        </p:txBody>
      </p:sp>
    </p:spTree>
    <p:extLst>
      <p:ext uri="{BB962C8B-B14F-4D97-AF65-F5344CB8AC3E}">
        <p14:creationId xmlns:p14="http://schemas.microsoft.com/office/powerpoint/2010/main" val="2175509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62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latin typeface="Arial" panose="020B0604020202020204" pitchFamily="34" charset="0"/>
                <a:cs typeface="Arial" panose="020B0604020202020204" pitchFamily="34" charset="0"/>
              </a:rPr>
              <a:t>Explique </a:t>
            </a:r>
            <a:r>
              <a:rPr lang="es-ar" sz="1200" b="0" i="1">
                <a:latin typeface="Arial" panose="020B0604020202020204" pitchFamily="34" charset="0"/>
                <a:cs typeface="Arial" panose="020B0604020202020204" pitchFamily="34" charset="0"/>
              </a:rPr>
              <a:t>y </a:t>
            </a:r>
            <a:r>
              <a:rPr lang="es-ar" sz="1200" b="1" i="1">
                <a:latin typeface="Arial" panose="020B0604020202020204" pitchFamily="34" charset="0"/>
                <a:cs typeface="Arial" panose="020B0604020202020204" pitchFamily="34" charset="0"/>
              </a:rPr>
              <a:t>pregunte a los participantes: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Un enfoque fundamentado en PAP le anima a OBSERVAR e identificar a personas que muestran reacciones de angustia graves.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Al ofrecer PAP en una situación de desastre, normalmente se refiere a personas que visiblemente están extremadamente afectadas o claramente abrumadas. Por ejemplo: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Llorando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Temblando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Extremadamente pálidas o hiperventilando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No pueden moverse por sí mismas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No responden a los demás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Si ve estas reacciones en el trabajo, será evidente que un miembro del personal está teniendo dificultades. Sin embargo, las reacciones de angustia frente a eventos vitales importantes (pérdidas, dificultades en las relaciones, crisis de salud) suelen ser más sutiles que lo expuesto anteriormente, especialmente en la forma en que se manifiestan en el lugar de trabajo.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1" i="1"/>
              <a:t>Plantee a los participantes </a:t>
            </a:r>
            <a:r>
              <a:rPr lang="es-ar" sz="1800" b="0" i="1"/>
              <a:t>la siguiente pregunta y comente sus respuestas antes de revelar y comente la información de esta diapositiva. Si el grupo es grande y está facilitando está sesión de forma virtual, pida a los participantes que respondan escribiendo las respuestas en el chat: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a:effectLst/>
                <a:latin typeface="Times New Roman" panose="02020603050405020304" pitchFamily="18" charset="0"/>
                <a:ea typeface="Times New Roman" panose="02020603050405020304" pitchFamily="18" charset="0"/>
              </a:rPr>
              <a:t>Así que cómo, como gerente o profesional de RR. HH., puede identificar los cambios de comportamiento, humor, patrones sociales o desempeño que pueden indicar la necesidad de una mayor investigación y/o apoyo?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800" b="1" i="1">
                <a:effectLst/>
                <a:latin typeface="Times New Roman" panose="02020603050405020304" pitchFamily="18" charset="0"/>
                <a:ea typeface="Times New Roman" panose="02020603050405020304" pitchFamily="18" charset="0"/>
              </a:rPr>
              <a:t>Comente </a:t>
            </a:r>
            <a:r>
              <a:rPr lang="es-ar" sz="1800" b="0" i="1">
                <a:effectLst/>
                <a:latin typeface="Times New Roman" panose="02020603050405020304" pitchFamily="18" charset="0"/>
                <a:ea typeface="Times New Roman" panose="02020603050405020304" pitchFamily="18" charset="0"/>
              </a:rPr>
              <a:t>la información de la diapositiva: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0" i="0">
                <a:effectLst/>
                <a:latin typeface="Times New Roman" panose="02020603050405020304" pitchFamily="18" charset="0"/>
                <a:cs typeface="Arial" panose="020B0604020202020204" pitchFamily="34" charset="0"/>
              </a:rPr>
              <a:t>Podrá detectar más fácilmente si alguien está angustiado si conoce cuáles son sus patrones y comportamiento normales. Si los conoce y detecta algo que está «fuera de lo normal» para esa persona, puede ser una señal de que tiene dificultades. Si este cambio persiste durante más de un par de días, merece una mayor investigación.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0" i="0">
                <a:effectLst/>
                <a:latin typeface="Times New Roman" panose="02020603050405020304" pitchFamily="18" charset="0"/>
                <a:cs typeface="Arial" panose="020B0604020202020204" pitchFamily="34" charset="0"/>
              </a:rPr>
              <a:t>Los otros puntos enumerados en esta diapositiva también funcionan como «señales de alerta» de que alguien tiene dificultades y le convendría un apoyo adicional.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0" i="0">
                <a:effectLst/>
                <a:latin typeface="Times New Roman" panose="02020603050405020304" pitchFamily="18" charset="0"/>
                <a:cs typeface="Arial" panose="020B0604020202020204" pitchFamily="34" charset="0"/>
              </a:rPr>
              <a:t>Y cuando detecta estas señales, o alguien se le acerca con angustia, ¿qué puede hacer?</a:t>
            </a:r>
            <a:endParaRPr lang="en-US" sz="1200" b="0" dirty="0">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Arial" panose="020B0604020202020204" pitchFamily="34" charset="0"/>
              <a:cs typeface="Arial" panose="020B0604020202020204" pitchFamily="34" charset="0"/>
            </a:endParaRP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13</a:t>
            </a:fld>
            <a:endParaRPr lang="en-US" dirty="0"/>
          </a:p>
        </p:txBody>
      </p:sp>
    </p:spTree>
    <p:extLst>
      <p:ext uri="{BB962C8B-B14F-4D97-AF65-F5344CB8AC3E}">
        <p14:creationId xmlns:p14="http://schemas.microsoft.com/office/powerpoint/2010/main" val="3065738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a:t>Explique qué es una crisis inmediata. Haga énfasis en que este módulo NO está diseñado para preparar o capacitar a gerentes para gestionar una crisis emocional o de salud mental. La función del gerente es buscar inmediatamente asesoramiento profesional si se encuentra a alguien en crisis. </a:t>
            </a:r>
          </a:p>
          <a:p>
            <a:pPr rtl="0"/>
            <a:r>
              <a:rPr lang="es-ar" b="0" i="0" u="sng"/>
              <a:t>Ejemplos de crisis emocionales:</a:t>
            </a:r>
          </a:p>
          <a:p>
            <a:pPr rtl="0"/>
            <a:r>
              <a:rPr lang="es-ar"/>
              <a:t>Pensamientos y comportamientos suicidas</a:t>
            </a:r>
          </a:p>
          <a:p>
            <a:pPr rtl="0"/>
            <a:r>
              <a:rPr lang="es-ar"/>
              <a:t>Efectos graves del uso de alcohol o las drogas (crisis de uso de sustancias)</a:t>
            </a:r>
          </a:p>
          <a:p>
            <a:pPr rtl="0"/>
            <a:r>
              <a:rPr lang="es-ar"/>
              <a:t>Agresividad</a:t>
            </a:r>
          </a:p>
          <a:p>
            <a:pPr rtl="0"/>
            <a:r>
              <a:rPr lang="es-ar"/>
              <a:t>Incapacidad de cuidar de uno mismo o de otros</a:t>
            </a:r>
          </a:p>
          <a:p>
            <a:pPr rtl="0"/>
            <a:r>
              <a:rPr lang="es-ar"/>
              <a:t>Estados psicóticos, comportamiento errático, pensamiento o habla desorganizados</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14</a:t>
            </a:fld>
            <a:endParaRPr lang="en-US" dirty="0"/>
          </a:p>
        </p:txBody>
      </p:sp>
    </p:spTree>
    <p:extLst>
      <p:ext uri="{BB962C8B-B14F-4D97-AF65-F5344CB8AC3E}">
        <p14:creationId xmlns:p14="http://schemas.microsoft.com/office/powerpoint/2010/main" val="1791157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es-ar" b="1" i="1"/>
              <a:t>Comente:</a:t>
            </a:r>
          </a:p>
          <a:p>
            <a:pPr marL="171450" indent="-171450" rtl="0">
              <a:buFont typeface="Arial" panose="020B0604020202020204" pitchFamily="34" charset="0"/>
              <a:buChar char="•"/>
            </a:pPr>
            <a:r>
              <a:rPr lang="es-ar"/>
              <a:t>Consideremos ahora el principio de acción de ESCUCHAR. </a:t>
            </a:r>
          </a:p>
          <a:p>
            <a:pPr marL="171450" indent="-171450" rtl="0">
              <a:buFont typeface="Arial" panose="020B0604020202020204" pitchFamily="34" charset="0"/>
              <a:buChar char="•"/>
            </a:pPr>
            <a:r>
              <a:rPr lang="es-ar"/>
              <a:t>Una pregunta importante asociada con este principio de acción es: </a:t>
            </a:r>
            <a:r>
              <a:rPr lang="es-ar" i="1"/>
              <a:t>¿cómo puedo responder a la angustia de forma útil?</a:t>
            </a:r>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15</a:t>
            </a:fld>
            <a:endParaRPr lang="en-US" dirty="0"/>
          </a:p>
        </p:txBody>
      </p:sp>
    </p:spTree>
    <p:extLst>
      <p:ext uri="{BB962C8B-B14F-4D97-AF65-F5344CB8AC3E}">
        <p14:creationId xmlns:p14="http://schemas.microsoft.com/office/powerpoint/2010/main" val="948730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b="1" i="1"/>
              <a:t>Plantee a los participantes </a:t>
            </a:r>
            <a:r>
              <a:rPr lang="es-ar" b="0" i="1"/>
              <a:t>la siguiente pregunta y comente sus respuestas antes de revelar y comente la información de esta diapositiva. Si el grupo es grande y está facilitando está sesión de forma virtual, pida a los participantes que respondan escribiendo las respuestas en el chat: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0" i="0"/>
              <a:t>¿Cuáles son algunas herramientas de escucha o de otro tipo de comunicación que pueden ayudarles, como gerentes, líderes o profesionales de RR. HH., a responder a alguien angustiado?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b="1" i="1"/>
              <a:t>Comente </a:t>
            </a:r>
            <a:r>
              <a:rPr lang="es-ar" b="0" i="1"/>
              <a:t>los puntos en la diapositiva y lo siguiente: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0" i="0"/>
              <a:t>Acerca </a:t>
            </a:r>
            <a:r>
              <a:rPr lang="es-ar" b="1" i="0"/>
              <a:t>de habilidades de escucha activa: </a:t>
            </a:r>
            <a:r>
              <a:rPr lang="es-ar" b="0" i="0"/>
              <a:t>utilizar habilidades de escucha activa te ayudará a mostrar empatía y respeto, animar a alguien a compartir y ayudar a aclarar cuáles son los problemas más urgentes. Las habilidades de escucha activa incluyen: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a:t>Estar totalmente presente en la conversación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a:t>Mostrar interés (p. ej., practicando un buen contacto visual o utilizando estrategias adecuadas para ello)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a:t>Notar (y utilizar) señales no verbales adecuadas al contexto y la cultura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a:t>Parafrasear y repetir lo que se acaba de decir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a:t>Plantear preguntas que animen a más respuestas (sin plantear preguntas que sean demasiado personales o explícitas)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b="1" i="0"/>
              <a:t>Nota para facilitadores: </a:t>
            </a:r>
            <a:r>
              <a:rPr lang="es-ar" b="0" i="0"/>
              <a:t>en la medida que lo permita el tiempo, muchos de los puntos en esta diapositiva pueden utilizarse para incitar al debate entre los participantes. Por ejemplo, les puede plantear a los participantes algunas o todas las siguientes preguntas: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s-ar" b="0" i="0"/>
              <a:t>¿Cómo podemos comunicar compasión y respeto cuando se nos acerca alguien/al hablar con alguien que está angustiado?</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s-ar" b="0" i="0"/>
              <a:t>¿Qué habilidades de escucha activa les pueden ayudar cuando están hablando con alguien angustiado? ¿De qué forma pueden variar estas habilidades y señales entre culturas y contextos?</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s-ar" b="0" i="0"/>
              <a:t>¿Cómo puede ayudar a alguien el hecho de parafrasear o repetir lo que ha dicho alguien?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s-ar" b="0" i="0"/>
              <a:t>¿Qué tipo de límites profesionales son importantes que se mantengan en esta situación?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s-ar" b="0" i="0"/>
              <a:t>¿Cómo pueden normalizar las reacciones al estrés y la búsqueda de apoyo?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16</a:t>
            </a:fld>
            <a:endParaRPr lang="en-US" dirty="0"/>
          </a:p>
        </p:txBody>
      </p:sp>
    </p:spTree>
    <p:extLst>
      <p:ext uri="{BB962C8B-B14F-4D97-AF65-F5344CB8AC3E}">
        <p14:creationId xmlns:p14="http://schemas.microsoft.com/office/powerpoint/2010/main" val="2546595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a:t>Haga énfasis en que este módulo NO está diseñado para preparar o capacitar a gerentes para gestionar una crisis emocional o de salud mental. La meta es atenuar, estar calmado y buscar inmediatamente servicios médicos o ayuda de un profesional capacitado.</a:t>
            </a:r>
          </a:p>
          <a:p>
            <a:pPr rtl="0"/>
            <a:r>
              <a:rPr lang="es-ar"/>
              <a:t>Ejemplos de crisis:</a:t>
            </a:r>
          </a:p>
          <a:p>
            <a:pPr rtl="0"/>
            <a:r>
              <a:rPr lang="es-ar"/>
              <a:t>Pensamientos y comportamientos suicidas</a:t>
            </a:r>
          </a:p>
          <a:p>
            <a:pPr rtl="0"/>
            <a:r>
              <a:rPr lang="es-ar"/>
              <a:t>Efectos graves del uso de alcohol o las drogas (crisis de uso de sustancias)</a:t>
            </a:r>
          </a:p>
          <a:p>
            <a:pPr rtl="0"/>
            <a:r>
              <a:rPr lang="es-ar"/>
              <a:t>Agresividad</a:t>
            </a:r>
          </a:p>
          <a:p>
            <a:pPr rtl="0"/>
            <a:r>
              <a:rPr lang="es-ar"/>
              <a:t>Incapacidad de cuidar de uno mismo o de otros</a:t>
            </a:r>
          </a:p>
          <a:p>
            <a:pPr rtl="0"/>
            <a:r>
              <a:rPr lang="es-ar"/>
              <a:t>Estados psicóticos </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18</a:t>
            </a:fld>
            <a:endParaRPr lang="en-US" dirty="0"/>
          </a:p>
        </p:txBody>
      </p:sp>
    </p:spTree>
    <p:extLst>
      <p:ext uri="{BB962C8B-B14F-4D97-AF65-F5344CB8AC3E}">
        <p14:creationId xmlns:p14="http://schemas.microsoft.com/office/powerpoint/2010/main" val="125355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70000" lnSpcReduction="20000"/>
          </a:bodyPr>
          <a:lstStyle/>
          <a:p>
            <a:pPr marL="0" indent="0" rtl="0">
              <a:buFont typeface="Arial" panose="020B0604020202020204" pitchFamily="34" charset="0"/>
              <a:buNone/>
            </a:pPr>
            <a:r>
              <a:rPr lang="es-ar" b="1" i="1"/>
              <a:t>Explique:</a:t>
            </a:r>
          </a:p>
          <a:p>
            <a:pPr marL="171450" indent="-171450" rtl="0">
              <a:buFont typeface="Arial" panose="020B0604020202020204" pitchFamily="34" charset="0"/>
              <a:buChar char="•"/>
            </a:pPr>
            <a:r>
              <a:rPr lang="es-ar"/>
              <a:t>Los PAP no están previstos para que los realice alguien con quien tienen una relación continua.</a:t>
            </a:r>
          </a:p>
          <a:p>
            <a:pPr marL="171450" indent="-171450" rtl="0">
              <a:buFont typeface="Arial" panose="020B0604020202020204" pitchFamily="34" charset="0"/>
              <a:buChar char="•"/>
            </a:pPr>
            <a:r>
              <a:rPr lang="es-ar"/>
              <a:t>No obstante, en su función como gerentes o RR. HH., pueden ser el primer punto de contacto con alguien que está experimentando angustia en el lugar de trabajo. Con el tiempo, se encontrarán con personal y compañeros que tienen dificultades o en crisis y puede que se acerquen a ustedes con preguntas o preocupaciones. Así que, pensemos cómo pueden recurrir a algunas buenas prácticas de este enfoque fundamentado en evidencias en estos momentos. </a:t>
            </a:r>
          </a:p>
          <a:p>
            <a:pPr marL="171450" indent="-171450" rtl="0">
              <a:buFont typeface="Arial" panose="020B0604020202020204" pitchFamily="34" charset="0"/>
              <a:buChar char="•"/>
            </a:pPr>
            <a:r>
              <a:rPr lang="es-ar"/>
              <a:t>La tabla en esta diapositiva muestra algunas formas en las que los gerentes y líderes pueden utilizar componentes de PAP para ayudarles a ofrecer un buen apoyo y facilitar remisiones.</a:t>
            </a:r>
          </a:p>
          <a:p>
            <a:pPr marL="0" indent="0" rtl="0">
              <a:buFont typeface="Arial" panose="020B0604020202020204" pitchFamily="34" charset="0"/>
              <a:buNone/>
            </a:pPr>
            <a:endParaRPr lang="en-US" b="1" i="1" dirty="0"/>
          </a:p>
          <a:p>
            <a:pPr marL="0" indent="0" rtl="0">
              <a:buFont typeface="Arial" panose="020B0604020202020204" pitchFamily="34" charset="0"/>
              <a:buNone/>
            </a:pPr>
            <a:r>
              <a:rPr lang="es-ar" b="1" i="1"/>
              <a:t>Comente</a:t>
            </a:r>
            <a:r>
              <a:rPr lang="es-ar" b="0" i="0"/>
              <a:t> la información de la diapositiva y los siguientes puntos: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effectLst/>
                <a:latin typeface="Calibri" panose="020F0502020204030204" pitchFamily="34" charset="0"/>
                <a:ea typeface="Calibri" panose="020F0502020204030204" pitchFamily="34" charset="0"/>
                <a:cs typeface="Times New Roman" panose="02020603050405020304" pitchFamily="18" charset="0"/>
              </a:rPr>
              <a:t>Una cosa especialmente importante para destacar para aquellos de nosotros que estamos acostumbrados a solucionar problemas y a resolverlos rápidamente (muchos gerentes y RR. HH.) es este recordatorio: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effectLst/>
                <a:latin typeface="Calibri" panose="020F0502020204030204" pitchFamily="34" charset="0"/>
                <a:ea typeface="Calibri" panose="020F0502020204030204" pitchFamily="34" charset="0"/>
                <a:cs typeface="Times New Roman" panose="02020603050405020304" pitchFamily="18" charset="0"/>
              </a:rPr>
              <a:t>Su trabajo aquí no es arreglar la situación ni solucionar todos sus problemas. Su trabajo aquí es expresar empatía y preocupación, escuchar sus preocupaciones y ayudarles a solucionar los problemas (reconociendo que una gran parte de la resolución de problemas puede implicar ayudarles a conectarlos a otros recursos o fuentes de apoyo). </a:t>
            </a:r>
            <a:endParaRPr lang="en-US" b="0" i="0" dirty="0"/>
          </a:p>
          <a:p>
            <a:pPr marL="171450" indent="-171450" rtl="0">
              <a:buFont typeface="Arial" panose="020B0604020202020204" pitchFamily="34" charset="0"/>
              <a:buChar char="•"/>
            </a:pPr>
            <a:r>
              <a:rPr lang="es-ar" b="1" i="0"/>
              <a:t>Acerca de escuchar: </a:t>
            </a:r>
            <a:r>
              <a:rPr lang="es-ar" b="0" i="0"/>
              <a:t>no subestime el poder de la presencia, de «estar con», de la escucha atenta y compasiva. Incluso si sienten que tienen poco o nada que ofrecer en términos de resolución práctica de problemas y todo lo que pueden hacer es escuchar atentamente e intentar comprender sus desafíos, esto todavía constituye un apoyo increíblemente valioso. El hecho de que las personas se sientan comprendidas alivia su angustia.  </a:t>
            </a:r>
          </a:p>
          <a:p>
            <a:pPr marL="171450" indent="-171450" rtl="0">
              <a:buFont typeface="Arial" panose="020B0604020202020204" pitchFamily="34" charset="0"/>
              <a:buChar char="•"/>
            </a:pPr>
            <a:r>
              <a:rPr lang="es-ar" b="1" i="0"/>
              <a:t>Acerca de compartir información: </a:t>
            </a:r>
            <a:r>
              <a:rPr lang="es-ar" b="0" i="0"/>
              <a:t>no prometan nada que no puedan ofrecer y no hagan suposiciones si no están seguros de la información. Decir: «No lo sé, pero investigaré al respecto y volveremos a hablar de ello» está en línea con los PAP.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1" i="0"/>
              <a:t>Acerca de la solución de problemas: </a:t>
            </a:r>
            <a:r>
              <a:rPr lang="es-ar" b="0" i="0"/>
              <a:t>son buenos solucionando problemas, por eso están en el puesto que están en la gerencia o RR. HH. Utilizar estas habilidades de resolución de problemas de forma colaborativa está en línea con los PAP. Sin embargo, recuerden que no son terapeutas, y su trabajo no es arreglar las cosas por ellos. Intenten apoyar y ayudar dentro de los límites de su experiencia y función. </a:t>
            </a:r>
          </a:p>
          <a:p>
            <a:pPr marL="171450" indent="-171450" rtl="0">
              <a:buFont typeface="Arial" panose="020B0604020202020204" pitchFamily="34" charset="0"/>
              <a:buChar char="•"/>
            </a:pPr>
            <a:r>
              <a:rPr lang="es-ar" b="1" i="0"/>
              <a:t>Acerca de normalizar la necesidad de apoyo: </a:t>
            </a:r>
            <a:r>
              <a:rPr lang="es-ar" b="0" i="0"/>
              <a:t>Pueden normalizar: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0" i="0"/>
              <a:t>La experiencia de reacciones al estrés (</a:t>
            </a:r>
            <a:r>
              <a:rPr lang="es-ar" sz="1800">
                <a:effectLst/>
                <a:latin typeface="Calibri" panose="020F0502020204030204" pitchFamily="34" charset="0"/>
                <a:ea typeface="Calibri" panose="020F0502020204030204" pitchFamily="34" charset="0"/>
                <a:cs typeface="Times New Roman" panose="02020603050405020304" pitchFamily="18" charset="0"/>
              </a:rPr>
              <a:t>es natural y normal en situaciones y funciones de alto estrés tener momentos de sentirse abrumados y experimentar reacciones intensas al estrés.</a:t>
            </a:r>
            <a:r>
              <a:rPr lang="es-ar" b="0" i="0"/>
              <a:t>)</a:t>
            </a:r>
          </a:p>
          <a:p>
            <a:pPr marL="628650" lvl="1" indent="-171450" rtl="0">
              <a:buFont typeface="Arial" panose="020B0604020202020204" pitchFamily="34" charset="0"/>
              <a:buChar char="•"/>
            </a:pPr>
            <a:r>
              <a:rPr lang="es-ar" b="0" i="0"/>
              <a:t>Esa resiliencia es la norma y cómo puede ayudar el apoyo (la mayoría de veces estas reacciones intensas al estrés pasan, pero ayuda tomar medidas para cuidarse a uno mismo y vincularse con otros apoyos y recursos)  </a:t>
            </a:r>
            <a:endParaRPr lang="en-US" b="1" i="0" dirty="0"/>
          </a:p>
          <a:p>
            <a:pPr marL="171450" indent="-171450" rtl="0">
              <a:buFont typeface="Arial" panose="020B0604020202020204" pitchFamily="34" charset="0"/>
              <a:buChar char="•"/>
            </a:pPr>
            <a:r>
              <a:rPr lang="es-ar" b="1" i="0"/>
              <a:t>Acerca de conocer qué recursos hay disponibles: </a:t>
            </a:r>
            <a:r>
              <a:rPr lang="es-ar" b="0" i="0"/>
              <a:t>no se espera que conozcan todos los recursos que pueden ayudar, pero deberían tener algún conocimiento de los puntos de remisión y/o a quién pedir más información y asistencia. </a:t>
            </a:r>
            <a:endParaRPr lang="en-US" b="1"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19</a:t>
            </a:fld>
            <a:endParaRPr lang="en-US" dirty="0"/>
          </a:p>
        </p:txBody>
      </p:sp>
    </p:spTree>
    <p:extLst>
      <p:ext uri="{BB962C8B-B14F-4D97-AF65-F5344CB8AC3E}">
        <p14:creationId xmlns:p14="http://schemas.microsoft.com/office/powerpoint/2010/main" val="1034060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i="1"/>
              <a:t>Explique:</a:t>
            </a:r>
          </a:p>
          <a:p>
            <a:pPr marL="171450" indent="-171450" rtl="0">
              <a:buFont typeface="Arial" panose="020B0604020202020204" pitchFamily="34" charset="0"/>
              <a:buChar char="•"/>
            </a:pPr>
            <a:r>
              <a:rPr lang="es-ar" b="0" i="0"/>
              <a:t>A veces, un miembro del personal puede estar mostrando reacciones de angustia en el trabajo o saben que está en crisis o tiene dificultades, pero no se han acercado a ustedes para hablar sobre el tema.</a:t>
            </a:r>
          </a:p>
          <a:p>
            <a:pPr marL="171450" indent="-171450" rtl="0">
              <a:buFont typeface="Arial" panose="020B0604020202020204" pitchFamily="34" charset="0"/>
              <a:buChar char="•"/>
            </a:pPr>
            <a:r>
              <a:rPr lang="es-ar" b="0" i="0"/>
              <a:t>En estos casos, un enfoque fundamentado en PAP de apoyo puede implicar acercarse a ellos, plantear preguntas con delicadeza y preguntarles cómo pueden apoyarles durante este periodo.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b="1" i="1"/>
              <a:t>Plantee a los participantes </a:t>
            </a:r>
            <a:r>
              <a:rPr lang="es-ar" b="0" i="1"/>
              <a:t>la siguiente pregunta y comente sus respuestas antes de revelar y comente la información de esta diapositiva.</a:t>
            </a:r>
          </a:p>
          <a:p>
            <a:pPr marL="171450" indent="-171450" rtl="0">
              <a:buFont typeface="Arial" panose="020B0604020202020204" pitchFamily="34" charset="0"/>
              <a:buChar char="•"/>
            </a:pPr>
            <a:r>
              <a:rPr lang="es-ar" b="0" i="1"/>
              <a:t> </a:t>
            </a:r>
            <a:r>
              <a:rPr lang="es-ar" b="0" i="0"/>
              <a:t>¿Cómo pueden ustedes, como gerentes, acercarse a un miembro de su equipo que creen que tiene dificultades? ¿Qué cosas pueden decir o preguntar?</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b="1" i="1"/>
              <a:t>Comente </a:t>
            </a:r>
            <a:r>
              <a:rPr lang="es-ar" b="0" i="1"/>
              <a:t>la información de la diapositiva</a:t>
            </a:r>
            <a:endParaRPr lang="en-US" b="1" i="1" dirty="0"/>
          </a:p>
          <a:p>
            <a:pPr marL="171450" indent="-171450" rtl="0">
              <a:buFont typeface="Arial" panose="020B0604020202020204" pitchFamily="34" charset="0"/>
              <a:buChar char="•"/>
            </a:pPr>
            <a:r>
              <a:rPr lang="es-ar" b="0" i="0"/>
              <a:t>Aquí tienen algunas frases y preguntas que pueden ser de ayuda para iniciar una conversación...</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20</a:t>
            </a:fld>
            <a:endParaRPr lang="en-US" dirty="0"/>
          </a:p>
        </p:txBody>
      </p:sp>
    </p:spTree>
    <p:extLst>
      <p:ext uri="{BB962C8B-B14F-4D97-AF65-F5344CB8AC3E}">
        <p14:creationId xmlns:p14="http://schemas.microsoft.com/office/powerpoint/2010/main" val="115860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62500" lnSpcReduction="20000"/>
          </a:bodyPr>
          <a:lstStyle/>
          <a:p>
            <a:pPr marL="0" indent="0" rtl="0">
              <a:buFont typeface="Arial" panose="020B0604020202020204" pitchFamily="34" charset="0"/>
              <a:buNone/>
            </a:pPr>
            <a:r>
              <a:rPr lang="es-ar" b="1" i="1" dirty="0"/>
              <a:t>Explique</a:t>
            </a:r>
            <a:r>
              <a:rPr lang="es-ar" b="0" i="1" dirty="0"/>
              <a:t> cómo abordará este tema mientras anima diferentes elementos de esta diapositiva:</a:t>
            </a:r>
          </a:p>
          <a:p>
            <a:pPr marL="171450" indent="-171450" rtl="0">
              <a:buFont typeface="Arial" panose="020B0604020202020204" pitchFamily="34" charset="0"/>
              <a:buChar char="•"/>
            </a:pPr>
            <a:r>
              <a:rPr lang="es-ar" dirty="0"/>
              <a:t>Hoy haremos una breve introducción a los primeros auxilios psicológicos (PAP). Hablaremos a grandes rasgos sobre el modelo y de cómo se implementa. </a:t>
            </a:r>
          </a:p>
          <a:p>
            <a:pPr marL="171450" indent="-171450" rtl="0">
              <a:buFont typeface="Arial" panose="020B0604020202020204" pitchFamily="34" charset="0"/>
              <a:buChar char="•"/>
            </a:pPr>
            <a:r>
              <a:rPr lang="es-ar" dirty="0"/>
              <a:t>A continuación, nos centraremos en cómo este modelo puede ayudar a gerentes y al personal de RR. HH. y al personal de apoyo que están angustiados.</a:t>
            </a:r>
          </a:p>
          <a:p>
            <a:pPr marL="171450" indent="-171450" rtl="0">
              <a:buFont typeface="Arial" panose="020B0604020202020204" pitchFamily="34" charset="0"/>
              <a:buChar char="•"/>
            </a:pPr>
            <a:r>
              <a:rPr lang="es-ar" sz="1200" dirty="0">
                <a:effectLst/>
                <a:latin typeface="+mn-lt"/>
                <a:ea typeface="+mn-ea"/>
              </a:rPr>
              <a:t>Sin embargo, primero </a:t>
            </a:r>
            <a:r>
              <a:rPr lang="es-ar" sz="1200" u="sng" dirty="0">
                <a:effectLst/>
                <a:latin typeface="+mn-lt"/>
                <a:ea typeface="+mn-ea"/>
              </a:rPr>
              <a:t>algunas salvedades importantes</a:t>
            </a:r>
            <a:r>
              <a:rPr lang="es-ar" sz="1200" dirty="0">
                <a:effectLst/>
                <a:latin typeface="+mn-lt"/>
                <a:ea typeface="+mn-ea"/>
              </a:rPr>
              <a:t>:</a:t>
            </a:r>
          </a:p>
          <a:p>
            <a:pPr marL="628650" lvl="1" indent="-171450" rtl="0">
              <a:buFont typeface="Arial" panose="020B0604020202020204" pitchFamily="34" charset="0"/>
              <a:buChar char="•"/>
            </a:pPr>
            <a:r>
              <a:rPr lang="es-ar" sz="1200" dirty="0">
                <a:effectLst/>
                <a:latin typeface="+mn-lt"/>
                <a:ea typeface="+mn-ea"/>
              </a:rPr>
              <a:t>Cuando hablamos de «personal angustiado», no nos referimos a personal que experimenta problemas de salud mental graves o psiquiátricos (como psicosis o riesgo de suicidio). </a:t>
            </a:r>
            <a:r>
              <a:rPr lang="es-ar" sz="1800" dirty="0">
                <a:effectLst/>
                <a:latin typeface="+mn-lt"/>
                <a:ea typeface="+mn-ea"/>
              </a:rPr>
              <a:t>Hablamos del tipo de desafío emocional que la mayoría de personas experimenta en algún momento de su vida--</a:t>
            </a:r>
            <a:r>
              <a:rPr lang="es-ar" sz="1800" dirty="0">
                <a:effectLst/>
                <a:latin typeface="Times New Roman" panose="02020603050405020304" pitchFamily="18" charset="0"/>
                <a:ea typeface="Times New Roman" panose="02020603050405020304" pitchFamily="18" charset="0"/>
              </a:rPr>
              <a:t>cuestiones como duelo, cambios angustiosos en las relaciones, enfermedades crónicas y otros eventos vitales comunes que pueden involucrar a los RR. HH. </a:t>
            </a:r>
            <a:endParaRPr lang="en-US" dirty="0"/>
          </a:p>
          <a:p>
            <a:pPr marL="628650" lvl="1" indent="-171450" rtl="0">
              <a:buFont typeface="Arial" panose="020B0604020202020204" pitchFamily="34" charset="0"/>
              <a:buChar char="•"/>
            </a:pPr>
            <a:r>
              <a:rPr lang="es-ar" sz="1200" dirty="0"/>
              <a:t>Esta sesión </a:t>
            </a:r>
            <a:r>
              <a:rPr lang="es-ar" sz="1200" u="sng" dirty="0"/>
              <a:t>no</a:t>
            </a:r>
            <a:r>
              <a:rPr lang="es-ar" sz="1200" dirty="0"/>
              <a:t> es una capacitación completa para ofrecer PAP a personas afectadas por desastres o eventos traumáticos. Más bien, se trata de un análisis más centrado en cómo los elementos del enfoque de PAP pueden </a:t>
            </a:r>
            <a:r>
              <a:rPr lang="es-ar" sz="1200" dirty="0" err="1"/>
              <a:t>ayudarle,</a:t>
            </a:r>
            <a:r>
              <a:rPr lang="es-ar" dirty="0" err="1"/>
              <a:t>como</a:t>
            </a:r>
            <a:r>
              <a:rPr lang="es-ar" dirty="0"/>
              <a:t> gerente o profesional de RR. HH.</a:t>
            </a:r>
            <a:r>
              <a:rPr lang="es-ar" sz="1200" dirty="0"/>
              <a:t>, a apoyar a miembros del personal que están angustiados o en crisis.</a:t>
            </a:r>
            <a:endParaRPr lang="en-US" dirty="0"/>
          </a:p>
          <a:p>
            <a:pPr marL="171450" indent="-171450" rtl="0">
              <a:buFont typeface="Arial" panose="020B0604020202020204" pitchFamily="34" charset="0"/>
              <a:buChar char="•"/>
            </a:pPr>
            <a:r>
              <a:rPr lang="es-ar" b="0" i="0" dirty="0"/>
              <a:t>Se trata de</a:t>
            </a:r>
            <a:r>
              <a:rPr lang="es-ar" b="1" i="1" dirty="0"/>
              <a:t> </a:t>
            </a:r>
            <a:r>
              <a:rPr lang="es-ar" b="0" i="0" dirty="0"/>
              <a:t>algunas formas en que los elementos de PAP pueden ayudar a gerentes, líderes y a RR. HH. a ofrecer apoyo fundamentado en PAP eficaz a miembros del personal o compañeros que están angustiados o en crisis.</a:t>
            </a:r>
          </a:p>
          <a:p>
            <a:pPr marL="800100" lvl="1" indent="-342900" rtl="0">
              <a:spcBef>
                <a:spcPts val="800"/>
              </a:spcBef>
              <a:spcAft>
                <a:spcPts val="800"/>
              </a:spcAft>
              <a:buFont typeface="+mj-lt"/>
              <a:buAutoNum type="arabicPeriod"/>
            </a:pPr>
            <a:r>
              <a:rPr lang="es-ar" sz="1200" dirty="0">
                <a:latin typeface="Arial" panose="020B0604020202020204" pitchFamily="34" charset="0"/>
                <a:cs typeface="Arial" panose="020B0604020202020204" pitchFamily="34" charset="0"/>
              </a:rPr>
              <a:t>Detectar cambios de comportamiento, humor o desempeño que sugieren que alguien está angustiado o en crisis</a:t>
            </a:r>
          </a:p>
          <a:p>
            <a:pPr marL="800100" lvl="1" indent="-342900" rtl="0">
              <a:spcBef>
                <a:spcPts val="800"/>
              </a:spcBef>
              <a:spcAft>
                <a:spcPts val="800"/>
              </a:spcAft>
              <a:buFont typeface="+mj-lt"/>
              <a:buAutoNum type="arabicPeriod"/>
            </a:pPr>
            <a:r>
              <a:rPr lang="es-ar" sz="1200" dirty="0">
                <a:latin typeface="Arial" panose="020B0604020202020204" pitchFamily="34" charset="0"/>
                <a:cs typeface="Arial" panose="020B0604020202020204" pitchFamily="34" charset="0"/>
              </a:rPr>
              <a:t>Responder a signos de angustia (prestar atención a las señales verbales y no verbales)</a:t>
            </a:r>
          </a:p>
          <a:p>
            <a:pPr marL="800100" lvl="1" indent="-342900" rtl="0">
              <a:spcBef>
                <a:spcPts val="800"/>
              </a:spcBef>
              <a:spcAft>
                <a:spcPts val="800"/>
              </a:spcAft>
              <a:buFont typeface="+mj-lt"/>
              <a:buAutoNum type="arabicPeriod"/>
            </a:pPr>
            <a:r>
              <a:rPr lang="es-ar" sz="1200" dirty="0">
                <a:latin typeface="Arial" panose="020B0604020202020204" pitchFamily="34" charset="0"/>
                <a:cs typeface="Arial" panose="020B0604020202020204" pitchFamily="34" charset="0"/>
              </a:rPr>
              <a:t>Identificar las necesidades y preocupaciones de forma respetuosa y colaborativa </a:t>
            </a:r>
          </a:p>
          <a:p>
            <a:pPr marL="800100" lvl="1" indent="-342900" rtl="0">
              <a:spcBef>
                <a:spcPts val="800"/>
              </a:spcBef>
              <a:spcAft>
                <a:spcPts val="800"/>
              </a:spcAft>
              <a:buFont typeface="+mj-lt"/>
              <a:buAutoNum type="arabicPeriod"/>
            </a:pPr>
            <a:r>
              <a:rPr lang="es-ar" sz="1200" dirty="0">
                <a:latin typeface="Arial" panose="020B0604020202020204" pitchFamily="34" charset="0"/>
                <a:cs typeface="Arial" panose="020B0604020202020204" pitchFamily="34" charset="0"/>
              </a:rPr>
              <a:t>Identificar y vincular al personal a recursos internos y externos y promover el compromiso</a:t>
            </a:r>
          </a:p>
          <a:p>
            <a:pPr marL="457200" lvl="1" indent="0" rtl="0">
              <a:spcBef>
                <a:spcPts val="800"/>
              </a:spcBef>
              <a:spcAft>
                <a:spcPts val="800"/>
              </a:spcAft>
              <a:buFont typeface="+mj-lt"/>
              <a:buNone/>
            </a:pPr>
            <a:endParaRPr lang="en-US" sz="1200" dirty="0">
              <a:latin typeface="Arial" panose="020B0604020202020204" pitchFamily="34" charset="0"/>
              <a:cs typeface="Arial" panose="020B0604020202020204" pitchFamily="34" charset="0"/>
            </a:endParaRPr>
          </a:p>
          <a:p>
            <a:pPr marL="457200" lvl="1" indent="0" rtl="0">
              <a:spcBef>
                <a:spcPts val="800"/>
              </a:spcBef>
              <a:spcAft>
                <a:spcPts val="800"/>
              </a:spcAft>
              <a:buFont typeface="+mj-lt"/>
              <a:buNone/>
            </a:pPr>
            <a:r>
              <a:rPr lang="es-ar" sz="1200" dirty="0">
                <a:latin typeface="Arial" panose="020B0604020202020204" pitchFamily="34" charset="0"/>
                <a:cs typeface="Arial" panose="020B0604020202020204" pitchFamily="34" charset="0"/>
              </a:rPr>
              <a:t>Una manifestación de angustia emocional no constituye necesariamente una «crisis». Una crisis, tal como se define más adelante en la presentación, requiere una escalación a profesionales capacitados para gestionar crisis de salud mental. </a:t>
            </a:r>
            <a:endParaRPr lang="en-US" b="0" i="0" dirty="0"/>
          </a:p>
          <a:p>
            <a:pPr marL="0" indent="0" rtl="0">
              <a:buFont typeface="Arial" panose="020B0604020202020204" pitchFamily="34" charset="0"/>
              <a:buNone/>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a:t>
            </a:fld>
            <a:endParaRPr lang="en-US" dirty="0"/>
          </a:p>
        </p:txBody>
      </p:sp>
    </p:spTree>
    <p:extLst>
      <p:ext uri="{BB962C8B-B14F-4D97-AF65-F5344CB8AC3E}">
        <p14:creationId xmlns:p14="http://schemas.microsoft.com/office/powerpoint/2010/main" val="4293794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i="1"/>
              <a:t>Explique:</a:t>
            </a:r>
          </a:p>
          <a:p>
            <a:pPr marL="171450" indent="-171450" rtl="0">
              <a:buFont typeface="Arial" panose="020B0604020202020204" pitchFamily="34" charset="0"/>
              <a:buChar char="•"/>
            </a:pPr>
            <a:r>
              <a:rPr lang="es-ar" b="0" i="0"/>
              <a:t>A veces, un miembro del personal puede estar mostrando reacciones de angustia en el trabajo o saben que está en crisis o tiene dificultades, pero no se han acercado a ustedes para hablar sobre el tema.</a:t>
            </a:r>
          </a:p>
          <a:p>
            <a:pPr marL="171450" indent="-171450" rtl="0">
              <a:buFont typeface="Arial" panose="020B0604020202020204" pitchFamily="34" charset="0"/>
              <a:buChar char="•"/>
            </a:pPr>
            <a:r>
              <a:rPr lang="es-ar" b="0" i="0"/>
              <a:t>En estos casos, un enfoque fundamentado en PAP de apoyo puede implicar acercarse a ellos, plantear preguntas con delicadeza y preguntarles cómo pueden apoyarles durante este periodo. </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b="1" i="1"/>
              <a:t>Plantee a los participantes </a:t>
            </a:r>
            <a:r>
              <a:rPr lang="es-ar" b="0" i="1"/>
              <a:t>la siguiente pregunta y comente sus respuestas antes de revelar y comente la información de esta diapositiva.</a:t>
            </a:r>
          </a:p>
          <a:p>
            <a:pPr marL="171450" indent="-171450" rtl="0">
              <a:buFont typeface="Arial" panose="020B0604020202020204" pitchFamily="34" charset="0"/>
              <a:buChar char="•"/>
            </a:pPr>
            <a:r>
              <a:rPr lang="es-ar" b="0" i="1"/>
              <a:t> </a:t>
            </a:r>
            <a:r>
              <a:rPr lang="es-ar" b="0" i="0"/>
              <a:t>¿Cómo pueden ustedes, como gerentes, acercarse a un miembro de su equipo que creen que tiene dificultades? ¿Qué cosas pueden decir o preguntar?</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b="1" i="1"/>
              <a:t>Comente </a:t>
            </a:r>
            <a:r>
              <a:rPr lang="es-ar" b="0" i="1"/>
              <a:t>la información de la diapositiva</a:t>
            </a:r>
            <a:endParaRPr lang="en-US" b="1" i="1" dirty="0"/>
          </a:p>
          <a:p>
            <a:pPr marL="171450" indent="-171450" rtl="0">
              <a:buFont typeface="Arial" panose="020B0604020202020204" pitchFamily="34" charset="0"/>
              <a:buChar char="•"/>
            </a:pPr>
            <a:r>
              <a:rPr lang="es-ar" b="0" i="0"/>
              <a:t>Aquí tienen algunas frases y preguntas que pueden ser de ayuda para iniciar una conversación...</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21</a:t>
            </a:fld>
            <a:endParaRPr lang="en-US" dirty="0"/>
          </a:p>
        </p:txBody>
      </p:sp>
    </p:spTree>
    <p:extLst>
      <p:ext uri="{BB962C8B-B14F-4D97-AF65-F5344CB8AC3E}">
        <p14:creationId xmlns:p14="http://schemas.microsoft.com/office/powerpoint/2010/main" val="2073301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ar" b="1" i="1"/>
              <a:t>Explique</a:t>
            </a:r>
            <a:r>
              <a:rPr lang="en" b="0" i="1"/>
              <a:t> </a:t>
            </a:r>
            <a:r>
              <a:rPr lang="es-ar" b="0" i="0"/>
              <a:t>lo siguiente:</a:t>
            </a:r>
          </a:p>
          <a:p>
            <a:pPr marL="171450" indent="-171450" rtl="0">
              <a:buFont typeface="Arial" panose="020B0604020202020204" pitchFamily="34" charset="0"/>
              <a:buChar char="•"/>
            </a:pPr>
            <a:r>
              <a:rPr lang="es-ar" b="0" i="0"/>
              <a:t>¿Qué pasa si alguien está gravemente angustiado en el momento, totalmente abrumado, muy ansioso o en pánico?</a:t>
            </a:r>
          </a:p>
          <a:p>
            <a:pPr marL="171450" indent="-171450" rtl="0">
              <a:buFont typeface="Arial" panose="020B0604020202020204" pitchFamily="34" charset="0"/>
              <a:buChar char="•"/>
            </a:pPr>
            <a:r>
              <a:rPr lang="es-ar" b="0" i="0"/>
              <a:t>La toma de tierra es una herramienta que puede ayudar a restablecer a alguien que experimenta una angustia aguda hasta el punto en el que pueda comunicarse e interactuar con ustedes para resolver problemas y conectar con apoyo social y otros recursos. </a:t>
            </a:r>
          </a:p>
          <a:p>
            <a:pPr marL="171450" indent="-171450" rtl="0">
              <a:buFont typeface="Arial" panose="020B0604020202020204" pitchFamily="34" charset="0"/>
              <a:buChar char="•"/>
            </a:pPr>
            <a:r>
              <a:rPr lang="es-ar" b="0" i="0"/>
              <a:t>Probablemente no tengan que utilizar esto con frecuencia, si es que lo utilizan alguna vez. Sin embargo, en caso de que se encuentren en una posición de querer ayudar a alguien que está muy angustiado, es una práctica útil que hay que conocer. </a:t>
            </a:r>
          </a:p>
          <a:p>
            <a:pPr marL="171450" indent="-171450" rtl="0">
              <a:buFont typeface="Arial" panose="020B0604020202020204" pitchFamily="34" charset="0"/>
              <a:buChar char="•"/>
            </a:pPr>
            <a:r>
              <a:rPr lang="es-ar" b="0" i="0"/>
              <a:t>Antes de que comentemos la práctica, aquí tenemos una infografía* útil que puede ayudarle a decidir si es adecuado utilizar la toma de tierra...</a:t>
            </a:r>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b="1" i="1"/>
              <a:t>Comente </a:t>
            </a:r>
            <a:r>
              <a:rPr lang="es-ar" b="0" i="1"/>
              <a:t>la información de la infografía.</a:t>
            </a:r>
            <a:endParaRPr lang="en-US" b="1" i="1" dirty="0"/>
          </a:p>
          <a:p>
            <a:pPr marL="171450" indent="-171450" rtl="0">
              <a:buFont typeface="Arial" panose="020B0604020202020204" pitchFamily="34" charset="0"/>
              <a:buChar char="•"/>
            </a:pPr>
            <a:endParaRPr lang="en-US" b="0" i="0" dirty="0"/>
          </a:p>
          <a:p>
            <a:pPr marL="0" indent="0" rtl="0">
              <a:buFont typeface="Arial" panose="020B0604020202020204" pitchFamily="34" charset="0"/>
              <a:buNone/>
            </a:pPr>
            <a:r>
              <a:rPr lang="es-ar" sz="1100" b="1" i="0"/>
              <a:t>*Fuente: </a:t>
            </a:r>
            <a:r>
              <a:rPr lang="es-ar" sz="1100" b="0" i="0"/>
              <a:t>Trauma Research Innovations / University of Washington School of Medicine, Dept of Psychiatry and Behavioral Sciences</a:t>
            </a:r>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3401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Font typeface="Arial" panose="020B0604020202020204" pitchFamily="34" charset="0"/>
              <a:buNone/>
            </a:pPr>
            <a:r>
              <a:rPr lang="es-ar" sz="1800" b="1" i="1">
                <a:effectLst/>
                <a:latin typeface="Calibri" panose="020F0502020204030204" pitchFamily="34" charset="0"/>
                <a:ea typeface="Calibri" panose="020F0502020204030204" pitchFamily="34" charset="0"/>
                <a:cs typeface="Times New Roman" panose="02020603050405020304" pitchFamily="18" charset="0"/>
              </a:rPr>
              <a:t>Explique:</a:t>
            </a:r>
          </a:p>
          <a:p>
            <a:pPr marL="171450" indent="-171450" rtl="0">
              <a:buFont typeface="Arial" panose="020B0604020202020204" pitchFamily="34" charset="0"/>
              <a:buChar char="•"/>
            </a:pPr>
            <a:r>
              <a:rPr lang="es-ar" sz="1800">
                <a:effectLst/>
                <a:latin typeface="Calibri" panose="020F0502020204030204" pitchFamily="34" charset="0"/>
                <a:ea typeface="Calibri" panose="020F0502020204030204" pitchFamily="34" charset="0"/>
                <a:cs typeface="Times New Roman" panose="02020603050405020304" pitchFamily="18" charset="0"/>
              </a:rPr>
              <a:t>Esta práctica de toma de tierra es el proceso de que las personas comprueben el estado con todos sus sentidos.</a:t>
            </a:r>
          </a:p>
          <a:p>
            <a:pPr marL="171450" indent="-171450" rtl="0">
              <a:buFont typeface="Arial" panose="020B0604020202020204" pitchFamily="34" charset="0"/>
              <a:buChar char="•"/>
            </a:pPr>
            <a:r>
              <a:rPr lang="es-ar" sz="1800">
                <a:effectLst/>
                <a:latin typeface="Calibri" panose="020F0502020204030204" pitchFamily="34" charset="0"/>
                <a:ea typeface="Calibri" panose="020F0502020204030204" pitchFamily="34" charset="0"/>
                <a:cs typeface="Times New Roman" panose="02020603050405020304" pitchFamily="18" charset="0"/>
              </a:rPr>
              <a:t>Esto puede ayudarles a centrarse y calmarse lo suficiente para pensar con mayor claridad, comunicarse y colaborar en la resolución de problemas.</a:t>
            </a:r>
          </a:p>
          <a:p>
            <a:pPr marL="171450" indent="-171450" rtl="0">
              <a:buFont typeface="Arial" panose="020B0604020202020204" pitchFamily="34" charset="0"/>
              <a:buChar char="•"/>
            </a:pPr>
            <a:endParaRPr lang="en-US" sz="1800" dirty="0">
              <a:effectLst/>
              <a:latin typeface="Calibri" panose="020F0502020204030204" pitchFamily="34" charset="0"/>
              <a:cs typeface="Times New Roman" panose="02020603050405020304" pitchFamily="18" charset="0"/>
            </a:endParaRPr>
          </a:p>
          <a:p>
            <a:pPr marL="0" indent="0" rtl="0">
              <a:buFont typeface="Arial" panose="020B0604020202020204" pitchFamily="34" charset="0"/>
              <a:buNone/>
            </a:pPr>
            <a:r>
              <a:rPr lang="es-ar" b="1" i="0"/>
              <a:t>Nota para facilitadores: </a:t>
            </a:r>
            <a:r>
              <a:rPr lang="es-ar" b="0" i="0"/>
              <a:t>Si el tiempo lo permite, </a:t>
            </a:r>
            <a:r>
              <a:rPr lang="es-ar" sz="1800" b="0" i="0">
                <a:effectLst/>
                <a:latin typeface="Calibri" panose="020F0502020204030204" pitchFamily="34" charset="0"/>
                <a:cs typeface="Times New Roman" panose="02020603050405020304" pitchFamily="18" charset="0"/>
              </a:rPr>
              <a:t>guíe a los participantes por este ejercicio de toma de tierra para que puedan experimentarlo por ellos mismos. </a:t>
            </a:r>
            <a:endParaRPr lang="en-US" dirty="0"/>
          </a:p>
          <a:p>
            <a:pPr rtl="0"/>
            <a:endParaRPr lang="en-US" dirty="0"/>
          </a:p>
          <a:p>
            <a:pPr marL="0" indent="0" rtl="0">
              <a:buFont typeface="Arial" panose="020B0604020202020204" pitchFamily="34" charset="0"/>
              <a:buNone/>
            </a:pPr>
            <a:r>
              <a:rPr lang="es-ar" sz="1200" b="1" i="0"/>
              <a:t>*Fuente: </a:t>
            </a:r>
            <a:r>
              <a:rPr lang="es-ar" sz="1200" b="0" i="0"/>
              <a:t>Trauma Research Innovations / University of Washington School of Medicine, Dept of Psychiatry and Behavioral Sciences</a:t>
            </a:r>
          </a:p>
          <a:p>
            <a:pPr rtl="0"/>
            <a:endParaRPr lang="en-US" dirty="0"/>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2877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a:effectLst/>
                <a:latin typeface="Calibri" panose="020F0502020204030204" pitchFamily="34" charset="0"/>
                <a:ea typeface="Calibri" panose="020F0502020204030204" pitchFamily="34" charset="0"/>
                <a:cs typeface="Times New Roman" panose="02020603050405020304" pitchFamily="18" charset="0"/>
              </a:rPr>
              <a:t>Como su gerente o profesional de RR. HH., pueden encontrarse en una posición privilegiada para comprender las presiones o los desafíos relacionados con el trabajo que está experimentando un compañero y ayudarle a realizar una lluvia de ideas para encontrar soluciones.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a:effectLst/>
                <a:latin typeface="Calibri" panose="020F0502020204030204" pitchFamily="34" charset="0"/>
                <a:ea typeface="Calibri" panose="020F0502020204030204" pitchFamily="34" charset="0"/>
                <a:cs typeface="Times New Roman" panose="02020603050405020304" pitchFamily="18" charset="0"/>
              </a:rPr>
              <a:t>Sin embargo, es importante mantener los límites profesionales y encontrar el equilibrio correcto entre ayudarles a solucionar problemas que están en su ámbito de competencia y remitirlos a otro sitio si no es el caso. </a:t>
            </a:r>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24</a:t>
            </a:fld>
            <a:endParaRPr lang="en-US" dirty="0"/>
          </a:p>
        </p:txBody>
      </p:sp>
    </p:spTree>
    <p:extLst>
      <p:ext uri="{BB962C8B-B14F-4D97-AF65-F5344CB8AC3E}">
        <p14:creationId xmlns:p14="http://schemas.microsoft.com/office/powerpoint/2010/main" val="2359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lnSpcReduction="1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b="1" i="1"/>
              <a:t>Comente</a:t>
            </a:r>
            <a:r>
              <a:rPr lang="es-ar" b="0" i="1"/>
              <a:t> la información de la diapositiva y los siguientes puntos: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1" i="0"/>
              <a:t>Acerca de escuchar: </a:t>
            </a:r>
            <a:r>
              <a:rPr lang="es-ar" b="0" i="0"/>
              <a:t>cuando escuchan activamente, se centran en comunicar compasión y respeto. También están recopilando información. Están buscando señales sobre cuáles son las preocupaciones y necesidades inmediatas y </a:t>
            </a:r>
            <a:r>
              <a:rPr lang="es-ar" sz="1800">
                <a:effectLst/>
                <a:latin typeface="Calibri" panose="020F0502020204030204" pitchFamily="34" charset="0"/>
                <a:ea typeface="Calibri" panose="020F0502020204030204" pitchFamily="34" charset="0"/>
                <a:cs typeface="Times New Roman" panose="02020603050405020304" pitchFamily="18" charset="0"/>
              </a:rPr>
              <a:t>cómo puede ayudar a la persona a priorizar dichas preocupaciones y necesidades y, en última instancia, desarrollar un plan de acción.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1">
                <a:effectLst/>
                <a:latin typeface="Calibri" panose="020F0502020204030204" pitchFamily="34" charset="0"/>
                <a:ea typeface="Calibri" panose="020F0502020204030204" pitchFamily="34" charset="0"/>
                <a:cs typeface="Times New Roman" panose="02020603050405020304" pitchFamily="18" charset="0"/>
              </a:rPr>
              <a:t>Recuerde</a:t>
            </a:r>
            <a:r>
              <a:rPr lang="es-ar" sz="1800" b="0">
                <a:effectLst/>
                <a:latin typeface="Calibri" panose="020F0502020204030204" pitchFamily="34" charset="0"/>
                <a:ea typeface="Calibri" panose="020F0502020204030204" pitchFamily="34" charset="0"/>
                <a:cs typeface="Times New Roman" panose="02020603050405020304" pitchFamily="18" charset="0"/>
              </a:rPr>
              <a:t> que este proceso tiene que ser colaborativo. No es su trabajo identificar sus prioridades por ellos ni solucionar sus problemas.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b="0" i="0">
                <a:effectLst/>
                <a:latin typeface="Calibri" panose="020F0502020204030204" pitchFamily="34" charset="0"/>
                <a:cs typeface="Times New Roman" panose="02020603050405020304" pitchFamily="18" charset="0"/>
              </a:rPr>
              <a:t>Con frecuencia,</a:t>
            </a:r>
            <a:r>
              <a:rPr lang="es-ar" sz="1800" b="1" i="0">
                <a:effectLst/>
                <a:latin typeface="Calibri" panose="020F0502020204030204" pitchFamily="34" charset="0"/>
                <a:cs typeface="Times New Roman" panose="02020603050405020304" pitchFamily="18" charset="0"/>
              </a:rPr>
              <a:t> una de las formas más eficaces en la que los gerentes pueden dar apoyo </a:t>
            </a:r>
            <a:r>
              <a:rPr lang="es-ar" sz="1800" b="0" i="0">
                <a:effectLst/>
                <a:latin typeface="Calibri" panose="020F0502020204030204" pitchFamily="34" charset="0"/>
                <a:cs typeface="Times New Roman" panose="02020603050405020304" pitchFamily="18" charset="0"/>
              </a:rPr>
              <a:t>durante las crisis es diciéndole a la persona que su bienestar es la máxima prioridad en este momento y reduciendo la presiones relacionadas con el trabajo el máximo posible (p. ej., en relación con las fechas límite, horarios, etc). </a:t>
            </a:r>
            <a:endParaRPr lang="en-US" b="1" i="0"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25</a:t>
            </a:fld>
            <a:endParaRPr lang="en-US" dirty="0"/>
          </a:p>
        </p:txBody>
      </p:sp>
    </p:spTree>
    <p:extLst>
      <p:ext uri="{BB962C8B-B14F-4D97-AF65-F5344CB8AC3E}">
        <p14:creationId xmlns:p14="http://schemas.microsoft.com/office/powerpoint/2010/main" val="6399337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b="1" i="1"/>
              <a:t>Plantee a los participantes </a:t>
            </a:r>
            <a:r>
              <a:rPr lang="es-ar" b="0" i="1"/>
              <a:t>la siguiente pregunta y comente las respuestas antes de revelar y comente la información de esta diapositiva. </a:t>
            </a:r>
          </a:p>
          <a:p>
            <a:pPr marL="171450" indent="-171450" rtl="0">
              <a:buFont typeface="Arial" panose="020B0604020202020204" pitchFamily="34" charset="0"/>
              <a:buChar char="•"/>
            </a:pPr>
            <a:r>
              <a:rPr lang="es-ar"/>
              <a:t>¿Qué cosas podrían decir, o qué preguntas podrían plantear que puedan ayudar al respecto?</a:t>
            </a:r>
          </a:p>
          <a:p>
            <a:pPr marL="171450" indent="-171450" rtl="0">
              <a:buFont typeface="Arial" panose="020B0604020202020204" pitchFamily="34" charset="0"/>
              <a:buChar char="•"/>
            </a:pPr>
            <a:endParaRPr lang="en-US" dirty="0"/>
          </a:p>
          <a:p>
            <a:pPr marL="0" indent="0" rtl="0">
              <a:buFont typeface="Arial" panose="020B0604020202020204" pitchFamily="34" charset="0"/>
              <a:buNone/>
            </a:pPr>
            <a:r>
              <a:rPr lang="es-ar" b="1" i="1"/>
              <a:t>Comente</a:t>
            </a:r>
            <a:r>
              <a:rPr lang="es-ar" b="0" i="1"/>
              <a:t> la información de la diapositiva:</a:t>
            </a:r>
          </a:p>
          <a:p>
            <a:pPr marL="171450" indent="-171450" rtl="0">
              <a:buFont typeface="Arial" panose="020B0604020202020204" pitchFamily="34" charset="0"/>
              <a:buChar char="•"/>
            </a:pPr>
            <a:r>
              <a:rPr lang="es-ar" b="1" i="0"/>
              <a:t>Acerca de la pregunta sobre el «compañero de confianza»: </a:t>
            </a:r>
            <a:r>
              <a:rPr lang="es-ar" b="0" i="0"/>
              <a:t>esta pregunta puede ayudar a identificar y dirigir los pensamientos inútiles (p. ej., «no puedo tomarme un descanso ahora mismo» o «soy inútil/malo en mi trabajo» y las emociones intensas (p. ej., culpabilidad, vergüenza, miedo) que suelen estar vinculadas a ellos.</a:t>
            </a:r>
            <a:endParaRPr lang="en-US" dirty="0"/>
          </a:p>
          <a:p>
            <a:pPr marL="171450" indent="-171450" rtl="0">
              <a:buFont typeface="Arial" panose="020B0604020202020204" pitchFamily="34" charset="0"/>
              <a:buChar char="•"/>
            </a:pPr>
            <a:endParaRPr lang="en-US" dirty="0"/>
          </a:p>
          <a:p>
            <a:pPr marL="171450" indent="-171450" rt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26</a:t>
            </a:fld>
            <a:endParaRPr lang="en-US" dirty="0"/>
          </a:p>
        </p:txBody>
      </p:sp>
    </p:spTree>
    <p:extLst>
      <p:ext uri="{BB962C8B-B14F-4D97-AF65-F5344CB8AC3E}">
        <p14:creationId xmlns:p14="http://schemas.microsoft.com/office/powerpoint/2010/main" val="29649866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a:latin typeface="Arial" panose="020B0604020202020204" pitchFamily="34" charset="0"/>
                <a:cs typeface="Arial" panose="020B0604020202020204" pitchFamily="34" charset="0"/>
              </a:rPr>
              <a:t>El punto final que trataremos hoy es identificar y vincular al personal a recursos internos y externos, así como promover el compromiso.</a:t>
            </a:r>
          </a:p>
          <a:p>
            <a:pPr marL="171450" indent="-171450" rtl="0">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27</a:t>
            </a:fld>
            <a:endParaRPr lang="en-US" dirty="0"/>
          </a:p>
        </p:txBody>
      </p:sp>
    </p:spTree>
    <p:extLst>
      <p:ext uri="{BB962C8B-B14F-4D97-AF65-F5344CB8AC3E}">
        <p14:creationId xmlns:p14="http://schemas.microsoft.com/office/powerpoint/2010/main" val="345745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47500" lnSpcReduction="2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800" b="1" i="1">
                <a:effectLst/>
                <a:latin typeface="Calibri" panose="020F0502020204030204" pitchFamily="34" charset="0"/>
                <a:ea typeface="Calibri" panose="020F0502020204030204" pitchFamily="34" charset="0"/>
                <a:cs typeface="Times New Roman" panose="02020603050405020304" pitchFamily="18" charset="0"/>
              </a:rPr>
              <a:t>Explique</a:t>
            </a:r>
            <a:r>
              <a:rPr lang="es-ar" sz="1800" b="0" i="1">
                <a:effectLst/>
                <a:latin typeface="Calibri" panose="020F0502020204030204" pitchFamily="34" charset="0"/>
                <a:ea typeface="Calibri" panose="020F0502020204030204" pitchFamily="34" charset="0"/>
                <a:cs typeface="Times New Roman" panose="02020603050405020304" pitchFamily="18" charset="0"/>
              </a:rPr>
              <a:t>:</a:t>
            </a:r>
            <a:endParaRPr lang="en-US"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a:effectLst/>
                <a:latin typeface="Calibri" panose="020F0502020204030204" pitchFamily="34" charset="0"/>
                <a:ea typeface="Calibri" panose="020F0502020204030204" pitchFamily="34" charset="0"/>
                <a:cs typeface="Times New Roman" panose="02020603050405020304" pitchFamily="18" charset="0"/>
              </a:rPr>
              <a:t>Hay varias formas en las que pueden vincular a alguien a recursos. No obstante, recuerde que esta parte del proceso tiene que ser colaborativa también.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800">
                <a:effectLst/>
                <a:latin typeface="Calibri" panose="020F0502020204030204" pitchFamily="34" charset="0"/>
                <a:ea typeface="Calibri" panose="020F0502020204030204" pitchFamily="34" charset="0"/>
                <a:cs typeface="Times New Roman" panose="02020603050405020304" pitchFamily="18" charset="0"/>
              </a:rPr>
              <a:t>Pueden ver muchos sitios/formas en las que una persona podría utilizar el apoyo y pueden tener muchas ideas sobre lo que piensan que debería hacer, pero si la persona no está interesada/predispuesta, no es adecuado forzar la situación. Pueden ofrecer o mencionar algo una vez, e insistir más tarde si no están interesados o abiertos. </a:t>
            </a:r>
          </a:p>
          <a:p>
            <a:pPr marL="171450" indent="-171450" rtl="0">
              <a:buFont typeface="Arial" panose="020B0604020202020204" pitchFamily="34" charset="0"/>
              <a:buChar char="•"/>
            </a:pPr>
            <a:endParaRPr lang="en-US" sz="1800" dirty="0"/>
          </a:p>
          <a:p>
            <a:pPr marL="0" indent="0" rtl="0">
              <a:buFont typeface="Arial" panose="020B0604020202020204" pitchFamily="34" charset="0"/>
              <a:buNone/>
            </a:pPr>
            <a:r>
              <a:rPr lang="es-ar" sz="1800" b="1" i="1"/>
              <a:t>Comente </a:t>
            </a:r>
            <a:r>
              <a:rPr lang="es-ar" sz="1800" b="0" i="1"/>
              <a:t>la información de la diapositiva y los siguientes puntos:</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s-ar" sz="1800" b="1" i="0"/>
              <a:t>Proporcionar información sobre reacciones al estrés comunes: </a:t>
            </a:r>
            <a:r>
              <a:rPr lang="es-ar" sz="1800">
                <a:effectLst/>
                <a:latin typeface="Calibri" panose="020F0502020204030204" pitchFamily="34" charset="0"/>
                <a:ea typeface="Calibri" panose="020F0502020204030204" pitchFamily="34" charset="0"/>
                <a:cs typeface="Times New Roman" panose="02020603050405020304" pitchFamily="18" charset="0"/>
              </a:rPr>
              <a:t>proporcione información sobre reacciones al estrés y formas prácticas de afrontarlas, reducir el estrés y promover el funcionamiento adaptativo para que puedan poner en contexto su experiencia.</a:t>
            </a:r>
            <a:endParaRPr lang="en-US" sz="1800" b="1" i="0" dirty="0"/>
          </a:p>
          <a:p>
            <a:pPr marL="342900" indent="-342900" rtl="0">
              <a:buFont typeface="+mj-lt"/>
              <a:buAutoNum type="arabicPeriod"/>
            </a:pPr>
            <a:r>
              <a:rPr lang="es-ar" sz="1800" b="1" i="0"/>
              <a:t>Promover el cuidado personal: </a:t>
            </a:r>
            <a:r>
              <a:rPr lang="es-ar" sz="1800" b="0" i="0"/>
              <a:t>si normaliza y promueve activamente el cuidado personal en este momento y ayuda reduciendo presiones relacionadas con el trabajo en la medida de lo posible, esto mostrará un apoyo fuerte y animará a los participantes a conectar y a utilizar otros recursos de apoyo.  </a:t>
            </a:r>
            <a:endParaRPr lang="en-US" sz="1800" b="1" i="0" dirty="0"/>
          </a:p>
          <a:p>
            <a:pPr marL="342900" indent="-342900" rtl="0">
              <a:buFont typeface="+mj-lt"/>
              <a:buAutoNum type="arabicPeriod"/>
            </a:pPr>
            <a:r>
              <a:rPr lang="es-ar" sz="1800" b="1" i="0"/>
              <a:t>Vincularlos con otros recursos de apoyo: </a:t>
            </a:r>
            <a:r>
              <a:rPr lang="es-ar" sz="1800">
                <a:effectLst/>
                <a:latin typeface="Calibri" panose="020F0502020204030204" pitchFamily="34" charset="0"/>
                <a:ea typeface="Calibri" panose="020F0502020204030204" pitchFamily="34" charset="0"/>
                <a:cs typeface="Times New Roman" panose="02020603050405020304" pitchFamily="18" charset="0"/>
              </a:rPr>
              <a:t>necesita saber qué hay disponible para apoyar el bienestar en momentos como estos. No tiene que saberlo todo, cada servicio u oportunidad. Sin embargo, ayudará tener un sentido general de los recursos de apoyo y (quizá todavía más importante) conocer a quién puede conectarlos para preguntar determinadas cosas y obtener más información.</a:t>
            </a:r>
          </a:p>
          <a:p>
            <a:pPr marL="800100" lvl="1" indent="-342900" rtl="0">
              <a:buFont typeface="Arial" panose="020B0604020202020204" pitchFamily="34" charset="0"/>
              <a:buChar char="•"/>
            </a:pPr>
            <a:r>
              <a:rPr lang="es-ar" sz="1800">
                <a:effectLst/>
                <a:latin typeface="Calibri" panose="020F0502020204030204" pitchFamily="34" charset="0"/>
                <a:ea typeface="Calibri" panose="020F0502020204030204" pitchFamily="34" charset="0"/>
                <a:cs typeface="Times New Roman" panose="02020603050405020304" pitchFamily="18" charset="0"/>
              </a:rPr>
              <a:t>No subestime el apoyo social. El apoyo social proporcionado por amigos/familiares/compañeros es sumamente potente. Animar a los miembros del personal en crisis que se tomen tiempo para conectar socialmente con las personas en las que confían y les importan es una forma muy eficaz de apoyarles.</a:t>
            </a:r>
          </a:p>
          <a:p>
            <a:pPr marL="800100" lvl="1" indent="-342900" rtl="0">
              <a:buFont typeface="Arial" panose="020B0604020202020204" pitchFamily="34" charset="0"/>
              <a:buChar char="•"/>
            </a:pPr>
            <a:r>
              <a:rPr lang="es-ar" sz="1800">
                <a:effectLst/>
                <a:latin typeface="Calibri" panose="020F0502020204030204" pitchFamily="34" charset="0"/>
                <a:ea typeface="Calibri" panose="020F0502020204030204" pitchFamily="34" charset="0"/>
                <a:cs typeface="Times New Roman" panose="02020603050405020304" pitchFamily="18" charset="0"/>
              </a:rPr>
              <a:t>Las opciones de permisos y acceso a los beneficios diferirán en cada ubicación de IRC, así que asegúrense de conectar al miembro del personal con los RR. HH. locales para garantizar que se comparta información precisa.   </a:t>
            </a:r>
            <a:endParaRPr lang="en-US" sz="1800" b="1" i="0" dirty="0"/>
          </a:p>
          <a:p>
            <a:pPr marL="342900" indent="-342900" rtl="0">
              <a:buFont typeface="+mj-lt"/>
              <a:buAutoNum type="arabicPeriod"/>
            </a:pPr>
            <a:r>
              <a:rPr lang="es-ar" sz="1800" b="1" i="0"/>
              <a:t>Dígales que realizará un seguimiento y revisión: </a:t>
            </a:r>
            <a:r>
              <a:rPr lang="es-ar" sz="1800" b="0" i="0"/>
              <a:t>un miembro del personal que ha estado angustiado o en crisis con ustedes puede sentirse inseguro y avergonzado después. Después de apaciguar emociones intensas, pueden sentir vergüenza cuando les vean, y ustedes pueden sentirse inseguros sobre si/cómo deberían hacer referencia a su angustia. Hacia el final de su conversación inicial con ellos, les ayudará a ambos a sentirse menos inseguros y más cómodos si les dicen que su intención es realizar un seguimiento al cabo de un par de días (o una semana, o cuando vuelvan al trabajo, etc.) y revisar cómo se encuentran. </a:t>
            </a:r>
            <a:endParaRPr lang="en-US" sz="1800" b="1" i="0" dirty="0"/>
          </a:p>
          <a:p>
            <a:pPr marL="342900" marR="0" lvl="0" indent="-342900" rtl="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rtl="0">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28</a:t>
            </a:fld>
            <a:endParaRPr lang="en-US" dirty="0"/>
          </a:p>
        </p:txBody>
      </p:sp>
    </p:spTree>
    <p:extLst>
      <p:ext uri="{BB962C8B-B14F-4D97-AF65-F5344CB8AC3E}">
        <p14:creationId xmlns:p14="http://schemas.microsoft.com/office/powerpoint/2010/main" val="35655263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b="1" i="1"/>
              <a:t>Comente</a:t>
            </a:r>
            <a:r>
              <a:rPr lang="es-ar" b="0" i="0"/>
              <a:t> estos recursos (y los enumerados en las siguientes diapositivas). Recuerde a los participantes que pueden encontrar recursos adicionales y referencias en estas páginas y que pueden mandar por correo electrónico preguntas relacionadas con cuestiones de salud a la dirección de correo electrónico de Duty Of Care (Deber de cuidado). </a:t>
            </a:r>
            <a:endParaRPr lang="en-US" b="1" i="1" dirty="0"/>
          </a:p>
          <a:p>
            <a:pPr lvl="0" rtl="0"/>
            <a:endParaRPr lang="en-US" sz="1200" b="1" i="1" kern="1200" dirty="0">
              <a:solidFill>
                <a:schemeClr val="tx1"/>
              </a:solidFill>
              <a:effectLst/>
              <a:latin typeface="+mn-lt"/>
              <a:ea typeface="+mn-ea"/>
              <a:cs typeface="+mn-cs"/>
            </a:endParaRPr>
          </a:p>
          <a:p>
            <a:pPr lvl="0" rtl="0"/>
            <a:r>
              <a:rPr lang="es-ar" sz="1200" b="1" i="1" kern="1200">
                <a:solidFill>
                  <a:schemeClr val="tx1"/>
                </a:solidFill>
                <a:effectLst/>
                <a:latin typeface="+mn-lt"/>
                <a:ea typeface="+mn-ea"/>
                <a:cs typeface="+mn-cs"/>
              </a:rPr>
              <a:t>Pregunte</a:t>
            </a:r>
            <a:r>
              <a:rPr lang="es-ar" sz="1200" kern="1200">
                <a:solidFill>
                  <a:schemeClr val="tx1"/>
                </a:solidFill>
                <a:effectLst/>
                <a:latin typeface="+mn-lt"/>
                <a:ea typeface="+mn-ea"/>
                <a:cs typeface="+mn-cs"/>
              </a:rPr>
              <a:t> si alguien tiene alguna duda.</a:t>
            </a:r>
          </a:p>
          <a:p>
            <a:pPr lvl="0" rtl="0"/>
            <a:endParaRPr lang="en-US" sz="1200" b="1" i="1" kern="1200" dirty="0">
              <a:solidFill>
                <a:schemeClr val="tx1"/>
              </a:solidFill>
              <a:effectLst/>
              <a:latin typeface="+mn-lt"/>
              <a:ea typeface="+mn-ea"/>
              <a:cs typeface="+mn-cs"/>
            </a:endParaRPr>
          </a:p>
          <a:p>
            <a:pPr lvl="0" rtl="0"/>
            <a:r>
              <a:rPr lang="es-ar" sz="1200" b="1" i="1" kern="1200">
                <a:solidFill>
                  <a:schemeClr val="tx1"/>
                </a:solidFill>
                <a:effectLst/>
                <a:latin typeface="+mn-lt"/>
                <a:ea typeface="+mn-ea"/>
                <a:cs typeface="+mn-cs"/>
              </a:rPr>
              <a:t>Agradezca </a:t>
            </a:r>
            <a:r>
              <a:rPr lang="es-ar" sz="1200" kern="1200">
                <a:solidFill>
                  <a:schemeClr val="tx1"/>
                </a:solidFill>
                <a:effectLst/>
                <a:latin typeface="+mn-lt"/>
                <a:ea typeface="+mn-ea"/>
                <a:cs typeface="+mn-cs"/>
              </a:rPr>
              <a:t>a los participantes su participación.</a:t>
            </a:r>
          </a:p>
          <a:p>
            <a:pPr lvl="0" rtl="0"/>
            <a:endParaRPr lang="en-US" sz="1200" b="1" i="1" kern="1200" dirty="0">
              <a:solidFill>
                <a:schemeClr val="tx1"/>
              </a:solidFill>
              <a:effectLst/>
              <a:latin typeface="+mn-lt"/>
              <a:ea typeface="+mn-ea"/>
              <a:cs typeface="+mn-cs"/>
            </a:endParaRPr>
          </a:p>
          <a:p>
            <a:pPr lvl="0" rtl="0"/>
            <a:r>
              <a:rPr lang="es-ar" sz="1200" b="1" i="1" kern="1200">
                <a:solidFill>
                  <a:schemeClr val="tx1"/>
                </a:solidFill>
                <a:effectLst/>
                <a:latin typeface="+mn-lt"/>
                <a:ea typeface="+mn-ea"/>
                <a:cs typeface="+mn-cs"/>
              </a:rPr>
              <a:t>Cierre </a:t>
            </a:r>
            <a:r>
              <a:rPr lang="es-ar" sz="1200" kern="1200">
                <a:solidFill>
                  <a:schemeClr val="tx1"/>
                </a:solidFill>
                <a:effectLst/>
                <a:latin typeface="+mn-lt"/>
                <a:ea typeface="+mn-ea"/>
                <a:cs typeface="+mn-cs"/>
              </a:rPr>
              <a:t>la sesión.</a:t>
            </a:r>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29</a:t>
            </a:fld>
            <a:endParaRPr lang="en-US" dirty="0"/>
          </a:p>
        </p:txBody>
      </p:sp>
    </p:spTree>
    <p:extLst>
      <p:ext uri="{BB962C8B-B14F-4D97-AF65-F5344CB8AC3E}">
        <p14:creationId xmlns:p14="http://schemas.microsoft.com/office/powerpoint/2010/main" val="863738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lnSpcReduction="10000"/>
          </a:bodyPr>
          <a:lstStyle/>
          <a:p>
            <a:pPr rtl="0"/>
            <a:r>
              <a:rPr lang="es-ar" b="1" i="1">
                <a:solidFill>
                  <a:srgbClr val="000000"/>
                </a:solidFill>
                <a:effectLst/>
                <a:latin typeface="Helvetica" pitchFamily="2" charset="0"/>
              </a:rPr>
              <a:t>Comente </a:t>
            </a:r>
            <a:r>
              <a:rPr lang="es-ar" b="0" i="1">
                <a:solidFill>
                  <a:srgbClr val="000000"/>
                </a:solidFill>
                <a:effectLst/>
                <a:latin typeface="Helvetica" pitchFamily="2" charset="0"/>
              </a:rPr>
              <a:t>los siguientes puntos de resumen: </a:t>
            </a:r>
          </a:p>
          <a:p>
            <a:pPr marL="171450" indent="-171450" rtl="0">
              <a:buFont typeface="Arial" panose="020B0604020202020204" pitchFamily="34" charset="0"/>
              <a:buChar char="•"/>
            </a:pPr>
            <a:r>
              <a:rPr lang="es-ar" b="0" i="0">
                <a:solidFill>
                  <a:srgbClr val="000000"/>
                </a:solidFill>
                <a:effectLst/>
                <a:latin typeface="Helvetica" pitchFamily="2" charset="0"/>
              </a:rPr>
              <a:t>Cuando ustedes son gerentes, líderes o profesionales de RR. HH., y alguien se les acerca en crisis (o expresa angustia durante una reunión/conversación), pueden recordar estos tres principios esenciales. </a:t>
            </a:r>
          </a:p>
          <a:p>
            <a:pPr marL="171450" indent="-171450" rtl="0">
              <a:buFont typeface="Arial" panose="020B0604020202020204" pitchFamily="34" charset="0"/>
              <a:buChar char="•"/>
            </a:pPr>
            <a:r>
              <a:rPr lang="es-ar" b="1" i="0">
                <a:solidFill>
                  <a:srgbClr val="000000"/>
                </a:solidFill>
                <a:effectLst/>
                <a:latin typeface="Helvetica" pitchFamily="2" charset="0"/>
              </a:rPr>
              <a:t>Observar: </a:t>
            </a:r>
            <a:r>
              <a:rPr lang="es-ar" b="0" i="0">
                <a:solidFill>
                  <a:srgbClr val="000000"/>
                </a:solidFill>
                <a:effectLst/>
                <a:latin typeface="Helvetica" pitchFamily="2" charset="0"/>
              </a:rPr>
              <a:t>busquen signos de comportamiento inusual, estrés y angustia. </a:t>
            </a:r>
            <a:endParaRPr lang="en-US" b="1" i="0" dirty="0">
              <a:solidFill>
                <a:srgbClr val="000000"/>
              </a:solidFill>
              <a:effectLst/>
              <a:latin typeface="Helvetica" pitchFamily="2" charset="0"/>
            </a:endParaRPr>
          </a:p>
          <a:p>
            <a:pPr marL="171450" indent="-171450" rtl="0">
              <a:buFont typeface="Arial" panose="020B0604020202020204" pitchFamily="34" charset="0"/>
              <a:buChar char="•"/>
            </a:pPr>
            <a:r>
              <a:rPr lang="es-ar" b="1" i="0">
                <a:solidFill>
                  <a:srgbClr val="000000"/>
                </a:solidFill>
                <a:effectLst/>
                <a:latin typeface="Helvetica" pitchFamily="2" charset="0"/>
              </a:rPr>
              <a:t>Escuchar y aprender: </a:t>
            </a:r>
          </a:p>
          <a:p>
            <a:pPr marL="628650" lvl="1" indent="-171450" rtl="0">
              <a:buFont typeface="Arial" panose="020B0604020202020204" pitchFamily="34" charset="0"/>
              <a:buChar char="•"/>
            </a:pPr>
            <a:r>
              <a:rPr lang="es-ar" b="1" i="1">
                <a:solidFill>
                  <a:srgbClr val="000000"/>
                </a:solidFill>
                <a:effectLst/>
                <a:latin typeface="Helvetica" pitchFamily="2" charset="0"/>
              </a:rPr>
              <a:t>Escuchar: </a:t>
            </a:r>
            <a:r>
              <a:rPr lang="es-ar" b="0" i="0">
                <a:solidFill>
                  <a:srgbClr val="000000"/>
                </a:solidFill>
                <a:effectLst/>
                <a:latin typeface="Helvetica" pitchFamily="2" charset="0"/>
              </a:rPr>
              <a:t>recuerden que escuchar atentamente, pacientemente y bien es un regalo y una forma potente de apoyo. Escuchen primero con el objetivo de comprender. Resistan la tendencia de asumir que saben cuál es el problema y cuáles son las necesidades y preocupaciones de alguien. No salten demasiado rápido a la resolución de problemas. </a:t>
            </a:r>
          </a:p>
          <a:p>
            <a:pPr marL="628650" lvl="1" indent="-171450" rtl="0">
              <a:buFont typeface="Arial" panose="020B0604020202020204" pitchFamily="34" charset="0"/>
              <a:buChar char="•"/>
            </a:pPr>
            <a:r>
              <a:rPr lang="es-ar" b="1" i="1">
                <a:solidFill>
                  <a:srgbClr val="000000"/>
                </a:solidFill>
                <a:effectLst/>
                <a:latin typeface="Helvetica" pitchFamily="2" charset="0"/>
              </a:rPr>
              <a:t>Aprendizaje:</a:t>
            </a:r>
            <a:r>
              <a:rPr lang="es-ar" b="0" i="0">
                <a:solidFill>
                  <a:srgbClr val="000000"/>
                </a:solidFill>
                <a:effectLst/>
                <a:latin typeface="Helvetica" pitchFamily="2" charset="0"/>
              </a:rPr>
              <a:t> </a:t>
            </a:r>
            <a:r>
              <a:rPr lang="es-ar">
                <a:solidFill>
                  <a:srgbClr val="000000"/>
                </a:solidFill>
                <a:effectLst/>
                <a:latin typeface="Helvetica" pitchFamily="2" charset="0"/>
              </a:rPr>
              <a:t>trabajen con una persona para identificar y aclarar sus necesidades y preocupaciones.  </a:t>
            </a:r>
          </a:p>
          <a:p>
            <a:pPr marL="171450" indent="-171450" rtl="0">
              <a:buFont typeface="Arial" panose="020B0604020202020204" pitchFamily="34" charset="0"/>
              <a:buChar char="•"/>
            </a:pPr>
            <a:r>
              <a:rPr lang="es-ar" b="1">
                <a:solidFill>
                  <a:srgbClr val="000000"/>
                </a:solidFill>
                <a:effectLst/>
                <a:latin typeface="Helvetica" pitchFamily="2" charset="0"/>
              </a:rPr>
              <a:t>Vincular: </a:t>
            </a:r>
            <a:r>
              <a:rPr lang="es-ar" b="0">
                <a:solidFill>
                  <a:srgbClr val="000000"/>
                </a:solidFill>
                <a:effectLst/>
                <a:latin typeface="Helvetica" pitchFamily="2" charset="0"/>
              </a:rPr>
              <a:t>vinculen a la persona con otros recursos de apoyo: </a:t>
            </a:r>
            <a:endParaRPr lang="en-US" b="1" dirty="0">
              <a:solidFill>
                <a:srgbClr val="000000"/>
              </a:solidFill>
              <a:effectLst/>
              <a:latin typeface="Helvetica" pitchFamily="2" charset="0"/>
            </a:endParaRPr>
          </a:p>
          <a:p>
            <a:pPr marL="628650" lvl="1" indent="-171450" rtl="0">
              <a:buFont typeface="Arial" panose="020B0604020202020204" pitchFamily="34" charset="0"/>
              <a:buChar char="•"/>
            </a:pPr>
            <a:r>
              <a:rPr lang="es-ar" b="0">
                <a:solidFill>
                  <a:srgbClr val="000000"/>
                </a:solidFill>
                <a:effectLst/>
                <a:latin typeface="Helvetica" pitchFamily="2" charset="0"/>
              </a:rPr>
              <a:t>Aligeren su carga en cuanto a las presiones relacionadas con el trabajo en la medida de lo posible (y dentro de su ámbito y competencia). </a:t>
            </a:r>
          </a:p>
          <a:p>
            <a:pPr marL="628650" lvl="1" indent="-171450" rtl="0">
              <a:buFont typeface="Arial" panose="020B0604020202020204" pitchFamily="34" charset="0"/>
              <a:buChar char="•"/>
            </a:pPr>
            <a:r>
              <a:rPr lang="es-ar" b="0">
                <a:solidFill>
                  <a:srgbClr val="000000"/>
                </a:solidFill>
                <a:effectLst/>
                <a:latin typeface="Helvetica" pitchFamily="2" charset="0"/>
              </a:rPr>
              <a:t>Proporcionen información sobre estrés y afrontamiento</a:t>
            </a:r>
          </a:p>
          <a:p>
            <a:pPr marL="628650" lvl="1" indent="-171450" rtl="0">
              <a:buFont typeface="Arial" panose="020B0604020202020204" pitchFamily="34" charset="0"/>
              <a:buChar char="•"/>
            </a:pPr>
            <a:r>
              <a:rPr lang="es-ar" b="0">
                <a:solidFill>
                  <a:srgbClr val="000000"/>
                </a:solidFill>
                <a:effectLst/>
                <a:latin typeface="Helvetica" pitchFamily="2" charset="0"/>
              </a:rPr>
              <a:t>Promuevan y faciliten el apoyo social y el cuidado personal</a:t>
            </a:r>
          </a:p>
          <a:p>
            <a:pPr marL="628650" lvl="1" indent="-171450" rtl="0">
              <a:buFont typeface="Arial" panose="020B0604020202020204" pitchFamily="34" charset="0"/>
              <a:buChar char="•"/>
            </a:pPr>
            <a:r>
              <a:rPr lang="es-ar" b="0">
                <a:solidFill>
                  <a:srgbClr val="000000"/>
                </a:solidFill>
                <a:effectLst/>
                <a:latin typeface="Helvetica" pitchFamily="2" charset="0"/>
              </a:rPr>
              <a:t>Proporcionen información sobre recursos profesionales si procede</a:t>
            </a:r>
          </a:p>
          <a:p>
            <a:pPr marL="628650" lvl="1" indent="-171450" rtl="0">
              <a:buFont typeface="Arial" panose="020B0604020202020204" pitchFamily="34" charset="0"/>
              <a:buChar char="•"/>
            </a:pPr>
            <a:r>
              <a:rPr lang="es-ar" b="0">
                <a:solidFill>
                  <a:srgbClr val="000000"/>
                </a:solidFill>
                <a:effectLst/>
                <a:latin typeface="Helvetica" pitchFamily="2" charset="0"/>
              </a:rPr>
              <a:t>Vinculen a los RR. HH. para entender mejor las opciones de permisos y apoyos relacionados con los beneficios </a:t>
            </a:r>
          </a:p>
          <a:p>
            <a:pPr marL="628650" lvl="1" indent="-171450" rtl="0">
              <a:buFont typeface="Arial" panose="020B0604020202020204" pitchFamily="34" charset="0"/>
              <a:buChar char="•"/>
            </a:pPr>
            <a:r>
              <a:rPr lang="es-ar" b="0">
                <a:solidFill>
                  <a:srgbClr val="000000"/>
                </a:solidFill>
                <a:effectLst/>
                <a:latin typeface="Helvetica" pitchFamily="2" charset="0"/>
              </a:rPr>
              <a:t>Realicen un seguimiento y revisión posteriormente</a:t>
            </a:r>
          </a:p>
        </p:txBody>
      </p:sp>
      <p:sp>
        <p:nvSpPr>
          <p:cNvPr id="4" name="Slide Number Placeholder 3"/>
          <p:cNvSpPr>
            <a:spLocks noGrp="1"/>
          </p:cNvSpPr>
          <p:nvPr>
            <p:ph type="sldNum" sz="quarter" idx="5"/>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893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spcBef>
                <a:spcPts val="200"/>
              </a:spcBef>
              <a:spcAft>
                <a:spcPts val="200"/>
              </a:spcAft>
              <a:buFont typeface="Arial" panose="020B0604020202020204" pitchFamily="34" charset="0"/>
              <a:buNone/>
            </a:pPr>
            <a:r>
              <a:rPr lang="es-ar" sz="1200" b="1" i="1"/>
              <a:t>Revise </a:t>
            </a:r>
            <a:r>
              <a:rPr lang="es-ar" sz="1200" b="0" i="1"/>
              <a:t>la agenda para la sesión</a:t>
            </a:r>
          </a:p>
          <a:p>
            <a:pPr marL="0" indent="0" rtl="0">
              <a:spcBef>
                <a:spcPts val="200"/>
              </a:spcBef>
              <a:spcAft>
                <a:spcPts val="200"/>
              </a:spcAft>
              <a:buFont typeface="Arial" panose="020B0604020202020204" pitchFamily="34" charset="0"/>
              <a:buNone/>
            </a:pPr>
            <a:endParaRPr lang="en-US" sz="1200"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3</a:t>
            </a:fld>
            <a:endParaRPr lang="en-US" dirty="0"/>
          </a:p>
        </p:txBody>
      </p:sp>
    </p:spTree>
    <p:extLst>
      <p:ext uri="{BB962C8B-B14F-4D97-AF65-F5344CB8AC3E}">
        <p14:creationId xmlns:p14="http://schemas.microsoft.com/office/powerpoint/2010/main" val="11063981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a:bodyPr>
          <a:lstStyle/>
          <a:p>
            <a:pPr rtl="0"/>
            <a:endParaRPr lang="en-US" b="0"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31</a:t>
            </a:fld>
            <a:endParaRPr lang="en-US" dirty="0"/>
          </a:p>
        </p:txBody>
      </p:sp>
    </p:spTree>
    <p:extLst>
      <p:ext uri="{BB962C8B-B14F-4D97-AF65-F5344CB8AC3E}">
        <p14:creationId xmlns:p14="http://schemas.microsoft.com/office/powerpoint/2010/main" val="47885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4</a:t>
            </a:fld>
            <a:endParaRPr lang="en-US" dirty="0"/>
          </a:p>
        </p:txBody>
      </p:sp>
    </p:spTree>
    <p:extLst>
      <p:ext uri="{BB962C8B-B14F-4D97-AF65-F5344CB8AC3E}">
        <p14:creationId xmlns:p14="http://schemas.microsoft.com/office/powerpoint/2010/main" val="28200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sz="1200" b="0" i="0">
                <a:solidFill>
                  <a:srgbClr val="1C1C19"/>
                </a:solidFill>
                <a:effectLst/>
                <a:latin typeface="CheltenhamStd"/>
              </a:rPr>
              <a:t>Antes de debatir sobre los PAP, consideremos primero la resiliencia...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1" dirty="0">
              <a:solidFill>
                <a:srgbClr val="1C1C19"/>
              </a:solidFill>
              <a:effectLst/>
              <a:latin typeface="CheltenhamSt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solidFill>
                  <a:srgbClr val="1C1C19"/>
                </a:solidFill>
                <a:effectLst/>
                <a:latin typeface="CheltenhamStd"/>
              </a:rPr>
              <a:t>Comente </a:t>
            </a:r>
            <a:r>
              <a:rPr lang="es-ar" sz="1200" b="0" i="1">
                <a:solidFill>
                  <a:srgbClr val="1C1C19"/>
                </a:solidFill>
                <a:effectLst/>
                <a:latin typeface="CheltenhamStd"/>
              </a:rPr>
              <a:t> la información de la diapositiva y explique estos puntos adicionales... </a:t>
            </a:r>
            <a:endParaRPr lang="en-US" i="1" dirty="0"/>
          </a:p>
          <a:p>
            <a:pPr marL="171450" lvl="0" indent="-171450" rtl="0">
              <a:buFont typeface="Arial" panose="020B0604020202020204" pitchFamily="34" charset="0"/>
              <a:buChar char="•"/>
            </a:pPr>
            <a:r>
              <a:rPr lang="es-ar" b="1"/>
              <a:t>La resiliencia es la norma</a:t>
            </a:r>
            <a:r>
              <a:rPr lang="es-ar"/>
              <a:t>: cuando la gente experimenta un evento angustiante o muy estresante, la resiliencia («salir por el otro lado», avanzar de forma adaptativa a pesar de la experiencia) es el resultado más común. </a:t>
            </a:r>
          </a:p>
          <a:p>
            <a:pPr marL="171450" lvl="0" indent="-171450" rtl="0">
              <a:buFont typeface="Arial" panose="020B0604020202020204" pitchFamily="34" charset="0"/>
              <a:buChar char="•"/>
            </a:pPr>
            <a:r>
              <a:rPr lang="es-ar" b="1"/>
              <a:t>Las experiencias y los resultados pueden mejorarse con un buen apoyo: </a:t>
            </a:r>
            <a:r>
              <a:rPr lang="es-ar"/>
              <a:t>no obstante, estos eventos pueden ser muy angustiantes y pasan una factura considerable a largo plazo. La experiencia de eventos muy estresantes (así como los resultados) pueden mejorarse con apoyo. Lo que hacemos durante la crisis importa, y los PAP es un enfoque apoyado en la investigación para ofrecer apoyo eficaz.</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1"/>
              <a:t>No hay una sola vía a la resiliencia. </a:t>
            </a:r>
            <a:r>
              <a:rPr lang="es-ar"/>
              <a:t>Igual que las reacciones de las personas a una crisis particular pueden variar, también puede variar su vía hacia la adaptación y el afrontamiento. Este proceso puede parecer diferente para distintas personas. </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5</a:t>
            </a:fld>
            <a:endParaRPr lang="en-US" dirty="0"/>
          </a:p>
        </p:txBody>
      </p:sp>
    </p:spTree>
    <p:extLst>
      <p:ext uri="{BB962C8B-B14F-4D97-AF65-F5344CB8AC3E}">
        <p14:creationId xmlns:p14="http://schemas.microsoft.com/office/powerpoint/2010/main" val="131440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solidFill>
                  <a:srgbClr val="1C1C19"/>
                </a:solidFill>
                <a:effectLst/>
                <a:latin typeface="CheltenhamStd"/>
              </a:rPr>
              <a:t>Explique </a:t>
            </a:r>
            <a:r>
              <a:rPr lang="es-ar" sz="1200" b="0" i="1">
                <a:solidFill>
                  <a:srgbClr val="1C1C19"/>
                </a:solidFill>
                <a:effectLst/>
                <a:latin typeface="CheltenhamStd"/>
              </a:rPr>
              <a:t>lo siguiente. </a:t>
            </a:r>
            <a:endParaRPr lang="en-US" i="1" dirty="0"/>
          </a:p>
          <a:p>
            <a:pPr marL="171450" indent="-171450" rtl="0">
              <a:buFont typeface="Arial" panose="020B0604020202020204" pitchFamily="34" charset="0"/>
              <a:buChar char="•"/>
            </a:pPr>
            <a:r>
              <a:rPr lang="es-ar"/>
              <a:t>El resultado más común es la resiliencia, pero las respuestas que recibimos cuando nos sentimos angustiados inmediatamente después de una crisis realmente importan. </a:t>
            </a:r>
          </a:p>
          <a:p>
            <a:pPr marL="171450" indent="-171450" rtl="0">
              <a:buFont typeface="Arial" panose="020B0604020202020204" pitchFamily="34" charset="0"/>
              <a:buChar char="•"/>
            </a:pPr>
            <a:r>
              <a:rPr lang="es-ar"/>
              <a:t>Marcan una diferencia real en cuanto a la vía que tomamos y la capacidad de adaptación que podemos tener.</a:t>
            </a:r>
          </a:p>
          <a:p>
            <a:pPr marL="171450" indent="-171450" rtl="0">
              <a:buFont typeface="Arial" panose="020B0604020202020204" pitchFamily="34" charset="0"/>
              <a:buChar char="•"/>
            </a:pPr>
            <a:r>
              <a:rPr lang="es-ar"/>
              <a:t>Aquí es donde entran en juego los PAP (y donde/cómo usted en calidad de gerente o profesional de RR. HH. es capaz de ofrecer empatía y apoyo). </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6</a:t>
            </a:fld>
            <a:endParaRPr lang="en-US" dirty="0"/>
          </a:p>
        </p:txBody>
      </p:sp>
    </p:spTree>
    <p:extLst>
      <p:ext uri="{BB962C8B-B14F-4D97-AF65-F5344CB8AC3E}">
        <p14:creationId xmlns:p14="http://schemas.microsoft.com/office/powerpoint/2010/main" val="2009628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dirty="0">
                <a:solidFill>
                  <a:srgbClr val="1C1C19"/>
                </a:solidFill>
                <a:effectLst/>
                <a:latin typeface="CheltenhamStd"/>
              </a:rPr>
              <a:t>Explique: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dirty="0"/>
              <a:t>Los PAP son una intervención de apoyo diseñados para ofrecerse durante o inmediatamente después de un desastre o factor de estrés a gran escala (p. ej., pandemias, terremotos, tiroteos masivos) que impactan a poblaciones o comunidades enteras.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dirty="0"/>
              <a:t>Es una respuesta humana y de apoyo a alguien que está sufriendo que ha sido diseñada para reducir la angustia inicial desencadenada por eventos traumáticos y apoyar el afrontamiento adaptativo.</a:t>
            </a:r>
          </a:p>
          <a:p>
            <a:pPr marL="171450" indent="-171450" rtl="0">
              <a:buFont typeface="Arial" panose="020B0604020202020204" pitchFamily="34" charset="0"/>
              <a:buChar char="•"/>
            </a:pPr>
            <a:r>
              <a:rPr lang="es-ar" dirty="0"/>
              <a:t>Está fundamentada en evidencias, basada en principios existentes que sabemos que funcionan para aumentar el afrontamiento adaptativo. </a:t>
            </a:r>
          </a:p>
          <a:p>
            <a:pPr marL="171450" indent="-171450" rtl="0">
              <a:buFont typeface="Arial" panose="020B0604020202020204" pitchFamily="34" charset="0"/>
              <a:buChar char="•"/>
            </a:pPr>
            <a:r>
              <a:rPr lang="es-ar" dirty="0"/>
              <a:t>Como tales, los PAP se centran en el aumento de lo siguiente:</a:t>
            </a:r>
          </a:p>
          <a:p>
            <a:pPr marL="628650" lvl="1" indent="-171450" rtl="0">
              <a:buFont typeface="Arial" panose="020B0604020202020204" pitchFamily="34" charset="0"/>
              <a:buChar char="•"/>
            </a:pPr>
            <a:r>
              <a:rPr lang="es-ar" dirty="0"/>
              <a:t>Sensación de seguridad, conexión, calma y esperanza de la gente</a:t>
            </a:r>
          </a:p>
          <a:p>
            <a:pPr marL="628650" lvl="1" indent="-171450" rtl="0">
              <a:buFont typeface="Arial" panose="020B0604020202020204" pitchFamily="34" charset="0"/>
              <a:buChar char="•"/>
            </a:pPr>
            <a:r>
              <a:rPr lang="es-ar" dirty="0"/>
              <a:t>Acceso a recursos de apoyo</a:t>
            </a:r>
          </a:p>
          <a:p>
            <a:pPr marL="628650" lvl="1" indent="-171450" rtl="0">
              <a:buFont typeface="Arial" panose="020B0604020202020204" pitchFamily="34" charset="0"/>
              <a:buChar char="•"/>
            </a:pPr>
            <a:r>
              <a:rPr lang="es-ar" dirty="0"/>
              <a:t>Sentido de autoeficacia y control</a:t>
            </a: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7</a:t>
            </a:fld>
            <a:endParaRPr lang="en-US" dirty="0"/>
          </a:p>
        </p:txBody>
      </p:sp>
    </p:spTree>
    <p:extLst>
      <p:ext uri="{BB962C8B-B14F-4D97-AF65-F5344CB8AC3E}">
        <p14:creationId xmlns:p14="http://schemas.microsoft.com/office/powerpoint/2010/main" val="294851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sz="1200" b="1" i="1">
                <a:solidFill>
                  <a:srgbClr val="1C1C19"/>
                </a:solidFill>
                <a:effectLst/>
                <a:latin typeface="CheltenhamStd"/>
              </a:rPr>
              <a:t>Comente </a:t>
            </a:r>
            <a:r>
              <a:rPr lang="es-ar" sz="1200" b="0" i="1">
                <a:solidFill>
                  <a:srgbClr val="1C1C19"/>
                </a:solidFill>
                <a:effectLst/>
                <a:latin typeface="CheltenhamStd"/>
              </a:rPr>
              <a:t>los siguientes puntos:</a:t>
            </a:r>
            <a:endParaRPr lang="en-US" b="1" i="1" dirty="0"/>
          </a:p>
          <a:p>
            <a:pPr marL="171450" indent="-171450" rtl="0">
              <a:buFont typeface="Arial" panose="020B0604020202020204" pitchFamily="34" charset="0"/>
              <a:buChar char="•"/>
            </a:pPr>
            <a:r>
              <a:rPr lang="es-ar" b="1"/>
              <a:t>Los PAP no son terapia ni un interrogatorio. </a:t>
            </a:r>
            <a:r>
              <a:rPr lang="es-ar"/>
              <a:t>Los PAP están diseñados para apoyar respuestas adaptativas y promover la resiliencia frente a eventos graves que causan reacciones de angustia comunes y esperadas. </a:t>
            </a:r>
          </a:p>
          <a:p>
            <a:pPr marL="628650" lvl="1" indent="-171450" rtl="0">
              <a:buFont typeface="Arial" panose="020B0604020202020204" pitchFamily="34" charset="0"/>
              <a:buChar char="•"/>
            </a:pPr>
            <a:r>
              <a:rPr lang="es-ar"/>
              <a:t>No están diseñados para el diagnóstico ni el tratamiento de patologías. </a:t>
            </a:r>
          </a:p>
          <a:p>
            <a:pPr marL="628650" lvl="1" indent="-171450" rtl="0">
              <a:buFont typeface="Arial" panose="020B0604020202020204" pitchFamily="34" charset="0"/>
              <a:buChar char="•"/>
            </a:pPr>
            <a:r>
              <a:rPr lang="es-ar"/>
              <a:t>No exige ni se espera que las personas hablen sobre sus experiencias de eventos traumáticos en detalle. </a:t>
            </a:r>
          </a:p>
          <a:p>
            <a:pPr marL="171450" indent="-171450" rtl="0">
              <a:buFont typeface="Arial" panose="020B0604020202020204" pitchFamily="34" charset="0"/>
              <a:buChar char="•"/>
            </a:pPr>
            <a:r>
              <a:rPr lang="es-ar" b="1"/>
              <a:t>Los PAP no son para arreglar cosas:</a:t>
            </a:r>
            <a:r>
              <a:rPr lang="es-ar"/>
              <a:t> Los PAP </a:t>
            </a:r>
            <a:r>
              <a:rPr lang="es-ar" b="0"/>
              <a:t>son para apoyar a alguien angustiado y ayudarle a tomar decisiones fundamentadas y conectarlo con recursos adicionales y apoyos que puedan ayudarle. La solución de problemas colaborativa puede ser parte de ellos, pero la resolución de problemas tiene sus límites aquí. Puede apoyarles ayudándoles a priorizar las demandas de trabajo, reduciendo presiones relacionadas con el trabajo, cambiando las fechas límite y reasignando de forma temporal algunas responsabilidades. No obstante, no será capaz de «solucionar» la raíz del problema que ha causado su angustia o «arreglar» la situación para ellos.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ar" b="1"/>
              <a:t>Los PAP no son para tomar decisiones importantes en nombre de otros:</a:t>
            </a:r>
            <a:r>
              <a:rPr lang="es-ar"/>
              <a:t> Trabajar desde un enfoque de PAP significa respetar el derecho de las personas de tomar sus propias decisiones bien fundamentadas.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ar" b="1"/>
              <a:t>Nota sobre el apoyo fundamentado en PAP y gerentes, líderes y RR. HH.</a:t>
            </a:r>
          </a:p>
          <a:p>
            <a:pPr rtl="0"/>
            <a:r>
              <a:rPr lang="es-ar">
                <a:solidFill>
                  <a:srgbClr val="000000"/>
                </a:solidFill>
                <a:effectLst/>
                <a:latin typeface="Helvetica" pitchFamily="2" charset="0"/>
              </a:rPr>
              <a:t>Los gerentes y profesionales de RR. HH. pueden sentir una tensión de que han sido capacitados para (y/o perciben que parte de su trabajo es) solucionar los problemas de las personas. Si les decimos que NO debe arreglar la situación y NO deben tomar decisiones en nombre de las personas, estos profesionales capacitados tendrán que cambiar su perspectiva y no apoyarse tanto en otras habilidades de gestión y de resolución de problemas, así como enfoques que utilizan con frecuencia. </a:t>
            </a:r>
            <a:br>
              <a:rPr lang="en-US" dirty="0">
                <a:solidFill>
                  <a:srgbClr val="000000"/>
                </a:solidFill>
                <a:effectLst/>
                <a:latin typeface="Helvetica" pitchFamily="2" charset="0"/>
              </a:rPr>
            </a:br>
            <a:endParaRPr lang="en-US"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8</a:t>
            </a:fld>
            <a:endParaRPr lang="en-US" dirty="0"/>
          </a:p>
        </p:txBody>
      </p:sp>
    </p:spTree>
    <p:extLst>
      <p:ext uri="{BB962C8B-B14F-4D97-AF65-F5344CB8AC3E}">
        <p14:creationId xmlns:p14="http://schemas.microsoft.com/office/powerpoint/2010/main" val="98754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es-ar" sz="1200" b="1" i="1">
                <a:solidFill>
                  <a:srgbClr val="1C1C19"/>
                </a:solidFill>
                <a:effectLst/>
                <a:latin typeface="CheltenhamStd"/>
              </a:rPr>
              <a:t>Comente </a:t>
            </a:r>
            <a:r>
              <a:rPr lang="es-ar" sz="1200" b="0" i="0">
                <a:solidFill>
                  <a:srgbClr val="1C1C19"/>
                </a:solidFill>
                <a:effectLst/>
                <a:latin typeface="CheltenhamStd"/>
              </a:rPr>
              <a:t>la información de la diapositiva. Esta vincula los principios de acción OBSERVAR, ESCUCHAR Y VINCULAR de PAP a algunas de las formas específicas en las que un enfoque fundamentado en PAP puede guiar a gerentes, líderes y RR. HH. para proporcionar apoyo. </a:t>
            </a:r>
            <a:endParaRPr lang="en-US" b="1" i="1" dirty="0"/>
          </a:p>
          <a:p>
            <a:pPr rtl="0"/>
            <a:endParaRPr lang="en-US" dirty="0"/>
          </a:p>
        </p:txBody>
      </p:sp>
      <p:sp>
        <p:nvSpPr>
          <p:cNvPr id="4" name="Slide Number Placeholder 3"/>
          <p:cNvSpPr>
            <a:spLocks noGrp="1"/>
          </p:cNvSpPr>
          <p:nvPr>
            <p:ph type="sldNum" sz="quarter" idx="5"/>
          </p:nvPr>
        </p:nvSpPr>
        <p:spPr/>
        <p:txBody>
          <a:bodyPr rtlCol="0"/>
          <a:lstStyle/>
          <a:p>
            <a:pPr rtl="0"/>
            <a:fld id="{D70FF2E4-95BE-49CA-89E1-C2C428ECDA9A}" type="slidenum">
              <a:rPr lang="en-US" smtClean="0"/>
              <a:pPr/>
              <a:t>9</a:t>
            </a:fld>
            <a:endParaRPr lang="en-US" dirty="0"/>
          </a:p>
        </p:txBody>
      </p:sp>
    </p:spTree>
    <p:extLst>
      <p:ext uri="{BB962C8B-B14F-4D97-AF65-F5344CB8AC3E}">
        <p14:creationId xmlns:p14="http://schemas.microsoft.com/office/powerpoint/2010/main" val="2175509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rtlCol="0" anchor="b"/>
          <a:lstStyle>
            <a:lvl1pPr algn="ctr">
              <a:defRPr sz="4400">
                <a:latin typeface="Arial" panose="020B0604020202020204" pitchFamily="34" charset="0"/>
                <a:cs typeface="Arial" panose="020B0604020202020204" pitchFamily="34" charset="0"/>
              </a:defRPr>
            </a:lvl1pPr>
          </a:lstStyle>
          <a:p>
            <a:pPr rtl="0"/>
            <a:r>
              <a:rPr lang="es-ar"/>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rtlCol="0"/>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ar"/>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rtlCol="0"/>
          <a:lstStyle>
            <a:lvl1pPr>
              <a:defRPr b="0">
                <a:latin typeface="Arial" panose="020B0604020202020204" pitchFamily="34" charset="0"/>
                <a:cs typeface="Arial" panose="020B0604020202020204" pitchFamily="34" charset="0"/>
              </a:defRPr>
            </a:lvl1pPr>
          </a:lstStyle>
          <a:p>
            <a:pPr rtl="0"/>
            <a:r>
              <a:rPr lang="es-ar"/>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rtlCol="0"/>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rtl="0"/>
            <a:r>
              <a:rPr lang="es-ar"/>
              <a:t>Edit Master text styles</a:t>
            </a:r>
          </a:p>
          <a:p>
            <a:pPr lvl="1" rtl="0"/>
            <a:r>
              <a:rPr lang="es-ar"/>
              <a:t>Second level</a:t>
            </a:r>
          </a:p>
          <a:p>
            <a:pPr lvl="2" rtl="0"/>
            <a:r>
              <a:rPr lang="es-ar"/>
              <a:t>Third level</a:t>
            </a:r>
          </a:p>
          <a:p>
            <a:pPr lvl="3" rtl="0"/>
            <a:r>
              <a:rPr lang="es-ar"/>
              <a:t>Fourth level</a:t>
            </a:r>
          </a:p>
          <a:p>
            <a:pPr lvl="4" rtl="0"/>
            <a:r>
              <a:rPr lang="es-ar"/>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323850" y="244077"/>
            <a:ext cx="8191500" cy="873919"/>
          </a:xfrm>
          <a:prstGeom prst="rect">
            <a:avLst/>
          </a:prstGeom>
          <a:noFill/>
          <a:ln>
            <a:noFill/>
          </a:ln>
        </p:spPr>
        <p:txBody>
          <a:bodyPr spcFirstLastPara="1" wrap="square" lIns="91425" tIns="45700" rIns="91425" bIns="45700" rtlCol="0" anchor="t"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28" name="Google Shape;28;p23"/>
          <p:cNvSpPr txBox="1">
            <a:spLocks noGrp="1"/>
          </p:cNvSpPr>
          <p:nvPr>
            <p:ph type="body" idx="1"/>
          </p:nvPr>
        </p:nvSpPr>
        <p:spPr>
          <a:xfrm>
            <a:off x="628650" y="1532467"/>
            <a:ext cx="7886700" cy="4351338"/>
          </a:xfrm>
          <a:prstGeom prst="rect">
            <a:avLst/>
          </a:prstGeom>
          <a:noFill/>
          <a:ln>
            <a:noFill/>
          </a:ln>
        </p:spPr>
        <p:txBody>
          <a:bodyPr spcFirstLastPara="1" wrap="square" lIns="91425" tIns="45700" rIns="91425" bIns="45700" rtlCol="0" anchor="t" anchorCtr="0">
            <a:normAutofit/>
          </a:bodyPr>
          <a:lstStyle>
            <a:lvl1pPr marL="457200" lvl="0" indent="-228600" algn="l">
              <a:lnSpc>
                <a:spcPct val="90000"/>
              </a:lnSpc>
              <a:spcBef>
                <a:spcPts val="1000"/>
              </a:spcBef>
              <a:spcAft>
                <a:spcPts val="0"/>
              </a:spcAft>
              <a:buClr>
                <a:schemeClr val="accent3"/>
              </a:buClr>
              <a:buSzPts val="1800"/>
              <a:buNone/>
              <a:defRPr/>
            </a:lvl1pPr>
            <a:lvl2pPr marL="914400" lvl="1" indent="-228600" algn="l">
              <a:lnSpc>
                <a:spcPct val="90000"/>
              </a:lnSpc>
              <a:spcBef>
                <a:spcPts val="500"/>
              </a:spcBef>
              <a:spcAft>
                <a:spcPts val="0"/>
              </a:spcAft>
              <a:buClr>
                <a:schemeClr val="accent1"/>
              </a:buClr>
              <a:buSzPts val="1800"/>
              <a:buNone/>
              <a:defRPr/>
            </a:lvl2pPr>
            <a:lvl3pPr marL="1371600" lvl="2" indent="-228600" algn="l">
              <a:lnSpc>
                <a:spcPct val="90000"/>
              </a:lnSpc>
              <a:spcBef>
                <a:spcPts val="500"/>
              </a:spcBef>
              <a:spcAft>
                <a:spcPts val="0"/>
              </a:spcAft>
              <a:buClr>
                <a:schemeClr val="dk1"/>
              </a:buClr>
              <a:buSzPts val="1800"/>
              <a:buNone/>
              <a:defRPr/>
            </a:lvl3pPr>
            <a:lvl4pPr marL="1828800" lvl="3" indent="-355600" algn="l">
              <a:lnSpc>
                <a:spcPct val="90000"/>
              </a:lnSpc>
              <a:spcBef>
                <a:spcPts val="600"/>
              </a:spcBef>
              <a:spcAft>
                <a:spcPts val="0"/>
              </a:spcAft>
              <a:buClr>
                <a:schemeClr val="dk1"/>
              </a:buClr>
              <a:buSzPts val="2000"/>
              <a:buFont typeface="Arial"/>
              <a:buChar char="•"/>
              <a:defRPr/>
            </a:lvl4pPr>
            <a:lvl5pPr marL="2286000" lvl="4" indent="-342900" algn="l">
              <a:lnSpc>
                <a:spcPct val="90000"/>
              </a:lnSpc>
              <a:spcBef>
                <a:spcPts val="500"/>
              </a:spcBef>
              <a:spcAft>
                <a:spcPts val="0"/>
              </a:spcAft>
              <a:buClr>
                <a:schemeClr val="dk1"/>
              </a:buClr>
              <a:buSzPts val="1800"/>
              <a:buChar char="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rtl="0"/>
            <a:endParaRPr/>
          </a:p>
        </p:txBody>
      </p:sp>
      <p:sp>
        <p:nvSpPr>
          <p:cNvPr id="29" name="Google Shape;29;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rtlCol="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30" name="Google Shape;30;p23"/>
          <p:cNvSpPr txBox="1">
            <a:spLocks noGrp="1"/>
          </p:cNvSpPr>
          <p:nvPr>
            <p:ph type="ftr" idx="11"/>
          </p:nvPr>
        </p:nvSpPr>
        <p:spPr>
          <a:xfrm>
            <a:off x="3028948" y="6356351"/>
            <a:ext cx="5699415" cy="365125"/>
          </a:xfrm>
          <a:prstGeom prst="rect">
            <a:avLst/>
          </a:prstGeom>
          <a:noFill/>
          <a:ln>
            <a:noFill/>
          </a:ln>
        </p:spPr>
        <p:txBody>
          <a:bodyPr spcFirstLastPara="1" wrap="square" lIns="91425" tIns="45700" rIns="91425" bIns="45700" rtlCol="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pPr rtl="0"/>
            <a:endParaRPr/>
          </a:p>
        </p:txBody>
      </p:sp>
      <p:sp>
        <p:nvSpPr>
          <p:cNvPr id="31" name="Google Shape;31;p23"/>
          <p:cNvSpPr txBox="1">
            <a:spLocks noGrp="1"/>
          </p:cNvSpPr>
          <p:nvPr>
            <p:ph type="sldNum" idx="12"/>
          </p:nvPr>
        </p:nvSpPr>
        <p:spPr>
          <a:xfrm>
            <a:off x="8343901" y="6359527"/>
            <a:ext cx="600074" cy="365125"/>
          </a:xfrm>
          <a:prstGeom prst="rect">
            <a:avLst/>
          </a:prstGeom>
          <a:noFill/>
          <a:ln>
            <a:noFill/>
          </a:ln>
        </p:spPr>
        <p:txBody>
          <a:bodyPr spcFirstLastPara="1" wrap="square" lIns="91425" tIns="45700" rIns="91425" bIns="45700" rtlCol="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7757476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rtlCol="0" anchor="ctr"/>
          <a:lstStyle/>
          <a:p>
            <a:pPr rtl="0"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rtlCol="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rtl="0">
              <a:spcBef>
                <a:spcPct val="50000"/>
              </a:spcBef>
              <a:defRPr/>
            </a:pPr>
            <a:r>
              <a:rPr lang="es-ar" sz="900" b="1">
                <a:cs typeface="Arial" charset="0"/>
              </a:rPr>
              <a:t>From Harm to Home </a:t>
            </a:r>
            <a:r>
              <a:rPr lang="es-ar" sz="900">
                <a:cs typeface="Arial" charset="0"/>
              </a:rPr>
              <a:t>|</a:t>
            </a:r>
            <a:r>
              <a:rPr lang="es-ar" sz="900" b="1">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 id="2147483679" r:id="rId3"/>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oc.rescue.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mailto:DutyOfCare@rescu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who.int/publications/i/item/9789241548847" TargetMode="External"/><Relationship Id="rId2" Type="http://schemas.openxmlformats.org/officeDocument/2006/relationships/hyperlink" Target="https://www.who.int/publications/i/item/9789241548205" TargetMode="External"/><Relationship Id="rId1" Type="http://schemas.openxmlformats.org/officeDocument/2006/relationships/slideLayout" Target="../slideLayouts/slideLayout2.xml"/><Relationship Id="rId5" Type="http://schemas.openxmlformats.org/officeDocument/2006/relationships/hyperlink" Target="https://store.samhsa.gov/sites/default/files/d7/priv/sma11-disaster-02.pdf" TargetMode="External"/><Relationship Id="rId4" Type="http://schemas.openxmlformats.org/officeDocument/2006/relationships/hyperlink" Target="https://www.nctsn.org/resources/psychological-first-aid-pfa-field-operations-guide-2nd-edition"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55812" y="1244600"/>
            <a:ext cx="7871012" cy="2008266"/>
          </a:xfrm>
        </p:spPr>
        <p:txBody>
          <a:bodyPr rtlCol="0"/>
          <a:lstStyle/>
          <a:p>
            <a:pPr rtl="0">
              <a:spcBef>
                <a:spcPts val="600"/>
              </a:spcBef>
              <a:spcAft>
                <a:spcPts val="600"/>
              </a:spcAft>
            </a:pPr>
            <a:r>
              <a:rPr lang="es-ar" sz="3200" b="1" dirty="0"/>
              <a:t>Cuando un miembro del personal está </a:t>
            </a:r>
            <a:br>
              <a:rPr lang="en-US" sz="3200" b="1" dirty="0"/>
            </a:br>
            <a:r>
              <a:rPr lang="es-ar" sz="3200" b="1" dirty="0"/>
              <a:t>angustiado o en crisis: </a:t>
            </a:r>
            <a:br>
              <a:rPr lang="en-US" sz="3400" b="1" dirty="0"/>
            </a:br>
            <a:r>
              <a:rPr lang="es-ar" sz="3600" i="1" dirty="0"/>
              <a:t>Estrategias de apoyo de primeros auxilios psicológicos para gerentes y RR. HH.</a:t>
            </a:r>
            <a:endParaRPr lang="en-US" sz="3400" i="1" dirty="0"/>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2206" y="3445799"/>
            <a:ext cx="1779588" cy="2375841"/>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FD26387-4988-26D1-1827-1A3076D8240A}"/>
              </a:ext>
            </a:extLst>
          </p:cNvPr>
          <p:cNvSpPr>
            <a:spLocks noGrp="1"/>
          </p:cNvSpPr>
          <p:nvPr>
            <p:ph type="title"/>
          </p:nvPr>
        </p:nvSpPr>
        <p:spPr>
          <a:xfrm>
            <a:off x="171450" y="136525"/>
            <a:ext cx="8767834" cy="611188"/>
          </a:xfrm>
        </p:spPr>
        <p:txBody>
          <a:bodyPr rtlCol="0"/>
          <a:lstStyle/>
          <a:p>
            <a:pPr rtl="0"/>
            <a:r>
              <a:rPr lang="es-ar" dirty="0"/>
              <a:t>Principios de acción de PAP: OBSERVAR, ESCUCHAR, VINCULAR</a:t>
            </a:r>
          </a:p>
        </p:txBody>
      </p:sp>
      <p:graphicFrame>
        <p:nvGraphicFramePr>
          <p:cNvPr id="9" name="Diagram 8">
            <a:extLst>
              <a:ext uri="{FF2B5EF4-FFF2-40B4-BE49-F238E27FC236}">
                <a16:creationId xmlns:a16="http://schemas.microsoft.com/office/drawing/2014/main" id="{9E28C0C9-C5E3-8A54-6A2D-BFC1AEE380CC}"/>
              </a:ext>
            </a:extLst>
          </p:cNvPr>
          <p:cNvGraphicFramePr/>
          <p:nvPr/>
        </p:nvGraphicFramePr>
        <p:xfrm>
          <a:off x="325464" y="1131376"/>
          <a:ext cx="8508569" cy="50214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24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a:xfrm>
            <a:off x="685800" y="2450547"/>
            <a:ext cx="7772400" cy="2629453"/>
          </a:xfrm>
        </p:spPr>
        <p:txBody>
          <a:bodyPr rtlCol="0"/>
          <a:lstStyle/>
          <a:p>
            <a:pPr rtl="0"/>
            <a:r>
              <a:rPr lang="es-ar">
                <a:solidFill>
                  <a:schemeClr val="tx1">
                    <a:lumMod val="65000"/>
                    <a:lumOff val="35000"/>
                  </a:schemeClr>
                </a:solidFill>
              </a:rPr>
              <a:t>2. Formas en las que un enfoque de PAP puede guiar a gerentes y RR. HH. para proporcionar apoyo eficaz</a:t>
            </a:r>
            <a:br>
              <a:rPr lang="en-US" dirty="0">
                <a:solidFill>
                  <a:schemeClr val="tx1">
                    <a:lumMod val="65000"/>
                    <a:lumOff val="35000"/>
                  </a:schemeClr>
                </a:solidFill>
              </a:rPr>
            </a:br>
            <a:br>
              <a:rPr lang="en-US" dirty="0">
                <a:solidFill>
                  <a:schemeClr val="tx1">
                    <a:lumMod val="65000"/>
                    <a:lumOff val="35000"/>
                  </a:schemeClr>
                </a:solidFill>
              </a:rPr>
            </a:br>
            <a:r>
              <a:rPr lang="es-ar" sz="2400" b="1" i="1">
                <a:solidFill>
                  <a:schemeClr val="tx1">
                    <a:lumMod val="65000"/>
                    <a:lumOff val="35000"/>
                  </a:schemeClr>
                </a:solidFill>
              </a:rPr>
              <a:t>a. ¿Qué cambios de comportamiento, humor o desempeño sugieren que alguien está angustiado? </a:t>
            </a:r>
          </a:p>
        </p:txBody>
      </p:sp>
    </p:spTree>
    <p:extLst>
      <p:ext uri="{BB962C8B-B14F-4D97-AF65-F5344CB8AC3E}">
        <p14:creationId xmlns:p14="http://schemas.microsoft.com/office/powerpoint/2010/main" val="1590802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rtlCol="0"/>
          <a:lstStyle/>
          <a:p>
            <a:pPr rtl="0"/>
            <a:r>
              <a:rPr lang="es-ar" dirty="0"/>
              <a:t>Formas en las que un enfoque de PAP puede guiarle para proporcionar apoyo</a:t>
            </a:r>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es-ar" sz="3600" b="1">
                <a:solidFill>
                  <a:schemeClr val="accent6">
                    <a:lumMod val="75000"/>
                  </a:schemeClr>
                </a:solidFill>
              </a:rPr>
              <a:t>OBSERVAR</a:t>
            </a:r>
          </a:p>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p:txBody>
      </p:sp>
      <p:sp>
        <p:nvSpPr>
          <p:cNvPr id="5" name="Text Placeholder 2">
            <a:extLst>
              <a:ext uri="{FF2B5EF4-FFF2-40B4-BE49-F238E27FC236}">
                <a16:creationId xmlns:a16="http://schemas.microsoft.com/office/drawing/2014/main" id="{3A132B5D-01FD-E73E-B26B-3278A35C90F3}"/>
              </a:ext>
            </a:extLst>
          </p:cNvPr>
          <p:cNvSpPr>
            <a:spLocks noGrp="1"/>
          </p:cNvSpPr>
          <p:nvPr>
            <p:ph type="body" sz="quarter" idx="10"/>
          </p:nvPr>
        </p:nvSpPr>
        <p:spPr>
          <a:xfrm>
            <a:off x="2463800" y="1282700"/>
            <a:ext cx="6361793" cy="4236358"/>
          </a:xfrm>
        </p:spPr>
        <p:txBody>
          <a:bodyPr rtlCol="0"/>
          <a:lstStyle/>
          <a:p>
            <a:pPr rtl="0"/>
            <a:r>
              <a:rPr lang="es-ar" b="1"/>
              <a:t>Estrés:</a:t>
            </a:r>
            <a:r>
              <a:rPr lang="es-ar"/>
              <a:t> moderado, transitorio. puede aumentar el desempeño o puede alterar el funcionamiento día a día</a:t>
            </a:r>
          </a:p>
          <a:p>
            <a:pPr marL="0" indent="0" rtl="0">
              <a:buNone/>
            </a:pPr>
            <a:endParaRPr lang="en-US" dirty="0"/>
          </a:p>
          <a:p>
            <a:pPr rtl="0"/>
            <a:r>
              <a:rPr lang="es-ar"/>
              <a:t>El estrés puede convertirse en </a:t>
            </a:r>
            <a:r>
              <a:rPr lang="es-ar" b="1"/>
              <a:t>angustia </a:t>
            </a:r>
            <a:r>
              <a:rPr lang="es-ar"/>
              <a:t>cuando las demandas superan nuestros recursos de afrontamiento; incapaces de recuperar el equilibrio, cambios repentinos de humor/ansiedad, patrones de comportamiento y expresiones de angustia.</a:t>
            </a:r>
          </a:p>
          <a:p>
            <a:pPr rtl="0"/>
            <a:endParaRPr lang="en-US" dirty="0"/>
          </a:p>
        </p:txBody>
      </p:sp>
    </p:spTree>
    <p:extLst>
      <p:ext uri="{BB962C8B-B14F-4D97-AF65-F5344CB8AC3E}">
        <p14:creationId xmlns:p14="http://schemas.microsoft.com/office/powerpoint/2010/main" val="1567509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912AD-BEB0-6DC5-C0A9-0754A9AD2BF4}"/>
              </a:ext>
            </a:extLst>
          </p:cNvPr>
          <p:cNvSpPr>
            <a:spLocks noGrp="1"/>
          </p:cNvSpPr>
          <p:nvPr>
            <p:ph type="title"/>
          </p:nvPr>
        </p:nvSpPr>
        <p:spPr>
          <a:xfrm>
            <a:off x="171449" y="0"/>
            <a:ext cx="9286449" cy="748145"/>
          </a:xfrm>
        </p:spPr>
        <p:txBody>
          <a:bodyPr rtlCol="0"/>
          <a:lstStyle/>
          <a:p>
            <a:pPr rtl="0"/>
            <a:r>
              <a:rPr lang="es-ar" dirty="0"/>
              <a:t>Reacciones a la angustia comunes en el lugar de trabajo</a:t>
            </a:r>
          </a:p>
        </p:txBody>
      </p:sp>
      <p:sp>
        <p:nvSpPr>
          <p:cNvPr id="3" name="Text Placeholder 2">
            <a:extLst>
              <a:ext uri="{FF2B5EF4-FFF2-40B4-BE49-F238E27FC236}">
                <a16:creationId xmlns:a16="http://schemas.microsoft.com/office/drawing/2014/main" id="{8662F831-E66E-A510-10E9-D4543028B777}"/>
              </a:ext>
            </a:extLst>
          </p:cNvPr>
          <p:cNvSpPr>
            <a:spLocks noGrp="1"/>
          </p:cNvSpPr>
          <p:nvPr>
            <p:ph type="body" sz="quarter" idx="10"/>
          </p:nvPr>
        </p:nvSpPr>
        <p:spPr>
          <a:xfrm>
            <a:off x="461963" y="1146175"/>
            <a:ext cx="8565659" cy="4822363"/>
          </a:xfrm>
        </p:spPr>
        <p:txBody>
          <a:bodyPr rtlCol="0"/>
          <a:lstStyle/>
          <a:p>
            <a:pPr marL="0" indent="0" rtl="0">
              <a:buNone/>
            </a:pPr>
            <a:r>
              <a:rPr lang="es-ar" sz="2400" u="sng" dirty="0"/>
              <a:t>¡</a:t>
            </a:r>
            <a:r>
              <a:rPr lang="es-ar" sz="2200" u="sng" dirty="0"/>
              <a:t>Comportamiento atípico!</a:t>
            </a:r>
            <a:r>
              <a:rPr lang="es-ar" sz="2200" dirty="0"/>
              <a:t> Además,</a:t>
            </a:r>
            <a:endParaRPr lang="en-US" sz="2200" u="sng" dirty="0"/>
          </a:p>
          <a:p>
            <a:pPr rtl="0"/>
            <a:r>
              <a:rPr lang="es-ar" sz="2200" dirty="0"/>
              <a:t>Incapaz de centrarse, concentrarse y recordar cosas</a:t>
            </a:r>
          </a:p>
          <a:p>
            <a:pPr rtl="0"/>
            <a:r>
              <a:rPr lang="es-ar" sz="2200" dirty="0"/>
              <a:t>Apariencia de estar agotado, distraído y/o deprimido crónicamente</a:t>
            </a:r>
          </a:p>
          <a:p>
            <a:pPr rtl="0"/>
            <a:r>
              <a:rPr lang="es-ar" sz="2200" dirty="0"/>
              <a:t>Agobio/parálisis en cuanto a las decisiones</a:t>
            </a:r>
          </a:p>
          <a:p>
            <a:pPr rtl="0"/>
            <a:r>
              <a:rPr lang="es-ar" sz="2200" dirty="0"/>
              <a:t>Alejamiento o aislamiento </a:t>
            </a:r>
          </a:p>
          <a:p>
            <a:pPr rtl="0"/>
            <a:r>
              <a:rPr lang="es-ar" sz="2200" dirty="0"/>
              <a:t>Aumento de la irritabilidad, ira, conflictos, culpar a otros</a:t>
            </a:r>
          </a:p>
          <a:p>
            <a:pPr rtl="0"/>
            <a:r>
              <a:rPr lang="es-ar" sz="2200" dirty="0"/>
              <a:t>Aumento en el sentimiento de culpa, vergüenza, culparse a uno mismo y/o llorar</a:t>
            </a:r>
          </a:p>
          <a:p>
            <a:pPr rtl="0"/>
            <a:r>
              <a:rPr lang="es-ar" sz="2200" dirty="0"/>
              <a:t>Hablar constantemente sobre determinados temas o eventos</a:t>
            </a:r>
          </a:p>
          <a:p>
            <a:pPr rtl="0"/>
            <a:r>
              <a:rPr lang="es-ar" sz="2200" dirty="0"/>
              <a:t>Disminución del nivel de desempeño (p. ej., calidad del trabajo, fechas límite incumplidas)</a:t>
            </a:r>
          </a:p>
        </p:txBody>
      </p:sp>
    </p:spTree>
    <p:extLst>
      <p:ext uri="{BB962C8B-B14F-4D97-AF65-F5344CB8AC3E}">
        <p14:creationId xmlns:p14="http://schemas.microsoft.com/office/powerpoint/2010/main" val="244269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F0F1-F3C1-0F7B-A05C-D6B777C6BFB1}"/>
              </a:ext>
            </a:extLst>
          </p:cNvPr>
          <p:cNvSpPr>
            <a:spLocks noGrp="1"/>
          </p:cNvSpPr>
          <p:nvPr>
            <p:ph type="title"/>
          </p:nvPr>
        </p:nvSpPr>
        <p:spPr/>
        <p:txBody>
          <a:bodyPr rtlCol="0"/>
          <a:lstStyle/>
          <a:p>
            <a:pPr rtl="0"/>
            <a:endParaRPr lang="en-US" dirty="0"/>
          </a:p>
        </p:txBody>
      </p:sp>
      <p:sp>
        <p:nvSpPr>
          <p:cNvPr id="3" name="Text Placeholder 2">
            <a:extLst>
              <a:ext uri="{FF2B5EF4-FFF2-40B4-BE49-F238E27FC236}">
                <a16:creationId xmlns:a16="http://schemas.microsoft.com/office/drawing/2014/main" id="{38E55E74-D5CF-3400-5B7E-4C4582E8AABD}"/>
              </a:ext>
            </a:extLst>
          </p:cNvPr>
          <p:cNvSpPr>
            <a:spLocks noGrp="1"/>
          </p:cNvSpPr>
          <p:nvPr>
            <p:ph type="body" sz="quarter" idx="10"/>
          </p:nvPr>
        </p:nvSpPr>
        <p:spPr>
          <a:xfrm>
            <a:off x="2514600" y="609601"/>
            <a:ext cx="6413500" cy="5422900"/>
          </a:xfrm>
        </p:spPr>
        <p:txBody>
          <a:bodyPr rtlCol="0"/>
          <a:lstStyle/>
          <a:p>
            <a:pPr rtl="0"/>
            <a:endParaRPr lang="en-US" dirty="0"/>
          </a:p>
          <a:p>
            <a:pPr rtl="0"/>
            <a:r>
              <a:rPr lang="es-ar" sz="2400" b="1" dirty="0"/>
              <a:t>Crisis: </a:t>
            </a:r>
            <a:r>
              <a:rPr lang="es-ar" sz="2400" dirty="0"/>
              <a:t>las estrategias de afrontamiento dejan de ser eficaces, las personas muestran pensamientos suicidas/homicidas, experimentan ansiedad o pánico extremos, agresión, alteraciones graves del sueño, habla o pensamiento desorganizado, destrucción de la propiedad, comportamiento errático que los pone a ellos o a los clientes en situaciones de inseguridad</a:t>
            </a:r>
          </a:p>
          <a:p>
            <a:pPr rtl="0"/>
            <a:r>
              <a:rPr lang="es-ar" sz="2400" dirty="0"/>
              <a:t>Si alguien está en crisis, buscar inmediatamente servicios médicos o ayuda de un profesional capacitado</a:t>
            </a:r>
          </a:p>
          <a:p>
            <a:pPr rtl="0"/>
            <a:endParaRPr lang="en-US" dirty="0"/>
          </a:p>
        </p:txBody>
      </p:sp>
      <p:sp>
        <p:nvSpPr>
          <p:cNvPr id="4" name="Text Placeholder 2">
            <a:extLst>
              <a:ext uri="{FF2B5EF4-FFF2-40B4-BE49-F238E27FC236}">
                <a16:creationId xmlns:a16="http://schemas.microsoft.com/office/drawing/2014/main" id="{F9E6F93B-524F-4DBD-9A7B-4F4DD2943C32}"/>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es-ar" sz="3600" b="1">
                <a:solidFill>
                  <a:schemeClr val="accent6">
                    <a:lumMod val="75000"/>
                  </a:schemeClr>
                </a:solidFill>
              </a:rPr>
              <a:t>OBSERVAR</a:t>
            </a:r>
          </a:p>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p:txBody>
      </p:sp>
    </p:spTree>
    <p:extLst>
      <p:ext uri="{BB962C8B-B14F-4D97-AF65-F5344CB8AC3E}">
        <p14:creationId xmlns:p14="http://schemas.microsoft.com/office/powerpoint/2010/main" val="4286331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es-ar">
                <a:solidFill>
                  <a:schemeClr val="tx1">
                    <a:lumMod val="65000"/>
                    <a:lumOff val="35000"/>
                  </a:schemeClr>
                </a:solidFill>
              </a:rPr>
              <a:t>2. Formas en las que un enfoque de PAP puede guiar a gerentes y RR. HH. para proporcionar apoyo eficaz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es-ar" sz="3600" b="1" i="1"/>
              <a:t>b</a:t>
            </a:r>
            <a:r>
              <a:rPr lang="es-ar" sz="3600" b="1" i="1">
                <a:latin typeface="Arial" panose="020B0604020202020204" pitchFamily="34" charset="0"/>
                <a:cs typeface="Arial" panose="020B0604020202020204" pitchFamily="34" charset="0"/>
              </a:rPr>
              <a:t>. Responder a la angustia</a:t>
            </a:r>
          </a:p>
        </p:txBody>
      </p:sp>
    </p:spTree>
    <p:extLst>
      <p:ext uri="{BB962C8B-B14F-4D97-AF65-F5344CB8AC3E}">
        <p14:creationId xmlns:p14="http://schemas.microsoft.com/office/powerpoint/2010/main" val="3389940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02351-F9A2-991D-7109-F12F97A1BAFB}"/>
              </a:ext>
            </a:extLst>
          </p:cNvPr>
          <p:cNvSpPr>
            <a:spLocks noGrp="1"/>
          </p:cNvSpPr>
          <p:nvPr>
            <p:ph type="title"/>
          </p:nvPr>
        </p:nvSpPr>
        <p:spPr>
          <a:xfrm>
            <a:off x="171450" y="136526"/>
            <a:ext cx="8809264" cy="611619"/>
          </a:xfrm>
        </p:spPr>
        <p:txBody>
          <a:bodyPr rtlCol="0"/>
          <a:lstStyle/>
          <a:p>
            <a:pPr rtl="0"/>
            <a:r>
              <a:rPr lang="es-ar" sz="2400"/>
              <a:t>Herramientas de escucha y comunicación para responder a la angustia</a:t>
            </a:r>
          </a:p>
        </p:txBody>
      </p:sp>
      <p:sp>
        <p:nvSpPr>
          <p:cNvPr id="3" name="Text Placeholder 2">
            <a:extLst>
              <a:ext uri="{FF2B5EF4-FFF2-40B4-BE49-F238E27FC236}">
                <a16:creationId xmlns:a16="http://schemas.microsoft.com/office/drawing/2014/main" id="{B82D774B-E255-BB84-1606-0552F3318174}"/>
              </a:ext>
            </a:extLst>
          </p:cNvPr>
          <p:cNvSpPr>
            <a:spLocks noGrp="1"/>
          </p:cNvSpPr>
          <p:nvPr>
            <p:ph type="body" sz="quarter" idx="10"/>
          </p:nvPr>
        </p:nvSpPr>
        <p:spPr>
          <a:xfrm>
            <a:off x="2197100" y="927101"/>
            <a:ext cx="6783614" cy="4900612"/>
          </a:xfrm>
        </p:spPr>
        <p:txBody>
          <a:bodyPr rtlCol="0"/>
          <a:lstStyle/>
          <a:p>
            <a:pPr rtl="0"/>
            <a:r>
              <a:rPr lang="es-ar" sz="2000" b="1" dirty="0"/>
              <a:t>Transmita calma, compasión y respeto </a:t>
            </a:r>
            <a:r>
              <a:rPr lang="es-ar" sz="2000" dirty="0"/>
              <a:t>mediante QUÉ dice y CÓMO lo dice y lo hace.</a:t>
            </a:r>
          </a:p>
          <a:p>
            <a:pPr rtl="0"/>
            <a:r>
              <a:rPr lang="es-ar" sz="2000" b="1" dirty="0"/>
              <a:t>Deje que le cuenten </a:t>
            </a:r>
            <a:r>
              <a:rPr lang="es-ar" sz="2000" dirty="0"/>
              <a:t>sus sentimientos y necesidades, pero utilice habilidades</a:t>
            </a:r>
            <a:r>
              <a:rPr lang="es-ar" sz="2000" b="1" dirty="0"/>
              <a:t> escucha activa </a:t>
            </a:r>
            <a:r>
              <a:rPr lang="es-ar" sz="2000" dirty="0"/>
              <a:t>para animar y aclarar</a:t>
            </a:r>
            <a:endParaRPr lang="en-US" sz="2000" b="1" dirty="0"/>
          </a:p>
          <a:p>
            <a:pPr rtl="0"/>
            <a:r>
              <a:rPr lang="es-ar" sz="2000" b="1" dirty="0"/>
              <a:t>Escuche las preocupaciones y mantenga los límites profesionales</a:t>
            </a:r>
            <a:endParaRPr lang="en-US" sz="2000" dirty="0"/>
          </a:p>
          <a:p>
            <a:pPr rtl="0"/>
            <a:r>
              <a:rPr lang="es-ar" sz="2000" b="1" dirty="0"/>
              <a:t>Exprese empatía y preocupación </a:t>
            </a:r>
            <a:r>
              <a:rPr lang="es-ar" sz="2000" dirty="0"/>
              <a:t>como sea profesionalmente adecuado.</a:t>
            </a:r>
          </a:p>
          <a:p>
            <a:pPr rtl="0"/>
            <a:r>
              <a:rPr lang="es-ar" sz="2000" b="1" dirty="0"/>
              <a:t>Espere reacciones muy variables</a:t>
            </a:r>
            <a:r>
              <a:rPr lang="es-ar" sz="2000" dirty="0"/>
              <a:t> y no juzgue.</a:t>
            </a:r>
          </a:p>
          <a:p>
            <a:pPr rtl="0"/>
            <a:r>
              <a:rPr lang="es-ar" sz="2000" b="1" dirty="0"/>
              <a:t>Manténgase en calma, </a:t>
            </a:r>
            <a:r>
              <a:rPr lang="es-ar" sz="2000" dirty="0"/>
              <a:t>controle sus emociones y no apresure las cosas.</a:t>
            </a:r>
          </a:p>
          <a:p>
            <a:pPr rtl="0"/>
            <a:r>
              <a:rPr lang="es-ar" sz="2000" b="1" dirty="0"/>
              <a:t>Recuerde</a:t>
            </a:r>
            <a:r>
              <a:rPr lang="es-ar" sz="2000" dirty="0"/>
              <a:t> que no puede ni necesita llevarse su dolor.</a:t>
            </a:r>
          </a:p>
          <a:p>
            <a:pPr rtl="0"/>
            <a:r>
              <a:rPr lang="es-ar" sz="2000" b="1" dirty="0"/>
              <a:t>Normalice</a:t>
            </a:r>
            <a:r>
              <a:rPr lang="es-ar" sz="2000" dirty="0"/>
              <a:t> las reacciones al estrés y la búsqueda de apoyo</a:t>
            </a:r>
          </a:p>
          <a:p>
            <a:pPr marL="465138" indent="-465138" rtl="0">
              <a:buFont typeface="Wingdings" pitchFamily="2" charset="2"/>
              <a:buChar char="ü"/>
            </a:pPr>
            <a:endParaRPr lang="en-US" sz="2000" b="1" dirty="0"/>
          </a:p>
          <a:p>
            <a:pPr rtl="0">
              <a:buFont typeface="Wingdings" pitchFamily="2" charset="2"/>
              <a:buChar char="ü"/>
            </a:pPr>
            <a:endParaRPr lang="en-US" sz="2000" b="1" dirty="0"/>
          </a:p>
        </p:txBody>
      </p:sp>
      <p:sp>
        <p:nvSpPr>
          <p:cNvPr id="6" name="Text Placeholder 2">
            <a:extLst>
              <a:ext uri="{FF2B5EF4-FFF2-40B4-BE49-F238E27FC236}">
                <a16:creationId xmlns:a16="http://schemas.microsoft.com/office/drawing/2014/main" id="{4651557C-194F-FED6-6172-6D11705D1062}"/>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a:p>
            <a:pPr marL="0" indent="0" rtl="0">
              <a:buNone/>
            </a:pPr>
            <a:r>
              <a:rPr lang="es-ar" sz="3600" b="1">
                <a:solidFill>
                  <a:schemeClr val="accent6">
                    <a:lumMod val="75000"/>
                  </a:schemeClr>
                </a:solidFill>
              </a:rPr>
              <a:t>ESCUCHAR</a:t>
            </a:r>
          </a:p>
        </p:txBody>
      </p:sp>
    </p:spTree>
    <p:extLst>
      <p:ext uri="{BB962C8B-B14F-4D97-AF65-F5344CB8AC3E}">
        <p14:creationId xmlns:p14="http://schemas.microsoft.com/office/powerpoint/2010/main" val="427202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C5FC-CA4D-CD7A-7A9F-6052DE940D0E}"/>
              </a:ext>
            </a:extLst>
          </p:cNvPr>
          <p:cNvSpPr>
            <a:spLocks noGrp="1"/>
          </p:cNvSpPr>
          <p:nvPr>
            <p:ph type="title"/>
          </p:nvPr>
        </p:nvSpPr>
        <p:spPr>
          <a:xfrm>
            <a:off x="171450" y="136526"/>
            <a:ext cx="8718550" cy="611619"/>
          </a:xfrm>
        </p:spPr>
        <p:txBody>
          <a:bodyPr rtlCol="0"/>
          <a:lstStyle/>
          <a:p>
            <a:pPr rtl="0"/>
            <a:r>
              <a:rPr lang="es-ar" sz="2800" b="0" i="0" u="none" strike="noStrike">
                <a:solidFill>
                  <a:srgbClr val="000000"/>
                </a:solidFill>
                <a:latin typeface="Gotham Light"/>
              </a:rPr>
              <a:t>Consejos para acercarse a una persona en una situación sin crisis</a:t>
            </a:r>
            <a:endParaRPr lang="en-US" dirty="0"/>
          </a:p>
        </p:txBody>
      </p:sp>
      <p:sp>
        <p:nvSpPr>
          <p:cNvPr id="3" name="Text Placeholder 2">
            <a:extLst>
              <a:ext uri="{FF2B5EF4-FFF2-40B4-BE49-F238E27FC236}">
                <a16:creationId xmlns:a16="http://schemas.microsoft.com/office/drawing/2014/main" id="{9D5E10EB-9A18-6102-9321-C237401AA0DF}"/>
              </a:ext>
            </a:extLst>
          </p:cNvPr>
          <p:cNvSpPr>
            <a:spLocks noGrp="1"/>
          </p:cNvSpPr>
          <p:nvPr>
            <p:ph type="body" sz="quarter" idx="10"/>
          </p:nvPr>
        </p:nvSpPr>
        <p:spPr>
          <a:xfrm>
            <a:off x="2463800" y="1308101"/>
            <a:ext cx="6426200" cy="4372882"/>
          </a:xfrm>
        </p:spPr>
        <p:txBody>
          <a:bodyPr rtlCol="0"/>
          <a:lstStyle/>
          <a:p>
            <a:pPr marL="0" indent="0" rtl="0">
              <a:buNone/>
            </a:pPr>
            <a:endParaRPr lang="en-US" sz="2200" b="0" i="0" u="none" strike="noStrike" baseline="0" dirty="0">
              <a:solidFill>
                <a:srgbClr val="000000"/>
              </a:solidFill>
              <a:latin typeface="Gotham Light"/>
            </a:endParaRPr>
          </a:p>
          <a:p>
            <a:pPr rtl="0"/>
            <a:r>
              <a:rPr lang="es-ar" sz="2200" b="0" i="0" u="none" strike="noStrike" dirty="0">
                <a:solidFill>
                  <a:srgbClr val="000000"/>
                </a:solidFill>
                <a:latin typeface="Gotham Light"/>
              </a:rPr>
              <a:t>Planifique </a:t>
            </a:r>
            <a:r>
              <a:rPr lang="es-ar" sz="2200" b="1" i="0" u="none" strike="noStrike" dirty="0">
                <a:solidFill>
                  <a:srgbClr val="000000"/>
                </a:solidFill>
                <a:latin typeface="Gotham Light"/>
              </a:rPr>
              <a:t>hablar en privado</a:t>
            </a:r>
            <a:r>
              <a:rPr lang="es-ar" sz="2200" b="0" i="0" u="none" strike="noStrike" dirty="0">
                <a:solidFill>
                  <a:srgbClr val="000000"/>
                </a:solidFill>
                <a:latin typeface="Gotham Light"/>
              </a:rPr>
              <a:t> sobre sus preocupaciones. </a:t>
            </a:r>
          </a:p>
          <a:p>
            <a:pPr rtl="0"/>
            <a:r>
              <a:rPr lang="es-ar" sz="2200" b="1" i="0" u="none" strike="noStrike" dirty="0">
                <a:solidFill>
                  <a:schemeClr val="tx1">
                    <a:lumMod val="95000"/>
                    <a:lumOff val="5000"/>
                  </a:schemeClr>
                </a:solidFill>
                <a:latin typeface="Gotham Light"/>
              </a:rPr>
              <a:t>Tenga en cuenta</a:t>
            </a:r>
            <a:r>
              <a:rPr lang="es-ar" sz="2200" b="0" i="0" u="none" strike="noStrike" dirty="0">
                <a:solidFill>
                  <a:srgbClr val="000000"/>
                </a:solidFill>
                <a:latin typeface="Gotham Light"/>
              </a:rPr>
              <a:t> que una persona puede restar importancia a sus desafíos debido a su relación. Puede que eviten que se enoje o decepcione. </a:t>
            </a:r>
          </a:p>
          <a:p>
            <a:pPr rtl="0"/>
            <a:r>
              <a:rPr lang="es-ar" sz="2200" b="1" i="0" u="none" strike="noStrike" dirty="0">
                <a:solidFill>
                  <a:srgbClr val="000000"/>
                </a:solidFill>
                <a:latin typeface="Gotham Light"/>
              </a:rPr>
              <a:t>No presione nunca </a:t>
            </a:r>
            <a:r>
              <a:rPr lang="es-ar" sz="2200" b="0" i="0" u="none" strike="noStrike" dirty="0">
                <a:solidFill>
                  <a:srgbClr val="000000"/>
                </a:solidFill>
                <a:latin typeface="Gotham Light"/>
              </a:rPr>
              <a:t>a una persona para que comparta sus pensamientos o sentimientos con usted. En vez de eso, déjeles claro que estará disponible para que hablen con usted si están preparados y cuando lo estén. </a:t>
            </a:r>
          </a:p>
          <a:p>
            <a:pPr rtl="0"/>
            <a:r>
              <a:rPr lang="es-ar" sz="2200" b="1" i="0" u="none" strike="noStrike" dirty="0">
                <a:solidFill>
                  <a:srgbClr val="000000"/>
                </a:solidFill>
                <a:latin typeface="Gotham Light"/>
              </a:rPr>
              <a:t>Utilizar frase en primera persona</a:t>
            </a:r>
            <a:r>
              <a:rPr lang="es-ar" sz="2200" b="0" i="0" u="none" strike="noStrike" dirty="0">
                <a:solidFill>
                  <a:srgbClr val="000000"/>
                </a:solidFill>
                <a:latin typeface="Gotham Light"/>
              </a:rPr>
              <a:t>: «He notado», «Estoy preocupado», etc. </a:t>
            </a:r>
          </a:p>
          <a:p>
            <a:pPr rtl="0"/>
            <a:endParaRPr lang="en-US" sz="2200" dirty="0"/>
          </a:p>
        </p:txBody>
      </p:sp>
      <p:sp>
        <p:nvSpPr>
          <p:cNvPr id="4" name="Text Placeholder 2">
            <a:extLst>
              <a:ext uri="{FF2B5EF4-FFF2-40B4-BE49-F238E27FC236}">
                <a16:creationId xmlns:a16="http://schemas.microsoft.com/office/drawing/2014/main" id="{57B16CB6-7228-44F0-10DD-2F7EA636EA60}"/>
              </a:ext>
            </a:extLst>
          </p:cNvPr>
          <p:cNvSpPr txBox="1">
            <a:spLocks/>
          </p:cNvSpPr>
          <p:nvPr/>
        </p:nvSpPr>
        <p:spPr>
          <a:xfrm>
            <a:off x="196850" y="1454830"/>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endParaRPr lang="en-US" sz="3600" b="1" dirty="0">
              <a:solidFill>
                <a:schemeClr val="accent6">
                  <a:lumMod val="75000"/>
                </a:schemeClr>
              </a:solidFill>
            </a:endParaRPr>
          </a:p>
          <a:p>
            <a:pPr marL="0" indent="0" rtl="0">
              <a:buNone/>
            </a:pPr>
            <a:endParaRPr lang="en-US" sz="3600" b="1" dirty="0">
              <a:solidFill>
                <a:schemeClr val="accent6">
                  <a:lumMod val="75000"/>
                </a:schemeClr>
              </a:solidFill>
            </a:endParaRPr>
          </a:p>
          <a:p>
            <a:pPr marL="0" indent="0" rtl="0">
              <a:buNone/>
            </a:pPr>
            <a:r>
              <a:rPr lang="es-ar" sz="3600" b="1">
                <a:solidFill>
                  <a:schemeClr val="accent6">
                    <a:lumMod val="75000"/>
                  </a:schemeClr>
                </a:solidFill>
              </a:rPr>
              <a:t>ESCUCHAR</a:t>
            </a:r>
          </a:p>
        </p:txBody>
      </p:sp>
    </p:spTree>
    <p:extLst>
      <p:ext uri="{BB962C8B-B14F-4D97-AF65-F5344CB8AC3E}">
        <p14:creationId xmlns:p14="http://schemas.microsoft.com/office/powerpoint/2010/main" val="3046105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5DD8-2F08-1095-3138-EDBDEB270E8C}"/>
              </a:ext>
            </a:extLst>
          </p:cNvPr>
          <p:cNvSpPr>
            <a:spLocks noGrp="1"/>
          </p:cNvSpPr>
          <p:nvPr>
            <p:ph type="title"/>
          </p:nvPr>
        </p:nvSpPr>
        <p:spPr/>
        <p:txBody>
          <a:bodyPr rtlCol="0"/>
          <a:lstStyle/>
          <a:p>
            <a:pPr rtl="0"/>
            <a:r>
              <a:rPr lang="es-ar"/>
              <a:t>Qué hacer si alguien está en crisis</a:t>
            </a:r>
            <a:br>
              <a:rPr lang="en-US" dirty="0"/>
            </a:br>
            <a:endParaRPr lang="en-US" dirty="0"/>
          </a:p>
        </p:txBody>
      </p:sp>
      <p:sp>
        <p:nvSpPr>
          <p:cNvPr id="3" name="Text Placeholder 2">
            <a:extLst>
              <a:ext uri="{FF2B5EF4-FFF2-40B4-BE49-F238E27FC236}">
                <a16:creationId xmlns:a16="http://schemas.microsoft.com/office/drawing/2014/main" id="{6BE8D49B-BE07-C6E6-369F-69FFCCF46591}"/>
              </a:ext>
            </a:extLst>
          </p:cNvPr>
          <p:cNvSpPr>
            <a:spLocks noGrp="1"/>
          </p:cNvSpPr>
          <p:nvPr>
            <p:ph type="body" sz="quarter" idx="10"/>
          </p:nvPr>
        </p:nvSpPr>
        <p:spPr/>
        <p:txBody>
          <a:bodyPr rtlCol="0"/>
          <a:lstStyle/>
          <a:p>
            <a:pPr rtl="0"/>
            <a:r>
              <a:rPr lang="es-ar"/>
              <a:t>Qué hacer si alguien está en crisis</a:t>
            </a:r>
          </a:p>
        </p:txBody>
      </p:sp>
      <p:sp>
        <p:nvSpPr>
          <p:cNvPr id="4" name="Content Placeholder 2">
            <a:extLst>
              <a:ext uri="{FF2B5EF4-FFF2-40B4-BE49-F238E27FC236}">
                <a16:creationId xmlns:a16="http://schemas.microsoft.com/office/drawing/2014/main" id="{6985F888-6ED6-8123-D31F-B22DF891E473}"/>
              </a:ext>
            </a:extLst>
          </p:cNvPr>
          <p:cNvSpPr txBox="1">
            <a:spLocks/>
          </p:cNvSpPr>
          <p:nvPr/>
        </p:nvSpPr>
        <p:spPr>
          <a:xfrm>
            <a:off x="461963" y="1796796"/>
            <a:ext cx="8342796" cy="4134104"/>
          </a:xfrm>
          <a:prstGeom prst="rect">
            <a:avLst/>
          </a:prstGeom>
        </p:spPr>
        <p:txBody>
          <a:bodyPr vert="horz" lIns="91440" tIns="45720" rIns="91440" bIns="45720" rtlCol="0">
            <a:noAutofit/>
          </a:bodyPr>
          <a:lstStyle>
            <a:lvl1pPr marL="228600" indent="-228600" algn="l" defTabSz="914400" rtl="0" eaLnBrk="1" latinLnBrk="0" hangingPunct="1">
              <a:lnSpc>
                <a:spcPts val="3260"/>
              </a:lnSpc>
              <a:spcBef>
                <a:spcPts val="1200"/>
              </a:spcBef>
              <a:buFont typeface="Arial" panose="020B0604020202020204" pitchFamily="34" charset="0"/>
              <a:buChar char="•"/>
              <a:defRPr sz="23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Hable </a:t>
            </a: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despacio </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y </a:t>
            </a: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con confianza</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No discuta</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ni cuestione la persona.</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No amenace.</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No levante la voz </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ni hable demasiado rápido.</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Utilice </a:t>
            </a: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palabras positivas </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en vez de palabras negativas.</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Esté </a:t>
            </a: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calmado </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y evite el comportamiento nervioso.</a:t>
            </a: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es-ar" sz="2000" b="1" i="0" u="none" strike="noStrike" kern="1200" cap="none" spc="0" normalizeH="0" noProof="0">
                <a:ln>
                  <a:noFill/>
                </a:ln>
                <a:solidFill>
                  <a:srgbClr val="0A519D"/>
                </a:solidFill>
                <a:effectLst/>
                <a:uLnTx/>
                <a:uFillTx/>
                <a:latin typeface="Open Sans" panose="020B0306030504020204" pitchFamily="34" charset="0"/>
                <a:ea typeface="Open Sans" panose="020B0306030504020204" pitchFamily="34" charset="0"/>
                <a:cs typeface="Open Sans" panose="020B0306030504020204" pitchFamily="34" charset="0"/>
              </a:rPr>
              <a:t>Haga una pausa</a:t>
            </a:r>
            <a:r>
              <a:rPr lang="es-ar" sz="2000" b="0" i="0" u="none" strike="noStrike" kern="1200" cap="none" spc="0" normalizeH="0" noProof="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si es necesario, durante la conversación.</a:t>
            </a:r>
          </a:p>
          <a:p>
            <a:pPr lvl="0" rtl="0">
              <a:lnSpc>
                <a:spcPts val="2660"/>
              </a:lnSpc>
              <a:spcBef>
                <a:spcPts val="600"/>
              </a:spcBef>
              <a:buClr>
                <a:srgbClr val="0A519D"/>
              </a:buClr>
            </a:pPr>
            <a:r>
              <a:rPr lang="es-ar" sz="2000">
                <a:solidFill>
                  <a:sysClr val="windowText" lastClr="000000"/>
                </a:solidFill>
              </a:rPr>
              <a:t>Busque </a:t>
            </a:r>
            <a:r>
              <a:rPr lang="es-ar" sz="2000" b="1">
                <a:solidFill>
                  <a:srgbClr val="0A519D"/>
                </a:solidFill>
                <a:latin typeface="Open Sans" panose="020B0306030504020204" pitchFamily="34" charset="0"/>
                <a:ea typeface="Open Sans" panose="020B0306030504020204" pitchFamily="34" charset="0"/>
                <a:cs typeface="Open Sans" panose="020B0306030504020204" pitchFamily="34" charset="0"/>
              </a:rPr>
              <a:t>inmediatamente</a:t>
            </a:r>
            <a:r>
              <a:rPr lang="es-ar" sz="2000">
                <a:solidFill>
                  <a:sysClr val="windowText" lastClr="000000"/>
                </a:solidFill>
              </a:rPr>
              <a:t> ayuda profesional</a:t>
            </a:r>
            <a:endParaRPr kumimoji="0" lang="en-US" sz="2000" b="1" i="0" u="none" strike="noStrike" kern="1200" cap="none" spc="0" normalizeH="0" baseline="0" noProof="0" dirty="0">
              <a:ln>
                <a:noFill/>
              </a:ln>
              <a:solidFill>
                <a:schemeClr val="tx1">
                  <a:lumMod val="95000"/>
                  <a:lumOff val="5000"/>
                </a:schemeClr>
              </a:solidFill>
              <a:effectLst/>
              <a:highlight>
                <a:srgbClr val="FFFFFF"/>
              </a:highlight>
              <a:uLnTx/>
              <a:uFillTx/>
            </a:endParaRPr>
          </a:p>
          <a:p>
            <a:pPr marL="228600" marR="0" lvl="0" indent="-228600" algn="l" defTabSz="914400" rtl="0"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51002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157A-3A71-42F2-A844-D671F27B5FF9}"/>
              </a:ext>
            </a:extLst>
          </p:cNvPr>
          <p:cNvSpPr>
            <a:spLocks noGrp="1"/>
          </p:cNvSpPr>
          <p:nvPr>
            <p:ph type="title"/>
          </p:nvPr>
        </p:nvSpPr>
        <p:spPr>
          <a:xfrm>
            <a:off x="171449" y="136526"/>
            <a:ext cx="8727621" cy="611619"/>
          </a:xfrm>
        </p:spPr>
        <p:txBody>
          <a:bodyPr rtlCol="0"/>
          <a:lstStyle/>
          <a:p>
            <a:pPr rtl="0"/>
            <a:r>
              <a:rPr lang="es-ar"/>
              <a:t>Concepto esenciales de apoyo fundamentado en PAP para gerentes/RR. HH.</a:t>
            </a:r>
          </a:p>
        </p:txBody>
      </p:sp>
      <p:graphicFrame>
        <p:nvGraphicFramePr>
          <p:cNvPr id="4" name="Table 4">
            <a:extLst>
              <a:ext uri="{FF2B5EF4-FFF2-40B4-BE49-F238E27FC236}">
                <a16:creationId xmlns:a16="http://schemas.microsoft.com/office/drawing/2014/main" id="{527457B4-011F-DE41-3A71-94155326BE67}"/>
              </a:ext>
            </a:extLst>
          </p:cNvPr>
          <p:cNvGraphicFramePr>
            <a:graphicFrameLocks noGrp="1"/>
          </p:cNvGraphicFramePr>
          <p:nvPr>
            <p:extLst>
              <p:ext uri="{D42A27DB-BD31-4B8C-83A1-F6EECF244321}">
                <p14:modId xmlns:p14="http://schemas.microsoft.com/office/powerpoint/2010/main" val="3378149756"/>
              </p:ext>
            </p:extLst>
          </p:nvPr>
        </p:nvGraphicFramePr>
        <p:xfrm>
          <a:off x="415696" y="1112520"/>
          <a:ext cx="8239125" cy="4632960"/>
        </p:xfrm>
        <a:graphic>
          <a:graphicData uri="http://schemas.openxmlformats.org/drawingml/2006/table">
            <a:tbl>
              <a:tblPr firstRow="1" bandRow="1">
                <a:tableStyleId>{5C22544A-7EE6-4342-B048-85BDC9FD1C3A}</a:tableStyleId>
              </a:tblPr>
              <a:tblGrid>
                <a:gridCol w="8239125">
                  <a:extLst>
                    <a:ext uri="{9D8B030D-6E8A-4147-A177-3AD203B41FA5}">
                      <a16:colId xmlns:a16="http://schemas.microsoft.com/office/drawing/2014/main" val="1242385138"/>
                    </a:ext>
                  </a:extLst>
                </a:gridCol>
              </a:tblGrid>
              <a:tr h="370840">
                <a:tc>
                  <a:txBody>
                    <a:bodyPr/>
                    <a:lstStyle/>
                    <a:p>
                      <a:pPr rtl="0"/>
                      <a:r>
                        <a:rPr lang="es-ar" sz="2800"/>
                        <a:t>Proporcione un buen apoyo</a:t>
                      </a:r>
                    </a:p>
                  </a:txBody>
                  <a:tcPr>
                    <a:solidFill>
                      <a:schemeClr val="accent1">
                        <a:lumMod val="75000"/>
                      </a:schemeClr>
                    </a:solidFill>
                  </a:tcPr>
                </a:tc>
                <a:extLst>
                  <a:ext uri="{0D108BD9-81ED-4DB2-BD59-A6C34878D82A}">
                    <a16:rowId xmlns:a16="http://schemas.microsoft.com/office/drawing/2014/main" val="4222218235"/>
                  </a:ext>
                </a:extLst>
              </a:tr>
              <a:tr h="370840">
                <a:tc>
                  <a:txBody>
                    <a:bodyPr/>
                    <a:lstStyle/>
                    <a:p>
                      <a:pPr marL="285750" indent="-285750" rtl="0">
                        <a:buFont typeface="Arial" panose="020B0604020202020204" pitchFamily="34" charset="0"/>
                        <a:buChar char="•"/>
                      </a:pPr>
                      <a:r>
                        <a:rPr lang="es-ar" sz="2800"/>
                        <a:t>Transmita calma, compasión y respeto</a:t>
                      </a:r>
                    </a:p>
                    <a:p>
                      <a:pPr marL="285750" indent="-285750" rtl="0">
                        <a:buFont typeface="Arial" panose="020B0604020202020204" pitchFamily="34" charset="0"/>
                        <a:buChar char="•"/>
                      </a:pPr>
                      <a:r>
                        <a:rPr lang="es-ar" sz="2800"/>
                        <a:t>Escuche las preocupaciones y mantenga los límites profesionales</a:t>
                      </a:r>
                    </a:p>
                    <a:p>
                      <a:pPr marL="285750" indent="-285750" rtl="0">
                        <a:buFont typeface="Arial" panose="020B0604020202020204" pitchFamily="34" charset="0"/>
                        <a:buChar char="•"/>
                      </a:pPr>
                      <a:r>
                        <a:rPr lang="es-ar" sz="2800"/>
                        <a:t>Comparta información de forma abierta y honesta</a:t>
                      </a:r>
                    </a:p>
                    <a:p>
                      <a:pPr marL="285750" indent="-285750" rtl="0">
                        <a:buFont typeface="Arial" panose="020B0604020202020204" pitchFamily="34" charset="0"/>
                        <a:buChar char="•"/>
                      </a:pPr>
                      <a:r>
                        <a:rPr lang="es-ar" sz="2800"/>
                        <a:t>Ayude a resolver desafíos y problemas</a:t>
                      </a:r>
                    </a:p>
                  </a:txBody>
                  <a:tcPr/>
                </a:tc>
                <a:extLst>
                  <a:ext uri="{0D108BD9-81ED-4DB2-BD59-A6C34878D82A}">
                    <a16:rowId xmlns:a16="http://schemas.microsoft.com/office/drawing/2014/main" val="3952191500"/>
                  </a:ext>
                </a:extLst>
              </a:tr>
              <a:tr h="370840">
                <a:tc>
                  <a:txBody>
                    <a:bodyPr/>
                    <a:lstStyle/>
                    <a:p>
                      <a:pPr rtl="0"/>
                      <a:r>
                        <a:rPr lang="es-ar" sz="2800" b="1">
                          <a:solidFill>
                            <a:schemeClr val="bg1"/>
                          </a:solidFill>
                        </a:rPr>
                        <a:t>Facilite remisiones</a:t>
                      </a:r>
                    </a:p>
                  </a:txBody>
                  <a:tcPr>
                    <a:solidFill>
                      <a:schemeClr val="accent1">
                        <a:lumMod val="75000"/>
                      </a:schemeClr>
                    </a:solidFill>
                  </a:tcPr>
                </a:tc>
                <a:extLst>
                  <a:ext uri="{0D108BD9-81ED-4DB2-BD59-A6C34878D82A}">
                    <a16:rowId xmlns:a16="http://schemas.microsoft.com/office/drawing/2014/main" val="1350586769"/>
                  </a:ext>
                </a:extLst>
              </a:tr>
              <a:tr h="370840">
                <a:tc>
                  <a:txBody>
                    <a:bodyPr/>
                    <a:lstStyle/>
                    <a:p>
                      <a:pPr marL="285750" indent="-285750" rtl="0">
                        <a:buFont typeface="Arial" panose="020B0604020202020204" pitchFamily="34" charset="0"/>
                        <a:buChar char="•"/>
                      </a:pPr>
                      <a:r>
                        <a:rPr lang="es-ar" sz="2800"/>
                        <a:t>Normalice la necesidad de apoyo</a:t>
                      </a:r>
                    </a:p>
                    <a:p>
                      <a:pPr marL="285750" indent="-285750" rtl="0">
                        <a:buFont typeface="Arial" panose="020B0604020202020204" pitchFamily="34" charset="0"/>
                        <a:buChar char="•"/>
                      </a:pPr>
                      <a:r>
                        <a:rPr lang="es-ar" sz="2800"/>
                        <a:t>Conozca los recursos que están disponibles o a quién pedir más información</a:t>
                      </a:r>
                    </a:p>
                  </a:txBody>
                  <a:tcPr/>
                </a:tc>
                <a:extLst>
                  <a:ext uri="{0D108BD9-81ED-4DB2-BD59-A6C34878D82A}">
                    <a16:rowId xmlns:a16="http://schemas.microsoft.com/office/drawing/2014/main" val="1244508673"/>
                  </a:ext>
                </a:extLst>
              </a:tr>
            </a:tbl>
          </a:graphicData>
        </a:graphic>
      </p:graphicFrame>
    </p:spTree>
    <p:extLst>
      <p:ext uri="{BB962C8B-B14F-4D97-AF65-F5344CB8AC3E}">
        <p14:creationId xmlns:p14="http://schemas.microsoft.com/office/powerpoint/2010/main" val="123090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EDFF0-BC96-0D4D-97A6-E4B1FFCD828C}"/>
              </a:ext>
            </a:extLst>
          </p:cNvPr>
          <p:cNvSpPr>
            <a:spLocks noGrp="1"/>
          </p:cNvSpPr>
          <p:nvPr>
            <p:ph type="title"/>
          </p:nvPr>
        </p:nvSpPr>
        <p:spPr>
          <a:xfrm>
            <a:off x="323850" y="123424"/>
            <a:ext cx="8191500" cy="873919"/>
          </a:xfrm>
        </p:spPr>
        <p:txBody>
          <a:bodyPr rtlCol="0"/>
          <a:lstStyle/>
          <a:p>
            <a:pPr rtl="0"/>
            <a:r>
              <a:rPr lang="es-ar">
                <a:latin typeface="Arial" panose="020B0604020202020204" pitchFamily="34" charset="0"/>
                <a:cs typeface="Arial" panose="020B0604020202020204" pitchFamily="34" charset="0"/>
              </a:rPr>
              <a:t>Descripción general</a:t>
            </a:r>
          </a:p>
        </p:txBody>
      </p:sp>
      <p:sp>
        <p:nvSpPr>
          <p:cNvPr id="3" name="Content Placeholder 2">
            <a:extLst>
              <a:ext uri="{FF2B5EF4-FFF2-40B4-BE49-F238E27FC236}">
                <a16:creationId xmlns:a16="http://schemas.microsoft.com/office/drawing/2014/main" id="{2299236F-ECDA-CE4C-A2EC-F5E9EA07EED7}"/>
              </a:ext>
            </a:extLst>
          </p:cNvPr>
          <p:cNvSpPr>
            <a:spLocks noGrp="1"/>
          </p:cNvSpPr>
          <p:nvPr>
            <p:ph idx="1"/>
          </p:nvPr>
        </p:nvSpPr>
        <p:spPr>
          <a:xfrm>
            <a:off x="4124114" y="1431186"/>
            <a:ext cx="4391236" cy="4788304"/>
          </a:xfrm>
        </p:spPr>
        <p:txBody>
          <a:bodyPr rtlCol="0">
            <a:normAutofit/>
          </a:bodyPr>
          <a:lstStyle/>
          <a:p>
            <a:pPr rtl="0">
              <a:lnSpc>
                <a:spcPct val="110000"/>
              </a:lnSpc>
            </a:pPr>
            <a:r>
              <a:rPr lang="es-ar" sz="3700" b="1"/>
              <a:t>	</a:t>
            </a:r>
            <a:endParaRPr lang="en-US" dirty="0"/>
          </a:p>
        </p:txBody>
      </p:sp>
      <p:sp>
        <p:nvSpPr>
          <p:cNvPr id="4" name="Footer Placeholder 3">
            <a:extLst>
              <a:ext uri="{FF2B5EF4-FFF2-40B4-BE49-F238E27FC236}">
                <a16:creationId xmlns:a16="http://schemas.microsoft.com/office/drawing/2014/main" id="{13067B22-1135-0841-ACD3-3D6C7EE038F3}"/>
              </a:ext>
            </a:extLst>
          </p:cNvPr>
          <p:cNvSpPr>
            <a:spLocks noGrp="1"/>
          </p:cNvSpPr>
          <p:nvPr>
            <p:ph type="ftr" sz="quarter" idx="11"/>
          </p:nvPr>
        </p:nvSpPr>
        <p:spPr/>
        <p:txBody>
          <a:bodyPr rtlCol="0"/>
          <a:lstStyle/>
          <a:p>
            <a:pPr rtl="0"/>
            <a:r>
              <a:rPr lang="es-ar"/>
              <a:t>|</a:t>
            </a:r>
            <a:endParaRPr lang="en-US" dirty="0"/>
          </a:p>
        </p:txBody>
      </p:sp>
      <p:sp>
        <p:nvSpPr>
          <p:cNvPr id="5" name="Slide Number Placeholder 4">
            <a:extLst>
              <a:ext uri="{FF2B5EF4-FFF2-40B4-BE49-F238E27FC236}">
                <a16:creationId xmlns:a16="http://schemas.microsoft.com/office/drawing/2014/main" id="{E2689193-5536-3548-986F-258542B458B3}"/>
              </a:ext>
            </a:extLst>
          </p:cNvPr>
          <p:cNvSpPr>
            <a:spLocks noGrp="1"/>
          </p:cNvSpPr>
          <p:nvPr>
            <p:ph type="sldNum" sz="quarter" idx="12"/>
          </p:nvPr>
        </p:nvSpPr>
        <p:spPr/>
        <p:txBody>
          <a:bodyPr rtlCol="0"/>
          <a:lstStyle/>
          <a:p>
            <a:pPr rtl="0"/>
            <a:fld id="{41487445-7521-48C7-8D87-7BF258840053}" type="slidenum">
              <a:rPr lang="en-US" smtClean="0"/>
              <a:t>2</a:t>
            </a:fld>
            <a:endParaRPr lang="en-US" dirty="0"/>
          </a:p>
        </p:txBody>
      </p:sp>
      <p:sp>
        <p:nvSpPr>
          <p:cNvPr id="6" name="Oval 5">
            <a:extLst>
              <a:ext uri="{FF2B5EF4-FFF2-40B4-BE49-F238E27FC236}">
                <a16:creationId xmlns:a16="http://schemas.microsoft.com/office/drawing/2014/main" id="{DFB1681A-E875-E6FB-323C-15E74F96BF01}"/>
              </a:ext>
            </a:extLst>
          </p:cNvPr>
          <p:cNvSpPr/>
          <p:nvPr/>
        </p:nvSpPr>
        <p:spPr>
          <a:xfrm>
            <a:off x="134495" y="1294326"/>
            <a:ext cx="3845834" cy="452772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7" name="Oval 6">
            <a:extLst>
              <a:ext uri="{FF2B5EF4-FFF2-40B4-BE49-F238E27FC236}">
                <a16:creationId xmlns:a16="http://schemas.microsoft.com/office/drawing/2014/main" id="{468DE29D-C824-D89F-D657-EE5C86C369CC}"/>
              </a:ext>
            </a:extLst>
          </p:cNvPr>
          <p:cNvSpPr/>
          <p:nvPr/>
        </p:nvSpPr>
        <p:spPr>
          <a:xfrm>
            <a:off x="855019" y="2633787"/>
            <a:ext cx="2796988" cy="298653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ar" sz="2400">
                <a:solidFill>
                  <a:schemeClr val="accent1">
                    <a:lumMod val="50000"/>
                  </a:schemeClr>
                </a:solidFill>
                <a:latin typeface="Arial" panose="020B0604020202020204" pitchFamily="34" charset="0"/>
                <a:cs typeface="Arial" panose="020B0604020202020204" pitchFamily="34" charset="0"/>
              </a:rPr>
              <a:t>Estrategias de apoyo fundamentado en PAP para líderes, gerentes y RR. HH.</a:t>
            </a:r>
          </a:p>
        </p:txBody>
      </p:sp>
      <p:sp>
        <p:nvSpPr>
          <p:cNvPr id="8" name="TextBox 7">
            <a:extLst>
              <a:ext uri="{FF2B5EF4-FFF2-40B4-BE49-F238E27FC236}">
                <a16:creationId xmlns:a16="http://schemas.microsoft.com/office/drawing/2014/main" id="{BE3BFCF2-6BF3-7D2E-E229-1110FFB4F157}"/>
              </a:ext>
            </a:extLst>
          </p:cNvPr>
          <p:cNvSpPr txBox="1"/>
          <p:nvPr/>
        </p:nvSpPr>
        <p:spPr>
          <a:xfrm>
            <a:off x="820283" y="1869171"/>
            <a:ext cx="1595717" cy="861774"/>
          </a:xfrm>
          <a:prstGeom prst="rect">
            <a:avLst/>
          </a:prstGeom>
          <a:noFill/>
        </p:spPr>
        <p:txBody>
          <a:bodyPr wrap="square" rtlCol="0">
            <a:spAutoFit/>
          </a:bodyPr>
          <a:lstStyle/>
          <a:p>
            <a:pPr rtl="0"/>
            <a:r>
              <a:rPr lang="es-ar" sz="5000">
                <a:solidFill>
                  <a:schemeClr val="accent1">
                    <a:lumMod val="50000"/>
                  </a:schemeClr>
                </a:solidFill>
                <a:latin typeface="Arial" panose="020B0604020202020204" pitchFamily="34" charset="0"/>
                <a:cs typeface="Arial" panose="020B0604020202020204" pitchFamily="34" charset="0"/>
              </a:rPr>
              <a:t>PAP</a:t>
            </a:r>
          </a:p>
        </p:txBody>
      </p:sp>
      <p:sp>
        <p:nvSpPr>
          <p:cNvPr id="10" name="TextBox 9">
            <a:extLst>
              <a:ext uri="{FF2B5EF4-FFF2-40B4-BE49-F238E27FC236}">
                <a16:creationId xmlns:a16="http://schemas.microsoft.com/office/drawing/2014/main" id="{101CFE53-C471-C0FC-23A1-9C0EE316B5B6}"/>
              </a:ext>
            </a:extLst>
          </p:cNvPr>
          <p:cNvSpPr txBox="1"/>
          <p:nvPr/>
        </p:nvSpPr>
        <p:spPr>
          <a:xfrm>
            <a:off x="3980329" y="1052373"/>
            <a:ext cx="4914679" cy="4903907"/>
          </a:xfrm>
          <a:prstGeom prst="rect">
            <a:avLst/>
          </a:prstGeom>
          <a:noFill/>
        </p:spPr>
        <p:txBody>
          <a:bodyPr wrap="square" rtlCol="0">
            <a:spAutoFit/>
          </a:bodyPr>
          <a:lstStyle/>
          <a:p>
            <a:pPr rtl="0"/>
            <a:r>
              <a:rPr lang="es-ar" sz="2200" b="1" dirty="0">
                <a:latin typeface="Arial" panose="020B0604020202020204" pitchFamily="34" charset="0"/>
                <a:cs typeface="Arial" panose="020B0604020202020204" pitchFamily="34" charset="0"/>
              </a:rPr>
              <a:t>Elementos de PAP que pueden ayudarle a:</a:t>
            </a:r>
          </a:p>
          <a:p>
            <a:pPr rtl="0"/>
            <a:endParaRPr lang="en-US" sz="2200" dirty="0">
              <a:latin typeface="Arial" panose="020B0604020202020204" pitchFamily="34" charset="0"/>
              <a:cs typeface="Arial" panose="020B0604020202020204" pitchFamily="34" charset="0"/>
            </a:endParaRPr>
          </a:p>
          <a:p>
            <a:pPr marL="342900" indent="-342900" rtl="0">
              <a:spcBef>
                <a:spcPts val="800"/>
              </a:spcBef>
              <a:spcAft>
                <a:spcPts val="800"/>
              </a:spcAft>
              <a:buFont typeface="+mj-lt"/>
              <a:buAutoNum type="arabicPeriod"/>
            </a:pPr>
            <a:r>
              <a:rPr lang="es-ar" sz="2000" dirty="0">
                <a:latin typeface="Arial" panose="020B0604020202020204" pitchFamily="34" charset="0"/>
                <a:cs typeface="Arial" panose="020B0604020202020204" pitchFamily="34" charset="0"/>
              </a:rPr>
              <a:t>Detectar cambios de comportamiento, humor o desempeño que sugieren que alguien está angustiado</a:t>
            </a:r>
          </a:p>
          <a:p>
            <a:pPr marL="342900" indent="-342900" rtl="0">
              <a:spcBef>
                <a:spcPts val="800"/>
              </a:spcBef>
              <a:spcAft>
                <a:spcPts val="800"/>
              </a:spcAft>
              <a:buFont typeface="+mj-lt"/>
              <a:buAutoNum type="arabicPeriod"/>
            </a:pPr>
            <a:r>
              <a:rPr lang="es-ar" sz="2000" dirty="0">
                <a:latin typeface="Arial" panose="020B0604020202020204" pitchFamily="34" charset="0"/>
                <a:cs typeface="Arial" panose="020B0604020202020204" pitchFamily="34" charset="0"/>
              </a:rPr>
              <a:t>Responder a la angustia </a:t>
            </a:r>
          </a:p>
          <a:p>
            <a:pPr marL="342900" indent="-342900" rtl="0">
              <a:spcBef>
                <a:spcPts val="800"/>
              </a:spcBef>
              <a:spcAft>
                <a:spcPts val="800"/>
              </a:spcAft>
              <a:buFont typeface="+mj-lt"/>
              <a:buAutoNum type="arabicPeriod"/>
            </a:pPr>
            <a:r>
              <a:rPr lang="es-ar" sz="2000" dirty="0">
                <a:latin typeface="Arial" panose="020B0604020202020204" pitchFamily="34" charset="0"/>
                <a:cs typeface="Arial" panose="020B0604020202020204" pitchFamily="34" charset="0"/>
              </a:rPr>
              <a:t>Identificar las necesidades y preocupaciones de forma respetuosa y colaborativa </a:t>
            </a:r>
          </a:p>
          <a:p>
            <a:pPr marL="342900" indent="-342900" rtl="0">
              <a:spcBef>
                <a:spcPts val="800"/>
              </a:spcBef>
              <a:spcAft>
                <a:spcPts val="800"/>
              </a:spcAft>
              <a:buFont typeface="+mj-lt"/>
              <a:buAutoNum type="arabicPeriod"/>
            </a:pPr>
            <a:r>
              <a:rPr lang="es-ar" sz="2000" dirty="0">
                <a:latin typeface="Arial" panose="020B0604020202020204" pitchFamily="34" charset="0"/>
                <a:cs typeface="Arial" panose="020B0604020202020204" pitchFamily="34" charset="0"/>
              </a:rPr>
              <a:t>Identificar y vincular al personal a recursos internos y externos y promover el compromiso</a:t>
            </a:r>
          </a:p>
        </p:txBody>
      </p:sp>
    </p:spTree>
    <p:extLst>
      <p:ext uri="{BB962C8B-B14F-4D97-AF65-F5344CB8AC3E}">
        <p14:creationId xmlns:p14="http://schemas.microsoft.com/office/powerpoint/2010/main" val="20560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rtlCol="0"/>
          <a:lstStyle/>
          <a:p>
            <a:pPr rtl="0"/>
            <a:r>
              <a:rPr lang="es-ar"/>
              <a:t>Responda a la angustia con preguntas</a:t>
            </a:r>
          </a:p>
        </p:txBody>
      </p:sp>
      <p:sp>
        <p:nvSpPr>
          <p:cNvPr id="3" name="Text Placeholder 2">
            <a:extLst>
              <a:ext uri="{FF2B5EF4-FFF2-40B4-BE49-F238E27FC236}">
                <a16:creationId xmlns:a16="http://schemas.microsoft.com/office/drawing/2014/main" id="{AAE14B32-510B-E450-BE33-FA78DD180D91}"/>
              </a:ext>
            </a:extLst>
          </p:cNvPr>
          <p:cNvSpPr>
            <a:spLocks noGrp="1"/>
          </p:cNvSpPr>
          <p:nvPr>
            <p:ph type="body" sz="quarter" idx="10"/>
          </p:nvPr>
        </p:nvSpPr>
        <p:spPr>
          <a:xfrm>
            <a:off x="488949" y="1804484"/>
            <a:ext cx="8239125" cy="3491416"/>
          </a:xfrm>
        </p:spPr>
        <p:txBody>
          <a:bodyPr rtlCol="0"/>
          <a:lstStyle/>
          <a:p>
            <a:pPr marL="0" indent="0" rtl="0">
              <a:buNone/>
            </a:pPr>
            <a:r>
              <a:rPr lang="es-ar"/>
              <a:t>Sé que está pasando por un momento difícil ahora mismo...</a:t>
            </a:r>
          </a:p>
          <a:p>
            <a:pPr marL="0" indent="0" rtl="0">
              <a:buNone/>
            </a:pPr>
            <a:r>
              <a:rPr lang="es-ar"/>
              <a:t> </a:t>
            </a:r>
          </a:p>
          <a:p>
            <a:pPr lvl="1" rtl="0"/>
            <a:r>
              <a:rPr lang="es-ar" sz="2600"/>
              <a:t>¿Hay algo que le gustaría hablar conmigo o contarme?</a:t>
            </a:r>
          </a:p>
          <a:p>
            <a:pPr lvl="1" rtl="0"/>
            <a:r>
              <a:rPr lang="es-ar" sz="2600"/>
              <a:t>¿Cómo podemos yo/el equipo/la organización apoyarle?</a:t>
            </a:r>
          </a:p>
        </p:txBody>
      </p:sp>
    </p:spTree>
    <p:extLst>
      <p:ext uri="{BB962C8B-B14F-4D97-AF65-F5344CB8AC3E}">
        <p14:creationId xmlns:p14="http://schemas.microsoft.com/office/powerpoint/2010/main" val="3246797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p:txBody>
          <a:bodyPr rtlCol="0"/>
          <a:lstStyle/>
          <a:p>
            <a:pPr rtl="0"/>
            <a:r>
              <a:rPr lang="es-ar"/>
              <a:t>Responda a la angustia con preguntas</a:t>
            </a:r>
          </a:p>
        </p:txBody>
      </p:sp>
      <p:sp>
        <p:nvSpPr>
          <p:cNvPr id="4" name="Rectangle 3">
            <a:extLst>
              <a:ext uri="{FF2B5EF4-FFF2-40B4-BE49-F238E27FC236}">
                <a16:creationId xmlns:a16="http://schemas.microsoft.com/office/drawing/2014/main" id="{7F8FA7D5-CDB1-E601-9C25-3AE88277C06B}"/>
              </a:ext>
            </a:extLst>
          </p:cNvPr>
          <p:cNvSpPr/>
          <p:nvPr/>
        </p:nvSpPr>
        <p:spPr>
          <a:xfrm>
            <a:off x="484015"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350" b="1">
                <a:latin typeface="Open Sans" panose="020B0306030504020204" pitchFamily="34" charset="0"/>
                <a:ea typeface="Open Sans" panose="020B0306030504020204" pitchFamily="34" charset="0"/>
                <a:cs typeface="Open Sans" panose="020B0306030504020204" pitchFamily="34" charset="0"/>
              </a:rPr>
              <a:t>NO DEBE SONAR COMO</a:t>
            </a:r>
          </a:p>
        </p:txBody>
      </p:sp>
      <p:sp>
        <p:nvSpPr>
          <p:cNvPr id="5" name="Rectangle 4">
            <a:extLst>
              <a:ext uri="{FF2B5EF4-FFF2-40B4-BE49-F238E27FC236}">
                <a16:creationId xmlns:a16="http://schemas.microsoft.com/office/drawing/2014/main" id="{7CB00663-6620-4592-A6A5-54F4DCA49D3D}"/>
              </a:ext>
            </a:extLst>
          </p:cNvPr>
          <p:cNvSpPr/>
          <p:nvPr/>
        </p:nvSpPr>
        <p:spPr>
          <a:xfrm>
            <a:off x="484015" y="2451985"/>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t"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Recuerdo cuando perdí a X, simplemente me dediqué de lleno a mi trabajo. Lo que debería hacer es...</a:t>
            </a:r>
          </a:p>
        </p:txBody>
      </p:sp>
      <p:sp>
        <p:nvSpPr>
          <p:cNvPr id="6" name="Rectangle 5">
            <a:extLst>
              <a:ext uri="{FF2B5EF4-FFF2-40B4-BE49-F238E27FC236}">
                <a16:creationId xmlns:a16="http://schemas.microsoft.com/office/drawing/2014/main" id="{C44F937B-2E94-96B4-F0BB-1BCC97EA1CFE}"/>
              </a:ext>
            </a:extLst>
          </p:cNvPr>
          <p:cNvSpPr/>
          <p:nvPr/>
        </p:nvSpPr>
        <p:spPr>
          <a:xfrm>
            <a:off x="484015" y="3124424"/>
            <a:ext cx="3996649" cy="8167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Realmente necesita hablar con un profesional </a:t>
            </a:r>
            <a:br>
              <a:rPr lang="en-US" sz="1200" dirty="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br>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sobre ello.</a:t>
            </a:r>
          </a:p>
        </p:txBody>
      </p:sp>
      <p:sp>
        <p:nvSpPr>
          <p:cNvPr id="7" name="Rectangle 6">
            <a:extLst>
              <a:ext uri="{FF2B5EF4-FFF2-40B4-BE49-F238E27FC236}">
                <a16:creationId xmlns:a16="http://schemas.microsoft.com/office/drawing/2014/main" id="{F9462C9D-C619-13F3-6CA7-AF6C02F93893}"/>
              </a:ext>
            </a:extLst>
          </p:cNvPr>
          <p:cNvSpPr/>
          <p:nvPr/>
        </p:nvSpPr>
        <p:spPr>
          <a:xfrm>
            <a:off x="484015"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Lo superará. No se preocupe por ello.</a:t>
            </a:r>
          </a:p>
        </p:txBody>
      </p:sp>
      <p:sp>
        <p:nvSpPr>
          <p:cNvPr id="8" name="Rectangle 7">
            <a:extLst>
              <a:ext uri="{FF2B5EF4-FFF2-40B4-BE49-F238E27FC236}">
                <a16:creationId xmlns:a16="http://schemas.microsoft.com/office/drawing/2014/main" id="{7E3A1ADB-4C96-C3E9-FE3B-154B6E2F941D}"/>
              </a:ext>
            </a:extLst>
          </p:cNvPr>
          <p:cNvSpPr/>
          <p:nvPr/>
        </p:nvSpPr>
        <p:spPr>
          <a:xfrm>
            <a:off x="484015"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La forma en que está gestionando eso no es saludable.</a:t>
            </a:r>
          </a:p>
        </p:txBody>
      </p:sp>
      <p:sp>
        <p:nvSpPr>
          <p:cNvPr id="9" name="Rectangle 8">
            <a:extLst>
              <a:ext uri="{FF2B5EF4-FFF2-40B4-BE49-F238E27FC236}">
                <a16:creationId xmlns:a16="http://schemas.microsoft.com/office/drawing/2014/main" id="{91DC3DB4-9B1B-3BCB-EC10-43A49AF6F3D2}"/>
              </a:ext>
            </a:extLst>
          </p:cNvPr>
          <p:cNvSpPr/>
          <p:nvPr/>
        </p:nvSpPr>
        <p:spPr>
          <a:xfrm>
            <a:off x="4572000"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350" b="1">
                <a:latin typeface="Open Sans" panose="020B0306030504020204" pitchFamily="34" charset="0"/>
                <a:ea typeface="Open Sans" panose="020B0306030504020204" pitchFamily="34" charset="0"/>
                <a:cs typeface="Open Sans" panose="020B0306030504020204" pitchFamily="34" charset="0"/>
              </a:rPr>
              <a:t>DEBE SONAR COMO</a:t>
            </a:r>
          </a:p>
        </p:txBody>
      </p:sp>
      <p:sp>
        <p:nvSpPr>
          <p:cNvPr id="10" name="Rectangle 9">
            <a:extLst>
              <a:ext uri="{FF2B5EF4-FFF2-40B4-BE49-F238E27FC236}">
                <a16:creationId xmlns:a16="http://schemas.microsoft.com/office/drawing/2014/main" id="{18CEB8B6-E62A-E5E3-CCDB-4CD296DAE154}"/>
              </a:ext>
            </a:extLst>
          </p:cNvPr>
          <p:cNvSpPr/>
          <p:nvPr/>
        </p:nvSpPr>
        <p:spPr>
          <a:xfrm>
            <a:off x="4572000" y="2460777"/>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Las pérdidas son duras, es normal que se sienta herido y afectado. </a:t>
            </a:r>
          </a:p>
        </p:txBody>
      </p:sp>
      <p:sp>
        <p:nvSpPr>
          <p:cNvPr id="11" name="Rectangle 10">
            <a:extLst>
              <a:ext uri="{FF2B5EF4-FFF2-40B4-BE49-F238E27FC236}">
                <a16:creationId xmlns:a16="http://schemas.microsoft.com/office/drawing/2014/main" id="{C0164297-B1CA-6AFA-DDBE-842F41D868C4}"/>
              </a:ext>
            </a:extLst>
          </p:cNvPr>
          <p:cNvSpPr/>
          <p:nvPr/>
        </p:nvSpPr>
        <p:spPr>
          <a:xfrm>
            <a:off x="4572000" y="3124425"/>
            <a:ext cx="3996649" cy="81797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Estoy disponible si necesita hablar.  </a:t>
            </a:r>
          </a:p>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Hay personas capacitadas para ayudarle a gestionar estos sentimientos o ayudarle a solucionar problemas.</a:t>
            </a:r>
          </a:p>
        </p:txBody>
      </p:sp>
      <p:sp>
        <p:nvSpPr>
          <p:cNvPr id="12" name="Rectangle 11">
            <a:extLst>
              <a:ext uri="{FF2B5EF4-FFF2-40B4-BE49-F238E27FC236}">
                <a16:creationId xmlns:a16="http://schemas.microsoft.com/office/drawing/2014/main" id="{582ED146-6CFB-FF95-F4EE-9D4845AD43EF}"/>
              </a:ext>
            </a:extLst>
          </p:cNvPr>
          <p:cNvSpPr/>
          <p:nvPr/>
        </p:nvSpPr>
        <p:spPr>
          <a:xfrm>
            <a:off x="4572000"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No está solo.</a:t>
            </a:r>
          </a:p>
        </p:txBody>
      </p:sp>
      <p:sp>
        <p:nvSpPr>
          <p:cNvPr id="13" name="Rectangle 12">
            <a:extLst>
              <a:ext uri="{FF2B5EF4-FFF2-40B4-BE49-F238E27FC236}">
                <a16:creationId xmlns:a16="http://schemas.microsoft.com/office/drawing/2014/main" id="{4E5173F3-F478-6AF8-F63A-93E976091691}"/>
              </a:ext>
            </a:extLst>
          </p:cNvPr>
          <p:cNvSpPr/>
          <p:nvPr/>
        </p:nvSpPr>
        <p:spPr>
          <a:xfrm>
            <a:off x="4572000"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ctr" anchorCtr="0"/>
          <a:lstStyle/>
          <a:p>
            <a:pPr rtl="0"/>
            <a:r>
              <a:rPr lang="es-ar" sz="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rPr>
              <a:t>Me preocupo por usted I he notado un cambio en su _______ (humor, hábitos alimentarios, ejercicio, etc.).</a:t>
            </a:r>
          </a:p>
        </p:txBody>
      </p:sp>
    </p:spTree>
    <p:extLst>
      <p:ext uri="{BB962C8B-B14F-4D97-AF65-F5344CB8AC3E}">
        <p14:creationId xmlns:p14="http://schemas.microsoft.com/office/powerpoint/2010/main" val="126571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25BD-906F-5727-A4DE-2BD841F4B76D}"/>
              </a:ext>
            </a:extLst>
          </p:cNvPr>
          <p:cNvSpPr>
            <a:spLocks noGrp="1"/>
          </p:cNvSpPr>
          <p:nvPr>
            <p:ph type="title"/>
          </p:nvPr>
        </p:nvSpPr>
        <p:spPr>
          <a:xfrm>
            <a:off x="171449" y="136527"/>
            <a:ext cx="10159905" cy="467908"/>
          </a:xfrm>
        </p:spPr>
        <p:txBody>
          <a:bodyPr rtlCol="0"/>
          <a:lstStyle/>
          <a:p>
            <a:pPr rtl="0"/>
            <a:r>
              <a:rPr lang="es-ar" dirty="0"/>
              <a:t>Utilizar la toma a tierra como herramienta de estabilización...</a:t>
            </a:r>
            <a:br>
              <a:rPr lang="en-US" dirty="0"/>
            </a:br>
            <a:endParaRPr lang="en-US" dirty="0"/>
          </a:p>
        </p:txBody>
      </p:sp>
      <p:sp>
        <p:nvSpPr>
          <p:cNvPr id="12" name="Arrow: Right 11">
            <a:extLst>
              <a:ext uri="{FF2B5EF4-FFF2-40B4-BE49-F238E27FC236}">
                <a16:creationId xmlns:a16="http://schemas.microsoft.com/office/drawing/2014/main" id="{B8E24146-D572-B616-6142-BFF3D291A618}"/>
              </a:ext>
            </a:extLst>
          </p:cNvPr>
          <p:cNvSpPr/>
          <p:nvPr/>
        </p:nvSpPr>
        <p:spPr>
          <a:xfrm flipH="1" flipV="1">
            <a:off x="2633888" y="1112044"/>
            <a:ext cx="6819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3" name="Arrow: Right 12">
            <a:extLst>
              <a:ext uri="{FF2B5EF4-FFF2-40B4-BE49-F238E27FC236}">
                <a16:creationId xmlns:a16="http://schemas.microsoft.com/office/drawing/2014/main" id="{65B96C47-A003-BE8A-D2EC-5174E4B25020}"/>
              </a:ext>
            </a:extLst>
          </p:cNvPr>
          <p:cNvSpPr/>
          <p:nvPr/>
        </p:nvSpPr>
        <p:spPr>
          <a:xfrm flipH="1" flipV="1">
            <a:off x="2624183" y="2631008"/>
            <a:ext cx="1038386"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Arrow: Right 13">
            <a:extLst>
              <a:ext uri="{FF2B5EF4-FFF2-40B4-BE49-F238E27FC236}">
                <a16:creationId xmlns:a16="http://schemas.microsoft.com/office/drawing/2014/main" id="{54D8D7B0-C194-5050-B98B-17F1C2D26C15}"/>
              </a:ext>
            </a:extLst>
          </p:cNvPr>
          <p:cNvSpPr/>
          <p:nvPr/>
        </p:nvSpPr>
        <p:spPr>
          <a:xfrm flipH="1" flipV="1">
            <a:off x="2593186" y="4138864"/>
            <a:ext cx="15963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18" name="Group 17">
            <a:extLst>
              <a:ext uri="{FF2B5EF4-FFF2-40B4-BE49-F238E27FC236}">
                <a16:creationId xmlns:a16="http://schemas.microsoft.com/office/drawing/2014/main" id="{529D9FBB-E90E-699D-DBD3-E75299F1D636}"/>
              </a:ext>
            </a:extLst>
          </p:cNvPr>
          <p:cNvGrpSpPr/>
          <p:nvPr/>
        </p:nvGrpSpPr>
        <p:grpSpPr>
          <a:xfrm>
            <a:off x="740775" y="1162515"/>
            <a:ext cx="1248300" cy="504550"/>
            <a:chOff x="1928843" y="2643732"/>
            <a:chExt cx="1248300" cy="504550"/>
          </a:xfrm>
        </p:grpSpPr>
        <p:sp>
          <p:nvSpPr>
            <p:cNvPr id="19" name="Rectangle: Rounded Corners 18">
              <a:extLst>
                <a:ext uri="{FF2B5EF4-FFF2-40B4-BE49-F238E27FC236}">
                  <a16:creationId xmlns:a16="http://schemas.microsoft.com/office/drawing/2014/main" id="{C1FF8400-365D-9D4D-AC1D-3B15E65A418E}"/>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5FE295F3-28B9-D569-DE27-54EAEB8994DC}"/>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NO</a:t>
              </a:r>
            </a:p>
          </p:txBody>
        </p:sp>
      </p:grpSp>
      <p:grpSp>
        <p:nvGrpSpPr>
          <p:cNvPr id="21" name="Group 20">
            <a:extLst>
              <a:ext uri="{FF2B5EF4-FFF2-40B4-BE49-F238E27FC236}">
                <a16:creationId xmlns:a16="http://schemas.microsoft.com/office/drawing/2014/main" id="{B48269F8-BE65-9227-351D-6FB68914C55C}"/>
              </a:ext>
            </a:extLst>
          </p:cNvPr>
          <p:cNvGrpSpPr/>
          <p:nvPr/>
        </p:nvGrpSpPr>
        <p:grpSpPr>
          <a:xfrm>
            <a:off x="791556" y="2608001"/>
            <a:ext cx="1248300" cy="504550"/>
            <a:chOff x="1928843" y="2643732"/>
            <a:chExt cx="1248300" cy="504550"/>
          </a:xfrm>
        </p:grpSpPr>
        <p:sp>
          <p:nvSpPr>
            <p:cNvPr id="22" name="Rectangle: Rounded Corners 21">
              <a:extLst>
                <a:ext uri="{FF2B5EF4-FFF2-40B4-BE49-F238E27FC236}">
                  <a16:creationId xmlns:a16="http://schemas.microsoft.com/office/drawing/2014/main" id="{1C6DE9B8-AC86-BC31-48CA-D9CD72F04932}"/>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Rectangle: Rounded Corners 4">
              <a:extLst>
                <a:ext uri="{FF2B5EF4-FFF2-40B4-BE49-F238E27FC236}">
                  <a16:creationId xmlns:a16="http://schemas.microsoft.com/office/drawing/2014/main" id="{D7D9DB58-9013-F235-CE3A-ED36B37F2ADE}"/>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NO</a:t>
              </a:r>
            </a:p>
          </p:txBody>
        </p:sp>
      </p:grpSp>
      <p:grpSp>
        <p:nvGrpSpPr>
          <p:cNvPr id="24" name="Group 23">
            <a:extLst>
              <a:ext uri="{FF2B5EF4-FFF2-40B4-BE49-F238E27FC236}">
                <a16:creationId xmlns:a16="http://schemas.microsoft.com/office/drawing/2014/main" id="{37480650-404C-9787-AD9B-20914DF794A4}"/>
              </a:ext>
            </a:extLst>
          </p:cNvPr>
          <p:cNvGrpSpPr/>
          <p:nvPr/>
        </p:nvGrpSpPr>
        <p:grpSpPr>
          <a:xfrm>
            <a:off x="769753" y="4153155"/>
            <a:ext cx="1248300" cy="504550"/>
            <a:chOff x="1928843" y="2643732"/>
            <a:chExt cx="1248300" cy="504550"/>
          </a:xfrm>
        </p:grpSpPr>
        <p:sp>
          <p:nvSpPr>
            <p:cNvPr id="25" name="Rectangle: Rounded Corners 24">
              <a:extLst>
                <a:ext uri="{FF2B5EF4-FFF2-40B4-BE49-F238E27FC236}">
                  <a16:creationId xmlns:a16="http://schemas.microsoft.com/office/drawing/2014/main" id="{BD386EC2-EF32-B737-F771-0C590B662F66}"/>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ectangle: Rounded Corners 4">
              <a:extLst>
                <a:ext uri="{FF2B5EF4-FFF2-40B4-BE49-F238E27FC236}">
                  <a16:creationId xmlns:a16="http://schemas.microsoft.com/office/drawing/2014/main" id="{08076AC6-4B75-CAA6-522D-5D0FDDFE0B8B}"/>
                </a:ext>
              </a:extLst>
            </p:cNvPr>
            <p:cNvSpPr txBox="1"/>
            <p:nvPr/>
          </p:nvSpPr>
          <p:spPr>
            <a:xfrm>
              <a:off x="19436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NO</a:t>
              </a:r>
            </a:p>
          </p:txBody>
        </p:sp>
      </p:grpSp>
      <p:grpSp>
        <p:nvGrpSpPr>
          <p:cNvPr id="4" name="Group 3">
            <a:extLst>
              <a:ext uri="{FF2B5EF4-FFF2-40B4-BE49-F238E27FC236}">
                <a16:creationId xmlns:a16="http://schemas.microsoft.com/office/drawing/2014/main" id="{DDE13481-B73F-9637-3590-6BEAB8179B09}"/>
              </a:ext>
            </a:extLst>
          </p:cNvPr>
          <p:cNvGrpSpPr/>
          <p:nvPr/>
        </p:nvGrpSpPr>
        <p:grpSpPr>
          <a:xfrm>
            <a:off x="3934094" y="850581"/>
            <a:ext cx="4182497" cy="797237"/>
            <a:chOff x="-17872" y="-70677"/>
            <a:chExt cx="4182497" cy="797237"/>
          </a:xfrm>
        </p:grpSpPr>
        <p:sp>
          <p:nvSpPr>
            <p:cNvPr id="5" name="Rectangle: Rounded Corners 4">
              <a:extLst>
                <a:ext uri="{FF2B5EF4-FFF2-40B4-BE49-F238E27FC236}">
                  <a16:creationId xmlns:a16="http://schemas.microsoft.com/office/drawing/2014/main" id="{616A49DB-40E6-2A46-C8B8-D7551AF12DC6}"/>
                </a:ext>
              </a:extLst>
            </p:cNvPr>
            <p:cNvSpPr/>
            <p:nvPr/>
          </p:nvSpPr>
          <p:spPr>
            <a:xfrm>
              <a:off x="-17872" y="-70677"/>
              <a:ext cx="4182497" cy="79723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ectangle: Rounded Corners 4">
              <a:extLst>
                <a:ext uri="{FF2B5EF4-FFF2-40B4-BE49-F238E27FC236}">
                  <a16:creationId xmlns:a16="http://schemas.microsoft.com/office/drawing/2014/main" id="{E43CC602-5464-0F91-4671-B78E09DCD0B4}"/>
                </a:ext>
              </a:extLst>
            </p:cNvPr>
            <p:cNvSpPr txBox="1"/>
            <p:nvPr/>
          </p:nvSpPr>
          <p:spPr>
            <a:xfrm>
              <a:off x="5478" y="-47327"/>
              <a:ext cx="3390010" cy="750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¿Está la persona en pánico o desesperada? ¿Está estancada en su ansiedad?</a:t>
              </a:r>
            </a:p>
          </p:txBody>
        </p:sp>
      </p:grpSp>
      <p:grpSp>
        <p:nvGrpSpPr>
          <p:cNvPr id="34" name="Group 33">
            <a:extLst>
              <a:ext uri="{FF2B5EF4-FFF2-40B4-BE49-F238E27FC236}">
                <a16:creationId xmlns:a16="http://schemas.microsoft.com/office/drawing/2014/main" id="{48DD4969-FDCB-D99B-4FED-33EA37B4BA23}"/>
              </a:ext>
            </a:extLst>
          </p:cNvPr>
          <p:cNvGrpSpPr/>
          <p:nvPr/>
        </p:nvGrpSpPr>
        <p:grpSpPr>
          <a:xfrm>
            <a:off x="4469365" y="1817211"/>
            <a:ext cx="1134776" cy="435372"/>
            <a:chOff x="1809095" y="804760"/>
            <a:chExt cx="1134776" cy="435372"/>
          </a:xfrm>
        </p:grpSpPr>
        <p:sp>
          <p:nvSpPr>
            <p:cNvPr id="35" name="Rectangle: Rounded Corners 34">
              <a:extLst>
                <a:ext uri="{FF2B5EF4-FFF2-40B4-BE49-F238E27FC236}">
                  <a16:creationId xmlns:a16="http://schemas.microsoft.com/office/drawing/2014/main" id="{082866AC-4C81-7C1E-C80B-51CA7B5CF6FE}"/>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6" name="Rectangle: Rounded Corners 4">
              <a:extLst>
                <a:ext uri="{FF2B5EF4-FFF2-40B4-BE49-F238E27FC236}">
                  <a16:creationId xmlns:a16="http://schemas.microsoft.com/office/drawing/2014/main" id="{096BCFC3-A9A4-A20A-C77E-B3C5D756958C}"/>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SÍ</a:t>
              </a:r>
            </a:p>
          </p:txBody>
        </p:sp>
      </p:grpSp>
      <p:grpSp>
        <p:nvGrpSpPr>
          <p:cNvPr id="37" name="Group 36">
            <a:extLst>
              <a:ext uri="{FF2B5EF4-FFF2-40B4-BE49-F238E27FC236}">
                <a16:creationId xmlns:a16="http://schemas.microsoft.com/office/drawing/2014/main" id="{82C6B770-25BD-B18A-4CA5-77CD36561822}"/>
              </a:ext>
            </a:extLst>
          </p:cNvPr>
          <p:cNvGrpSpPr/>
          <p:nvPr/>
        </p:nvGrpSpPr>
        <p:grpSpPr>
          <a:xfrm>
            <a:off x="4469365" y="3286426"/>
            <a:ext cx="1134776" cy="435372"/>
            <a:chOff x="1809095" y="804760"/>
            <a:chExt cx="1134776" cy="435372"/>
          </a:xfrm>
        </p:grpSpPr>
        <p:sp>
          <p:nvSpPr>
            <p:cNvPr id="38" name="Rectangle: Rounded Corners 37">
              <a:extLst>
                <a:ext uri="{FF2B5EF4-FFF2-40B4-BE49-F238E27FC236}">
                  <a16:creationId xmlns:a16="http://schemas.microsoft.com/office/drawing/2014/main" id="{2546C577-423E-29D9-09E0-29ACA60B07F9}"/>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9" name="Rectangle: Rounded Corners 4">
              <a:extLst>
                <a:ext uri="{FF2B5EF4-FFF2-40B4-BE49-F238E27FC236}">
                  <a16:creationId xmlns:a16="http://schemas.microsoft.com/office/drawing/2014/main" id="{DBFA4406-1FF7-D457-DD8E-C2C6CD7FB629}"/>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SÍ</a:t>
              </a:r>
            </a:p>
          </p:txBody>
        </p:sp>
      </p:grpSp>
      <p:grpSp>
        <p:nvGrpSpPr>
          <p:cNvPr id="40" name="Group 39">
            <a:extLst>
              <a:ext uri="{FF2B5EF4-FFF2-40B4-BE49-F238E27FC236}">
                <a16:creationId xmlns:a16="http://schemas.microsoft.com/office/drawing/2014/main" id="{2B1BDDE8-3C6F-6EFF-75FC-CD49545CD955}"/>
              </a:ext>
            </a:extLst>
          </p:cNvPr>
          <p:cNvGrpSpPr/>
          <p:nvPr/>
        </p:nvGrpSpPr>
        <p:grpSpPr>
          <a:xfrm>
            <a:off x="4456612" y="4857933"/>
            <a:ext cx="1134776" cy="435372"/>
            <a:chOff x="1809095" y="804760"/>
            <a:chExt cx="1134776" cy="435372"/>
          </a:xfrm>
        </p:grpSpPr>
        <p:sp>
          <p:nvSpPr>
            <p:cNvPr id="41" name="Rectangle: Rounded Corners 40">
              <a:extLst>
                <a:ext uri="{FF2B5EF4-FFF2-40B4-BE49-F238E27FC236}">
                  <a16:creationId xmlns:a16="http://schemas.microsoft.com/office/drawing/2014/main" id="{B19155B6-6050-2695-F405-C0DE25CA5101}"/>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2" name="Rectangle: Rounded Corners 4">
              <a:extLst>
                <a:ext uri="{FF2B5EF4-FFF2-40B4-BE49-F238E27FC236}">
                  <a16:creationId xmlns:a16="http://schemas.microsoft.com/office/drawing/2014/main" id="{F6CFC643-38EB-6837-1016-4EAA03A61C1E}"/>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SÍ</a:t>
              </a:r>
            </a:p>
          </p:txBody>
        </p:sp>
      </p:grpSp>
      <p:grpSp>
        <p:nvGrpSpPr>
          <p:cNvPr id="43" name="Group 42">
            <a:extLst>
              <a:ext uri="{FF2B5EF4-FFF2-40B4-BE49-F238E27FC236}">
                <a16:creationId xmlns:a16="http://schemas.microsoft.com/office/drawing/2014/main" id="{EFF3E1C8-5DCC-1879-D4CC-40AE580D9154}"/>
              </a:ext>
            </a:extLst>
          </p:cNvPr>
          <p:cNvGrpSpPr/>
          <p:nvPr/>
        </p:nvGrpSpPr>
        <p:grpSpPr>
          <a:xfrm>
            <a:off x="4189511" y="2328176"/>
            <a:ext cx="4332479" cy="823399"/>
            <a:chOff x="573411" y="1339613"/>
            <a:chExt cx="4332479" cy="823399"/>
          </a:xfrm>
        </p:grpSpPr>
        <p:sp>
          <p:nvSpPr>
            <p:cNvPr id="44" name="Rectangle: Rounded Corners 43">
              <a:extLst>
                <a:ext uri="{FF2B5EF4-FFF2-40B4-BE49-F238E27FC236}">
                  <a16:creationId xmlns:a16="http://schemas.microsoft.com/office/drawing/2014/main" id="{DB2A6460-CE12-6B15-F800-1E57D3559467}"/>
                </a:ext>
              </a:extLst>
            </p:cNvPr>
            <p:cNvSpPr/>
            <p:nvPr/>
          </p:nvSpPr>
          <p:spPr>
            <a:xfrm>
              <a:off x="573411" y="1339613"/>
              <a:ext cx="4332479" cy="82339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6E602639-0C24-EC04-3169-31595B1AC76B}"/>
                </a:ext>
              </a:extLst>
            </p:cNvPr>
            <p:cNvSpPr txBox="1"/>
            <p:nvPr/>
          </p:nvSpPr>
          <p:spPr>
            <a:xfrm>
              <a:off x="573411" y="1363729"/>
              <a:ext cx="3441778" cy="7751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¿Interfiere esta intensa reacción con funciones esenciales, amenaza la seguridad o evita el afrontamiento saludable?</a:t>
              </a:r>
            </a:p>
          </p:txBody>
        </p:sp>
      </p:grpSp>
      <p:sp>
        <p:nvSpPr>
          <p:cNvPr id="46" name="Arrow: Down 45">
            <a:extLst>
              <a:ext uri="{FF2B5EF4-FFF2-40B4-BE49-F238E27FC236}">
                <a16:creationId xmlns:a16="http://schemas.microsoft.com/office/drawing/2014/main" id="{27B41402-AC3E-B90E-7634-92698FA8F20F}"/>
              </a:ext>
            </a:extLst>
          </p:cNvPr>
          <p:cNvSpPr/>
          <p:nvPr/>
        </p:nvSpPr>
        <p:spPr>
          <a:xfrm>
            <a:off x="5024002" y="1619125"/>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7" name="Arrow: Down 46">
            <a:extLst>
              <a:ext uri="{FF2B5EF4-FFF2-40B4-BE49-F238E27FC236}">
                <a16:creationId xmlns:a16="http://schemas.microsoft.com/office/drawing/2014/main" id="{697CFD14-1F27-C874-DD44-9B1F67817361}"/>
              </a:ext>
            </a:extLst>
          </p:cNvPr>
          <p:cNvSpPr/>
          <p:nvPr/>
        </p:nvSpPr>
        <p:spPr>
          <a:xfrm>
            <a:off x="5024000" y="311759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nvGrpSpPr>
          <p:cNvPr id="48" name="Group 47">
            <a:extLst>
              <a:ext uri="{FF2B5EF4-FFF2-40B4-BE49-F238E27FC236}">
                <a16:creationId xmlns:a16="http://schemas.microsoft.com/office/drawing/2014/main" id="{0DA19354-8C28-2EEA-E628-8C7DF189196E}"/>
              </a:ext>
            </a:extLst>
          </p:cNvPr>
          <p:cNvGrpSpPr/>
          <p:nvPr/>
        </p:nvGrpSpPr>
        <p:grpSpPr>
          <a:xfrm>
            <a:off x="4572000" y="3882414"/>
            <a:ext cx="4332479" cy="859604"/>
            <a:chOff x="1003874" y="2928343"/>
            <a:chExt cx="4473688" cy="807789"/>
          </a:xfrm>
        </p:grpSpPr>
        <p:sp>
          <p:nvSpPr>
            <p:cNvPr id="49" name="Rectangle: Rounded Corners 48">
              <a:extLst>
                <a:ext uri="{FF2B5EF4-FFF2-40B4-BE49-F238E27FC236}">
                  <a16:creationId xmlns:a16="http://schemas.microsoft.com/office/drawing/2014/main" id="{F677042B-3B1D-9B44-5ED9-30C3B523118C}"/>
                </a:ext>
              </a:extLst>
            </p:cNvPr>
            <p:cNvSpPr/>
            <p:nvPr/>
          </p:nvSpPr>
          <p:spPr>
            <a:xfrm>
              <a:off x="1003874" y="2928343"/>
              <a:ext cx="4473688" cy="80778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0" name="Rectangle: Rounded Corners 4">
              <a:extLst>
                <a:ext uri="{FF2B5EF4-FFF2-40B4-BE49-F238E27FC236}">
                  <a16:creationId xmlns:a16="http://schemas.microsoft.com/office/drawing/2014/main" id="{C9D9A81D-69D2-9BA9-8D19-FA95B3FFE7D3}"/>
                </a:ext>
              </a:extLst>
            </p:cNvPr>
            <p:cNvSpPr txBox="1"/>
            <p:nvPr/>
          </p:nvSpPr>
          <p:spPr>
            <a:xfrm>
              <a:off x="1027533" y="2952002"/>
              <a:ext cx="3636462" cy="7604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0" anchor="ctr" anchorCtr="0">
              <a:noAutofit/>
            </a:bodyPr>
            <a:lstStyle/>
            <a:p>
              <a:pPr marL="0" marR="0" lvl="0" indent="0" algn="l" defTabSz="666750" rtl="0" eaLnBrk="1" fontAlgn="auto" latinLnBrk="0" hangingPunct="1">
                <a:lnSpc>
                  <a:spcPct val="90000"/>
                </a:lnSpc>
                <a:spcBef>
                  <a:spcPct val="0"/>
                </a:spcBef>
                <a:spcAft>
                  <a:spcPct val="35000"/>
                </a:spcAft>
                <a:buClrTx/>
                <a:buSzTx/>
                <a:buFontTx/>
                <a:buNone/>
                <a:tabLst/>
                <a:defRPr/>
              </a:pPr>
              <a:r>
                <a:rPr lang="es-ar" sz="1500" b="0" i="0" u="none" strike="noStrike" kern="1200" cap="none" spc="0" normalizeH="0" noProof="0">
                  <a:ln>
                    <a:noFill/>
                  </a:ln>
                  <a:solidFill>
                    <a:prstClr val="white"/>
                  </a:solidFill>
                  <a:effectLst/>
                  <a:uLnTx/>
                  <a:uFillTx/>
                  <a:latin typeface="Calibri"/>
                  <a:ea typeface="+mn-ea"/>
                  <a:cs typeface="+mn-cs"/>
                </a:rPr>
                <a:t>¿Es la angustia una salida del comportamiento de punto de partida de la persona?</a:t>
              </a:r>
            </a:p>
          </p:txBody>
        </p:sp>
      </p:grpSp>
      <p:sp>
        <p:nvSpPr>
          <p:cNvPr id="51" name="Arrow: Down 50">
            <a:extLst>
              <a:ext uri="{FF2B5EF4-FFF2-40B4-BE49-F238E27FC236}">
                <a16:creationId xmlns:a16="http://schemas.microsoft.com/office/drawing/2014/main" id="{8C6D2DE3-AD5C-AAFD-3E0E-D69FEA5C61AE}"/>
              </a:ext>
            </a:extLst>
          </p:cNvPr>
          <p:cNvSpPr/>
          <p:nvPr/>
        </p:nvSpPr>
        <p:spPr>
          <a:xfrm>
            <a:off x="5024000" y="49479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2" name="Arrow: Down 51">
            <a:extLst>
              <a:ext uri="{FF2B5EF4-FFF2-40B4-BE49-F238E27FC236}">
                <a16:creationId xmlns:a16="http://schemas.microsoft.com/office/drawing/2014/main" id="{37C445E5-BDDF-AA99-600B-1251A62A9203}"/>
              </a:ext>
            </a:extLst>
          </p:cNvPr>
          <p:cNvSpPr/>
          <p:nvPr/>
        </p:nvSpPr>
        <p:spPr>
          <a:xfrm>
            <a:off x="1223629" y="187602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3" name="Arrow: Down 52">
            <a:extLst>
              <a:ext uri="{FF2B5EF4-FFF2-40B4-BE49-F238E27FC236}">
                <a16:creationId xmlns:a16="http://schemas.microsoft.com/office/drawing/2014/main" id="{0F9A468C-7F4A-B9EB-BB23-97E5192BB686}"/>
              </a:ext>
            </a:extLst>
          </p:cNvPr>
          <p:cNvSpPr/>
          <p:nvPr/>
        </p:nvSpPr>
        <p:spPr>
          <a:xfrm>
            <a:off x="1154987" y="34583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4" name="Rectangle: Rounded Corners 53">
            <a:extLst>
              <a:ext uri="{FF2B5EF4-FFF2-40B4-BE49-F238E27FC236}">
                <a16:creationId xmlns:a16="http://schemas.microsoft.com/office/drawing/2014/main" id="{B83A4F91-44C6-48BB-0EFC-7007CC153F09}"/>
              </a:ext>
            </a:extLst>
          </p:cNvPr>
          <p:cNvSpPr/>
          <p:nvPr/>
        </p:nvSpPr>
        <p:spPr>
          <a:xfrm>
            <a:off x="4733411" y="5383282"/>
            <a:ext cx="2578178" cy="737667"/>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ar" sz="1800" b="1" i="0" u="none" strike="noStrike" kern="1200" cap="none" spc="0" normalizeH="0" noProof="0" dirty="0">
                <a:ln>
                  <a:noFill/>
                </a:ln>
                <a:solidFill>
                  <a:prstClr val="white"/>
                </a:solidFill>
                <a:effectLst/>
                <a:uLnTx/>
                <a:uFillTx/>
                <a:latin typeface="Calibri"/>
                <a:ea typeface="+mn-ea"/>
                <a:cs typeface="+mn-cs"/>
              </a:rPr>
              <a:t>LA TOMA DE TIERRA ES PROBABLEMENTE ADECUADA</a:t>
            </a:r>
          </a:p>
        </p:txBody>
      </p:sp>
      <p:sp>
        <p:nvSpPr>
          <p:cNvPr id="55" name="Arrow: Down 54">
            <a:extLst>
              <a:ext uri="{FF2B5EF4-FFF2-40B4-BE49-F238E27FC236}">
                <a16:creationId xmlns:a16="http://schemas.microsoft.com/office/drawing/2014/main" id="{A80E2828-2B94-7F75-DCC4-FC0D9067E317}"/>
              </a:ext>
            </a:extLst>
          </p:cNvPr>
          <p:cNvSpPr/>
          <p:nvPr/>
        </p:nvSpPr>
        <p:spPr>
          <a:xfrm>
            <a:off x="1163223" y="4790538"/>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6" name="Rectangle: Rounded Corners 55">
            <a:extLst>
              <a:ext uri="{FF2B5EF4-FFF2-40B4-BE49-F238E27FC236}">
                <a16:creationId xmlns:a16="http://schemas.microsoft.com/office/drawing/2014/main" id="{00F0392F-57CC-9E3E-78CB-831499681C01}"/>
              </a:ext>
            </a:extLst>
          </p:cNvPr>
          <p:cNvSpPr/>
          <p:nvPr/>
        </p:nvSpPr>
        <p:spPr>
          <a:xfrm>
            <a:off x="543322" y="5293305"/>
            <a:ext cx="2578178" cy="79847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ar" sz="1800" b="1" i="0" u="none" strike="noStrike" kern="1200" cap="none" spc="0" normalizeH="0" noProof="0" dirty="0">
                <a:ln>
                  <a:noFill/>
                </a:ln>
                <a:solidFill>
                  <a:prstClr val="white"/>
                </a:solidFill>
                <a:effectLst/>
                <a:uLnTx/>
                <a:uFillTx/>
                <a:latin typeface="Calibri"/>
                <a:ea typeface="+mn-ea"/>
                <a:cs typeface="+mn-cs"/>
              </a:rPr>
              <a:t>LA TOMA DE TIERRA PUEDE NO SER ADECUADA</a:t>
            </a:r>
          </a:p>
        </p:txBody>
      </p:sp>
    </p:spTree>
    <p:extLst>
      <p:ext uri="{BB962C8B-B14F-4D97-AF65-F5344CB8AC3E}">
        <p14:creationId xmlns:p14="http://schemas.microsoft.com/office/powerpoint/2010/main" val="1512003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43418-D8FD-B13F-026C-95A748CED538}"/>
              </a:ext>
            </a:extLst>
          </p:cNvPr>
          <p:cNvSpPr>
            <a:spLocks noGrp="1"/>
          </p:cNvSpPr>
          <p:nvPr>
            <p:ph type="title"/>
          </p:nvPr>
        </p:nvSpPr>
        <p:spPr>
          <a:xfrm>
            <a:off x="171450" y="105530"/>
            <a:ext cx="7886700" cy="611619"/>
          </a:xfrm>
        </p:spPr>
        <p:txBody>
          <a:bodyPr rtlCol="0"/>
          <a:lstStyle/>
          <a:p>
            <a:pPr rtl="0"/>
            <a:r>
              <a:rPr lang="es-ar"/>
              <a:t>Práctica de toma de tierra </a:t>
            </a:r>
          </a:p>
        </p:txBody>
      </p:sp>
      <p:sp>
        <p:nvSpPr>
          <p:cNvPr id="3" name="Text Placeholder 2">
            <a:extLst>
              <a:ext uri="{FF2B5EF4-FFF2-40B4-BE49-F238E27FC236}">
                <a16:creationId xmlns:a16="http://schemas.microsoft.com/office/drawing/2014/main" id="{01098EBA-EC71-B619-2247-A45073C8B629}"/>
              </a:ext>
            </a:extLst>
          </p:cNvPr>
          <p:cNvSpPr txBox="1">
            <a:spLocks/>
          </p:cNvSpPr>
          <p:nvPr/>
        </p:nvSpPr>
        <p:spPr>
          <a:xfrm>
            <a:off x="628650" y="941696"/>
            <a:ext cx="7886700" cy="4662973"/>
          </a:xfrm>
          <a:prstGeom prst="rect">
            <a:avLst/>
          </a:prstGeom>
        </p:spPr>
        <p:txBody>
          <a:bodyPr rtlCol="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ar" sz="2800" b="0" i="0" u="none" strike="noStrike" kern="1200" cap="none" spc="0" normalizeH="0" noProof="0" dirty="0">
                <a:ln>
                  <a:noFill/>
                </a:ln>
                <a:solidFill>
                  <a:srgbClr val="44546A"/>
                </a:solidFill>
                <a:effectLst/>
                <a:uLnTx/>
                <a:uFillTx/>
                <a:latin typeface="Calibri"/>
                <a:ea typeface="+mn-ea"/>
                <a:cs typeface="+mn-cs"/>
              </a:rPr>
              <a:t>Siéntase cómodamente y </a:t>
            </a:r>
            <a:r>
              <a:rPr lang="es-ar" sz="2800" b="1" i="0" u="none" strike="noStrike" kern="1200" cap="none" spc="0" normalizeH="0" noProof="0" dirty="0">
                <a:ln>
                  <a:noFill/>
                </a:ln>
                <a:solidFill>
                  <a:srgbClr val="FFC000"/>
                </a:solidFill>
                <a:effectLst/>
                <a:uLnTx/>
                <a:uFillTx/>
                <a:latin typeface="Calibri"/>
                <a:ea typeface="+mn-ea"/>
                <a:cs typeface="+mn-cs"/>
              </a:rPr>
              <a:t>respire</a:t>
            </a:r>
            <a:r>
              <a:rPr lang="es-ar" sz="2800" b="0" i="0" u="none" strike="noStrike" kern="1200" cap="none" spc="0" normalizeH="0" noProof="0" dirty="0">
                <a:ln>
                  <a:noFill/>
                </a:ln>
                <a:solidFill>
                  <a:srgbClr val="44546A"/>
                </a:solidFill>
                <a:effectLst/>
                <a:uLnTx/>
                <a:uFillTx/>
                <a:latin typeface="Calibri"/>
                <a:ea typeface="+mn-ea"/>
                <a:cs typeface="+mn-cs"/>
              </a:rPr>
              <a:t> lenta y profundamente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ar" sz="2800" b="0" i="0" u="none" strike="noStrike" kern="1200" cap="none" spc="0" normalizeH="0" noProof="0" dirty="0">
                <a:ln>
                  <a:noFill/>
                </a:ln>
                <a:solidFill>
                  <a:prstClr val="black"/>
                </a:solidFill>
                <a:effectLst/>
                <a:uLnTx/>
                <a:uFillTx/>
                <a:latin typeface="Calibri"/>
                <a:ea typeface="+mn-ea"/>
                <a:cs typeface="+mn-cs"/>
              </a:rPr>
              <a:t>1- </a:t>
            </a:r>
            <a:r>
              <a:rPr lang="es-ar" sz="2800" b="0" i="0" u="none" strike="noStrike" kern="1200" cap="none" spc="0" normalizeH="0" noProof="0" dirty="0">
                <a:ln>
                  <a:noFill/>
                </a:ln>
                <a:solidFill>
                  <a:srgbClr val="5B9BD5">
                    <a:lumMod val="50000"/>
                  </a:srgbClr>
                </a:solidFill>
                <a:effectLst/>
                <a:uLnTx/>
                <a:uFillTx/>
                <a:latin typeface="Calibri"/>
                <a:ea typeface="+mn-ea"/>
                <a:cs typeface="+mn-cs"/>
              </a:rPr>
              <a:t>Nombre 5 cosas no estresantes que pueda ver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s-ar" sz="2400" b="0" i="0" u="none" strike="noStrike" kern="1200" cap="none" spc="0" normalizeH="0" noProof="0" dirty="0">
                <a:ln>
                  <a:noFill/>
                </a:ln>
                <a:solidFill>
                  <a:srgbClr val="5B9BD5">
                    <a:lumMod val="50000"/>
                  </a:srgbClr>
                </a:solidFill>
                <a:effectLst/>
                <a:uLnTx/>
                <a:uFillTx/>
                <a:latin typeface="Calibri"/>
                <a:ea typeface="+mn-ea"/>
                <a:cs typeface="+mn-cs"/>
              </a:rPr>
              <a:t>HAGA UNA PAUSA Y </a:t>
            </a:r>
            <a:r>
              <a:rPr lang="es-ar" sz="2400" b="1" i="0" u="none" strike="noStrike" kern="1200" cap="none" spc="0" normalizeH="0" noProof="0" dirty="0">
                <a:ln>
                  <a:noFill/>
                </a:ln>
                <a:solidFill>
                  <a:srgbClr val="FFC000"/>
                </a:solidFill>
                <a:effectLst/>
                <a:uLnTx/>
                <a:uFillTx/>
                <a:latin typeface="Calibri"/>
                <a:ea typeface="+mn-ea"/>
                <a:cs typeface="+mn-cs"/>
              </a:rPr>
              <a:t>RESPIRE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ar" sz="2800" b="0" i="0" u="none" strike="noStrike" kern="1200" cap="none" spc="0" normalizeH="0" noProof="0" dirty="0">
                <a:ln>
                  <a:noFill/>
                </a:ln>
                <a:solidFill>
                  <a:prstClr val="black"/>
                </a:solidFill>
                <a:effectLst/>
                <a:uLnTx/>
                <a:uFillTx/>
                <a:latin typeface="Calibri"/>
                <a:ea typeface="+mn-ea"/>
                <a:cs typeface="+mn-cs"/>
              </a:rPr>
              <a:t>2- </a:t>
            </a:r>
            <a:r>
              <a:rPr lang="es-ar" sz="2800" b="0" i="0" u="none" strike="noStrike" kern="1200" cap="none" spc="0" normalizeH="0" noProof="0" dirty="0">
                <a:ln>
                  <a:noFill/>
                </a:ln>
                <a:solidFill>
                  <a:srgbClr val="5B9BD5">
                    <a:lumMod val="50000"/>
                  </a:srgbClr>
                </a:solidFill>
                <a:effectLst/>
                <a:uLnTx/>
                <a:uFillTx/>
                <a:latin typeface="Calibri"/>
                <a:ea typeface="+mn-ea"/>
                <a:cs typeface="+mn-cs"/>
              </a:rPr>
              <a:t>Nombre 5 cosas no estresantes que pueda escuchar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s-ar" sz="2400" b="0" i="0" u="none" strike="noStrike" kern="1200" cap="none" spc="0" normalizeH="0" noProof="0" dirty="0">
                <a:ln>
                  <a:noFill/>
                </a:ln>
                <a:solidFill>
                  <a:srgbClr val="5B9BD5">
                    <a:lumMod val="50000"/>
                  </a:srgbClr>
                </a:solidFill>
                <a:effectLst/>
                <a:uLnTx/>
                <a:uFillTx/>
                <a:latin typeface="Calibri"/>
                <a:ea typeface="+mn-ea"/>
                <a:cs typeface="+mn-cs"/>
              </a:rPr>
              <a:t>HAGA UNA PAUSA Y </a:t>
            </a:r>
            <a:r>
              <a:rPr lang="es-ar" sz="2400" b="1" i="0" u="none" strike="noStrike" kern="1200" cap="none" spc="0" normalizeH="0" noProof="0" dirty="0">
                <a:ln>
                  <a:noFill/>
                </a:ln>
                <a:solidFill>
                  <a:srgbClr val="FFC000"/>
                </a:solidFill>
                <a:effectLst/>
                <a:uLnTx/>
                <a:uFillTx/>
                <a:latin typeface="Calibri"/>
                <a:ea typeface="+mn-ea"/>
                <a:cs typeface="+mn-cs"/>
              </a:rPr>
              <a:t>RESPIRE</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ar" sz="2800" b="0" i="0" u="none" strike="noStrike" kern="1200" cap="none" spc="0" normalizeH="0" noProof="0" dirty="0">
                <a:ln>
                  <a:noFill/>
                </a:ln>
                <a:solidFill>
                  <a:prstClr val="black"/>
                </a:solidFill>
                <a:effectLst/>
                <a:uLnTx/>
                <a:uFillTx/>
                <a:latin typeface="Calibri"/>
                <a:ea typeface="+mn-ea"/>
                <a:cs typeface="+mn-cs"/>
              </a:rPr>
              <a:t>3- </a:t>
            </a:r>
            <a:r>
              <a:rPr lang="es-ar" sz="2800" b="0" i="0" u="none" strike="noStrike" kern="1200" cap="none" spc="0" normalizeH="0" noProof="0" dirty="0">
                <a:ln>
                  <a:noFill/>
                </a:ln>
                <a:solidFill>
                  <a:srgbClr val="5B9BD5">
                    <a:lumMod val="50000"/>
                  </a:srgbClr>
                </a:solidFill>
                <a:effectLst/>
                <a:uLnTx/>
                <a:uFillTx/>
                <a:latin typeface="Calibri"/>
                <a:ea typeface="+mn-ea"/>
                <a:cs typeface="+mn-cs"/>
              </a:rPr>
              <a:t>Nombre 5 cosas no estresantes que pueda sentir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s-ar" sz="2400" b="0" i="0" u="none" strike="noStrike" kern="1200" cap="none" spc="0" normalizeH="0" noProof="0" dirty="0">
                <a:ln>
                  <a:noFill/>
                </a:ln>
                <a:solidFill>
                  <a:srgbClr val="5B9BD5">
                    <a:lumMod val="50000"/>
                  </a:srgbClr>
                </a:solidFill>
                <a:effectLst/>
                <a:uLnTx/>
                <a:uFillTx/>
                <a:latin typeface="Calibri"/>
                <a:ea typeface="+mn-ea"/>
                <a:cs typeface="+mn-cs"/>
              </a:rPr>
              <a:t>HAGA UNA PAUSA Y </a:t>
            </a:r>
            <a:r>
              <a:rPr lang="es-ar" sz="2400" b="1" i="0" u="none" strike="noStrike" kern="1200" cap="none" spc="0" normalizeH="0" noProof="0" dirty="0">
                <a:ln>
                  <a:noFill/>
                </a:ln>
                <a:solidFill>
                  <a:srgbClr val="FFC000"/>
                </a:solidFill>
                <a:effectLst/>
                <a:uLnTx/>
                <a:uFillTx/>
                <a:latin typeface="Calibri"/>
                <a:ea typeface="+mn-ea"/>
                <a:cs typeface="+mn-cs"/>
              </a:rPr>
              <a:t>RESPIRE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7759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es-ar">
                <a:solidFill>
                  <a:schemeClr val="tx1">
                    <a:lumMod val="65000"/>
                    <a:lumOff val="35000"/>
                  </a:schemeClr>
                </a:solidFill>
              </a:rPr>
              <a:t>2. Formas en las que un enfoque de PAP puede guiar a gerentes y RR. HH. para proporcionar apoyo eficaz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es-ar" sz="3600" b="1" i="1">
                <a:latin typeface="Arial" panose="020B0604020202020204" pitchFamily="34" charset="0"/>
                <a:cs typeface="Arial" panose="020B0604020202020204" pitchFamily="34" charset="0"/>
              </a:rPr>
              <a:t>c. Identificar las necesidades y preocupaciones de forma colaborativa</a:t>
            </a:r>
          </a:p>
        </p:txBody>
      </p:sp>
    </p:spTree>
    <p:extLst>
      <p:ext uri="{BB962C8B-B14F-4D97-AF65-F5344CB8AC3E}">
        <p14:creationId xmlns:p14="http://schemas.microsoft.com/office/powerpoint/2010/main" val="389142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2237-0621-9576-6911-DD06CB589871}"/>
              </a:ext>
            </a:extLst>
          </p:cNvPr>
          <p:cNvSpPr>
            <a:spLocks noGrp="1"/>
          </p:cNvSpPr>
          <p:nvPr>
            <p:ph type="title"/>
          </p:nvPr>
        </p:nvSpPr>
        <p:spPr/>
        <p:txBody>
          <a:bodyPr rtlCol="0"/>
          <a:lstStyle/>
          <a:p>
            <a:pPr rtl="0"/>
            <a:r>
              <a:rPr lang="es-ar"/>
              <a:t>Solución de problemas</a:t>
            </a:r>
          </a:p>
        </p:txBody>
      </p:sp>
      <p:sp>
        <p:nvSpPr>
          <p:cNvPr id="3" name="Text Placeholder 2">
            <a:extLst>
              <a:ext uri="{FF2B5EF4-FFF2-40B4-BE49-F238E27FC236}">
                <a16:creationId xmlns:a16="http://schemas.microsoft.com/office/drawing/2014/main" id="{1B6191E7-4579-1E92-B98A-A59344665A61}"/>
              </a:ext>
            </a:extLst>
          </p:cNvPr>
          <p:cNvSpPr>
            <a:spLocks noGrp="1"/>
          </p:cNvSpPr>
          <p:nvPr>
            <p:ph type="body" sz="quarter" idx="10"/>
          </p:nvPr>
        </p:nvSpPr>
        <p:spPr>
          <a:xfrm>
            <a:off x="461963" y="873457"/>
            <a:ext cx="4110037" cy="5135457"/>
          </a:xfrm>
        </p:spPr>
        <p:txBody>
          <a:bodyPr rtlCol="0"/>
          <a:lstStyle/>
          <a:p>
            <a:pPr marL="0" indent="0" rtl="0">
              <a:buNone/>
            </a:pPr>
            <a:r>
              <a:rPr lang="es-ar" dirty="0"/>
              <a:t>Mientras escucha activamente, busque pistas de cuáles son las preocupaciones y necesidades inmediatas. Metas en esta etapa:</a:t>
            </a:r>
          </a:p>
          <a:p>
            <a:pPr marL="914400" lvl="1" indent="-457200" rtl="0">
              <a:spcBef>
                <a:spcPts val="600"/>
              </a:spcBef>
              <a:spcAft>
                <a:spcPts val="600"/>
              </a:spcAft>
              <a:buFont typeface="+mj-lt"/>
              <a:buAutoNum type="arabicPeriod"/>
            </a:pPr>
            <a:r>
              <a:rPr lang="es-ar" dirty="0"/>
              <a:t>Identificar las necesidades y preocupaciones inmediatas</a:t>
            </a:r>
          </a:p>
          <a:p>
            <a:pPr marL="914400" lvl="1" indent="-457200" rtl="0">
              <a:spcBef>
                <a:spcPts val="600"/>
              </a:spcBef>
              <a:spcAft>
                <a:spcPts val="600"/>
              </a:spcAft>
              <a:buFont typeface="+mj-lt"/>
              <a:buAutoNum type="arabicPeriod"/>
            </a:pPr>
            <a:r>
              <a:rPr lang="es-ar" dirty="0"/>
              <a:t>Priorizar</a:t>
            </a:r>
          </a:p>
          <a:p>
            <a:pPr marL="914400" lvl="1" indent="-457200" rtl="0">
              <a:spcBef>
                <a:spcPts val="600"/>
              </a:spcBef>
              <a:spcAft>
                <a:spcPts val="600"/>
              </a:spcAft>
              <a:buFont typeface="+mj-lt"/>
              <a:buAutoNum type="arabicPeriod"/>
            </a:pPr>
            <a:r>
              <a:rPr lang="es-ar" dirty="0"/>
              <a:t>Desarrollar un plan de acción </a:t>
            </a:r>
          </a:p>
          <a:p>
            <a:pPr lvl="1" rtl="0"/>
            <a:endParaRPr lang="en-US" dirty="0"/>
          </a:p>
          <a:p>
            <a:pPr lvl="1" rtl="0"/>
            <a:endParaRPr lang="en-US" dirty="0"/>
          </a:p>
          <a:p>
            <a:pPr rtl="0"/>
            <a:endParaRPr lang="en-US" dirty="0"/>
          </a:p>
        </p:txBody>
      </p:sp>
      <p:sp>
        <p:nvSpPr>
          <p:cNvPr id="4" name="Text Placeholder 2">
            <a:extLst>
              <a:ext uri="{FF2B5EF4-FFF2-40B4-BE49-F238E27FC236}">
                <a16:creationId xmlns:a16="http://schemas.microsoft.com/office/drawing/2014/main" id="{937B8235-9EDA-69FA-34CD-22BAA84C6DAE}"/>
              </a:ext>
            </a:extLst>
          </p:cNvPr>
          <p:cNvSpPr txBox="1">
            <a:spLocks/>
          </p:cNvSpPr>
          <p:nvPr/>
        </p:nvSpPr>
        <p:spPr>
          <a:xfrm>
            <a:off x="5225146" y="1146175"/>
            <a:ext cx="3314698" cy="4356554"/>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Font typeface="Arial" panose="020B0604020202020204" pitchFamily="34" charset="0"/>
              <a:buNone/>
            </a:pPr>
            <a:r>
              <a:t>Además,</a:t>
            </a:r>
          </a:p>
          <a:p>
            <a:pPr marL="465138" indent="-465138" rtl="0">
              <a:buFont typeface="Wingdings" pitchFamily="2" charset="2"/>
              <a:buChar char="ü"/>
            </a:pPr>
            <a:r>
              <a:rPr lang="es-ar">
                <a:solidFill>
                  <a:schemeClr val="accent6">
                    <a:lumMod val="50000"/>
                  </a:schemeClr>
                </a:solidFill>
              </a:rPr>
              <a:t>Déjeles claro que su bienestar es una prioridad</a:t>
            </a:r>
          </a:p>
          <a:p>
            <a:pPr marL="465138" indent="-465138" rtl="0">
              <a:buFont typeface="Wingdings" pitchFamily="2" charset="2"/>
              <a:buChar char="ü"/>
            </a:pPr>
            <a:r>
              <a:rPr lang="es-ar">
                <a:solidFill>
                  <a:schemeClr val="accent6">
                    <a:lumMod val="50000"/>
                  </a:schemeClr>
                </a:solidFill>
              </a:rPr>
              <a:t>Alivie las presiones relacionadas con el trabajo en la medida de lo posible</a:t>
            </a:r>
          </a:p>
          <a:p>
            <a:pPr lvl="1" rtl="0"/>
            <a:endParaRPr lang="en-US" dirty="0"/>
          </a:p>
          <a:p>
            <a:pPr lvl="1" rtl="0"/>
            <a:endParaRPr lang="en-US" dirty="0"/>
          </a:p>
          <a:p>
            <a:pPr rtl="0"/>
            <a:endParaRPr lang="en-US" dirty="0"/>
          </a:p>
        </p:txBody>
      </p:sp>
    </p:spTree>
    <p:extLst>
      <p:ext uri="{BB962C8B-B14F-4D97-AF65-F5344CB8AC3E}">
        <p14:creationId xmlns:p14="http://schemas.microsoft.com/office/powerpoint/2010/main" val="3887819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31BE-A74F-C780-8543-2EBD6A2AA232}"/>
              </a:ext>
            </a:extLst>
          </p:cNvPr>
          <p:cNvSpPr>
            <a:spLocks noGrp="1"/>
          </p:cNvSpPr>
          <p:nvPr>
            <p:ph type="title"/>
          </p:nvPr>
        </p:nvSpPr>
        <p:spPr/>
        <p:txBody>
          <a:bodyPr rtlCol="0"/>
          <a:lstStyle/>
          <a:p>
            <a:pPr rtl="0"/>
            <a:r>
              <a:rPr lang="es-ar"/>
              <a:t>Frases y preguntas que pueden ayudar</a:t>
            </a:r>
          </a:p>
        </p:txBody>
      </p:sp>
      <p:sp>
        <p:nvSpPr>
          <p:cNvPr id="3" name="Text Placeholder 2">
            <a:extLst>
              <a:ext uri="{FF2B5EF4-FFF2-40B4-BE49-F238E27FC236}">
                <a16:creationId xmlns:a16="http://schemas.microsoft.com/office/drawing/2014/main" id="{DBAFDEB9-1649-8A39-F3E7-198D69F24736}"/>
              </a:ext>
            </a:extLst>
          </p:cNvPr>
          <p:cNvSpPr>
            <a:spLocks noGrp="1"/>
          </p:cNvSpPr>
          <p:nvPr>
            <p:ph type="body" sz="quarter" idx="10"/>
          </p:nvPr>
        </p:nvSpPr>
        <p:spPr/>
        <p:txBody>
          <a:bodyPr rtlCol="0"/>
          <a:lstStyle/>
          <a:p>
            <a:pPr marL="0" indent="0" rtl="0">
              <a:buNone/>
            </a:pPr>
            <a:r>
              <a:rPr lang="es-ar"/>
              <a:t>Algunas herramientas de comunicación y preguntas que pueden ayudar con ello:</a:t>
            </a:r>
          </a:p>
          <a:p>
            <a:pPr lvl="1" rtl="0"/>
            <a:r>
              <a:rPr lang="es-ar" sz="2600"/>
              <a:t>Esto suena realmente como un reto/difícil.</a:t>
            </a:r>
          </a:p>
          <a:p>
            <a:pPr lvl="1" rtl="0"/>
            <a:r>
              <a:rPr lang="es-ar" sz="2600"/>
              <a:t>¿Cuál siente que el es problema más urgente ahora mismo?</a:t>
            </a:r>
          </a:p>
          <a:p>
            <a:pPr lvl="1" rtl="0"/>
            <a:r>
              <a:rPr lang="es-ar" sz="2600"/>
              <a:t>¿Cómo puedo darle el mejor apoyo/ayudarle durante este periodo?</a:t>
            </a:r>
          </a:p>
          <a:p>
            <a:pPr lvl="1" rtl="0"/>
            <a:r>
              <a:rPr lang="es-ar" sz="2600"/>
              <a:t>¿Qué diría un compañero (o amigo) de confianza sobre esto?</a:t>
            </a:r>
          </a:p>
          <a:p>
            <a:pPr rtl="0"/>
            <a:endParaRPr lang="en-US" dirty="0"/>
          </a:p>
        </p:txBody>
      </p:sp>
    </p:spTree>
    <p:extLst>
      <p:ext uri="{BB962C8B-B14F-4D97-AF65-F5344CB8AC3E}">
        <p14:creationId xmlns:p14="http://schemas.microsoft.com/office/powerpoint/2010/main" val="71001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es-ar">
                <a:solidFill>
                  <a:schemeClr val="tx1">
                    <a:lumMod val="65000"/>
                    <a:lumOff val="35000"/>
                  </a:schemeClr>
                </a:solidFill>
              </a:rPr>
              <a:t>2. Formas en las que un enfoque de PAP puede guiar a gerentes y RR. HH. para proporcionar apoyo eficaz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r>
              <a:rPr lang="es-ar" sz="3600" b="1" i="1"/>
              <a:t>d</a:t>
            </a:r>
            <a:r>
              <a:rPr lang="es-ar" sz="3600" b="1" i="1">
                <a:latin typeface="Arial" panose="020B0604020202020204" pitchFamily="34" charset="0"/>
                <a:cs typeface="Arial" panose="020B0604020202020204" pitchFamily="34" charset="0"/>
              </a:rPr>
              <a:t>. Vincular a recursos internos y externos</a:t>
            </a:r>
          </a:p>
        </p:txBody>
      </p:sp>
    </p:spTree>
    <p:extLst>
      <p:ext uri="{BB962C8B-B14F-4D97-AF65-F5344CB8AC3E}">
        <p14:creationId xmlns:p14="http://schemas.microsoft.com/office/powerpoint/2010/main" val="326452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A9E52-26A6-F53D-1B1A-C1CF68BFDCBD}"/>
              </a:ext>
            </a:extLst>
          </p:cNvPr>
          <p:cNvSpPr>
            <a:spLocks noGrp="1"/>
          </p:cNvSpPr>
          <p:nvPr>
            <p:ph type="title"/>
          </p:nvPr>
        </p:nvSpPr>
        <p:spPr/>
        <p:txBody>
          <a:bodyPr rtlCol="0"/>
          <a:lstStyle/>
          <a:p>
            <a:pPr rtl="0"/>
            <a:r>
              <a:rPr lang="es-ar"/>
              <a:t>Formas de </a:t>
            </a:r>
            <a:r>
              <a:rPr lang="es-ar" sz="2800">
                <a:latin typeface="Arial" panose="020B0604020202020204" pitchFamily="34" charset="0"/>
                <a:cs typeface="Arial" panose="020B0604020202020204" pitchFamily="34" charset="0"/>
              </a:rPr>
              <a:t>vincular a recursos internos y externos</a:t>
            </a:r>
            <a:endParaRPr lang="en-US" dirty="0"/>
          </a:p>
        </p:txBody>
      </p:sp>
      <p:pic>
        <p:nvPicPr>
          <p:cNvPr id="11" name="Picture 10">
            <a:extLst>
              <a:ext uri="{FF2B5EF4-FFF2-40B4-BE49-F238E27FC236}">
                <a16:creationId xmlns:a16="http://schemas.microsoft.com/office/drawing/2014/main" id="{F854E96D-D6E8-73AB-8026-0F619472A8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999" y="932485"/>
            <a:ext cx="6867525" cy="5192148"/>
          </a:xfrm>
          <a:prstGeom prst="rect">
            <a:avLst/>
          </a:prstGeom>
        </p:spPr>
      </p:pic>
      <p:sp>
        <p:nvSpPr>
          <p:cNvPr id="3" name="Text Placeholder 2">
            <a:extLst>
              <a:ext uri="{FF2B5EF4-FFF2-40B4-BE49-F238E27FC236}">
                <a16:creationId xmlns:a16="http://schemas.microsoft.com/office/drawing/2014/main" id="{F5256C74-659A-5B90-D645-8B35E33BCAD7}"/>
              </a:ext>
            </a:extLst>
          </p:cNvPr>
          <p:cNvSpPr>
            <a:spLocks noGrp="1"/>
          </p:cNvSpPr>
          <p:nvPr>
            <p:ph type="body" sz="quarter" idx="10"/>
          </p:nvPr>
        </p:nvSpPr>
        <p:spPr>
          <a:xfrm>
            <a:off x="2438400" y="932484"/>
            <a:ext cx="6502400" cy="5192147"/>
          </a:xfrm>
        </p:spPr>
        <p:txBody>
          <a:bodyPr rtlCol="0"/>
          <a:lstStyle/>
          <a:p>
            <a:pPr marL="514350" indent="-514350" rtl="0">
              <a:buFont typeface="+mj-lt"/>
              <a:buAutoNum type="arabicPeriod"/>
            </a:pPr>
            <a:r>
              <a:rPr lang="es-ar" dirty="0"/>
              <a:t>Proporcionar información sobre reacciones al estrés comunes y estrategias de afrontamiento eficaces.</a:t>
            </a:r>
          </a:p>
          <a:p>
            <a:pPr marL="514350" indent="-514350" rtl="0">
              <a:buFont typeface="+mj-lt"/>
              <a:buAutoNum type="arabicPeriod"/>
            </a:pPr>
            <a:r>
              <a:rPr lang="es-ar" dirty="0"/>
              <a:t>Promover el cuidado personal</a:t>
            </a:r>
          </a:p>
          <a:p>
            <a:pPr marL="514350" indent="-514350" rtl="0">
              <a:buFont typeface="+mj-lt"/>
              <a:buAutoNum type="arabicPeriod"/>
            </a:pPr>
            <a:r>
              <a:rPr lang="es-ar" dirty="0"/>
              <a:t>Vincularlos con otros recursos de apoyo</a:t>
            </a:r>
          </a:p>
          <a:p>
            <a:pPr marL="1314450" lvl="1" indent="-477838" rtl="0"/>
            <a:r>
              <a:rPr lang="es-ar" sz="2600" dirty="0"/>
              <a:t>Recursos adicionales</a:t>
            </a:r>
          </a:p>
          <a:p>
            <a:pPr marL="1314450" lvl="1" indent="-477838" rtl="0"/>
            <a:r>
              <a:rPr lang="es-ar" sz="2600" dirty="0"/>
              <a:t>Apoyo social</a:t>
            </a:r>
          </a:p>
          <a:p>
            <a:pPr marL="1314450" lvl="1" indent="-477838" rtl="0"/>
            <a:r>
              <a:rPr lang="es-ar" sz="2600" dirty="0"/>
              <a:t>Opciones de permiso y beneficios a través de RR. HH.</a:t>
            </a:r>
          </a:p>
          <a:p>
            <a:pPr marL="514350" indent="-514350" rtl="0">
              <a:buFont typeface="+mj-lt"/>
              <a:buAutoNum type="arabicPeriod"/>
            </a:pPr>
            <a:r>
              <a:rPr lang="es-ar" dirty="0"/>
              <a:t>Dígales que realizará un seguimiento y revisión</a:t>
            </a:r>
          </a:p>
        </p:txBody>
      </p:sp>
      <p:sp>
        <p:nvSpPr>
          <p:cNvPr id="4" name="Text Placeholder 2">
            <a:extLst>
              <a:ext uri="{FF2B5EF4-FFF2-40B4-BE49-F238E27FC236}">
                <a16:creationId xmlns:a16="http://schemas.microsoft.com/office/drawing/2014/main" id="{178E653A-3F2B-22C2-026F-C54F1622319D}"/>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r>
              <a:rPr lang="es-ar" sz="3600" b="1">
                <a:solidFill>
                  <a:schemeClr val="accent6">
                    <a:lumMod val="75000"/>
                  </a:schemeClr>
                </a:solidFill>
              </a:rPr>
              <a:t>VINCULAR</a:t>
            </a:r>
            <a:endParaRPr lang="en-US" dirty="0"/>
          </a:p>
        </p:txBody>
      </p:sp>
    </p:spTree>
    <p:extLst>
      <p:ext uri="{BB962C8B-B14F-4D97-AF65-F5344CB8AC3E}">
        <p14:creationId xmlns:p14="http://schemas.microsoft.com/office/powerpoint/2010/main" val="1936666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p:txBody>
          <a:bodyPr rtlCol="0"/>
          <a:lstStyle/>
          <a:p>
            <a:pPr rtl="0"/>
            <a:r>
              <a:rPr lang="es-ar"/>
              <a:t>Recursos de ayuda del IRC</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2616200" y="1037318"/>
            <a:ext cx="5961744" cy="4674054"/>
          </a:xfrm>
        </p:spPr>
        <p:txBody>
          <a:bodyPr rtlCol="0"/>
          <a:lstStyle/>
          <a:p>
            <a:pPr marL="514350" indent="-514350" rtl="0">
              <a:buFont typeface="+mj-lt"/>
              <a:buAutoNum type="arabicPeriod"/>
            </a:pPr>
            <a:r>
              <a:rPr lang="es-ar" sz="2200" b="1" dirty="0"/>
              <a:t>Programa de resiliencia y ayuda al empleado (EARP, por sus siglas en inglés) </a:t>
            </a:r>
          </a:p>
          <a:p>
            <a:pPr lvl="1" rtl="0">
              <a:buFontTx/>
              <a:buChar char="-"/>
            </a:pPr>
            <a:r>
              <a:rPr lang="es-ar" sz="2200" dirty="0"/>
              <a:t>Consultas a gerentes</a:t>
            </a:r>
          </a:p>
          <a:p>
            <a:pPr lvl="1" rtl="0">
              <a:buFontTx/>
              <a:buChar char="-"/>
            </a:pPr>
            <a:r>
              <a:rPr lang="es-ar" sz="2200" dirty="0"/>
              <a:t>Plan de resiliencia personalizado</a:t>
            </a:r>
          </a:p>
          <a:p>
            <a:pPr lvl="1" rtl="0">
              <a:spcAft>
                <a:spcPts val="600"/>
              </a:spcAft>
              <a:buFontTx/>
              <a:buChar char="-"/>
            </a:pPr>
            <a:r>
              <a:rPr lang="es-ar" sz="2200" dirty="0"/>
              <a:t>Terapia y asesoramiento</a:t>
            </a:r>
          </a:p>
          <a:p>
            <a:pPr marL="514350" indent="-514350" rtl="0">
              <a:buFont typeface="+mj-lt"/>
              <a:buAutoNum type="arabicPeriod"/>
            </a:pPr>
            <a:r>
              <a:rPr lang="es-ar" sz="2200" b="1" dirty="0"/>
              <a:t>Recursos educativos</a:t>
            </a:r>
          </a:p>
          <a:p>
            <a:pPr marL="457200" lvl="1" indent="0" rtl="0">
              <a:buNone/>
            </a:pPr>
            <a:r>
              <a:rPr lang="es-ar" sz="2200" dirty="0"/>
              <a:t>- Página web del programa </a:t>
            </a:r>
            <a:r>
              <a:rPr lang="es-ar" sz="2200" dirty="0" err="1"/>
              <a:t>Duty</a:t>
            </a:r>
            <a:r>
              <a:rPr lang="es-ar" sz="2200" dirty="0"/>
              <a:t> </a:t>
            </a:r>
            <a:r>
              <a:rPr lang="es-ar" sz="2200" dirty="0" err="1"/>
              <a:t>of</a:t>
            </a:r>
            <a:r>
              <a:rPr lang="es-ar" sz="2200" dirty="0"/>
              <a:t> Care (Deber de cuidado) del IRC: </a:t>
            </a:r>
            <a:r>
              <a:rPr lang="es-ar" sz="2200" dirty="0">
                <a:hlinkClick r:id="rId3"/>
              </a:rPr>
              <a:t>https://doc.rescue.org/</a:t>
            </a:r>
          </a:p>
          <a:p>
            <a:pPr marL="514350" indent="-514350" rtl="0">
              <a:buFont typeface="+mj-lt"/>
              <a:buAutoNum type="arabicPeriod"/>
            </a:pPr>
            <a:endParaRPr lang="en-US" sz="2200" b="1" dirty="0"/>
          </a:p>
          <a:p>
            <a:pPr marL="514350" indent="-514350" rtl="0">
              <a:buFont typeface="+mj-lt"/>
              <a:buAutoNum type="arabicPeriod"/>
            </a:pPr>
            <a:r>
              <a:rPr lang="es-ar" sz="2200" b="1" dirty="0"/>
              <a:t>Envíe un correo electrónico con preguntas relacionadas con la salud </a:t>
            </a:r>
            <a:r>
              <a:rPr lang="es-ar" sz="2200" dirty="0"/>
              <a:t>a la línea de ayuda del personal del IRC a: </a:t>
            </a:r>
            <a:r>
              <a:rPr lang="es-ar" sz="2200" dirty="0">
                <a:hlinkClick r:id="rId4"/>
              </a:rPr>
              <a:t>DutyOfCare@rescue.org</a:t>
            </a:r>
            <a:r>
              <a:rPr lang="es-ar" sz="2200" dirty="0"/>
              <a:t> </a:t>
            </a:r>
            <a:endParaRPr lang="en-US" dirty="0"/>
          </a:p>
          <a:p>
            <a:pPr lvl="1" rtl="0">
              <a:buFontTx/>
              <a:buChar char="-"/>
            </a:pPr>
            <a:endParaRPr lang="en-US" dirty="0"/>
          </a:p>
          <a:p>
            <a:pPr marL="971550" lvl="1" indent="-514350" rtl="0">
              <a:buFont typeface="+mj-lt"/>
              <a:buAutoNum type="arabicPeriod"/>
            </a:pPr>
            <a:endParaRPr lang="en-US" dirty="0"/>
          </a:p>
        </p:txBody>
      </p:sp>
      <p:sp>
        <p:nvSpPr>
          <p:cNvPr id="3" name="Text Placeholder 2">
            <a:extLst>
              <a:ext uri="{FF2B5EF4-FFF2-40B4-BE49-F238E27FC236}">
                <a16:creationId xmlns:a16="http://schemas.microsoft.com/office/drawing/2014/main" id="{AAE74735-7069-045C-14FC-134710D47FD4}"/>
              </a:ext>
            </a:extLst>
          </p:cNvPr>
          <p:cNvSpPr txBox="1">
            <a:spLocks/>
          </p:cNvSpPr>
          <p:nvPr/>
        </p:nvSpPr>
        <p:spPr>
          <a:xfrm>
            <a:off x="203201" y="1500459"/>
            <a:ext cx="2022476" cy="4056195"/>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endParaRPr lang="en-US" sz="3600" b="1" dirty="0">
              <a:solidFill>
                <a:schemeClr val="accent6">
                  <a:lumMod val="75000"/>
                </a:schemeClr>
              </a:solidFill>
            </a:endParaRPr>
          </a:p>
          <a:p>
            <a:pPr marL="0" indent="0" rtl="0">
              <a:spcAft>
                <a:spcPts val="1000"/>
              </a:spcAft>
              <a:buNone/>
            </a:pPr>
            <a:r>
              <a:rPr lang="es-ar" sz="3600" b="1">
                <a:solidFill>
                  <a:schemeClr val="accent6">
                    <a:lumMod val="75000"/>
                  </a:schemeClr>
                </a:solidFill>
              </a:rPr>
              <a:t>VINCULAR</a:t>
            </a:r>
            <a:endParaRPr lang="en-US" dirty="0"/>
          </a:p>
        </p:txBody>
      </p:sp>
    </p:spTree>
    <p:extLst>
      <p:ext uri="{BB962C8B-B14F-4D97-AF65-F5344CB8AC3E}">
        <p14:creationId xmlns:p14="http://schemas.microsoft.com/office/powerpoint/2010/main" val="288504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AAA6-DE2F-55CE-5B18-FC6D5082D425}"/>
              </a:ext>
            </a:extLst>
          </p:cNvPr>
          <p:cNvSpPr>
            <a:spLocks noGrp="1"/>
          </p:cNvSpPr>
          <p:nvPr>
            <p:ph type="title"/>
          </p:nvPr>
        </p:nvSpPr>
        <p:spPr/>
        <p:txBody>
          <a:bodyPr rtlCol="0"/>
          <a:lstStyle/>
          <a:p>
            <a:pPr rtl="0"/>
            <a:r>
              <a:rPr lang="es-ar"/>
              <a:t>Sesión de hoy</a:t>
            </a:r>
          </a:p>
        </p:txBody>
      </p:sp>
      <p:sp>
        <p:nvSpPr>
          <p:cNvPr id="3" name="Text Placeholder 2">
            <a:extLst>
              <a:ext uri="{FF2B5EF4-FFF2-40B4-BE49-F238E27FC236}">
                <a16:creationId xmlns:a16="http://schemas.microsoft.com/office/drawing/2014/main" id="{A91A587F-94C1-6B2E-5403-2449DA24E98C}"/>
              </a:ext>
            </a:extLst>
          </p:cNvPr>
          <p:cNvSpPr>
            <a:spLocks noGrp="1"/>
          </p:cNvSpPr>
          <p:nvPr>
            <p:ph type="body" sz="quarter" idx="10"/>
          </p:nvPr>
        </p:nvSpPr>
        <p:spPr>
          <a:xfrm>
            <a:off x="356487" y="1041088"/>
            <a:ext cx="8431025" cy="5205165"/>
          </a:xfrm>
        </p:spPr>
        <p:txBody>
          <a:bodyPr rtlCol="0"/>
          <a:lstStyle/>
          <a:p>
            <a:pPr marL="514350" indent="-514350" rtl="0">
              <a:spcBef>
                <a:spcPts val="600"/>
              </a:spcBef>
              <a:spcAft>
                <a:spcPts val="600"/>
              </a:spcAft>
              <a:buFont typeface="+mj-lt"/>
              <a:buAutoNum type="arabicPeriod"/>
            </a:pPr>
            <a:r>
              <a:rPr lang="es-ar" sz="2200" dirty="0"/>
              <a:t>Introducción a los PAP </a:t>
            </a:r>
          </a:p>
          <a:p>
            <a:pPr marL="914400" lvl="1" indent="-457200" rtl="0">
              <a:spcBef>
                <a:spcPts val="600"/>
              </a:spcBef>
              <a:spcAft>
                <a:spcPts val="600"/>
              </a:spcAft>
              <a:buFont typeface="+mj-lt"/>
              <a:buAutoNum type="alphaLcPeriod"/>
            </a:pPr>
            <a:r>
              <a:rPr lang="es-ar" sz="2200" dirty="0"/>
              <a:t>¿Qué son los PAP (y qué </a:t>
            </a:r>
            <a:r>
              <a:rPr lang="es-ar" sz="2200" u="sng" dirty="0"/>
              <a:t>no</a:t>
            </a:r>
            <a:r>
              <a:rPr lang="es-ar" sz="2200" dirty="0"/>
              <a:t> lo son)?</a:t>
            </a:r>
          </a:p>
          <a:p>
            <a:pPr marL="914400" lvl="1" indent="-457200" rtl="0">
              <a:spcBef>
                <a:spcPts val="600"/>
              </a:spcBef>
              <a:spcAft>
                <a:spcPts val="600"/>
              </a:spcAft>
              <a:buFont typeface="+mj-lt"/>
              <a:buAutoNum type="alphaLcPeriod"/>
            </a:pPr>
            <a:r>
              <a:rPr lang="es-ar" sz="2200" dirty="0"/>
              <a:t>Principios de acción de PAP: observar, escuchar, vincular</a:t>
            </a:r>
          </a:p>
          <a:p>
            <a:pPr marL="514350" indent="-514350" rtl="0">
              <a:spcBef>
                <a:spcPts val="600"/>
              </a:spcBef>
              <a:spcAft>
                <a:spcPts val="600"/>
              </a:spcAft>
              <a:buFont typeface="+mj-lt"/>
              <a:buAutoNum type="arabicPeriod"/>
            </a:pPr>
            <a:r>
              <a:rPr lang="es-ar" sz="2200" dirty="0"/>
              <a:t>Formas en las que el enfoque de PAP puede guiar a gerentes y RR. HH. para responder con apoyo al personal angustiado y a:</a:t>
            </a:r>
          </a:p>
          <a:p>
            <a:pPr marL="914400" lvl="1" indent="-457200" rtl="0">
              <a:spcBef>
                <a:spcPts val="600"/>
              </a:spcBef>
              <a:spcAft>
                <a:spcPts val="600"/>
              </a:spcAft>
              <a:buFont typeface="+mj-lt"/>
              <a:buAutoNum type="alphaLcPeriod"/>
            </a:pPr>
            <a:r>
              <a:rPr lang="es-ar" sz="2200" dirty="0"/>
              <a:t>Observar y detectar cambios de comportamiento, humor o desempeño que sugieren que alguien está angustiado</a:t>
            </a:r>
          </a:p>
          <a:p>
            <a:pPr marL="914400" lvl="1" indent="-457200" rtl="0">
              <a:spcBef>
                <a:spcPts val="600"/>
              </a:spcBef>
              <a:spcAft>
                <a:spcPts val="600"/>
              </a:spcAft>
              <a:buFont typeface="+mj-lt"/>
              <a:buAutoNum type="alphaLcPeriod"/>
            </a:pPr>
            <a:r>
              <a:rPr lang="es-ar" sz="2200" dirty="0"/>
              <a:t>Responder a la angustia</a:t>
            </a:r>
          </a:p>
          <a:p>
            <a:pPr marL="914400" lvl="1" indent="-457200" rtl="0">
              <a:spcBef>
                <a:spcPts val="600"/>
              </a:spcBef>
              <a:spcAft>
                <a:spcPts val="600"/>
              </a:spcAft>
              <a:buFont typeface="+mj-lt"/>
              <a:buAutoNum type="alphaLcPeriod"/>
            </a:pPr>
            <a:r>
              <a:rPr lang="es-ar" sz="2200" dirty="0"/>
              <a:t>Identificar necesidades y preocupaciones </a:t>
            </a:r>
          </a:p>
          <a:p>
            <a:pPr marL="914400" lvl="1" indent="-457200" rtl="0">
              <a:spcBef>
                <a:spcPts val="600"/>
              </a:spcBef>
              <a:spcAft>
                <a:spcPts val="600"/>
              </a:spcAft>
              <a:buFont typeface="+mj-lt"/>
              <a:buAutoNum type="alphaLcPeriod"/>
            </a:pPr>
            <a:r>
              <a:rPr lang="es-ar" sz="2200" dirty="0"/>
              <a:t>Identificar y vincular al personal a recursos internos y externos</a:t>
            </a:r>
          </a:p>
          <a:p>
            <a:pPr marL="457200" lvl="1" indent="0" rtl="0">
              <a:buNone/>
            </a:pPr>
            <a:endParaRPr lang="en-US" dirty="0"/>
          </a:p>
          <a:p>
            <a:pPr marL="514350" indent="-514350" rtl="0">
              <a:buFont typeface="+mj-lt"/>
              <a:buAutoNum type="arabicPeriod"/>
            </a:pPr>
            <a:endParaRPr lang="en-US" dirty="0"/>
          </a:p>
          <a:p>
            <a:pPr marL="514350" indent="-514350" rtl="0">
              <a:buFont typeface="+mj-lt"/>
              <a:buAutoNum type="arabicPeriod"/>
            </a:pPr>
            <a:endParaRPr lang="en-US" dirty="0"/>
          </a:p>
        </p:txBody>
      </p:sp>
    </p:spTree>
    <p:extLst>
      <p:ext uri="{BB962C8B-B14F-4D97-AF65-F5344CB8AC3E}">
        <p14:creationId xmlns:p14="http://schemas.microsoft.com/office/powerpoint/2010/main" val="146934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dissolv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p:txBody>
          <a:bodyPr rtlCol="0"/>
          <a:lstStyle/>
          <a:p>
            <a:pPr rtl="0"/>
            <a:r>
              <a:rPr lang="es-ar"/>
              <a:t>Resumen de los fundamentales de apoyo fundamentado en PAP para gerentes/RR. HH.</a:t>
            </a:r>
          </a:p>
        </p:txBody>
      </p:sp>
      <p:sp>
        <p:nvSpPr>
          <p:cNvPr id="4" name="Text Placeholder 2">
            <a:extLst>
              <a:ext uri="{FF2B5EF4-FFF2-40B4-BE49-F238E27FC236}">
                <a16:creationId xmlns:a16="http://schemas.microsoft.com/office/drawing/2014/main" id="{87809D96-2D17-6556-A963-DC175F83672A}"/>
              </a:ext>
            </a:extLst>
          </p:cNvPr>
          <p:cNvSpPr txBox="1">
            <a:spLocks/>
          </p:cNvSpPr>
          <p:nvPr/>
        </p:nvSpPr>
        <p:spPr>
          <a:xfrm>
            <a:off x="2760133" y="2001705"/>
            <a:ext cx="3623734" cy="2854590"/>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es-a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OBSERVAR</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es-a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ESCUCHAR </a:t>
            </a:r>
          </a:p>
          <a:p>
            <a:pPr marL="742950" marR="0" lvl="0" indent="-742950" algn="l" defTabSz="914400" rtl="0" eaLnBrk="1" fontAlgn="auto" latinLnBrk="0" hangingPunct="1">
              <a:lnSpc>
                <a:spcPct val="100000"/>
              </a:lnSpc>
              <a:spcBef>
                <a:spcPts val="1000"/>
              </a:spcBef>
              <a:spcAft>
                <a:spcPts val="1000"/>
              </a:spcAft>
              <a:buClrTx/>
              <a:buSzTx/>
              <a:buFont typeface="+mj-lt"/>
              <a:buAutoNum type="arabicPeriod"/>
              <a:tabLst/>
              <a:defRPr/>
            </a:pPr>
            <a:r>
              <a:rPr lang="es-ar" sz="3600" b="1" i="0" u="none" strike="noStrike" kern="1200" cap="none" spc="0" normalizeH="0" noProof="0">
                <a:ln>
                  <a:noFill/>
                </a:ln>
                <a:solidFill>
                  <a:srgbClr val="70AD47">
                    <a:lumMod val="75000"/>
                  </a:srgbClr>
                </a:solidFill>
                <a:effectLst/>
                <a:uLnTx/>
                <a:uFillTx/>
                <a:latin typeface="Arial" panose="020B0604020202020204" pitchFamily="34" charset="0"/>
                <a:ea typeface="+mn-ea"/>
                <a:cs typeface="Arial" panose="020B0604020202020204" pitchFamily="34" charset="0"/>
              </a:rPr>
              <a:t>VINCULAR</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36112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p:txBody>
          <a:bodyPr rtlCol="0"/>
          <a:lstStyle/>
          <a:p>
            <a:pPr rtl="0"/>
            <a:r>
              <a:rPr lang="es-ar"/>
              <a:t>Control de conocimientos</a:t>
            </a:r>
          </a:p>
        </p:txBody>
      </p:sp>
      <p:sp>
        <p:nvSpPr>
          <p:cNvPr id="5" name="TextBox 4">
            <a:extLst>
              <a:ext uri="{FF2B5EF4-FFF2-40B4-BE49-F238E27FC236}">
                <a16:creationId xmlns:a16="http://schemas.microsoft.com/office/drawing/2014/main" id="{99CAB330-66DE-D8A2-3658-C6E17D1107AB}"/>
              </a:ext>
            </a:extLst>
          </p:cNvPr>
          <p:cNvSpPr txBox="1"/>
          <p:nvPr/>
        </p:nvSpPr>
        <p:spPr>
          <a:xfrm>
            <a:off x="2301233" y="1225270"/>
            <a:ext cx="6680200" cy="3606115"/>
          </a:xfrm>
          <a:prstGeom prst="rect">
            <a:avLst/>
          </a:prstGeom>
          <a:noFill/>
        </p:spPr>
        <p:txBody>
          <a:bodyPr wrap="square" rtlCol="0">
            <a:spAutoFit/>
          </a:bodyPr>
          <a:lstStyle/>
          <a:p>
            <a:pPr rtl="0">
              <a:spcBef>
                <a:spcPts val="1800"/>
              </a:spcBef>
            </a:pPr>
            <a:r>
              <a:rPr lang="es-ar" sz="2000" dirty="0"/>
              <a:t>Los primeros auxilios psicológicos es el apoyo ofrecido a una persona </a:t>
            </a:r>
            <a:br>
              <a:rPr lang="en-US" sz="2000" dirty="0"/>
            </a:br>
            <a:r>
              <a:rPr lang="es-ar" sz="2000" dirty="0"/>
              <a:t>que experimenta angustia emocional</a:t>
            </a:r>
          </a:p>
          <a:p>
            <a:pPr rtl="0">
              <a:spcBef>
                <a:spcPts val="1800"/>
              </a:spcBef>
            </a:pPr>
            <a:r>
              <a:rPr lang="es-ar" sz="2000" dirty="0"/>
              <a:t>Los primeros auxilios psicológicos no sustituyen a la ayuda médica o profesional. Si encuentra a alguien en crisis, busque inmediatamente ayuda profesional. </a:t>
            </a:r>
          </a:p>
          <a:p>
            <a:pPr rtl="0">
              <a:lnSpc>
                <a:spcPct val="150000"/>
              </a:lnSpc>
              <a:spcBef>
                <a:spcPts val="1800"/>
              </a:spcBef>
            </a:pPr>
            <a:r>
              <a:rPr lang="es-ar" sz="2000" dirty="0"/>
              <a:t>El cuidado propio no es una parte importante de los primeros auxilios psicológicos.</a:t>
            </a:r>
          </a:p>
          <a:p>
            <a:pPr rtl="0">
              <a:lnSpc>
                <a:spcPts val="2250"/>
              </a:lnSpc>
              <a:spcBef>
                <a:spcPts val="1800"/>
              </a:spcBef>
            </a:pPr>
            <a:endParaRPr lang="en-US" sz="2000" dirty="0"/>
          </a:p>
          <a:p>
            <a:pPr rtl="0">
              <a:lnSpc>
                <a:spcPts val="2250"/>
              </a:lnSpc>
              <a:spcBef>
                <a:spcPts val="1800"/>
              </a:spcBef>
            </a:pPr>
            <a:endParaRPr lang="en-US" sz="2000" dirty="0"/>
          </a:p>
        </p:txBody>
      </p:sp>
      <p:pic>
        <p:nvPicPr>
          <p:cNvPr id="6" name="Picture 5">
            <a:extLst>
              <a:ext uri="{FF2B5EF4-FFF2-40B4-BE49-F238E27FC236}">
                <a16:creationId xmlns:a16="http://schemas.microsoft.com/office/drawing/2014/main" id="{765983B6-5820-AE95-645C-E7E63133C3ED}"/>
              </a:ext>
            </a:extLst>
          </p:cNvPr>
          <p:cNvPicPr>
            <a:picLocks noChangeAspect="1"/>
          </p:cNvPicPr>
          <p:nvPr/>
        </p:nvPicPr>
        <p:blipFill>
          <a:blip r:embed="rId3"/>
          <a:stretch>
            <a:fillRect/>
          </a:stretch>
        </p:blipFill>
        <p:spPr>
          <a:xfrm>
            <a:off x="409803" y="1225270"/>
            <a:ext cx="1761897" cy="597460"/>
          </a:xfrm>
          <a:prstGeom prst="rect">
            <a:avLst/>
          </a:prstGeom>
        </p:spPr>
      </p:pic>
      <p:sp>
        <p:nvSpPr>
          <p:cNvPr id="7" name="TextBox 6">
            <a:extLst>
              <a:ext uri="{FF2B5EF4-FFF2-40B4-BE49-F238E27FC236}">
                <a16:creationId xmlns:a16="http://schemas.microsoft.com/office/drawing/2014/main" id="{A6FD9798-7239-6293-E85E-490889203A84}"/>
              </a:ext>
            </a:extLst>
          </p:cNvPr>
          <p:cNvSpPr txBox="1"/>
          <p:nvPr/>
        </p:nvSpPr>
        <p:spPr>
          <a:xfrm>
            <a:off x="513936" y="1293167"/>
            <a:ext cx="1700209" cy="461665"/>
          </a:xfrm>
          <a:prstGeom prst="rect">
            <a:avLst/>
          </a:prstGeom>
          <a:noFill/>
        </p:spPr>
        <p:txBody>
          <a:bodyPr wrap="none" rtlCol="0">
            <a:spAutoFit/>
          </a:bodyPr>
          <a:lstStyle/>
          <a:p>
            <a:pPr rtl="0"/>
            <a:r>
              <a:rPr lang="es-ar" sz="2400" b="1" dirty="0">
                <a:solidFill>
                  <a:schemeClr val="bg1"/>
                </a:solidFill>
                <a:latin typeface="Wingdings 2" pitchFamily="2" charset="2"/>
                <a:ea typeface="Open Sans" panose="020B0306030504020204" pitchFamily="34" charset="0"/>
                <a:cs typeface="Open Sans" panose="020B0306030504020204" pitchFamily="34" charset="0"/>
              </a:rPr>
              <a:t>R</a:t>
            </a:r>
            <a:r>
              <a:rPr lang="es-ar" sz="1600" b="1" dirty="0">
                <a:solidFill>
                  <a:schemeClr val="bg1"/>
                </a:solidFill>
                <a:latin typeface="Open Sans" panose="020B0306030504020204" pitchFamily="34" charset="0"/>
                <a:ea typeface="Open Sans" panose="020B0306030504020204" pitchFamily="34" charset="0"/>
                <a:cs typeface="Open Sans" panose="020B0306030504020204" pitchFamily="34" charset="0"/>
              </a:rPr>
              <a:t>VERDADERO</a:t>
            </a:r>
          </a:p>
        </p:txBody>
      </p:sp>
      <p:pic>
        <p:nvPicPr>
          <p:cNvPr id="8" name="Picture 7">
            <a:extLst>
              <a:ext uri="{FF2B5EF4-FFF2-40B4-BE49-F238E27FC236}">
                <a16:creationId xmlns:a16="http://schemas.microsoft.com/office/drawing/2014/main" id="{D30D899E-C752-7DF8-4D72-29F622885373}"/>
              </a:ext>
            </a:extLst>
          </p:cNvPr>
          <p:cNvPicPr>
            <a:picLocks noChangeAspect="1"/>
          </p:cNvPicPr>
          <p:nvPr/>
        </p:nvPicPr>
        <p:blipFill>
          <a:blip r:embed="rId3"/>
          <a:stretch>
            <a:fillRect/>
          </a:stretch>
        </p:blipFill>
        <p:spPr>
          <a:xfrm>
            <a:off x="435203" y="2196002"/>
            <a:ext cx="1761897" cy="597460"/>
          </a:xfrm>
          <a:prstGeom prst="rect">
            <a:avLst/>
          </a:prstGeom>
        </p:spPr>
      </p:pic>
      <p:sp>
        <p:nvSpPr>
          <p:cNvPr id="11" name="TextBox 10">
            <a:extLst>
              <a:ext uri="{FF2B5EF4-FFF2-40B4-BE49-F238E27FC236}">
                <a16:creationId xmlns:a16="http://schemas.microsoft.com/office/drawing/2014/main" id="{6032C206-097F-1D3C-B547-9512689B2547}"/>
              </a:ext>
            </a:extLst>
          </p:cNvPr>
          <p:cNvSpPr txBox="1"/>
          <p:nvPr/>
        </p:nvSpPr>
        <p:spPr>
          <a:xfrm>
            <a:off x="510135" y="2280511"/>
            <a:ext cx="1700209" cy="461665"/>
          </a:xfrm>
          <a:prstGeom prst="rect">
            <a:avLst/>
          </a:prstGeom>
          <a:noFill/>
        </p:spPr>
        <p:txBody>
          <a:bodyPr wrap="none" rtlCol="0">
            <a:spAutoFit/>
          </a:bodyPr>
          <a:lstStyle/>
          <a:p>
            <a:pPr rtl="0"/>
            <a:r>
              <a:rPr lang="es-ar" sz="2400" b="1" dirty="0">
                <a:solidFill>
                  <a:schemeClr val="bg1"/>
                </a:solidFill>
                <a:latin typeface="Wingdings 2" pitchFamily="2" charset="2"/>
                <a:ea typeface="Open Sans" panose="020B0306030504020204" pitchFamily="34" charset="0"/>
                <a:cs typeface="Open Sans" panose="020B0306030504020204" pitchFamily="34" charset="0"/>
              </a:rPr>
              <a:t>R</a:t>
            </a:r>
            <a:r>
              <a:rPr lang="es-ar" sz="1600" b="1" dirty="0">
                <a:solidFill>
                  <a:schemeClr val="bg1"/>
                </a:solidFill>
                <a:latin typeface="Open Sans" panose="020B0306030504020204" pitchFamily="34" charset="0"/>
                <a:ea typeface="Open Sans" panose="020B0306030504020204" pitchFamily="34" charset="0"/>
                <a:cs typeface="Open Sans" panose="020B0306030504020204" pitchFamily="34" charset="0"/>
              </a:rPr>
              <a:t>VERDADERO</a:t>
            </a:r>
          </a:p>
        </p:txBody>
      </p:sp>
      <p:sp>
        <p:nvSpPr>
          <p:cNvPr id="13" name="TextBox 12">
            <a:extLst>
              <a:ext uri="{FF2B5EF4-FFF2-40B4-BE49-F238E27FC236}">
                <a16:creationId xmlns:a16="http://schemas.microsoft.com/office/drawing/2014/main" id="{3BE37EFC-3FC7-8FF8-C5A3-DDB1146C7DBD}"/>
              </a:ext>
            </a:extLst>
          </p:cNvPr>
          <p:cNvSpPr txBox="1"/>
          <p:nvPr/>
        </p:nvSpPr>
        <p:spPr>
          <a:xfrm>
            <a:off x="510135" y="4233819"/>
            <a:ext cx="1553630" cy="461665"/>
          </a:xfrm>
          <a:prstGeom prst="rect">
            <a:avLst/>
          </a:prstGeom>
          <a:noFill/>
        </p:spPr>
        <p:txBody>
          <a:bodyPr wrap="none" rtlCol="0">
            <a:spAutoFit/>
          </a:bodyPr>
          <a:lstStyle/>
          <a:p>
            <a:pPr rtl="0"/>
            <a:r>
              <a:rPr lang="es-ar" sz="2400" b="1">
                <a:solidFill>
                  <a:schemeClr val="bg1"/>
                </a:solidFill>
                <a:latin typeface="Wingdings 2" pitchFamily="2" charset="2"/>
                <a:ea typeface="Open Sans" panose="020B0306030504020204" pitchFamily="34" charset="0"/>
                <a:cs typeface="Open Sans" panose="020B0306030504020204" pitchFamily="34" charset="0"/>
              </a:rPr>
              <a:t>R </a:t>
            </a:r>
            <a:r>
              <a:rPr lang="es-ar" sz="2400" b="1">
                <a:solidFill>
                  <a:schemeClr val="bg1"/>
                </a:solidFill>
                <a:latin typeface="Open Sans" panose="020B0306030504020204" pitchFamily="34" charset="0"/>
                <a:ea typeface="Open Sans" panose="020B0306030504020204" pitchFamily="34" charset="0"/>
                <a:cs typeface="Open Sans" panose="020B0306030504020204" pitchFamily="34" charset="0"/>
              </a:rPr>
              <a:t>VERDADERO</a:t>
            </a:r>
          </a:p>
        </p:txBody>
      </p:sp>
      <p:sp>
        <p:nvSpPr>
          <p:cNvPr id="16" name="TextBox 15">
            <a:extLst>
              <a:ext uri="{FF2B5EF4-FFF2-40B4-BE49-F238E27FC236}">
                <a16:creationId xmlns:a16="http://schemas.microsoft.com/office/drawing/2014/main" id="{40008B2C-406A-2DCA-C929-66BDAF3CBCA2}"/>
              </a:ext>
            </a:extLst>
          </p:cNvPr>
          <p:cNvSpPr txBox="1"/>
          <p:nvPr/>
        </p:nvSpPr>
        <p:spPr>
          <a:xfrm>
            <a:off x="510135" y="5028708"/>
            <a:ext cx="1553630" cy="461665"/>
          </a:xfrm>
          <a:prstGeom prst="rect">
            <a:avLst/>
          </a:prstGeom>
          <a:noFill/>
        </p:spPr>
        <p:txBody>
          <a:bodyPr wrap="none" rtlCol="0">
            <a:spAutoFit/>
          </a:bodyPr>
          <a:lstStyle/>
          <a:p>
            <a:pPr rtl="0"/>
            <a:r>
              <a:rPr lang="es-ar" sz="2400" b="1">
                <a:solidFill>
                  <a:schemeClr val="bg1"/>
                </a:solidFill>
                <a:latin typeface="Wingdings 2" pitchFamily="2" charset="2"/>
                <a:ea typeface="Open Sans" panose="020B0306030504020204" pitchFamily="34" charset="0"/>
                <a:cs typeface="Open Sans" panose="020B0306030504020204" pitchFamily="34" charset="0"/>
              </a:rPr>
              <a:t>R </a:t>
            </a:r>
            <a:r>
              <a:rPr lang="es-ar" sz="2400" b="1">
                <a:solidFill>
                  <a:schemeClr val="bg1"/>
                </a:solidFill>
                <a:latin typeface="Open Sans" panose="020B0306030504020204" pitchFamily="34" charset="0"/>
                <a:ea typeface="Open Sans" panose="020B0306030504020204" pitchFamily="34" charset="0"/>
                <a:cs typeface="Open Sans" panose="020B0306030504020204" pitchFamily="34" charset="0"/>
              </a:rPr>
              <a:t>VERDADERO</a:t>
            </a:r>
          </a:p>
        </p:txBody>
      </p:sp>
      <p:grpSp>
        <p:nvGrpSpPr>
          <p:cNvPr id="17" name="False" descr="False Reducing stigma is not an important part of being a Mental Health First Aider. Language doesn’t matter. &#10;">
            <a:extLst>
              <a:ext uri="{FF2B5EF4-FFF2-40B4-BE49-F238E27FC236}">
                <a16:creationId xmlns:a16="http://schemas.microsoft.com/office/drawing/2014/main" id="{287C5AC2-E489-9D06-2C20-4B51E3FDE8CA}"/>
              </a:ext>
            </a:extLst>
          </p:cNvPr>
          <p:cNvGrpSpPr/>
          <p:nvPr/>
        </p:nvGrpSpPr>
        <p:grpSpPr>
          <a:xfrm>
            <a:off x="434482" y="3277681"/>
            <a:ext cx="1757776" cy="599440"/>
            <a:chOff x="636103" y="3910701"/>
            <a:chExt cx="1757776" cy="599440"/>
          </a:xfrm>
        </p:grpSpPr>
        <p:sp>
          <p:nvSpPr>
            <p:cNvPr id="18" name="Rounded Rectangle 19">
              <a:extLst>
                <a:ext uri="{FF2B5EF4-FFF2-40B4-BE49-F238E27FC236}">
                  <a16:creationId xmlns:a16="http://schemas.microsoft.com/office/drawing/2014/main" id="{9B20A0CA-5AC0-0C5F-E4DD-31AD9AFFA42F}"/>
                </a:ext>
              </a:extLst>
            </p:cNvPr>
            <p:cNvSpPr/>
            <p:nvPr/>
          </p:nvSpPr>
          <p:spPr>
            <a:xfrm>
              <a:off x="636103" y="3910701"/>
              <a:ext cx="1757776" cy="599440"/>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9" name="TextBox 18">
              <a:extLst>
                <a:ext uri="{FF2B5EF4-FFF2-40B4-BE49-F238E27FC236}">
                  <a16:creationId xmlns:a16="http://schemas.microsoft.com/office/drawing/2014/main" id="{88BC71FC-9596-3427-7675-B31FCC78A112}"/>
                </a:ext>
              </a:extLst>
            </p:cNvPr>
            <p:cNvSpPr txBox="1"/>
            <p:nvPr/>
          </p:nvSpPr>
          <p:spPr>
            <a:xfrm>
              <a:off x="738121" y="3998187"/>
              <a:ext cx="1420838" cy="461665"/>
            </a:xfrm>
            <a:prstGeom prst="rect">
              <a:avLst/>
            </a:prstGeom>
            <a:noFill/>
          </p:spPr>
          <p:txBody>
            <a:bodyPr wrap="none" rtlCol="0">
              <a:spAutoFit/>
            </a:bodyPr>
            <a:lstStyle/>
            <a:p>
              <a:pPr rtl="0"/>
              <a:r>
                <a:rPr lang="es-ar" sz="2400" b="1" dirty="0">
                  <a:solidFill>
                    <a:schemeClr val="bg1"/>
                  </a:solidFill>
                  <a:latin typeface="Wingdings 2" pitchFamily="2" charset="2"/>
                  <a:ea typeface="Open Sans" panose="020B0306030504020204" pitchFamily="34" charset="0"/>
                  <a:cs typeface="Open Sans" panose="020B0306030504020204" pitchFamily="34" charset="0"/>
                </a:rPr>
                <a:t>T</a:t>
              </a:r>
              <a:r>
                <a:rPr lang="es-ar"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FALSO</a:t>
              </a:r>
            </a:p>
          </p:txBody>
        </p:sp>
      </p:grpSp>
    </p:spTree>
    <p:extLst>
      <p:ext uri="{BB962C8B-B14F-4D97-AF65-F5344CB8AC3E}">
        <p14:creationId xmlns:p14="http://schemas.microsoft.com/office/powerpoint/2010/main" val="194628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43132-2586-EFCF-8AB7-2B5276EDD01B}"/>
              </a:ext>
            </a:extLst>
          </p:cNvPr>
          <p:cNvSpPr>
            <a:spLocks noGrp="1"/>
          </p:cNvSpPr>
          <p:nvPr>
            <p:ph type="title"/>
          </p:nvPr>
        </p:nvSpPr>
        <p:spPr/>
        <p:txBody>
          <a:bodyPr rtlCol="0"/>
          <a:lstStyle/>
          <a:p>
            <a:pPr rtl="0"/>
            <a:r>
              <a:rPr lang="es-ar"/>
              <a:t>Referencias sobre PAP en diferentes contextos</a:t>
            </a:r>
          </a:p>
        </p:txBody>
      </p:sp>
      <p:sp>
        <p:nvSpPr>
          <p:cNvPr id="3" name="Text Placeholder 2">
            <a:extLst>
              <a:ext uri="{FF2B5EF4-FFF2-40B4-BE49-F238E27FC236}">
                <a16:creationId xmlns:a16="http://schemas.microsoft.com/office/drawing/2014/main" id="{9F59D8DE-6ABA-6485-5BD3-5A0C3A795EA6}"/>
              </a:ext>
            </a:extLst>
          </p:cNvPr>
          <p:cNvSpPr>
            <a:spLocks noGrp="1"/>
          </p:cNvSpPr>
          <p:nvPr>
            <p:ph type="body" sz="quarter" idx="10"/>
          </p:nvPr>
        </p:nvSpPr>
        <p:spPr>
          <a:xfrm>
            <a:off x="461963" y="1146175"/>
            <a:ext cx="8239125" cy="4830082"/>
          </a:xfrm>
        </p:spPr>
        <p:txBody>
          <a:bodyPr rtlCol="0"/>
          <a:lstStyle/>
          <a:p>
            <a:pPr rtl="0"/>
            <a:r>
              <a:rPr lang="es-ar" sz="2400">
                <a:effectLst/>
                <a:latin typeface="Arial" panose="020B0604020202020204" pitchFamily="34" charset="0"/>
              </a:rPr>
              <a:t>Organización Mundial de la Salud </a:t>
            </a:r>
            <a:r>
              <a:rPr lang="es-ar" sz="2400">
                <a:effectLst/>
                <a:latin typeface="Arial,Italic"/>
              </a:rPr>
              <a:t>Primeros auxilios psicológicos: Guía para trabajadores de campo </a:t>
            </a:r>
            <a:r>
              <a:rPr lang="es-ar" sz="2000">
                <a:solidFill>
                  <a:srgbClr val="492D82"/>
                </a:solidFill>
                <a:effectLst/>
                <a:latin typeface="Arial" panose="020B0604020202020204" pitchFamily="34" charset="0"/>
                <a:hlinkClick r:id="rId2"/>
              </a:rPr>
              <a:t>https://www.who.int/publications/i/item/9789241548205</a:t>
            </a:r>
            <a:r>
              <a:rPr lang="es-ar" sz="2000">
                <a:solidFill>
                  <a:srgbClr val="492D82"/>
                </a:solidFill>
                <a:effectLst/>
                <a:latin typeface="Arial" panose="020B0604020202020204" pitchFamily="34" charset="0"/>
              </a:rPr>
              <a:t> </a:t>
            </a:r>
          </a:p>
          <a:p>
            <a:pPr rtl="0"/>
            <a:r>
              <a:rPr lang="es-ar" sz="2400">
                <a:effectLst/>
                <a:latin typeface="Arial,Italic"/>
              </a:rPr>
              <a:t>Primeros auxilios psicológicos adaptados al brote del Ébola (OMS) </a:t>
            </a:r>
            <a:r>
              <a:rPr lang="es-ar" sz="2000">
                <a:solidFill>
                  <a:srgbClr val="492D82"/>
                </a:solidFill>
                <a:effectLst/>
                <a:latin typeface="Arial,Italic"/>
                <a:hlinkClick r:id="rId3"/>
              </a:rPr>
              <a:t>https://www.who.int/publications/i/item/9789241548847</a:t>
            </a:r>
            <a:r>
              <a:rPr lang="es-ar" sz="2000">
                <a:solidFill>
                  <a:srgbClr val="492D82"/>
                </a:solidFill>
                <a:effectLst/>
                <a:latin typeface="Arial,Italic"/>
              </a:rPr>
              <a:t> </a:t>
            </a:r>
          </a:p>
          <a:p>
            <a:pPr rtl="0"/>
            <a:r>
              <a:rPr lang="es-ar" sz="2400">
                <a:effectLst/>
                <a:latin typeface="Arial" panose="020B0604020202020204" pitchFamily="34" charset="0"/>
              </a:rPr>
              <a:t>Red de estrés traumático infantil nacional </a:t>
            </a:r>
            <a:r>
              <a:rPr lang="es-ar" sz="2400">
                <a:effectLst/>
                <a:latin typeface="Arial,Italic"/>
              </a:rPr>
              <a:t>Manual de PAP, 2.ª edición </a:t>
            </a:r>
            <a:r>
              <a:rPr lang="es-ar" sz="2000">
                <a:solidFill>
                  <a:srgbClr val="492D82"/>
                </a:solidFill>
                <a:effectLst/>
                <a:latin typeface="Arial,Italic"/>
                <a:hlinkClick r:id="rId4"/>
              </a:rPr>
              <a:t>https://www.nctsn.org/resources/psychological-first-aid-pfa-field-operations-guide-2nd-edition</a:t>
            </a:r>
            <a:r>
              <a:rPr lang="es-ar" sz="2000">
                <a:solidFill>
                  <a:srgbClr val="492D82"/>
                </a:solidFill>
                <a:effectLst/>
                <a:latin typeface="Arial,Italic"/>
              </a:rPr>
              <a:t> </a:t>
            </a:r>
          </a:p>
          <a:p>
            <a:pPr rtl="0"/>
            <a:r>
              <a:rPr lang="es-ar" sz="2400">
                <a:latin typeface="Arial,Italic"/>
              </a:rPr>
              <a:t>PAP para personal de primera línea de respuesta, SAMSHA</a:t>
            </a:r>
            <a:r>
              <a:rPr lang="es-ar" sz="2000">
                <a:latin typeface="Arial,Italic"/>
              </a:rPr>
              <a:t> </a:t>
            </a:r>
            <a:r>
              <a:rPr lang="es-ar" sz="2000">
                <a:solidFill>
                  <a:srgbClr val="492D82"/>
                </a:solidFill>
                <a:latin typeface="Arial,Italic"/>
                <a:hlinkClick r:id="rId5"/>
              </a:rPr>
              <a:t>https://store.samhsa.gov/sites/default/files/d7/priv/sma11-disaster-02.pdf</a:t>
            </a:r>
            <a:r>
              <a:rPr lang="es-ar" sz="2000">
                <a:solidFill>
                  <a:srgbClr val="492D82"/>
                </a:solidFill>
                <a:latin typeface="Arial,Italic"/>
              </a:rPr>
              <a:t> </a:t>
            </a:r>
            <a:r>
              <a:rPr lang="es-ar" sz="2000">
                <a:solidFill>
                  <a:srgbClr val="492D82"/>
                </a:solidFill>
                <a:effectLst/>
                <a:latin typeface="Arial,Italic"/>
              </a:rPr>
              <a:t> </a:t>
            </a:r>
            <a:endParaRPr lang="en-US" sz="2800" dirty="0">
              <a:effectLst/>
            </a:endParaRPr>
          </a:p>
          <a:p>
            <a:pPr rtl="0"/>
            <a:endParaRPr lang="en-US" dirty="0">
              <a:effectLst/>
            </a:endParaRPr>
          </a:p>
          <a:p>
            <a:pPr rtl="0"/>
            <a:endParaRPr lang="en-US" dirty="0"/>
          </a:p>
        </p:txBody>
      </p:sp>
    </p:spTree>
    <p:extLst>
      <p:ext uri="{BB962C8B-B14F-4D97-AF65-F5344CB8AC3E}">
        <p14:creationId xmlns:p14="http://schemas.microsoft.com/office/powerpoint/2010/main" val="3735562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DC65-E699-0A20-B5B3-A0B6E0791F3A}"/>
              </a:ext>
            </a:extLst>
          </p:cNvPr>
          <p:cNvSpPr>
            <a:spLocks noGrp="1"/>
          </p:cNvSpPr>
          <p:nvPr>
            <p:ph type="title"/>
          </p:nvPr>
        </p:nvSpPr>
        <p:spPr/>
        <p:txBody>
          <a:bodyPr rtlCol="0"/>
          <a:lstStyle/>
          <a:p>
            <a:pPr rtl="0"/>
            <a:r>
              <a:rPr lang="es-ar"/>
              <a:t>Recursos para acompañar esta sesión</a:t>
            </a:r>
          </a:p>
        </p:txBody>
      </p:sp>
      <p:sp>
        <p:nvSpPr>
          <p:cNvPr id="3" name="Text Placeholder 2">
            <a:extLst>
              <a:ext uri="{FF2B5EF4-FFF2-40B4-BE49-F238E27FC236}">
                <a16:creationId xmlns:a16="http://schemas.microsoft.com/office/drawing/2014/main" id="{B55FBFA0-AFC1-16C7-07EA-2ACFBAB9BB81}"/>
              </a:ext>
            </a:extLst>
          </p:cNvPr>
          <p:cNvSpPr>
            <a:spLocks noGrp="1"/>
          </p:cNvSpPr>
          <p:nvPr>
            <p:ph type="body" sz="quarter" idx="10"/>
          </p:nvPr>
        </p:nvSpPr>
        <p:spPr>
          <a:xfrm>
            <a:off x="461963" y="1146175"/>
            <a:ext cx="8239125" cy="4552496"/>
          </a:xfrm>
        </p:spPr>
        <p:txBody>
          <a:bodyPr rtlCol="0"/>
          <a:lstStyle/>
          <a:p>
            <a:pPr marL="0" indent="0" rtl="0">
              <a:buNone/>
            </a:pPr>
            <a:r>
              <a:rPr lang="es-ar"/>
              <a:t>Los siguientes materiales deben acompañar esta sesión en forma de folletos para los participantes:</a:t>
            </a:r>
          </a:p>
          <a:p>
            <a:pPr marL="514350" indent="-514350" rtl="0">
              <a:buFont typeface="+mj-lt"/>
              <a:buAutoNum type="arabicPeriod"/>
            </a:pPr>
            <a:r>
              <a:rPr lang="es-ar"/>
              <a:t>Hoja de recomendaciones sobre reacciones al estrés comunes y estrategias de afrontamiento eficaces</a:t>
            </a:r>
          </a:p>
          <a:p>
            <a:pPr marL="514350" indent="-514350" rtl="0">
              <a:buFont typeface="+mj-lt"/>
              <a:buAutoNum type="arabicPeriod"/>
            </a:pPr>
            <a:r>
              <a:rPr lang="es-ar"/>
              <a:t>Herramienta de escritorio para gerentes</a:t>
            </a:r>
          </a:p>
          <a:p>
            <a:pPr marL="0" indent="0" rtl="0">
              <a:buNone/>
            </a:pPr>
            <a:endParaRPr lang="en-US" dirty="0"/>
          </a:p>
        </p:txBody>
      </p:sp>
    </p:spTree>
    <p:extLst>
      <p:ext uri="{BB962C8B-B14F-4D97-AF65-F5344CB8AC3E}">
        <p14:creationId xmlns:p14="http://schemas.microsoft.com/office/powerpoint/2010/main" val="165103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0"/>
          <a:lstStyle/>
          <a:p>
            <a:pPr rtl="0"/>
            <a:r>
              <a:rPr lang="es-ar"/>
              <a:t>1. Introducción a los primeros auxilios psicológicos (PAP)</a:t>
            </a: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0"/>
          <a:lstStyle/>
          <a:p>
            <a:pPr rtl="0"/>
            <a:endParaRPr lang="en-US" dirty="0"/>
          </a:p>
        </p:txBody>
      </p:sp>
    </p:spTree>
    <p:extLst>
      <p:ext uri="{BB962C8B-B14F-4D97-AF65-F5344CB8AC3E}">
        <p14:creationId xmlns:p14="http://schemas.microsoft.com/office/powerpoint/2010/main" val="119980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A135F-76FE-FF24-F038-4F53B648151C}"/>
              </a:ext>
            </a:extLst>
          </p:cNvPr>
          <p:cNvSpPr>
            <a:spLocks noGrp="1"/>
          </p:cNvSpPr>
          <p:nvPr>
            <p:ph type="title"/>
          </p:nvPr>
        </p:nvSpPr>
        <p:spPr/>
        <p:txBody>
          <a:bodyPr rtlCol="0"/>
          <a:lstStyle/>
          <a:p>
            <a:pPr rtl="0"/>
            <a:r>
              <a:rPr lang="es-ar"/>
              <a:t>Estrés y resiliencia</a:t>
            </a:r>
          </a:p>
        </p:txBody>
      </p:sp>
      <p:sp>
        <p:nvSpPr>
          <p:cNvPr id="3" name="Text Placeholder 2">
            <a:extLst>
              <a:ext uri="{FF2B5EF4-FFF2-40B4-BE49-F238E27FC236}">
                <a16:creationId xmlns:a16="http://schemas.microsoft.com/office/drawing/2014/main" id="{559E9E7A-E167-A9FF-282A-DD59627C474C}"/>
              </a:ext>
            </a:extLst>
          </p:cNvPr>
          <p:cNvSpPr>
            <a:spLocks noGrp="1"/>
          </p:cNvSpPr>
          <p:nvPr>
            <p:ph type="body" sz="quarter" idx="10"/>
          </p:nvPr>
        </p:nvSpPr>
        <p:spPr>
          <a:xfrm>
            <a:off x="461963" y="1146175"/>
            <a:ext cx="8036577" cy="1740460"/>
          </a:xfrm>
        </p:spPr>
        <p:txBody>
          <a:bodyPr rtlCol="0"/>
          <a:lstStyle/>
          <a:p>
            <a:pPr marL="0" indent="0" rtl="0">
              <a:buNone/>
            </a:pPr>
            <a:r>
              <a:rPr lang="es-ar" sz="2800" i="1"/>
              <a:t>Resiliencia es el proceso de adaptarse bien ante la adversidad o fuentes considerables de estrés. </a:t>
            </a:r>
          </a:p>
          <a:p>
            <a:pPr marL="0" indent="0" rtl="0">
              <a:buNone/>
            </a:pPr>
            <a:r>
              <a:rPr lang="es-ar" sz="2400" b="1">
                <a:latin typeface="Arial" panose="020B0604020202020204" pitchFamily="34" charset="0"/>
                <a:cs typeface="Arial" panose="020B0604020202020204" pitchFamily="34" charset="0"/>
              </a:rPr>
              <a:t>Tres verdades importantes:</a:t>
            </a:r>
          </a:p>
          <a:p>
            <a:pPr rtl="0"/>
            <a:endParaRPr lang="en-US" dirty="0"/>
          </a:p>
          <a:p>
            <a:pPr rtl="0"/>
            <a:endParaRPr lang="en-US" dirty="0"/>
          </a:p>
        </p:txBody>
      </p:sp>
      <p:pic>
        <p:nvPicPr>
          <p:cNvPr id="5" name="Picture 4">
            <a:extLst>
              <a:ext uri="{FF2B5EF4-FFF2-40B4-BE49-F238E27FC236}">
                <a16:creationId xmlns:a16="http://schemas.microsoft.com/office/drawing/2014/main" id="{D0D0CF89-E019-990C-5FA9-CD5B48588E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79900" y="2509554"/>
            <a:ext cx="4378937" cy="2923623"/>
          </a:xfrm>
          <a:prstGeom prst="rect">
            <a:avLst/>
          </a:prstGeom>
        </p:spPr>
      </p:pic>
      <p:sp>
        <p:nvSpPr>
          <p:cNvPr id="6" name="TextBox 5">
            <a:extLst>
              <a:ext uri="{FF2B5EF4-FFF2-40B4-BE49-F238E27FC236}">
                <a16:creationId xmlns:a16="http://schemas.microsoft.com/office/drawing/2014/main" id="{E6434BBF-8FF0-F5A5-6E55-A07F91C1645B}"/>
              </a:ext>
            </a:extLst>
          </p:cNvPr>
          <p:cNvSpPr txBox="1"/>
          <p:nvPr/>
        </p:nvSpPr>
        <p:spPr>
          <a:xfrm>
            <a:off x="0" y="2614856"/>
            <a:ext cx="4279900" cy="3339376"/>
          </a:xfrm>
          <a:prstGeom prst="rect">
            <a:avLst/>
          </a:prstGeom>
          <a:noFill/>
        </p:spPr>
        <p:txBody>
          <a:bodyPr wrap="square" rtlCol="0">
            <a:spAutoFit/>
          </a:bodyPr>
          <a:lstStyle/>
          <a:p>
            <a:pPr marL="800100" lvl="1" indent="-342900" rtl="0">
              <a:spcBef>
                <a:spcPts val="600"/>
              </a:spcBef>
              <a:spcAft>
                <a:spcPts val="600"/>
              </a:spcAft>
              <a:buFont typeface="Wingdings" pitchFamily="2" charset="2"/>
              <a:buChar char="Ø"/>
            </a:pPr>
            <a:r>
              <a:rPr lang="es-ar" sz="2400">
                <a:latin typeface="Arial" panose="020B0604020202020204" pitchFamily="34" charset="0"/>
                <a:cs typeface="Arial" panose="020B0604020202020204" pitchFamily="34" charset="0"/>
              </a:rPr>
              <a:t>Resiliencia es la norma</a:t>
            </a:r>
          </a:p>
          <a:p>
            <a:pPr marL="800100" lvl="1" indent="-342900" rtl="0">
              <a:spcBef>
                <a:spcPts val="600"/>
              </a:spcBef>
              <a:spcAft>
                <a:spcPts val="600"/>
              </a:spcAft>
              <a:buFont typeface="Wingdings" pitchFamily="2" charset="2"/>
              <a:buChar char="Ø"/>
            </a:pPr>
            <a:r>
              <a:rPr lang="es-ar" sz="2400">
                <a:latin typeface="Arial" panose="020B0604020202020204" pitchFamily="34" charset="0"/>
                <a:cs typeface="Arial" panose="020B0604020202020204" pitchFamily="34" charset="0"/>
              </a:rPr>
              <a:t>Nuestras experiencias y resultados pueden mejorarse con un buen apoyo</a:t>
            </a:r>
          </a:p>
          <a:p>
            <a:pPr marL="800100" lvl="1" indent="-342900" rtl="0">
              <a:spcBef>
                <a:spcPts val="600"/>
              </a:spcBef>
              <a:spcAft>
                <a:spcPts val="600"/>
              </a:spcAft>
              <a:buFont typeface="Wingdings" pitchFamily="2" charset="2"/>
              <a:buChar char="Ø"/>
            </a:pPr>
            <a:r>
              <a:rPr lang="es-ar" sz="2400">
                <a:latin typeface="Arial" panose="020B0604020202020204" pitchFamily="34" charset="0"/>
                <a:cs typeface="Arial" panose="020B0604020202020204" pitchFamily="34" charset="0"/>
              </a:rPr>
              <a:t>No hay una sola vía a la resiliencia</a:t>
            </a:r>
          </a:p>
          <a:p>
            <a:pPr rtl="0"/>
            <a:endParaRPr lang="en-US" dirty="0"/>
          </a:p>
        </p:txBody>
      </p:sp>
    </p:spTree>
    <p:extLst>
      <p:ext uri="{BB962C8B-B14F-4D97-AF65-F5344CB8AC3E}">
        <p14:creationId xmlns:p14="http://schemas.microsoft.com/office/powerpoint/2010/main" val="386808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par>
                                <p:cTn id="16" presetID="2" presetClass="entr" presetSubtype="8"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D702-C62D-195D-32E3-0DB2E0818A3F}"/>
              </a:ext>
            </a:extLst>
          </p:cNvPr>
          <p:cNvSpPr>
            <a:spLocks noGrp="1"/>
          </p:cNvSpPr>
          <p:nvPr>
            <p:ph type="title"/>
          </p:nvPr>
        </p:nvSpPr>
        <p:spPr>
          <a:xfrm>
            <a:off x="1" y="0"/>
            <a:ext cx="9053848" cy="1146175"/>
          </a:xfrm>
        </p:spPr>
        <p:txBody>
          <a:bodyPr rtlCol="0"/>
          <a:lstStyle/>
          <a:p>
            <a:pPr rtl="0"/>
            <a:r>
              <a:rPr lang="es-ar" dirty="0"/>
              <a:t>El apoyo que recibimos cuando tenemos problemas de angustia importa</a:t>
            </a:r>
          </a:p>
        </p:txBody>
      </p:sp>
      <p:sp>
        <p:nvSpPr>
          <p:cNvPr id="3" name="Text Placeholder 2">
            <a:extLst>
              <a:ext uri="{FF2B5EF4-FFF2-40B4-BE49-F238E27FC236}">
                <a16:creationId xmlns:a16="http://schemas.microsoft.com/office/drawing/2014/main" id="{4790CBBC-229D-5662-2F45-DAF39B758CE8}"/>
              </a:ext>
            </a:extLst>
          </p:cNvPr>
          <p:cNvSpPr>
            <a:spLocks noGrp="1"/>
          </p:cNvSpPr>
          <p:nvPr>
            <p:ph type="body" sz="quarter" idx="10"/>
          </p:nvPr>
        </p:nvSpPr>
        <p:spPr>
          <a:xfrm>
            <a:off x="461963" y="1146175"/>
            <a:ext cx="8239125" cy="2282825"/>
          </a:xfrm>
        </p:spPr>
        <p:txBody>
          <a:bodyPr rtlCol="0"/>
          <a:lstStyle/>
          <a:p>
            <a:pPr rtl="0"/>
            <a:r>
              <a:rPr lang="es-ar" dirty="0"/>
              <a:t>Las respuestas que recibimos cuando nos sentimos angustiados inmediatamente después de una crisis importan.</a:t>
            </a:r>
          </a:p>
          <a:p>
            <a:pPr rtl="0"/>
            <a:r>
              <a:rPr lang="es-ar" dirty="0"/>
              <a:t>Estas respuestas marcan la diferencia en cómo podemos adaptarnos y afrontarla. </a:t>
            </a:r>
          </a:p>
        </p:txBody>
      </p:sp>
      <p:pic>
        <p:nvPicPr>
          <p:cNvPr id="6" name="Picture 5" descr="Shape&#10;&#10;Description automatically generated with low confidence">
            <a:extLst>
              <a:ext uri="{FF2B5EF4-FFF2-40B4-BE49-F238E27FC236}">
                <a16:creationId xmlns:a16="http://schemas.microsoft.com/office/drawing/2014/main" id="{425ACA9D-83E0-8F68-3EAD-471CF2B7C5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8754" y="3446030"/>
            <a:ext cx="3391006" cy="2514188"/>
          </a:xfrm>
          <a:prstGeom prst="rect">
            <a:avLst/>
          </a:prstGeom>
        </p:spPr>
      </p:pic>
    </p:spTree>
    <p:extLst>
      <p:ext uri="{BB962C8B-B14F-4D97-AF65-F5344CB8AC3E}">
        <p14:creationId xmlns:p14="http://schemas.microsoft.com/office/powerpoint/2010/main" val="61652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7277-E36E-7565-0C17-4ED0FABB1717}"/>
              </a:ext>
            </a:extLst>
          </p:cNvPr>
          <p:cNvSpPr>
            <a:spLocks noGrp="1"/>
          </p:cNvSpPr>
          <p:nvPr>
            <p:ph type="title"/>
          </p:nvPr>
        </p:nvSpPr>
        <p:spPr/>
        <p:txBody>
          <a:bodyPr rtlCol="0"/>
          <a:lstStyle/>
          <a:p>
            <a:pPr rtl="0"/>
            <a:r>
              <a:rPr lang="es-ar"/>
              <a:t>¿Qué son los PAP?</a:t>
            </a:r>
          </a:p>
        </p:txBody>
      </p:sp>
      <p:sp>
        <p:nvSpPr>
          <p:cNvPr id="3" name="Text Placeholder 2">
            <a:extLst>
              <a:ext uri="{FF2B5EF4-FFF2-40B4-BE49-F238E27FC236}">
                <a16:creationId xmlns:a16="http://schemas.microsoft.com/office/drawing/2014/main" id="{FEC9204A-33DE-A6BC-6A5E-CF439E5A7010}"/>
              </a:ext>
            </a:extLst>
          </p:cNvPr>
          <p:cNvSpPr>
            <a:spLocks noGrp="1"/>
          </p:cNvSpPr>
          <p:nvPr>
            <p:ph type="body" sz="quarter" idx="10"/>
          </p:nvPr>
        </p:nvSpPr>
        <p:spPr>
          <a:xfrm>
            <a:off x="461963" y="821951"/>
            <a:ext cx="5270097" cy="5336802"/>
          </a:xfrm>
        </p:spPr>
        <p:txBody>
          <a:bodyPr rtlCol="0"/>
          <a:lstStyle/>
          <a:p>
            <a:pPr rtl="0"/>
            <a:r>
              <a:rPr lang="es-ar" sz="2400" dirty="0"/>
              <a:t>Una respuesta fundamentada en evidencias, humana y de apoyo a alguien que está sufriendo diseñada para reducir la angustia inicial desencadenada por eventos traumáticos.</a:t>
            </a:r>
          </a:p>
          <a:p>
            <a:pPr rtl="0"/>
            <a:r>
              <a:rPr lang="es-ar" sz="2400" dirty="0"/>
              <a:t>Los PAP se centran en aumentar:</a:t>
            </a:r>
          </a:p>
          <a:p>
            <a:pPr marL="641350" lvl="1" indent="-463550" rtl="0">
              <a:buFont typeface="Wingdings" pitchFamily="2" charset="2"/>
              <a:buChar char="ü"/>
            </a:pPr>
            <a:r>
              <a:rPr lang="es-ar" dirty="0"/>
              <a:t>La sensación de seguridad, la conexión, la calma y la esperanza</a:t>
            </a:r>
          </a:p>
          <a:p>
            <a:pPr marL="641350" lvl="1" indent="-463550" rtl="0">
              <a:buFont typeface="Wingdings" pitchFamily="2" charset="2"/>
              <a:buChar char="ü"/>
            </a:pPr>
            <a:r>
              <a:rPr lang="es-ar" dirty="0"/>
              <a:t>El acceso al apoyo social, físico y emocional</a:t>
            </a:r>
          </a:p>
          <a:p>
            <a:pPr marL="641350" lvl="1" indent="-463550" rtl="0">
              <a:buFont typeface="Wingdings" pitchFamily="2" charset="2"/>
              <a:buChar char="ü"/>
            </a:pPr>
            <a:r>
              <a:rPr lang="es-ar" dirty="0"/>
              <a:t>Sentido de autoeficacia y control </a:t>
            </a:r>
          </a:p>
        </p:txBody>
      </p:sp>
      <p:pic>
        <p:nvPicPr>
          <p:cNvPr id="5" name="Picture 4">
            <a:extLst>
              <a:ext uri="{FF2B5EF4-FFF2-40B4-BE49-F238E27FC236}">
                <a16:creationId xmlns:a16="http://schemas.microsoft.com/office/drawing/2014/main" id="{57E9100B-7122-F1B5-36F8-C2B9F574D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4682" y="821951"/>
            <a:ext cx="3557868" cy="5336802"/>
          </a:xfrm>
          <a:prstGeom prst="rect">
            <a:avLst/>
          </a:prstGeom>
        </p:spPr>
      </p:pic>
    </p:spTree>
    <p:extLst>
      <p:ext uri="{BB962C8B-B14F-4D97-AF65-F5344CB8AC3E}">
        <p14:creationId xmlns:p14="http://schemas.microsoft.com/office/powerpoint/2010/main" val="27482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1CF3-9C6C-A5EA-5FAB-4766F696E3EB}"/>
              </a:ext>
            </a:extLst>
          </p:cNvPr>
          <p:cNvSpPr>
            <a:spLocks noGrp="1"/>
          </p:cNvSpPr>
          <p:nvPr>
            <p:ph type="title"/>
          </p:nvPr>
        </p:nvSpPr>
        <p:spPr/>
        <p:txBody>
          <a:bodyPr rtlCol="0"/>
          <a:lstStyle/>
          <a:p>
            <a:pPr rtl="0"/>
            <a:r>
              <a:rPr lang="es-ar"/>
              <a:t>¿Qué </a:t>
            </a:r>
            <a:r>
              <a:rPr lang="es-ar" u="sng"/>
              <a:t>no</a:t>
            </a:r>
            <a:r>
              <a:rPr lang="es-ar"/>
              <a:t> son los PAP?</a:t>
            </a:r>
          </a:p>
        </p:txBody>
      </p:sp>
      <p:sp>
        <p:nvSpPr>
          <p:cNvPr id="3" name="Text Placeholder 2">
            <a:extLst>
              <a:ext uri="{FF2B5EF4-FFF2-40B4-BE49-F238E27FC236}">
                <a16:creationId xmlns:a16="http://schemas.microsoft.com/office/drawing/2014/main" id="{ABADE1DB-7647-680F-59D6-4C66A8A368E3}"/>
              </a:ext>
            </a:extLst>
          </p:cNvPr>
          <p:cNvSpPr>
            <a:spLocks noGrp="1"/>
          </p:cNvSpPr>
          <p:nvPr>
            <p:ph type="body" sz="quarter" idx="10"/>
          </p:nvPr>
        </p:nvSpPr>
        <p:spPr>
          <a:xfrm>
            <a:off x="461963" y="1501588"/>
            <a:ext cx="3780584" cy="4662954"/>
          </a:xfrm>
        </p:spPr>
        <p:txBody>
          <a:bodyPr rtlCol="0"/>
          <a:lstStyle/>
          <a:p>
            <a:pPr rtl="0">
              <a:spcBef>
                <a:spcPts val="1200"/>
              </a:spcBef>
              <a:spcAft>
                <a:spcPts val="1200"/>
              </a:spcAft>
            </a:pPr>
            <a:r>
              <a:rPr lang="es-ar" sz="2400" u="sng"/>
              <a:t>No</a:t>
            </a:r>
            <a:r>
              <a:rPr lang="es-ar" sz="2400"/>
              <a:t> es terapia</a:t>
            </a:r>
          </a:p>
          <a:p>
            <a:pPr rtl="0">
              <a:spcBef>
                <a:spcPts val="1200"/>
              </a:spcBef>
              <a:spcAft>
                <a:spcPts val="1200"/>
              </a:spcAft>
            </a:pPr>
            <a:r>
              <a:rPr lang="es-ar" sz="2400" u="sng"/>
              <a:t>No</a:t>
            </a:r>
            <a:r>
              <a:rPr lang="es-ar" sz="2400"/>
              <a:t> es un interrogatorio psicológico</a:t>
            </a:r>
          </a:p>
          <a:p>
            <a:pPr rtl="0">
              <a:spcBef>
                <a:spcPts val="1200"/>
              </a:spcBef>
              <a:spcAft>
                <a:spcPts val="1200"/>
              </a:spcAft>
            </a:pPr>
            <a:r>
              <a:rPr lang="es-ar" sz="2400" u="sng"/>
              <a:t>No</a:t>
            </a:r>
            <a:r>
              <a:rPr lang="es-ar" sz="2400"/>
              <a:t> es arreglar la situación </a:t>
            </a:r>
          </a:p>
          <a:p>
            <a:pPr rtl="0">
              <a:spcBef>
                <a:spcPts val="1200"/>
              </a:spcBef>
              <a:spcAft>
                <a:spcPts val="1200"/>
              </a:spcAft>
            </a:pPr>
            <a:r>
              <a:rPr lang="es-ar" sz="2400" u="sng"/>
              <a:t>No</a:t>
            </a:r>
            <a:r>
              <a:rPr lang="es-ar" sz="2400"/>
              <a:t> es tomar decisiones en nombre de las personas</a:t>
            </a:r>
          </a:p>
        </p:txBody>
      </p:sp>
      <p:pic>
        <p:nvPicPr>
          <p:cNvPr id="5" name="Picture 4">
            <a:extLst>
              <a:ext uri="{FF2B5EF4-FFF2-40B4-BE49-F238E27FC236}">
                <a16:creationId xmlns:a16="http://schemas.microsoft.com/office/drawing/2014/main" id="{8E763236-DEE7-CE21-7A43-1104298ACF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2436" y="1501588"/>
            <a:ext cx="4349601" cy="3895165"/>
          </a:xfrm>
          <a:prstGeom prst="rect">
            <a:avLst/>
          </a:prstGeom>
        </p:spPr>
      </p:pic>
    </p:spTree>
    <p:extLst>
      <p:ext uri="{BB962C8B-B14F-4D97-AF65-F5344CB8AC3E}">
        <p14:creationId xmlns:p14="http://schemas.microsoft.com/office/powerpoint/2010/main" val="258994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171450" y="136526"/>
            <a:ext cx="8972550" cy="611619"/>
          </a:xfrm>
        </p:spPr>
        <p:txBody>
          <a:bodyPr rtlCol="0"/>
          <a:lstStyle/>
          <a:p>
            <a:pPr rtl="0"/>
            <a:r>
              <a:rPr lang="es-ar"/>
              <a:t>Control de conocimientos</a:t>
            </a:r>
          </a:p>
        </p:txBody>
      </p:sp>
      <p:sp>
        <p:nvSpPr>
          <p:cNvPr id="3" name="Text Placeholder 2">
            <a:extLst>
              <a:ext uri="{FF2B5EF4-FFF2-40B4-BE49-F238E27FC236}">
                <a16:creationId xmlns:a16="http://schemas.microsoft.com/office/drawing/2014/main" id="{BE1BCC3F-CEBB-A416-6348-8F777791444B}"/>
              </a:ext>
            </a:extLst>
          </p:cNvPr>
          <p:cNvSpPr>
            <a:spLocks noGrp="1"/>
          </p:cNvSpPr>
          <p:nvPr>
            <p:ph type="body" sz="quarter" idx="10"/>
          </p:nvPr>
        </p:nvSpPr>
        <p:spPr>
          <a:xfrm>
            <a:off x="2465614" y="1146175"/>
            <a:ext cx="6235474" cy="4732111"/>
          </a:xfrm>
        </p:spPr>
        <p:txBody>
          <a:bodyPr rtlCol="0"/>
          <a:lstStyle/>
          <a:p>
            <a:pPr marL="471488" indent="-471488" rtl="0">
              <a:spcBef>
                <a:spcPts val="800"/>
              </a:spcBef>
              <a:spcAft>
                <a:spcPts val="800"/>
              </a:spcAft>
              <a:buFont typeface="Wingdings" pitchFamily="2" charset="2"/>
              <a:buChar char="Ø"/>
            </a:pPr>
            <a:r>
              <a:rPr lang="es-ar" sz="2800"/>
              <a:t>Detectar cambios de comportamiento, humor y desempeño que sugieren que alguien está en crisis</a:t>
            </a:r>
          </a:p>
          <a:p>
            <a:pPr marL="471488" indent="-471488" rtl="0">
              <a:spcBef>
                <a:spcPts val="800"/>
              </a:spcBef>
              <a:spcAft>
                <a:spcPts val="800"/>
              </a:spcAft>
              <a:buFont typeface="Wingdings" pitchFamily="2" charset="2"/>
              <a:buChar char="Ø"/>
            </a:pPr>
            <a:r>
              <a:rPr lang="es-ar" sz="2800"/>
              <a:t>Responder a la angustia en el momento</a:t>
            </a:r>
          </a:p>
          <a:p>
            <a:pPr marL="471488" indent="-471488" rtl="0">
              <a:spcBef>
                <a:spcPts val="800"/>
              </a:spcBef>
              <a:spcAft>
                <a:spcPts val="800"/>
              </a:spcAft>
              <a:buFont typeface="Wingdings" pitchFamily="2" charset="2"/>
              <a:buChar char="Ø"/>
            </a:pPr>
            <a:r>
              <a:rPr lang="es-ar" sz="2800"/>
              <a:t>Identificar necesidades y preocupaciones </a:t>
            </a:r>
          </a:p>
          <a:p>
            <a:pPr marL="471488" indent="-471488" rtl="0">
              <a:spcBef>
                <a:spcPts val="800"/>
              </a:spcBef>
              <a:spcAft>
                <a:spcPts val="800"/>
              </a:spcAft>
              <a:buFont typeface="Wingdings" pitchFamily="2" charset="2"/>
              <a:buChar char="Ø"/>
            </a:pPr>
            <a:r>
              <a:rPr lang="es-ar" sz="2800"/>
              <a:t>Identificar y vincular al personal a recursos internos y externos y promover el compromiso</a:t>
            </a:r>
          </a:p>
          <a:p>
            <a:pPr rtl="0"/>
            <a:endParaRPr lang="en-US" dirty="0"/>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318407" y="1146175"/>
            <a:ext cx="2000250" cy="4372883"/>
          </a:xfrm>
          <a:prstGeom prst="rect">
            <a:avLst/>
          </a:prstGeom>
          <a:solidFill>
            <a:schemeClr val="accent6">
              <a:lumMod val="20000"/>
              <a:lumOff val="80000"/>
            </a:schemeClr>
          </a:solidFill>
        </p:spPr>
        <p:txBody>
          <a:bodyPr rtlCol="0"/>
          <a:lstStyle>
            <a:lvl1pPr marL="228600" indent="-228600" algn="l" defTabSz="914400" rtl="0"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0">
              <a:buNone/>
            </a:pPr>
            <a:r>
              <a:rPr lang="es-ar" sz="3600" b="1">
                <a:solidFill>
                  <a:schemeClr val="accent6">
                    <a:lumMod val="75000"/>
                  </a:schemeClr>
                </a:solidFill>
              </a:rPr>
              <a:t>OBSERVAR</a:t>
            </a:r>
          </a:p>
          <a:p>
            <a:pPr marL="0" indent="0" rtl="0">
              <a:buNone/>
            </a:pPr>
            <a:endParaRPr lang="en-US" sz="3600" b="1" dirty="0">
              <a:solidFill>
                <a:schemeClr val="accent6">
                  <a:lumMod val="75000"/>
                </a:schemeClr>
              </a:solidFill>
            </a:endParaRPr>
          </a:p>
          <a:p>
            <a:pPr marL="0" indent="0" rtl="0">
              <a:buNone/>
            </a:pPr>
            <a:r>
              <a:rPr lang="es-ar" sz="3600" b="1">
                <a:solidFill>
                  <a:schemeClr val="accent6">
                    <a:lumMod val="75000"/>
                  </a:schemeClr>
                </a:solidFill>
              </a:rPr>
              <a:t>ESCUCHAR</a:t>
            </a:r>
          </a:p>
          <a:p>
            <a:pPr marL="0" indent="0" rtl="0">
              <a:buNone/>
            </a:pPr>
            <a:endParaRPr lang="en-US" sz="3600" b="1" dirty="0">
              <a:solidFill>
                <a:schemeClr val="accent6">
                  <a:lumMod val="75000"/>
                </a:schemeClr>
              </a:solidFill>
            </a:endParaRPr>
          </a:p>
          <a:p>
            <a:pPr marL="0" indent="0" rtl="0">
              <a:buNone/>
            </a:pPr>
            <a:r>
              <a:rPr lang="es-ar" sz="3600" b="1">
                <a:solidFill>
                  <a:schemeClr val="accent6">
                    <a:lumMod val="75000"/>
                  </a:schemeClr>
                </a:solidFill>
              </a:rPr>
              <a:t>VINCULAR</a:t>
            </a:r>
            <a:endParaRPr lang="en-US" dirty="0"/>
          </a:p>
        </p:txBody>
      </p:sp>
    </p:spTree>
    <p:extLst>
      <p:ext uri="{BB962C8B-B14F-4D97-AF65-F5344CB8AC3E}">
        <p14:creationId xmlns:p14="http://schemas.microsoft.com/office/powerpoint/2010/main" val="27450705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6554</Words>
  <Application>Microsoft Office PowerPoint</Application>
  <PresentationFormat>On-screen Show (4:3)</PresentationFormat>
  <Paragraphs>469</Paragraphs>
  <Slides>33</Slides>
  <Notes>30</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8" baseType="lpstr">
      <vt:lpstr>Arial</vt:lpstr>
      <vt:lpstr>Arial,Italic</vt:lpstr>
      <vt:lpstr>Calibri</vt:lpstr>
      <vt:lpstr>Calibri Light</vt:lpstr>
      <vt:lpstr>CheltenhamStd</vt:lpstr>
      <vt:lpstr>Gotham Light</vt:lpstr>
      <vt:lpstr>Helvetica</vt:lpstr>
      <vt:lpstr>Open Sans</vt:lpstr>
      <vt:lpstr>Open Sans Light</vt:lpstr>
      <vt:lpstr>Symbol</vt:lpstr>
      <vt:lpstr>Times New Roman</vt:lpstr>
      <vt:lpstr>Wingdings</vt:lpstr>
      <vt:lpstr>Wingdings 2</vt:lpstr>
      <vt:lpstr>Office Theme</vt:lpstr>
      <vt:lpstr>think-cell Slide</vt:lpstr>
      <vt:lpstr>Cuando un miembro del personal está  angustiado o en crisis:  Estrategias de apoyo de primeros auxilios psicológicos para gerentes y RR. HH.</vt:lpstr>
      <vt:lpstr>Descripción general</vt:lpstr>
      <vt:lpstr>Sesión de hoy</vt:lpstr>
      <vt:lpstr>1. Introducción a los primeros auxilios psicológicos (PAP)</vt:lpstr>
      <vt:lpstr>Estrés y resiliencia</vt:lpstr>
      <vt:lpstr>El apoyo que recibimos cuando tenemos problemas de angustia importa</vt:lpstr>
      <vt:lpstr>¿Qué son los PAP?</vt:lpstr>
      <vt:lpstr>¿Qué no son los PAP?</vt:lpstr>
      <vt:lpstr>Control de conocimientos</vt:lpstr>
      <vt:lpstr>Principios de acción de PAP: OBSERVAR, ESCUCHAR, VINCULAR</vt:lpstr>
      <vt:lpstr>2. Formas en las que un enfoque de PAP puede guiar a gerentes y RR. HH. para proporcionar apoyo eficaz  a. ¿Qué cambios de comportamiento, humor o desempeño sugieren que alguien está angustiado? </vt:lpstr>
      <vt:lpstr>Formas en las que un enfoque de PAP puede guiarle para proporcionar apoyo</vt:lpstr>
      <vt:lpstr>Reacciones a la angustia comunes en el lugar de trabajo</vt:lpstr>
      <vt:lpstr>PowerPoint Presentation</vt:lpstr>
      <vt:lpstr>2. Formas en las que un enfoque de PAP puede guiar a gerentes y RR. HH. para proporcionar apoyo eficaz </vt:lpstr>
      <vt:lpstr>Herramientas de escucha y comunicación para responder a la angustia</vt:lpstr>
      <vt:lpstr>Consejos para acercarse a una persona en una situación sin crisis</vt:lpstr>
      <vt:lpstr>Qué hacer si alguien está en crisis </vt:lpstr>
      <vt:lpstr>Concepto esenciales de apoyo fundamentado en PAP para gerentes/RR. HH.</vt:lpstr>
      <vt:lpstr>Responda a la angustia con preguntas</vt:lpstr>
      <vt:lpstr>Responda a la angustia con preguntas</vt:lpstr>
      <vt:lpstr>Utilizar la toma a tierra como herramienta de estabilización... </vt:lpstr>
      <vt:lpstr>Práctica de toma de tierra </vt:lpstr>
      <vt:lpstr>2. Formas en las que un enfoque de PAP puede guiar a gerentes y RR. HH. para proporcionar apoyo eficaz </vt:lpstr>
      <vt:lpstr>Solución de problemas</vt:lpstr>
      <vt:lpstr>Frases y preguntas que pueden ayudar</vt:lpstr>
      <vt:lpstr>2. Formas en las que un enfoque de PAP puede guiar a gerentes y RR. HH. para proporcionar apoyo eficaz </vt:lpstr>
      <vt:lpstr>Formas de vincular a recursos internos y externos</vt:lpstr>
      <vt:lpstr>Recursos de ayuda del IRC</vt:lpstr>
      <vt:lpstr>Resumen de los fundamentales de apoyo fundamentado en PAP para gerentes/RR. HH.</vt:lpstr>
      <vt:lpstr>Control de conocimientos</vt:lpstr>
      <vt:lpstr>Referencias sobre PAP en diferentes contextos</vt:lpstr>
      <vt:lpstr>Recursos para acompañar esta sesión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Sheniz Ilhan</cp:lastModifiedBy>
  <cp:revision>209</cp:revision>
  <cp:lastPrinted>2022-12-13T19:57:16Z</cp:lastPrinted>
  <dcterms:created xsi:type="dcterms:W3CDTF">2019-12-13T02:50:12Z</dcterms:created>
  <dcterms:modified xsi:type="dcterms:W3CDTF">2022-12-27T11:20:34Z</dcterms:modified>
</cp:coreProperties>
</file>