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5"/>
  </p:notesMasterIdLst>
  <p:handoutMasterIdLst>
    <p:handoutMasterId r:id="rId36"/>
  </p:handoutMasterIdLst>
  <p:sldIdLst>
    <p:sldId id="470" r:id="rId2"/>
    <p:sldId id="640" r:id="rId3"/>
    <p:sldId id="641" r:id="rId4"/>
    <p:sldId id="653" r:id="rId5"/>
    <p:sldId id="642" r:id="rId6"/>
    <p:sldId id="646" r:id="rId7"/>
    <p:sldId id="643" r:id="rId8"/>
    <p:sldId id="644" r:id="rId9"/>
    <p:sldId id="679" r:id="rId10"/>
    <p:sldId id="681" r:id="rId11"/>
    <p:sldId id="652" r:id="rId12"/>
    <p:sldId id="660" r:id="rId13"/>
    <p:sldId id="648" r:id="rId14"/>
    <p:sldId id="673" r:id="rId15"/>
    <p:sldId id="656" r:id="rId16"/>
    <p:sldId id="663" r:id="rId17"/>
    <p:sldId id="677" r:id="rId18"/>
    <p:sldId id="675" r:id="rId19"/>
    <p:sldId id="661" r:id="rId20"/>
    <p:sldId id="657" r:id="rId21"/>
    <p:sldId id="678" r:id="rId22"/>
    <p:sldId id="686" r:id="rId23"/>
    <p:sldId id="683" r:id="rId24"/>
    <p:sldId id="666" r:id="rId25"/>
    <p:sldId id="668" r:id="rId26"/>
    <p:sldId id="669" r:id="rId27"/>
    <p:sldId id="667" r:id="rId28"/>
    <p:sldId id="651" r:id="rId29"/>
    <p:sldId id="495" r:id="rId30"/>
    <p:sldId id="671" r:id="rId31"/>
    <p:sldId id="680" r:id="rId32"/>
    <p:sldId id="654" r:id="rId33"/>
    <p:sldId id="670" r:id="rId34"/>
  </p:sldIdLst>
  <p:sldSz cx="9144000" cy="6858000" type="screen4x3"/>
  <p:notesSz cx="7010400" cy="9296400"/>
  <p:defaultTextStyle>
    <a:defPPr rtl="0">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52" userDrawn="1">
          <p15:clr>
            <a:srgbClr val="A4A3A4"/>
          </p15:clr>
        </p15:guide>
        <p15:guide id="2" pos="504" userDrawn="1">
          <p15:clr>
            <a:srgbClr val="A4A3A4"/>
          </p15:clr>
        </p15:guide>
        <p15:guide id="3" orient="horz" pos="1032"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EB65E6B-D832-8A8A-CAFA-3CEA0137C5EB}" name="Belinda Carrasco" initials="BC" userId="S::Belinda.Carrasco@rescue.org::6b58e45a-5c05-4d27-b759-15c690784fb8" providerId="AD"/>
  <p188:author id="{EB6DA878-D249-AC65-DFF9-C88C2648CC55}" name="Mike Wolfe" initials="MW" userId="97d181e5faba211d"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egan O'Malley" initials="MO" lastIdx="1" clrIdx="0">
    <p:extLst>
      <p:ext uri="{19B8F6BF-5375-455C-9EA6-DF929625EA0E}">
        <p15:presenceInfo xmlns:p15="http://schemas.microsoft.com/office/powerpoint/2012/main" userId="S-1-5-21-1294360644-1464272073-1233803906-132840" providerId="AD"/>
      </p:ext>
    </p:extLst>
  </p:cmAuthor>
  <p:cmAuthor id="2" name="Joanna Alexander" initials="JA" lastIdx="15" clrIdx="1">
    <p:extLst>
      <p:ext uri="{19B8F6BF-5375-455C-9EA6-DF929625EA0E}">
        <p15:presenceInfo xmlns:p15="http://schemas.microsoft.com/office/powerpoint/2012/main" userId="S-1-5-21-1294360644-1464272073-1233803906-142033" providerId="AD"/>
      </p:ext>
    </p:extLst>
  </p:cmAuthor>
  <p:cmAuthor id="3" name="Laura Yu" initials="LY" lastIdx="30" clrIdx="2">
    <p:extLst>
      <p:ext uri="{19B8F6BF-5375-455C-9EA6-DF929625EA0E}">
        <p15:presenceInfo xmlns:p15="http://schemas.microsoft.com/office/powerpoint/2012/main" userId="S-1-5-21-1294360644-1464272073-1233803906-123738" providerId="AD"/>
      </p:ext>
    </p:extLst>
  </p:cmAuthor>
  <p:cmAuthor id="4" name="Samira Mirza" initials="SM" lastIdx="7" clrIdx="3">
    <p:extLst>
      <p:ext uri="{19B8F6BF-5375-455C-9EA6-DF929625EA0E}">
        <p15:presenceInfo xmlns:p15="http://schemas.microsoft.com/office/powerpoint/2012/main" userId="S-1-5-21-1294360644-1464272073-1233803906-141051" providerId="AD"/>
      </p:ext>
    </p:extLst>
  </p:cmAuthor>
  <p:cmAuthor id="5" name="Robert Lindsley" initials="" lastIdx="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27EEB"/>
    <a:srgbClr val="FFC000"/>
    <a:srgbClr val="FFE89F"/>
    <a:srgbClr val="5D81E8"/>
    <a:srgbClr val="5482E8"/>
    <a:srgbClr val="FFF4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0C5831E-9EEE-45F9-9193-0E2CE525D02D}" v="10" dt="2022-12-16T23:35:52.04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918" autoAdjust="0"/>
    <p:restoredTop sz="65153" autoAdjust="0"/>
  </p:normalViewPr>
  <p:slideViewPr>
    <p:cSldViewPr snapToGrid="0">
      <p:cViewPr varScale="1">
        <p:scale>
          <a:sx n="56" d="100"/>
          <a:sy n="56" d="100"/>
        </p:scale>
        <p:origin x="1637" y="43"/>
      </p:cViewPr>
      <p:guideLst>
        <p:guide orient="horz" pos="552"/>
        <p:guide pos="504"/>
        <p:guide orient="horz" pos="1032"/>
      </p:guideLst>
    </p:cSldViewPr>
  </p:slideViewPr>
  <p:outlineViewPr>
    <p:cViewPr>
      <p:scale>
        <a:sx n="33" d="100"/>
        <a:sy n="33" d="100"/>
      </p:scale>
      <p:origin x="0" y="-88"/>
    </p:cViewPr>
  </p:outlineViewPr>
  <p:notesTextViewPr>
    <p:cViewPr>
      <p:scale>
        <a:sx n="114" d="100"/>
        <a:sy n="114" d="100"/>
      </p:scale>
      <p:origin x="0" y="0"/>
    </p:cViewPr>
  </p:notesTextViewPr>
  <p:sorterViewPr>
    <p:cViewPr varScale="1">
      <p:scale>
        <a:sx n="1" d="1"/>
        <a:sy n="1" d="1"/>
      </p:scale>
      <p:origin x="0" y="0"/>
    </p:cViewPr>
  </p:sorterViewPr>
  <p:notesViewPr>
    <p:cSldViewPr snapToGrid="0">
      <p:cViewPr varScale="1">
        <p:scale>
          <a:sx n="64" d="100"/>
          <a:sy n="64" d="100"/>
        </p:scale>
        <p:origin x="2824" y="16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43"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linda Carrasco" userId="6b58e45a-5c05-4d27-b759-15c690784fb8" providerId="ADAL" clId="{C0C5831E-9EEE-45F9-9193-0E2CE525D02D}"/>
    <pc:docChg chg="undo custSel addSld delSld modSld">
      <pc:chgData name="Belinda Carrasco" userId="6b58e45a-5c05-4d27-b759-15c690784fb8" providerId="ADAL" clId="{C0C5831E-9EEE-45F9-9193-0E2CE525D02D}" dt="2022-12-16T23:35:46.463" v="11" actId="20577"/>
      <pc:docMkLst>
        <pc:docMk/>
      </pc:docMkLst>
      <pc:sldChg chg="del">
        <pc:chgData name="Belinda Carrasco" userId="6b58e45a-5c05-4d27-b759-15c690784fb8" providerId="ADAL" clId="{C0C5831E-9EEE-45F9-9193-0E2CE525D02D}" dt="2022-12-16T23:18:58.793" v="0" actId="47"/>
        <pc:sldMkLst>
          <pc:docMk/>
          <pc:sldMk cId="3470705912" sldId="645"/>
        </pc:sldMkLst>
      </pc:sldChg>
      <pc:sldChg chg="add del">
        <pc:chgData name="Belinda Carrasco" userId="6b58e45a-5c05-4d27-b759-15c690784fb8" providerId="ADAL" clId="{C0C5831E-9EEE-45F9-9193-0E2CE525D02D}" dt="2022-12-16T23:34:33.109" v="6" actId="47"/>
        <pc:sldMkLst>
          <pc:docMk/>
          <pc:sldMk cId="1855293357" sldId="664"/>
        </pc:sldMkLst>
      </pc:sldChg>
      <pc:sldChg chg="add del">
        <pc:chgData name="Belinda Carrasco" userId="6b58e45a-5c05-4d27-b759-15c690784fb8" providerId="ADAL" clId="{C0C5831E-9EEE-45F9-9193-0E2CE525D02D}" dt="2022-12-16T23:34:34.792" v="7" actId="47"/>
        <pc:sldMkLst>
          <pc:docMk/>
          <pc:sldMk cId="4078881671" sldId="665"/>
        </pc:sldMkLst>
      </pc:sldChg>
      <pc:sldChg chg="modSp add">
        <pc:chgData name="Belinda Carrasco" userId="6b58e45a-5c05-4d27-b759-15c690784fb8" providerId="ADAL" clId="{C0C5831E-9EEE-45F9-9193-0E2CE525D02D}" dt="2022-12-16T23:35:46.463" v="11" actId="20577"/>
        <pc:sldMkLst>
          <pc:docMk/>
          <pc:sldMk cId="104241327" sldId="681"/>
        </pc:sldMkLst>
        <pc:graphicFrameChg chg="mod">
          <ac:chgData name="Belinda Carrasco" userId="6b58e45a-5c05-4d27-b759-15c690784fb8" providerId="ADAL" clId="{C0C5831E-9EEE-45F9-9193-0E2CE525D02D}" dt="2022-12-16T23:35:46.463" v="11" actId="20577"/>
          <ac:graphicFrameMkLst>
            <pc:docMk/>
            <pc:sldMk cId="104241327" sldId="681"/>
            <ac:graphicFrameMk id="9" creationId="{9E28C0C9-C5E3-8A54-6A2D-BFC1AEE380CC}"/>
          </ac:graphicFrameMkLst>
        </pc:graphicFrame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image" Target="../media/image8.png"/></Relationships>
</file>

<file path=ppt/diagrams/_rels/drawing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image" Target="../media/image8.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783256-0056-45CB-8F70-61B230CEC249}" type="doc">
      <dgm:prSet loTypeId="urn:microsoft.com/office/officeart/2005/8/layout/hList2" loCatId="list" qsTypeId="urn:microsoft.com/office/officeart/2005/8/quickstyle/simple1" qsCatId="simple" csTypeId="urn:microsoft.com/office/officeart/2005/8/colors/accent1_2" csCatId="accent1" phldr="1"/>
      <dgm:spPr/>
      <dgm:t>
        <a:bodyPr rtlCol="0"/>
        <a:lstStyle/>
        <a:p>
          <a:pPr rtl="0"/>
          <a:endParaRPr lang="en-US"/>
        </a:p>
      </dgm:t>
    </dgm:pt>
    <dgm:pt modelId="{3A5F9CE0-F677-4D69-A720-9A193F4097E3}">
      <dgm:prSet phldrT="[Text]"/>
      <dgm:spPr/>
      <dgm:t>
        <a:bodyPr rtlCol="0"/>
        <a:lstStyle/>
        <a:p>
          <a:pPr rtl="0"/>
          <a:r>
            <a:rPr lang="fr"/>
            <a:t>REGARDER</a:t>
          </a:r>
        </a:p>
      </dgm:t>
    </dgm:pt>
    <dgm:pt modelId="{DBF151BA-B33D-48FB-8EEF-41C50630658D}" type="parTrans" cxnId="{250C62AF-D738-46B0-AB47-E0E04893205C}">
      <dgm:prSet/>
      <dgm:spPr/>
      <dgm:t>
        <a:bodyPr rtlCol="0"/>
        <a:lstStyle/>
        <a:p>
          <a:pPr rtl="0"/>
          <a:endParaRPr lang="en-US"/>
        </a:p>
      </dgm:t>
    </dgm:pt>
    <dgm:pt modelId="{E10CF0EA-4776-457E-B855-C9365ECFFB1C}" type="sibTrans" cxnId="{250C62AF-D738-46B0-AB47-E0E04893205C}">
      <dgm:prSet/>
      <dgm:spPr/>
      <dgm:t>
        <a:bodyPr rtlCol="0"/>
        <a:lstStyle/>
        <a:p>
          <a:pPr rtl="0"/>
          <a:endParaRPr lang="en-US"/>
        </a:p>
      </dgm:t>
    </dgm:pt>
    <dgm:pt modelId="{3071FD08-ECF2-443A-9E36-C02AE1FD123A}">
      <dgm:prSet phldrT="[Text]"/>
      <dgm:spPr/>
      <dgm:t>
        <a:bodyPr rtlCol="0"/>
        <a:lstStyle/>
        <a:p>
          <a:pPr rtl="0"/>
          <a:r>
            <a:rPr lang="fr"/>
            <a:t>S’assurer de la sécurité des personnes</a:t>
          </a:r>
        </a:p>
      </dgm:t>
    </dgm:pt>
    <dgm:pt modelId="{DDE93330-FBDF-4431-84AA-4A59506777DA}" type="parTrans" cxnId="{AE0499E2-A8DD-4C20-841F-E348CC3C7BBC}">
      <dgm:prSet/>
      <dgm:spPr/>
      <dgm:t>
        <a:bodyPr rtlCol="0"/>
        <a:lstStyle/>
        <a:p>
          <a:pPr rtl="0"/>
          <a:endParaRPr lang="en-US"/>
        </a:p>
      </dgm:t>
    </dgm:pt>
    <dgm:pt modelId="{D5C15104-1710-4157-87CC-B9A2C8F7DF7A}" type="sibTrans" cxnId="{AE0499E2-A8DD-4C20-841F-E348CC3C7BBC}">
      <dgm:prSet/>
      <dgm:spPr/>
      <dgm:t>
        <a:bodyPr rtlCol="0"/>
        <a:lstStyle/>
        <a:p>
          <a:pPr rtl="0"/>
          <a:endParaRPr lang="en-US"/>
        </a:p>
      </dgm:t>
    </dgm:pt>
    <dgm:pt modelId="{A8019DB9-7C03-42C2-BDCA-E1B272031AEC}">
      <dgm:prSet phldrT="[Text]"/>
      <dgm:spPr/>
      <dgm:t>
        <a:bodyPr rtlCol="0"/>
        <a:lstStyle/>
        <a:p>
          <a:pPr rtl="0"/>
          <a:r>
            <a:rPr lang="fr"/>
            <a:t>Vérifier si les personnes ont des besoins élémentaires urgents</a:t>
          </a:r>
        </a:p>
      </dgm:t>
    </dgm:pt>
    <dgm:pt modelId="{C3B71DBE-64A7-4629-9F9C-6465BC851273}" type="parTrans" cxnId="{8FD020CE-065A-4D08-B5C6-4B8F74DC199C}">
      <dgm:prSet/>
      <dgm:spPr/>
      <dgm:t>
        <a:bodyPr rtlCol="0"/>
        <a:lstStyle/>
        <a:p>
          <a:pPr rtl="0"/>
          <a:endParaRPr lang="en-US"/>
        </a:p>
      </dgm:t>
    </dgm:pt>
    <dgm:pt modelId="{211F155B-E1E4-4D86-9E86-29B28A6987AF}" type="sibTrans" cxnId="{8FD020CE-065A-4D08-B5C6-4B8F74DC199C}">
      <dgm:prSet/>
      <dgm:spPr/>
      <dgm:t>
        <a:bodyPr rtlCol="0"/>
        <a:lstStyle/>
        <a:p>
          <a:pPr rtl="0"/>
          <a:endParaRPr lang="en-US"/>
        </a:p>
      </dgm:t>
    </dgm:pt>
    <dgm:pt modelId="{2FC54C27-C725-49DB-9109-50954CD81B71}">
      <dgm:prSet phldrT="[Text]"/>
      <dgm:spPr/>
      <dgm:t>
        <a:bodyPr rtlCol="0"/>
        <a:lstStyle/>
        <a:p>
          <a:pPr rtl="0"/>
          <a:r>
            <a:rPr lang="fr"/>
            <a:t>ÉCOUTER</a:t>
          </a:r>
        </a:p>
      </dgm:t>
    </dgm:pt>
    <dgm:pt modelId="{A4FF99A7-CE81-4F07-9D72-6E26E49F8583}" type="parTrans" cxnId="{DE70F51D-1C2A-4860-A97E-3247CCFB4ED1}">
      <dgm:prSet/>
      <dgm:spPr/>
      <dgm:t>
        <a:bodyPr rtlCol="0"/>
        <a:lstStyle/>
        <a:p>
          <a:pPr rtl="0"/>
          <a:endParaRPr lang="en-US"/>
        </a:p>
      </dgm:t>
    </dgm:pt>
    <dgm:pt modelId="{72ADF20A-5153-4295-8DF9-BB1C9843EE6B}" type="sibTrans" cxnId="{DE70F51D-1C2A-4860-A97E-3247CCFB4ED1}">
      <dgm:prSet/>
      <dgm:spPr/>
      <dgm:t>
        <a:bodyPr rtlCol="0"/>
        <a:lstStyle/>
        <a:p>
          <a:pPr rtl="0"/>
          <a:endParaRPr lang="en-US"/>
        </a:p>
      </dgm:t>
    </dgm:pt>
    <dgm:pt modelId="{DA8E62E0-92E7-4F8C-BF05-3AA39BE0B190}">
      <dgm:prSet phldrT="[Text]"/>
      <dgm:spPr/>
      <dgm:t>
        <a:bodyPr rtlCol="0"/>
        <a:lstStyle/>
        <a:p>
          <a:pPr rtl="0"/>
          <a:r>
            <a:rPr lang="fr"/>
            <a:t>Se rapprocher des personnes qui peuvent avoir besoin de soutien</a:t>
          </a:r>
        </a:p>
      </dgm:t>
    </dgm:pt>
    <dgm:pt modelId="{42186C61-3C92-41F9-A94F-774605C7C2F5}" type="parTrans" cxnId="{C3B3A521-5519-4CE0-84AB-4BF9F7E5F4CE}">
      <dgm:prSet/>
      <dgm:spPr/>
      <dgm:t>
        <a:bodyPr rtlCol="0"/>
        <a:lstStyle/>
        <a:p>
          <a:pPr rtl="0"/>
          <a:endParaRPr lang="en-US"/>
        </a:p>
      </dgm:t>
    </dgm:pt>
    <dgm:pt modelId="{16911264-5CE2-4E89-805F-9D3222572A93}" type="sibTrans" cxnId="{C3B3A521-5519-4CE0-84AB-4BF9F7E5F4CE}">
      <dgm:prSet/>
      <dgm:spPr/>
      <dgm:t>
        <a:bodyPr rtlCol="0"/>
        <a:lstStyle/>
        <a:p>
          <a:pPr rtl="0"/>
          <a:endParaRPr lang="en-US"/>
        </a:p>
      </dgm:t>
    </dgm:pt>
    <dgm:pt modelId="{6BE33B19-1382-43DD-B235-1FD14D21D5ED}">
      <dgm:prSet phldrT="[Text]"/>
      <dgm:spPr/>
      <dgm:t>
        <a:bodyPr rtlCol="0"/>
        <a:lstStyle/>
        <a:p>
          <a:pPr rtl="0"/>
          <a:r>
            <a:rPr lang="fr"/>
            <a:t>METTRE EN RELATION</a:t>
          </a:r>
        </a:p>
      </dgm:t>
    </dgm:pt>
    <dgm:pt modelId="{98B5C0B9-5BCC-45C8-B3E7-5DDF0BCFA9AE}" type="parTrans" cxnId="{7B5D642A-C6AB-4F78-B212-CF37AB2C2714}">
      <dgm:prSet/>
      <dgm:spPr/>
      <dgm:t>
        <a:bodyPr rtlCol="0"/>
        <a:lstStyle/>
        <a:p>
          <a:pPr rtl="0"/>
          <a:endParaRPr lang="en-US"/>
        </a:p>
      </dgm:t>
    </dgm:pt>
    <dgm:pt modelId="{2F35564E-896C-4F44-B0BA-95073557A417}" type="sibTrans" cxnId="{7B5D642A-C6AB-4F78-B212-CF37AB2C2714}">
      <dgm:prSet/>
      <dgm:spPr/>
      <dgm:t>
        <a:bodyPr rtlCol="0"/>
        <a:lstStyle/>
        <a:p>
          <a:pPr rtl="0"/>
          <a:endParaRPr lang="en-US"/>
        </a:p>
      </dgm:t>
    </dgm:pt>
    <dgm:pt modelId="{A8B146F8-BC1C-41EF-8C5B-8E2FE7E2761C}">
      <dgm:prSet phldrT="[Text]"/>
      <dgm:spPr/>
      <dgm:t>
        <a:bodyPr rtlCol="0"/>
        <a:lstStyle/>
        <a:p>
          <a:pPr rtl="0"/>
          <a:r>
            <a:rPr lang="fr"/>
            <a:t>Contribuer à satisfaire les besoins fondamentaux et à l’accès aux services</a:t>
          </a:r>
        </a:p>
      </dgm:t>
    </dgm:pt>
    <dgm:pt modelId="{5ECFDBAA-E51A-44DC-AD95-82910602D65F}" type="parTrans" cxnId="{ABDF8FB8-0921-48D7-B5B1-AC6C2B231431}">
      <dgm:prSet/>
      <dgm:spPr/>
      <dgm:t>
        <a:bodyPr rtlCol="0"/>
        <a:lstStyle/>
        <a:p>
          <a:pPr rtl="0"/>
          <a:endParaRPr lang="en-US"/>
        </a:p>
      </dgm:t>
    </dgm:pt>
    <dgm:pt modelId="{16B3B4D8-D756-4D4B-967C-DA4C8AA7D793}" type="sibTrans" cxnId="{ABDF8FB8-0921-48D7-B5B1-AC6C2B231431}">
      <dgm:prSet/>
      <dgm:spPr/>
      <dgm:t>
        <a:bodyPr rtlCol="0"/>
        <a:lstStyle/>
        <a:p>
          <a:pPr rtl="0"/>
          <a:endParaRPr lang="en-US"/>
        </a:p>
      </dgm:t>
    </dgm:pt>
    <dgm:pt modelId="{B396ACB3-4AEC-4B7D-A44B-21D6C1C7FA72}">
      <dgm:prSet phldrT="[Text]"/>
      <dgm:spPr/>
      <dgm:t>
        <a:bodyPr rtlCol="0"/>
        <a:lstStyle/>
        <a:p>
          <a:pPr rtl="0"/>
          <a:r>
            <a:rPr lang="fr"/>
            <a:t>Mettre les gens en contact avec leurs proches et leur permettre d’obtenir un soutien social</a:t>
          </a:r>
        </a:p>
      </dgm:t>
    </dgm:pt>
    <dgm:pt modelId="{0ECC185A-C7A7-471D-85CE-06E0EE20C424}" type="parTrans" cxnId="{FEA93D06-72CF-4861-BEAC-22DC82D120F9}">
      <dgm:prSet/>
      <dgm:spPr/>
      <dgm:t>
        <a:bodyPr rtlCol="0"/>
        <a:lstStyle/>
        <a:p>
          <a:pPr rtl="0"/>
          <a:endParaRPr lang="en-US"/>
        </a:p>
      </dgm:t>
    </dgm:pt>
    <dgm:pt modelId="{2E6FFA74-86B7-4751-8EEA-E1442C0FB044}" type="sibTrans" cxnId="{FEA93D06-72CF-4861-BEAC-22DC82D120F9}">
      <dgm:prSet/>
      <dgm:spPr/>
      <dgm:t>
        <a:bodyPr rtlCol="0"/>
        <a:lstStyle/>
        <a:p>
          <a:pPr rtl="0"/>
          <a:endParaRPr lang="en-US"/>
        </a:p>
      </dgm:t>
    </dgm:pt>
    <dgm:pt modelId="{3AE8623F-0864-42FB-880C-D6478AFA3734}">
      <dgm:prSet phldrT="[Text]"/>
      <dgm:spPr/>
      <dgm:t>
        <a:bodyPr rtlCol="0"/>
        <a:lstStyle/>
        <a:p>
          <a:pPr rtl="0"/>
          <a:endParaRPr lang="en-US" dirty="0"/>
        </a:p>
      </dgm:t>
    </dgm:pt>
    <dgm:pt modelId="{52FD6380-D592-4AA2-A809-F20BF60F5692}" type="parTrans" cxnId="{4A597B33-9AF0-448F-8BE8-BED525529EC8}">
      <dgm:prSet/>
      <dgm:spPr/>
      <dgm:t>
        <a:bodyPr rtlCol="0"/>
        <a:lstStyle/>
        <a:p>
          <a:pPr rtl="0"/>
          <a:endParaRPr lang="en-US"/>
        </a:p>
      </dgm:t>
    </dgm:pt>
    <dgm:pt modelId="{4FDBACCA-CC7A-4682-B94A-3FAA821ACA25}" type="sibTrans" cxnId="{4A597B33-9AF0-448F-8BE8-BED525529EC8}">
      <dgm:prSet/>
      <dgm:spPr/>
      <dgm:t>
        <a:bodyPr rtlCol="0"/>
        <a:lstStyle/>
        <a:p>
          <a:pPr rtl="0"/>
          <a:endParaRPr lang="en-US"/>
        </a:p>
      </dgm:t>
    </dgm:pt>
    <dgm:pt modelId="{31968474-EBED-46BB-A93A-162459980C7D}">
      <dgm:prSet phldrT="[Text]"/>
      <dgm:spPr/>
      <dgm:t>
        <a:bodyPr rtlCol="0"/>
        <a:lstStyle/>
        <a:p>
          <a:pPr rtl="0"/>
          <a:r>
            <a:rPr lang="fr"/>
            <a:t>Donner des informations</a:t>
          </a:r>
        </a:p>
      </dgm:t>
    </dgm:pt>
    <dgm:pt modelId="{752A2C65-10EE-418F-91E5-F75D0DB69E2B}" type="parTrans" cxnId="{2F6ADADC-98C2-446D-A143-864D60E6D341}">
      <dgm:prSet/>
      <dgm:spPr/>
      <dgm:t>
        <a:bodyPr rtlCol="0"/>
        <a:lstStyle/>
        <a:p>
          <a:pPr rtl="0"/>
          <a:endParaRPr lang="en-US"/>
        </a:p>
      </dgm:t>
    </dgm:pt>
    <dgm:pt modelId="{30F1560E-80C1-4BA2-90FB-192ECD1EEBF6}" type="sibTrans" cxnId="{2F6ADADC-98C2-446D-A143-864D60E6D341}">
      <dgm:prSet/>
      <dgm:spPr/>
      <dgm:t>
        <a:bodyPr rtlCol="0"/>
        <a:lstStyle/>
        <a:p>
          <a:pPr rtl="0"/>
          <a:endParaRPr lang="en-US"/>
        </a:p>
      </dgm:t>
    </dgm:pt>
    <dgm:pt modelId="{FDFCF868-6DF3-4470-9B86-6C74D81CDA7D}">
      <dgm:prSet phldrT="[Text]"/>
      <dgm:spPr/>
      <dgm:t>
        <a:bodyPr rtlCol="0"/>
        <a:lstStyle/>
        <a:p>
          <a:pPr rtl="0"/>
          <a:r>
            <a:rPr lang="fr"/>
            <a:t>Vérifier si les personnes ont des réactions de détresse graves</a:t>
          </a:r>
        </a:p>
      </dgm:t>
    </dgm:pt>
    <dgm:pt modelId="{1A92670A-2A82-4FFA-9384-A69E66DF8BA3}" type="parTrans" cxnId="{F20B584E-3868-44EE-9DF8-8B20658F1BD9}">
      <dgm:prSet/>
      <dgm:spPr/>
      <dgm:t>
        <a:bodyPr rtlCol="0"/>
        <a:lstStyle/>
        <a:p>
          <a:pPr rtl="0"/>
          <a:endParaRPr lang="en-US"/>
        </a:p>
      </dgm:t>
    </dgm:pt>
    <dgm:pt modelId="{D6D8C87A-4996-4416-AF5E-CE309DFACD17}" type="sibTrans" cxnId="{F20B584E-3868-44EE-9DF8-8B20658F1BD9}">
      <dgm:prSet/>
      <dgm:spPr/>
      <dgm:t>
        <a:bodyPr rtlCol="0"/>
        <a:lstStyle/>
        <a:p>
          <a:pPr rtl="0"/>
          <a:endParaRPr lang="en-US"/>
        </a:p>
      </dgm:t>
    </dgm:pt>
    <dgm:pt modelId="{74326160-100C-453E-9BC0-534F9D903B1D}">
      <dgm:prSet phldrT="[Text]"/>
      <dgm:spPr/>
      <dgm:t>
        <a:bodyPr rtlCol="0"/>
        <a:lstStyle/>
        <a:p>
          <a:pPr rtl="0"/>
          <a:endParaRPr lang="en-US" dirty="0"/>
        </a:p>
      </dgm:t>
    </dgm:pt>
    <dgm:pt modelId="{949005A3-0EBE-4087-9311-47F8C594BAB9}" type="parTrans" cxnId="{476356CE-40F2-4BF5-9DAD-40217E4EF998}">
      <dgm:prSet/>
      <dgm:spPr/>
      <dgm:t>
        <a:bodyPr rtlCol="0"/>
        <a:lstStyle/>
        <a:p>
          <a:pPr rtl="0"/>
          <a:endParaRPr lang="en-US"/>
        </a:p>
      </dgm:t>
    </dgm:pt>
    <dgm:pt modelId="{BBA00968-9382-4A5D-BAC3-FD6AAFB3E4FC}" type="sibTrans" cxnId="{476356CE-40F2-4BF5-9DAD-40217E4EF998}">
      <dgm:prSet/>
      <dgm:spPr/>
      <dgm:t>
        <a:bodyPr rtlCol="0"/>
        <a:lstStyle/>
        <a:p>
          <a:pPr rtl="0"/>
          <a:endParaRPr lang="en-US"/>
        </a:p>
      </dgm:t>
    </dgm:pt>
    <dgm:pt modelId="{755D2C3B-6D6F-43BB-BBCA-3572E6487569}">
      <dgm:prSet phldrT="[Text]"/>
      <dgm:spPr/>
      <dgm:t>
        <a:bodyPr rtlCol="0"/>
        <a:lstStyle/>
        <a:p>
          <a:pPr rtl="0"/>
          <a:r>
            <a:rPr lang="fr"/>
            <a:t>Demander aux personnes quels sont leurs besoins et problèmes</a:t>
          </a:r>
        </a:p>
      </dgm:t>
    </dgm:pt>
    <dgm:pt modelId="{D93FC950-B3FD-46D9-9375-FB72E5D70C35}" type="parTrans" cxnId="{E7B62089-D98F-46DB-B82F-162413B93961}">
      <dgm:prSet/>
      <dgm:spPr/>
      <dgm:t>
        <a:bodyPr rtlCol="0"/>
        <a:lstStyle/>
        <a:p>
          <a:pPr rtl="0"/>
          <a:endParaRPr lang="en-US"/>
        </a:p>
      </dgm:t>
    </dgm:pt>
    <dgm:pt modelId="{4F38960F-7803-4FA7-92C0-359CBF769F61}" type="sibTrans" cxnId="{E7B62089-D98F-46DB-B82F-162413B93961}">
      <dgm:prSet/>
      <dgm:spPr/>
      <dgm:t>
        <a:bodyPr rtlCol="0"/>
        <a:lstStyle/>
        <a:p>
          <a:pPr rtl="0"/>
          <a:endParaRPr lang="en-US"/>
        </a:p>
      </dgm:t>
    </dgm:pt>
    <dgm:pt modelId="{669A3C67-8DC6-4AFD-B57E-F24DF9278514}">
      <dgm:prSet phldrT="[Text]"/>
      <dgm:spPr/>
      <dgm:t>
        <a:bodyPr rtlCol="0"/>
        <a:lstStyle/>
        <a:p>
          <a:pPr rtl="0"/>
          <a:r>
            <a:rPr lang="fr"/>
            <a:t>Écouter les gens et essayer de les apaiser</a:t>
          </a:r>
        </a:p>
      </dgm:t>
    </dgm:pt>
    <dgm:pt modelId="{214E84BC-0DD2-4C5B-86FC-FC3A47DE0F66}" type="parTrans" cxnId="{95753C94-5331-4E94-B172-D8EC12348266}">
      <dgm:prSet/>
      <dgm:spPr/>
      <dgm:t>
        <a:bodyPr rtlCol="0"/>
        <a:lstStyle/>
        <a:p>
          <a:pPr rtl="0"/>
          <a:endParaRPr lang="en-US"/>
        </a:p>
      </dgm:t>
    </dgm:pt>
    <dgm:pt modelId="{5CFFC8DB-CF69-4DA7-80AF-76C2A1198E91}" type="sibTrans" cxnId="{95753C94-5331-4E94-B172-D8EC12348266}">
      <dgm:prSet/>
      <dgm:spPr/>
      <dgm:t>
        <a:bodyPr rtlCol="0"/>
        <a:lstStyle/>
        <a:p>
          <a:pPr rtl="0"/>
          <a:endParaRPr lang="en-US"/>
        </a:p>
      </dgm:t>
    </dgm:pt>
    <dgm:pt modelId="{945E2079-6748-4A70-AA7C-5584F51F37D2}">
      <dgm:prSet phldrT="[Text]"/>
      <dgm:spPr/>
      <dgm:t>
        <a:bodyPr rtlCol="0"/>
        <a:lstStyle/>
        <a:p>
          <a:pPr rtl="0"/>
          <a:endParaRPr lang="en-US" dirty="0"/>
        </a:p>
      </dgm:t>
    </dgm:pt>
    <dgm:pt modelId="{1C4B58A6-64AA-4D19-898B-0A5248A83423}" type="parTrans" cxnId="{4B0FC1A2-7AEA-42CB-89A9-DBD0F4B3DEF8}">
      <dgm:prSet/>
      <dgm:spPr/>
      <dgm:t>
        <a:bodyPr rtlCol="0"/>
        <a:lstStyle/>
        <a:p>
          <a:pPr rtl="0"/>
          <a:endParaRPr lang="en-US"/>
        </a:p>
      </dgm:t>
    </dgm:pt>
    <dgm:pt modelId="{28EBFEEB-B6B8-4515-8167-4B16FFE555FB}" type="sibTrans" cxnId="{4B0FC1A2-7AEA-42CB-89A9-DBD0F4B3DEF8}">
      <dgm:prSet/>
      <dgm:spPr/>
      <dgm:t>
        <a:bodyPr rtlCol="0"/>
        <a:lstStyle/>
        <a:p>
          <a:pPr rtl="0"/>
          <a:endParaRPr lang="en-US"/>
        </a:p>
      </dgm:t>
    </dgm:pt>
    <dgm:pt modelId="{C7B58B7E-B385-454E-B1BB-7DA60E10784C}">
      <dgm:prSet phldrT="[Text]"/>
      <dgm:spPr/>
      <dgm:t>
        <a:bodyPr rtlCol="0"/>
        <a:lstStyle/>
        <a:p>
          <a:pPr rtl="0"/>
          <a:endParaRPr lang="en-US" dirty="0"/>
        </a:p>
      </dgm:t>
    </dgm:pt>
    <dgm:pt modelId="{68BD42A7-8F52-4F31-B489-9EC088255544}" type="parTrans" cxnId="{88ED7360-0B21-4089-BAF3-84ECC69FA56B}">
      <dgm:prSet/>
      <dgm:spPr/>
      <dgm:t>
        <a:bodyPr rtlCol="0"/>
        <a:lstStyle/>
        <a:p>
          <a:pPr rtl="0"/>
          <a:endParaRPr lang="en-US"/>
        </a:p>
      </dgm:t>
    </dgm:pt>
    <dgm:pt modelId="{DA0A19B7-86F9-4D0B-8CFC-69F4C3693607}" type="sibTrans" cxnId="{88ED7360-0B21-4089-BAF3-84ECC69FA56B}">
      <dgm:prSet/>
      <dgm:spPr/>
      <dgm:t>
        <a:bodyPr rtlCol="0"/>
        <a:lstStyle/>
        <a:p>
          <a:pPr rtl="0"/>
          <a:endParaRPr lang="en-US"/>
        </a:p>
      </dgm:t>
    </dgm:pt>
    <dgm:pt modelId="{AB6F0A66-AB19-49E0-BAF2-EAB0C794C7CF}" type="pres">
      <dgm:prSet presAssocID="{00783256-0056-45CB-8F70-61B230CEC249}" presName="linearFlow" presStyleCnt="0">
        <dgm:presLayoutVars>
          <dgm:dir/>
          <dgm:animLvl val="lvl"/>
          <dgm:resizeHandles/>
        </dgm:presLayoutVars>
      </dgm:prSet>
      <dgm:spPr/>
    </dgm:pt>
    <dgm:pt modelId="{07EBB70A-E31C-4CA0-9698-E83E776BDA50}" type="pres">
      <dgm:prSet presAssocID="{3A5F9CE0-F677-4D69-A720-9A193F4097E3}" presName="compositeNode" presStyleCnt="0">
        <dgm:presLayoutVars>
          <dgm:bulletEnabled val="1"/>
        </dgm:presLayoutVars>
      </dgm:prSet>
      <dgm:spPr/>
    </dgm:pt>
    <dgm:pt modelId="{85AA79D2-19B7-480F-BAD1-083A4D615045}" type="pres">
      <dgm:prSet presAssocID="{3A5F9CE0-F677-4D69-A720-9A193F4097E3}" presName="image" presStyleLbl="fgImgPlace1" presStyleIdx="0" presStyleCnt="3" custLinFactNeighborX="5270" custLinFactNeighborY="-38830"/>
      <dgm:spPr>
        <a:blipFill rotWithShape="1">
          <a:blip xmlns:r="http://schemas.openxmlformats.org/officeDocument/2006/relationships" r:embed="rId1"/>
          <a:srcRect/>
          <a:stretch>
            <a:fillRect/>
          </a:stretch>
        </a:blipFill>
      </dgm:spPr>
    </dgm:pt>
    <dgm:pt modelId="{EA1035B0-93C1-4813-9DCB-5DA33116E339}" type="pres">
      <dgm:prSet presAssocID="{3A5F9CE0-F677-4D69-A720-9A193F4097E3}" presName="childNode" presStyleLbl="node1" presStyleIdx="0" presStyleCnt="3">
        <dgm:presLayoutVars>
          <dgm:bulletEnabled val="1"/>
        </dgm:presLayoutVars>
      </dgm:prSet>
      <dgm:spPr/>
    </dgm:pt>
    <dgm:pt modelId="{CA168AB6-9B3B-45B9-B056-0997D3CFC4E9}" type="pres">
      <dgm:prSet presAssocID="{3A5F9CE0-F677-4D69-A720-9A193F4097E3}" presName="parentNode" presStyleLbl="revTx" presStyleIdx="0" presStyleCnt="3">
        <dgm:presLayoutVars>
          <dgm:chMax val="0"/>
          <dgm:bulletEnabled val="1"/>
        </dgm:presLayoutVars>
      </dgm:prSet>
      <dgm:spPr/>
    </dgm:pt>
    <dgm:pt modelId="{818FF914-0B94-4827-BC41-80590251C4C8}" type="pres">
      <dgm:prSet presAssocID="{E10CF0EA-4776-457E-B855-C9365ECFFB1C}" presName="sibTrans" presStyleCnt="0"/>
      <dgm:spPr/>
    </dgm:pt>
    <dgm:pt modelId="{E463625C-1FAE-44A1-8B9F-E2505CDBCE5F}" type="pres">
      <dgm:prSet presAssocID="{2FC54C27-C725-49DB-9109-50954CD81B71}" presName="compositeNode" presStyleCnt="0">
        <dgm:presLayoutVars>
          <dgm:bulletEnabled val="1"/>
        </dgm:presLayoutVars>
      </dgm:prSet>
      <dgm:spPr/>
    </dgm:pt>
    <dgm:pt modelId="{B62823F8-0DCB-4C44-8AEF-0D19CB533CBC}" type="pres">
      <dgm:prSet presAssocID="{2FC54C27-C725-49DB-9109-50954CD81B71}" presName="image" presStyleLbl="fgImgPlace1" presStyleIdx="1" presStyleCnt="3" custLinFactNeighborX="3797" custLinFactNeighborY="-42342"/>
      <dgm:spPr>
        <a:blipFill rotWithShape="1">
          <a:blip xmlns:r="http://schemas.openxmlformats.org/officeDocument/2006/relationships" r:embed="rId2"/>
          <a:srcRect/>
          <a:stretch>
            <a:fillRect/>
          </a:stretch>
        </a:blipFill>
      </dgm:spPr>
    </dgm:pt>
    <dgm:pt modelId="{23B193E2-EDEA-4A4E-AF61-381C355B7AE9}" type="pres">
      <dgm:prSet presAssocID="{2FC54C27-C725-49DB-9109-50954CD81B71}" presName="childNode" presStyleLbl="node1" presStyleIdx="1" presStyleCnt="3">
        <dgm:presLayoutVars>
          <dgm:bulletEnabled val="1"/>
        </dgm:presLayoutVars>
      </dgm:prSet>
      <dgm:spPr/>
    </dgm:pt>
    <dgm:pt modelId="{227753F0-955F-470F-87A5-44DF5B411453}" type="pres">
      <dgm:prSet presAssocID="{2FC54C27-C725-49DB-9109-50954CD81B71}" presName="parentNode" presStyleLbl="revTx" presStyleIdx="1" presStyleCnt="3">
        <dgm:presLayoutVars>
          <dgm:chMax val="0"/>
          <dgm:bulletEnabled val="1"/>
        </dgm:presLayoutVars>
      </dgm:prSet>
      <dgm:spPr/>
    </dgm:pt>
    <dgm:pt modelId="{DDD4E099-3F54-45BA-B2D2-E625E9E1F618}" type="pres">
      <dgm:prSet presAssocID="{72ADF20A-5153-4295-8DF9-BB1C9843EE6B}" presName="sibTrans" presStyleCnt="0"/>
      <dgm:spPr/>
    </dgm:pt>
    <dgm:pt modelId="{C6490420-23D0-41F2-BCC6-3369BDD07F51}" type="pres">
      <dgm:prSet presAssocID="{6BE33B19-1382-43DD-B235-1FD14D21D5ED}" presName="compositeNode" presStyleCnt="0">
        <dgm:presLayoutVars>
          <dgm:bulletEnabled val="1"/>
        </dgm:presLayoutVars>
      </dgm:prSet>
      <dgm:spPr/>
    </dgm:pt>
    <dgm:pt modelId="{F5BAD921-D17D-4E44-B6CE-EAA3B05D75D1}" type="pres">
      <dgm:prSet presAssocID="{6BE33B19-1382-43DD-B235-1FD14D21D5ED}" presName="image" presStyleLbl="fgImgPlace1" presStyleIdx="2" presStyleCnt="3" custScaleX="88013" custScaleY="84807" custLinFactNeighborX="-2494" custLinFactNeighborY="-34859"/>
      <dgm:spPr>
        <a:blipFill rotWithShape="1">
          <a:blip xmlns:r="http://schemas.openxmlformats.org/officeDocument/2006/relationships" r:embed="rId3"/>
          <a:srcRect/>
          <a:stretch>
            <a:fillRect t="-2000" b="-2000"/>
          </a:stretch>
        </a:blipFill>
      </dgm:spPr>
    </dgm:pt>
    <dgm:pt modelId="{856039CB-26EC-4FE4-AB7C-37CC284C0BC3}" type="pres">
      <dgm:prSet presAssocID="{6BE33B19-1382-43DD-B235-1FD14D21D5ED}" presName="childNode" presStyleLbl="node1" presStyleIdx="2" presStyleCnt="3">
        <dgm:presLayoutVars>
          <dgm:bulletEnabled val="1"/>
        </dgm:presLayoutVars>
      </dgm:prSet>
      <dgm:spPr/>
    </dgm:pt>
    <dgm:pt modelId="{86F521C5-9800-4A91-8B6D-A146B9A59337}" type="pres">
      <dgm:prSet presAssocID="{6BE33B19-1382-43DD-B235-1FD14D21D5ED}" presName="parentNode" presStyleLbl="revTx" presStyleIdx="2" presStyleCnt="3">
        <dgm:presLayoutVars>
          <dgm:chMax val="0"/>
          <dgm:bulletEnabled val="1"/>
        </dgm:presLayoutVars>
      </dgm:prSet>
      <dgm:spPr/>
    </dgm:pt>
  </dgm:ptLst>
  <dgm:cxnLst>
    <dgm:cxn modelId="{512DAD03-5E5D-426D-BA4C-F130EEE4D082}" type="presOf" srcId="{3A5F9CE0-F677-4D69-A720-9A193F4097E3}" destId="{CA168AB6-9B3B-45B9-B056-0997D3CFC4E9}" srcOrd="0" destOrd="0" presId="urn:microsoft.com/office/officeart/2005/8/layout/hList2"/>
    <dgm:cxn modelId="{FEA93D06-72CF-4861-BEAC-22DC82D120F9}" srcId="{6BE33B19-1382-43DD-B235-1FD14D21D5ED}" destId="{B396ACB3-4AEC-4B7D-A44B-21D6C1C7FA72}" srcOrd="4" destOrd="0" parTransId="{0ECC185A-C7A7-471D-85CE-06E0EE20C424}" sibTransId="{2E6FFA74-86B7-4751-8EEA-E1442C0FB044}"/>
    <dgm:cxn modelId="{352D320E-2E4F-41F9-AC08-2D7A76551F19}" type="presOf" srcId="{B396ACB3-4AEC-4B7D-A44B-21D6C1C7FA72}" destId="{856039CB-26EC-4FE4-AB7C-37CC284C0BC3}" srcOrd="0" destOrd="4" presId="urn:microsoft.com/office/officeart/2005/8/layout/hList2"/>
    <dgm:cxn modelId="{4D4F3C1B-546F-4636-8980-51EA8CF4A836}" type="presOf" srcId="{A8B146F8-BC1C-41EF-8C5B-8E2FE7E2761C}" destId="{856039CB-26EC-4FE4-AB7C-37CC284C0BC3}" srcOrd="0" destOrd="0" presId="urn:microsoft.com/office/officeart/2005/8/layout/hList2"/>
    <dgm:cxn modelId="{DE70F51D-1C2A-4860-A97E-3247CCFB4ED1}" srcId="{00783256-0056-45CB-8F70-61B230CEC249}" destId="{2FC54C27-C725-49DB-9109-50954CD81B71}" srcOrd="1" destOrd="0" parTransId="{A4FF99A7-CE81-4F07-9D72-6E26E49F8583}" sibTransId="{72ADF20A-5153-4295-8DF9-BB1C9843EE6B}"/>
    <dgm:cxn modelId="{15B89D1E-3940-449F-B63E-A3655011DB1E}" type="presOf" srcId="{3071FD08-ECF2-443A-9E36-C02AE1FD123A}" destId="{EA1035B0-93C1-4813-9DCB-5DA33116E339}" srcOrd="0" destOrd="0" presId="urn:microsoft.com/office/officeart/2005/8/layout/hList2"/>
    <dgm:cxn modelId="{C3B3A521-5519-4CE0-84AB-4BF9F7E5F4CE}" srcId="{2FC54C27-C725-49DB-9109-50954CD81B71}" destId="{DA8E62E0-92E7-4F8C-BF05-3AA39BE0B190}" srcOrd="0" destOrd="0" parTransId="{42186C61-3C92-41F9-A94F-774605C7C2F5}" sibTransId="{16911264-5CE2-4E89-805F-9D3222572A93}"/>
    <dgm:cxn modelId="{7B5D642A-C6AB-4F78-B212-CF37AB2C2714}" srcId="{00783256-0056-45CB-8F70-61B230CEC249}" destId="{6BE33B19-1382-43DD-B235-1FD14D21D5ED}" srcOrd="2" destOrd="0" parTransId="{98B5C0B9-5BCC-45C8-B3E7-5DDF0BCFA9AE}" sibTransId="{2F35564E-896C-4F44-B0BA-95073557A417}"/>
    <dgm:cxn modelId="{1BAF472A-D412-4BF0-BA63-21EA6D88271E}" type="presOf" srcId="{FDFCF868-6DF3-4470-9B86-6C74D81CDA7D}" destId="{EA1035B0-93C1-4813-9DCB-5DA33116E339}" srcOrd="0" destOrd="4" presId="urn:microsoft.com/office/officeart/2005/8/layout/hList2"/>
    <dgm:cxn modelId="{A517A42A-4694-4BAB-ADA7-355082B54129}" type="presOf" srcId="{945E2079-6748-4A70-AA7C-5584F51F37D2}" destId="{856039CB-26EC-4FE4-AB7C-37CC284C0BC3}" srcOrd="0" destOrd="1" presId="urn:microsoft.com/office/officeart/2005/8/layout/hList2"/>
    <dgm:cxn modelId="{84F3C42E-F81F-429B-86DB-601D8DF904D2}" type="presOf" srcId="{6BE33B19-1382-43DD-B235-1FD14D21D5ED}" destId="{86F521C5-9800-4A91-8B6D-A146B9A59337}" srcOrd="0" destOrd="0" presId="urn:microsoft.com/office/officeart/2005/8/layout/hList2"/>
    <dgm:cxn modelId="{4A597B33-9AF0-448F-8BE8-BED525529EC8}" srcId="{3A5F9CE0-F677-4D69-A720-9A193F4097E3}" destId="{3AE8623F-0864-42FB-880C-D6478AFA3734}" srcOrd="1" destOrd="0" parTransId="{52FD6380-D592-4AA2-A809-F20BF60F5692}" sibTransId="{4FDBACCA-CC7A-4682-B94A-3FAA821ACA25}"/>
    <dgm:cxn modelId="{6F19B637-FF05-435A-A996-4944E6A6F03A}" type="presOf" srcId="{74326160-100C-453E-9BC0-534F9D903B1D}" destId="{EA1035B0-93C1-4813-9DCB-5DA33116E339}" srcOrd="0" destOrd="3" presId="urn:microsoft.com/office/officeart/2005/8/layout/hList2"/>
    <dgm:cxn modelId="{88ED7360-0B21-4089-BAF3-84ECC69FA56B}" srcId="{6BE33B19-1382-43DD-B235-1FD14D21D5ED}" destId="{C7B58B7E-B385-454E-B1BB-7DA60E10784C}" srcOrd="3" destOrd="0" parTransId="{68BD42A7-8F52-4F31-B489-9EC088255544}" sibTransId="{DA0A19B7-86F9-4D0B-8CFC-69F4C3693607}"/>
    <dgm:cxn modelId="{C6857746-EDDA-49CA-B5DE-17EC61AFB118}" type="presOf" srcId="{2FC54C27-C725-49DB-9109-50954CD81B71}" destId="{227753F0-955F-470F-87A5-44DF5B411453}" srcOrd="0" destOrd="0" presId="urn:microsoft.com/office/officeart/2005/8/layout/hList2"/>
    <dgm:cxn modelId="{F20B584E-3868-44EE-9DF8-8B20658F1BD9}" srcId="{3A5F9CE0-F677-4D69-A720-9A193F4097E3}" destId="{FDFCF868-6DF3-4470-9B86-6C74D81CDA7D}" srcOrd="4" destOrd="0" parTransId="{1A92670A-2A82-4FFA-9384-A69E66DF8BA3}" sibTransId="{D6D8C87A-4996-4416-AF5E-CE309DFACD17}"/>
    <dgm:cxn modelId="{D144F34E-B472-4BC6-8D5D-61BF4019E419}" type="presOf" srcId="{3AE8623F-0864-42FB-880C-D6478AFA3734}" destId="{EA1035B0-93C1-4813-9DCB-5DA33116E339}" srcOrd="0" destOrd="1" presId="urn:microsoft.com/office/officeart/2005/8/layout/hList2"/>
    <dgm:cxn modelId="{188A3074-9222-47A5-A56C-DDF4B056926A}" type="presOf" srcId="{755D2C3B-6D6F-43BB-BBCA-3572E6487569}" destId="{23B193E2-EDEA-4A4E-AF61-381C355B7AE9}" srcOrd="0" destOrd="1" presId="urn:microsoft.com/office/officeart/2005/8/layout/hList2"/>
    <dgm:cxn modelId="{14576576-1152-462D-9C26-852119690353}" type="presOf" srcId="{C7B58B7E-B385-454E-B1BB-7DA60E10784C}" destId="{856039CB-26EC-4FE4-AB7C-37CC284C0BC3}" srcOrd="0" destOrd="3" presId="urn:microsoft.com/office/officeart/2005/8/layout/hList2"/>
    <dgm:cxn modelId="{5D912584-2A88-4E94-AE05-96354AC6436D}" type="presOf" srcId="{669A3C67-8DC6-4AFD-B57E-F24DF9278514}" destId="{23B193E2-EDEA-4A4E-AF61-381C355B7AE9}" srcOrd="0" destOrd="2" presId="urn:microsoft.com/office/officeart/2005/8/layout/hList2"/>
    <dgm:cxn modelId="{E7B62089-D98F-46DB-B82F-162413B93961}" srcId="{2FC54C27-C725-49DB-9109-50954CD81B71}" destId="{755D2C3B-6D6F-43BB-BBCA-3572E6487569}" srcOrd="1" destOrd="0" parTransId="{D93FC950-B3FD-46D9-9375-FB72E5D70C35}" sibTransId="{4F38960F-7803-4FA7-92C0-359CBF769F61}"/>
    <dgm:cxn modelId="{95753C94-5331-4E94-B172-D8EC12348266}" srcId="{2FC54C27-C725-49DB-9109-50954CD81B71}" destId="{669A3C67-8DC6-4AFD-B57E-F24DF9278514}" srcOrd="2" destOrd="0" parTransId="{214E84BC-0DD2-4C5B-86FC-FC3A47DE0F66}" sibTransId="{5CFFC8DB-CF69-4DA7-80AF-76C2A1198E91}"/>
    <dgm:cxn modelId="{69DEA79C-DDDC-429B-A82A-62017F770918}" type="presOf" srcId="{DA8E62E0-92E7-4F8C-BF05-3AA39BE0B190}" destId="{23B193E2-EDEA-4A4E-AF61-381C355B7AE9}" srcOrd="0" destOrd="0" presId="urn:microsoft.com/office/officeart/2005/8/layout/hList2"/>
    <dgm:cxn modelId="{90C921A0-857D-47FD-B0C6-935BEEAAEF41}" type="presOf" srcId="{00783256-0056-45CB-8F70-61B230CEC249}" destId="{AB6F0A66-AB19-49E0-BAF2-EAB0C794C7CF}" srcOrd="0" destOrd="0" presId="urn:microsoft.com/office/officeart/2005/8/layout/hList2"/>
    <dgm:cxn modelId="{4B0FC1A2-7AEA-42CB-89A9-DBD0F4B3DEF8}" srcId="{6BE33B19-1382-43DD-B235-1FD14D21D5ED}" destId="{945E2079-6748-4A70-AA7C-5584F51F37D2}" srcOrd="1" destOrd="0" parTransId="{1C4B58A6-64AA-4D19-898B-0A5248A83423}" sibTransId="{28EBFEEB-B6B8-4515-8167-4B16FFE555FB}"/>
    <dgm:cxn modelId="{250C62AF-D738-46B0-AB47-E0E04893205C}" srcId="{00783256-0056-45CB-8F70-61B230CEC249}" destId="{3A5F9CE0-F677-4D69-A720-9A193F4097E3}" srcOrd="0" destOrd="0" parTransId="{DBF151BA-B33D-48FB-8EEF-41C50630658D}" sibTransId="{E10CF0EA-4776-457E-B855-C9365ECFFB1C}"/>
    <dgm:cxn modelId="{ABDF8FB8-0921-48D7-B5B1-AC6C2B231431}" srcId="{6BE33B19-1382-43DD-B235-1FD14D21D5ED}" destId="{A8B146F8-BC1C-41EF-8C5B-8E2FE7E2761C}" srcOrd="0" destOrd="0" parTransId="{5ECFDBAA-E51A-44DC-AD95-82910602D65F}" sibTransId="{16B3B4D8-D756-4D4B-967C-DA4C8AA7D793}"/>
    <dgm:cxn modelId="{EF9A19C7-BF4E-4929-8600-75A65BE064E8}" type="presOf" srcId="{A8019DB9-7C03-42C2-BDCA-E1B272031AEC}" destId="{EA1035B0-93C1-4813-9DCB-5DA33116E339}" srcOrd="0" destOrd="2" presId="urn:microsoft.com/office/officeart/2005/8/layout/hList2"/>
    <dgm:cxn modelId="{8FD020CE-065A-4D08-B5C6-4B8F74DC199C}" srcId="{3A5F9CE0-F677-4D69-A720-9A193F4097E3}" destId="{A8019DB9-7C03-42C2-BDCA-E1B272031AEC}" srcOrd="2" destOrd="0" parTransId="{C3B71DBE-64A7-4629-9F9C-6465BC851273}" sibTransId="{211F155B-E1E4-4D86-9E86-29B28A6987AF}"/>
    <dgm:cxn modelId="{476356CE-40F2-4BF5-9DAD-40217E4EF998}" srcId="{3A5F9CE0-F677-4D69-A720-9A193F4097E3}" destId="{74326160-100C-453E-9BC0-534F9D903B1D}" srcOrd="3" destOrd="0" parTransId="{949005A3-0EBE-4087-9311-47F8C594BAB9}" sibTransId="{BBA00968-9382-4A5D-BAC3-FD6AAFB3E4FC}"/>
    <dgm:cxn modelId="{2F6ADADC-98C2-446D-A143-864D60E6D341}" srcId="{6BE33B19-1382-43DD-B235-1FD14D21D5ED}" destId="{31968474-EBED-46BB-A93A-162459980C7D}" srcOrd="2" destOrd="0" parTransId="{752A2C65-10EE-418F-91E5-F75D0DB69E2B}" sibTransId="{30F1560E-80C1-4BA2-90FB-192ECD1EEBF6}"/>
    <dgm:cxn modelId="{AE0499E2-A8DD-4C20-841F-E348CC3C7BBC}" srcId="{3A5F9CE0-F677-4D69-A720-9A193F4097E3}" destId="{3071FD08-ECF2-443A-9E36-C02AE1FD123A}" srcOrd="0" destOrd="0" parTransId="{DDE93330-FBDF-4431-84AA-4A59506777DA}" sibTransId="{D5C15104-1710-4157-87CC-B9A2C8F7DF7A}"/>
    <dgm:cxn modelId="{8050FDF0-4443-446E-BBCF-BC0BDD80B1A0}" type="presOf" srcId="{31968474-EBED-46BB-A93A-162459980C7D}" destId="{856039CB-26EC-4FE4-AB7C-37CC284C0BC3}" srcOrd="0" destOrd="2" presId="urn:microsoft.com/office/officeart/2005/8/layout/hList2"/>
    <dgm:cxn modelId="{9F0608DA-BB68-42C6-B5EF-AEA906C81004}" type="presParOf" srcId="{AB6F0A66-AB19-49E0-BAF2-EAB0C794C7CF}" destId="{07EBB70A-E31C-4CA0-9698-E83E776BDA50}" srcOrd="0" destOrd="0" presId="urn:microsoft.com/office/officeart/2005/8/layout/hList2"/>
    <dgm:cxn modelId="{813CE7BD-2A87-4F9E-8CE7-9666335B5625}" type="presParOf" srcId="{07EBB70A-E31C-4CA0-9698-E83E776BDA50}" destId="{85AA79D2-19B7-480F-BAD1-083A4D615045}" srcOrd="0" destOrd="0" presId="urn:microsoft.com/office/officeart/2005/8/layout/hList2"/>
    <dgm:cxn modelId="{783EAA0F-0DD4-4832-B96B-191CBA792F55}" type="presParOf" srcId="{07EBB70A-E31C-4CA0-9698-E83E776BDA50}" destId="{EA1035B0-93C1-4813-9DCB-5DA33116E339}" srcOrd="1" destOrd="0" presId="urn:microsoft.com/office/officeart/2005/8/layout/hList2"/>
    <dgm:cxn modelId="{234ED736-6B74-4ED3-BFA4-04F2E86025CB}" type="presParOf" srcId="{07EBB70A-E31C-4CA0-9698-E83E776BDA50}" destId="{CA168AB6-9B3B-45B9-B056-0997D3CFC4E9}" srcOrd="2" destOrd="0" presId="urn:microsoft.com/office/officeart/2005/8/layout/hList2"/>
    <dgm:cxn modelId="{68739F90-6A2E-4B38-AD95-9C2F87E7EEE5}" type="presParOf" srcId="{AB6F0A66-AB19-49E0-BAF2-EAB0C794C7CF}" destId="{818FF914-0B94-4827-BC41-80590251C4C8}" srcOrd="1" destOrd="0" presId="urn:microsoft.com/office/officeart/2005/8/layout/hList2"/>
    <dgm:cxn modelId="{ED07CBB8-B97A-48BC-90AD-AE3D665DEEE0}" type="presParOf" srcId="{AB6F0A66-AB19-49E0-BAF2-EAB0C794C7CF}" destId="{E463625C-1FAE-44A1-8B9F-E2505CDBCE5F}" srcOrd="2" destOrd="0" presId="urn:microsoft.com/office/officeart/2005/8/layout/hList2"/>
    <dgm:cxn modelId="{CD1C936D-F16A-42F7-809E-CAB8CADF5714}" type="presParOf" srcId="{E463625C-1FAE-44A1-8B9F-E2505CDBCE5F}" destId="{B62823F8-0DCB-4C44-8AEF-0D19CB533CBC}" srcOrd="0" destOrd="0" presId="urn:microsoft.com/office/officeart/2005/8/layout/hList2"/>
    <dgm:cxn modelId="{E1747230-F36A-4BDE-8F4C-9C64415C616C}" type="presParOf" srcId="{E463625C-1FAE-44A1-8B9F-E2505CDBCE5F}" destId="{23B193E2-EDEA-4A4E-AF61-381C355B7AE9}" srcOrd="1" destOrd="0" presId="urn:microsoft.com/office/officeart/2005/8/layout/hList2"/>
    <dgm:cxn modelId="{A38469E1-5797-46B0-AA9C-7098D42EAA46}" type="presParOf" srcId="{E463625C-1FAE-44A1-8B9F-E2505CDBCE5F}" destId="{227753F0-955F-470F-87A5-44DF5B411453}" srcOrd="2" destOrd="0" presId="urn:microsoft.com/office/officeart/2005/8/layout/hList2"/>
    <dgm:cxn modelId="{5EBF3C98-8A4C-438F-8247-2B1C4765B534}" type="presParOf" srcId="{AB6F0A66-AB19-49E0-BAF2-EAB0C794C7CF}" destId="{DDD4E099-3F54-45BA-B2D2-E625E9E1F618}" srcOrd="3" destOrd="0" presId="urn:microsoft.com/office/officeart/2005/8/layout/hList2"/>
    <dgm:cxn modelId="{98798028-8EFA-4054-94BE-7342A94382FA}" type="presParOf" srcId="{AB6F0A66-AB19-49E0-BAF2-EAB0C794C7CF}" destId="{C6490420-23D0-41F2-BCC6-3369BDD07F51}" srcOrd="4" destOrd="0" presId="urn:microsoft.com/office/officeart/2005/8/layout/hList2"/>
    <dgm:cxn modelId="{F38EB19E-4111-4891-8DB6-F71A07F285C7}" type="presParOf" srcId="{C6490420-23D0-41F2-BCC6-3369BDD07F51}" destId="{F5BAD921-D17D-4E44-B6CE-EAA3B05D75D1}" srcOrd="0" destOrd="0" presId="urn:microsoft.com/office/officeart/2005/8/layout/hList2"/>
    <dgm:cxn modelId="{29D92C95-4060-48EB-A0D5-8C164EDDDBE2}" type="presParOf" srcId="{C6490420-23D0-41F2-BCC6-3369BDD07F51}" destId="{856039CB-26EC-4FE4-AB7C-37CC284C0BC3}" srcOrd="1" destOrd="0" presId="urn:microsoft.com/office/officeart/2005/8/layout/hList2"/>
    <dgm:cxn modelId="{EC7AA9D3-B30B-4817-8949-6AE8B06421AC}" type="presParOf" srcId="{C6490420-23D0-41F2-BCC6-3369BDD07F51}" destId="{86F521C5-9800-4A91-8B6D-A146B9A59337}" srcOrd="2" destOrd="0" presId="urn:microsoft.com/office/officeart/2005/8/layout/h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168AB6-9B3B-45B9-B056-0997D3CFC4E9}">
      <dsp:nvSpPr>
        <dsp:cNvPr id="0" name=""/>
        <dsp:cNvSpPr/>
      </dsp:nvSpPr>
      <dsp:spPr>
        <a:xfrm rot="16200000">
          <a:off x="-1699973" y="2576292"/>
          <a:ext cx="3916731" cy="4097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61413" bIns="0" numCol="1" spcCol="1270" rtlCol="0" anchor="t" anchorCtr="0">
          <a:noAutofit/>
        </a:bodyPr>
        <a:lstStyle/>
        <a:p>
          <a:pPr marL="0" lvl="0" indent="0" algn="r" defTabSz="1289050" rtl="0">
            <a:lnSpc>
              <a:spcPct val="90000"/>
            </a:lnSpc>
            <a:spcBef>
              <a:spcPct val="0"/>
            </a:spcBef>
            <a:spcAft>
              <a:spcPct val="35000"/>
            </a:spcAft>
            <a:buNone/>
          </a:pPr>
          <a:r>
            <a:rPr lang="fr" sz="2900" kern="1200"/>
            <a:t>REGARDER</a:t>
          </a:r>
        </a:p>
      </dsp:txBody>
      <dsp:txXfrm>
        <a:off x="-1699973" y="2576292"/>
        <a:ext cx="3916731" cy="409791"/>
      </dsp:txXfrm>
    </dsp:sp>
    <dsp:sp modelId="{EA1035B0-93C1-4813-9DCB-5DA33116E339}">
      <dsp:nvSpPr>
        <dsp:cNvPr id="0" name=""/>
        <dsp:cNvSpPr/>
      </dsp:nvSpPr>
      <dsp:spPr>
        <a:xfrm>
          <a:off x="463288" y="822821"/>
          <a:ext cx="2041195" cy="391673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361413" rIns="135128" bIns="135128" numCol="1" spcCol="1270" rtlCol="0" anchor="t" anchorCtr="0">
          <a:noAutofit/>
        </a:bodyPr>
        <a:lstStyle/>
        <a:p>
          <a:pPr marL="114300" lvl="1" indent="-114300" algn="l" defTabSz="666750" rtl="0">
            <a:lnSpc>
              <a:spcPct val="90000"/>
            </a:lnSpc>
            <a:spcBef>
              <a:spcPct val="0"/>
            </a:spcBef>
            <a:spcAft>
              <a:spcPct val="15000"/>
            </a:spcAft>
            <a:buChar char="•"/>
          </a:pPr>
          <a:r>
            <a:rPr lang="fr" sz="1500" kern="1200"/>
            <a:t>S’assurer de la sécurité des personnes</a:t>
          </a:r>
        </a:p>
        <a:p>
          <a:pPr marL="114300" lvl="1" indent="-114300" algn="l" defTabSz="666750" rtl="0">
            <a:lnSpc>
              <a:spcPct val="90000"/>
            </a:lnSpc>
            <a:spcBef>
              <a:spcPct val="0"/>
            </a:spcBef>
            <a:spcAft>
              <a:spcPct val="15000"/>
            </a:spcAft>
            <a:buChar char="•"/>
          </a:pPr>
          <a:endParaRPr lang="en-US" sz="1500" kern="1200" dirty="0"/>
        </a:p>
        <a:p>
          <a:pPr marL="114300" lvl="1" indent="-114300" algn="l" defTabSz="666750" rtl="0">
            <a:lnSpc>
              <a:spcPct val="90000"/>
            </a:lnSpc>
            <a:spcBef>
              <a:spcPct val="0"/>
            </a:spcBef>
            <a:spcAft>
              <a:spcPct val="15000"/>
            </a:spcAft>
            <a:buChar char="•"/>
          </a:pPr>
          <a:r>
            <a:rPr lang="fr" sz="1500" kern="1200"/>
            <a:t>Vérifier si les personnes ont des besoins élémentaires urgents</a:t>
          </a:r>
        </a:p>
        <a:p>
          <a:pPr marL="114300" lvl="1" indent="-114300" algn="l" defTabSz="666750" rtl="0">
            <a:lnSpc>
              <a:spcPct val="90000"/>
            </a:lnSpc>
            <a:spcBef>
              <a:spcPct val="0"/>
            </a:spcBef>
            <a:spcAft>
              <a:spcPct val="15000"/>
            </a:spcAft>
            <a:buChar char="•"/>
          </a:pPr>
          <a:endParaRPr lang="en-US" sz="1500" kern="1200" dirty="0"/>
        </a:p>
        <a:p>
          <a:pPr marL="114300" lvl="1" indent="-114300" algn="l" defTabSz="666750" rtl="0">
            <a:lnSpc>
              <a:spcPct val="90000"/>
            </a:lnSpc>
            <a:spcBef>
              <a:spcPct val="0"/>
            </a:spcBef>
            <a:spcAft>
              <a:spcPct val="15000"/>
            </a:spcAft>
            <a:buChar char="•"/>
          </a:pPr>
          <a:r>
            <a:rPr lang="fr" sz="1500" kern="1200"/>
            <a:t>Vérifier si les personnes ont des réactions de détresse graves</a:t>
          </a:r>
        </a:p>
      </dsp:txBody>
      <dsp:txXfrm>
        <a:off x="463288" y="822821"/>
        <a:ext cx="2041195" cy="3916731"/>
      </dsp:txXfrm>
    </dsp:sp>
    <dsp:sp modelId="{85AA79D2-19B7-480F-BAD1-083A4D615045}">
      <dsp:nvSpPr>
        <dsp:cNvPr id="0" name=""/>
        <dsp:cNvSpPr/>
      </dsp:nvSpPr>
      <dsp:spPr>
        <a:xfrm>
          <a:off x="96689" y="0"/>
          <a:ext cx="819582" cy="819582"/>
        </a:xfrm>
        <a:prstGeom prst="rect">
          <a:avLst/>
        </a:prstGeom>
        <a:blipFill rotWithShape="1">
          <a:blip xmlns:r="http://schemas.openxmlformats.org/officeDocument/2006/relationships" r:embed="rId1"/>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27753F0-955F-470F-87A5-44DF5B411453}">
      <dsp:nvSpPr>
        <dsp:cNvPr id="0" name=""/>
        <dsp:cNvSpPr/>
      </dsp:nvSpPr>
      <dsp:spPr>
        <a:xfrm rot="16200000">
          <a:off x="1275320" y="2576292"/>
          <a:ext cx="3916731" cy="4097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61413" bIns="0" numCol="1" spcCol="1270" rtlCol="0" anchor="t" anchorCtr="0">
          <a:noAutofit/>
        </a:bodyPr>
        <a:lstStyle/>
        <a:p>
          <a:pPr marL="0" lvl="0" indent="0" algn="r" defTabSz="1289050" rtl="0">
            <a:lnSpc>
              <a:spcPct val="90000"/>
            </a:lnSpc>
            <a:spcBef>
              <a:spcPct val="0"/>
            </a:spcBef>
            <a:spcAft>
              <a:spcPct val="35000"/>
            </a:spcAft>
            <a:buNone/>
          </a:pPr>
          <a:r>
            <a:rPr lang="fr" sz="2900" kern="1200"/>
            <a:t>ÉCOUTER</a:t>
          </a:r>
        </a:p>
      </dsp:txBody>
      <dsp:txXfrm>
        <a:off x="1275320" y="2576292"/>
        <a:ext cx="3916731" cy="409791"/>
      </dsp:txXfrm>
    </dsp:sp>
    <dsp:sp modelId="{23B193E2-EDEA-4A4E-AF61-381C355B7AE9}">
      <dsp:nvSpPr>
        <dsp:cNvPr id="0" name=""/>
        <dsp:cNvSpPr/>
      </dsp:nvSpPr>
      <dsp:spPr>
        <a:xfrm>
          <a:off x="3438582" y="822821"/>
          <a:ext cx="2041195" cy="391673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361413" rIns="135128" bIns="135128" numCol="1" spcCol="1270" rtlCol="0" anchor="t" anchorCtr="0">
          <a:noAutofit/>
        </a:bodyPr>
        <a:lstStyle/>
        <a:p>
          <a:pPr marL="114300" lvl="1" indent="-114300" algn="l" defTabSz="666750" rtl="0">
            <a:lnSpc>
              <a:spcPct val="90000"/>
            </a:lnSpc>
            <a:spcBef>
              <a:spcPct val="0"/>
            </a:spcBef>
            <a:spcAft>
              <a:spcPct val="15000"/>
            </a:spcAft>
            <a:buChar char="•"/>
          </a:pPr>
          <a:r>
            <a:rPr lang="fr" sz="1500" kern="1200"/>
            <a:t>Se rapprocher des personnes qui peuvent avoir besoin de soutien</a:t>
          </a:r>
        </a:p>
        <a:p>
          <a:pPr marL="114300" lvl="1" indent="-114300" algn="l" defTabSz="666750" rtl="0">
            <a:lnSpc>
              <a:spcPct val="90000"/>
            </a:lnSpc>
            <a:spcBef>
              <a:spcPct val="0"/>
            </a:spcBef>
            <a:spcAft>
              <a:spcPct val="15000"/>
            </a:spcAft>
            <a:buChar char="•"/>
          </a:pPr>
          <a:r>
            <a:rPr lang="fr" sz="1500" kern="1200"/>
            <a:t>Demander aux personnes quels sont leurs besoins et problèmes</a:t>
          </a:r>
        </a:p>
        <a:p>
          <a:pPr marL="114300" lvl="1" indent="-114300" algn="l" defTabSz="666750" rtl="0">
            <a:lnSpc>
              <a:spcPct val="90000"/>
            </a:lnSpc>
            <a:spcBef>
              <a:spcPct val="0"/>
            </a:spcBef>
            <a:spcAft>
              <a:spcPct val="15000"/>
            </a:spcAft>
            <a:buChar char="•"/>
          </a:pPr>
          <a:r>
            <a:rPr lang="fr" sz="1500" kern="1200"/>
            <a:t>Écouter les gens et essayer de les apaiser</a:t>
          </a:r>
        </a:p>
      </dsp:txBody>
      <dsp:txXfrm>
        <a:off x="3438582" y="822821"/>
        <a:ext cx="2041195" cy="3916731"/>
      </dsp:txXfrm>
    </dsp:sp>
    <dsp:sp modelId="{B62823F8-0DCB-4C44-8AEF-0D19CB533CBC}">
      <dsp:nvSpPr>
        <dsp:cNvPr id="0" name=""/>
        <dsp:cNvSpPr/>
      </dsp:nvSpPr>
      <dsp:spPr>
        <a:xfrm>
          <a:off x="3059910" y="0"/>
          <a:ext cx="819582" cy="819582"/>
        </a:xfrm>
        <a:prstGeom prst="rect">
          <a:avLst/>
        </a:prstGeom>
        <a:blipFill rotWithShape="1">
          <a:blip xmlns:r="http://schemas.openxmlformats.org/officeDocument/2006/relationships" r:embed="rId2"/>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6F521C5-9800-4A91-8B6D-A146B9A59337}">
      <dsp:nvSpPr>
        <dsp:cNvPr id="0" name=""/>
        <dsp:cNvSpPr/>
      </dsp:nvSpPr>
      <dsp:spPr>
        <a:xfrm rot="16200000">
          <a:off x="4250614" y="2514032"/>
          <a:ext cx="3916731" cy="4097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61413" bIns="0" numCol="1" spcCol="1270" rtlCol="0" anchor="t" anchorCtr="0">
          <a:noAutofit/>
        </a:bodyPr>
        <a:lstStyle/>
        <a:p>
          <a:pPr marL="0" lvl="0" indent="0" algn="r" defTabSz="1289050" rtl="0">
            <a:lnSpc>
              <a:spcPct val="90000"/>
            </a:lnSpc>
            <a:spcBef>
              <a:spcPct val="0"/>
            </a:spcBef>
            <a:spcAft>
              <a:spcPct val="35000"/>
            </a:spcAft>
            <a:buNone/>
          </a:pPr>
          <a:r>
            <a:rPr lang="fr" sz="2900" kern="1200"/>
            <a:t>METTRE EN RELATION</a:t>
          </a:r>
        </a:p>
      </dsp:txBody>
      <dsp:txXfrm>
        <a:off x="4250614" y="2514032"/>
        <a:ext cx="3916731" cy="409791"/>
      </dsp:txXfrm>
    </dsp:sp>
    <dsp:sp modelId="{856039CB-26EC-4FE4-AB7C-37CC284C0BC3}">
      <dsp:nvSpPr>
        <dsp:cNvPr id="0" name=""/>
        <dsp:cNvSpPr/>
      </dsp:nvSpPr>
      <dsp:spPr>
        <a:xfrm>
          <a:off x="6413876" y="760562"/>
          <a:ext cx="2041195" cy="391673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361413" rIns="135128" bIns="135128" numCol="1" spcCol="1270" rtlCol="0" anchor="t" anchorCtr="0">
          <a:noAutofit/>
        </a:bodyPr>
        <a:lstStyle/>
        <a:p>
          <a:pPr marL="114300" lvl="1" indent="-114300" algn="l" defTabSz="666750" rtl="0">
            <a:lnSpc>
              <a:spcPct val="90000"/>
            </a:lnSpc>
            <a:spcBef>
              <a:spcPct val="0"/>
            </a:spcBef>
            <a:spcAft>
              <a:spcPct val="15000"/>
            </a:spcAft>
            <a:buChar char="•"/>
          </a:pPr>
          <a:r>
            <a:rPr lang="fr" sz="1500" kern="1200"/>
            <a:t>Contribuer à satisfaire les besoins fondamentaux et à l’accès aux services</a:t>
          </a:r>
        </a:p>
        <a:p>
          <a:pPr marL="114300" lvl="1" indent="-114300" algn="l" defTabSz="666750" rtl="0">
            <a:lnSpc>
              <a:spcPct val="90000"/>
            </a:lnSpc>
            <a:spcBef>
              <a:spcPct val="0"/>
            </a:spcBef>
            <a:spcAft>
              <a:spcPct val="15000"/>
            </a:spcAft>
            <a:buChar char="•"/>
          </a:pPr>
          <a:endParaRPr lang="en-US" sz="1500" kern="1200" dirty="0"/>
        </a:p>
        <a:p>
          <a:pPr marL="114300" lvl="1" indent="-114300" algn="l" defTabSz="666750" rtl="0">
            <a:lnSpc>
              <a:spcPct val="90000"/>
            </a:lnSpc>
            <a:spcBef>
              <a:spcPct val="0"/>
            </a:spcBef>
            <a:spcAft>
              <a:spcPct val="15000"/>
            </a:spcAft>
            <a:buChar char="•"/>
          </a:pPr>
          <a:r>
            <a:rPr lang="fr" sz="1500" kern="1200"/>
            <a:t>Donner des informations</a:t>
          </a:r>
        </a:p>
        <a:p>
          <a:pPr marL="114300" lvl="1" indent="-114300" algn="l" defTabSz="666750" rtl="0">
            <a:lnSpc>
              <a:spcPct val="90000"/>
            </a:lnSpc>
            <a:spcBef>
              <a:spcPct val="0"/>
            </a:spcBef>
            <a:spcAft>
              <a:spcPct val="15000"/>
            </a:spcAft>
            <a:buChar char="•"/>
          </a:pPr>
          <a:endParaRPr lang="en-US" sz="1500" kern="1200" dirty="0"/>
        </a:p>
        <a:p>
          <a:pPr marL="114300" lvl="1" indent="-114300" algn="l" defTabSz="666750" rtl="0">
            <a:lnSpc>
              <a:spcPct val="90000"/>
            </a:lnSpc>
            <a:spcBef>
              <a:spcPct val="0"/>
            </a:spcBef>
            <a:spcAft>
              <a:spcPct val="15000"/>
            </a:spcAft>
            <a:buChar char="•"/>
          </a:pPr>
          <a:r>
            <a:rPr lang="fr" sz="1500" kern="1200"/>
            <a:t>Mettre les gens en contact avec leurs proches et leur permettre d’obtenir un soutien social</a:t>
          </a:r>
        </a:p>
      </dsp:txBody>
      <dsp:txXfrm>
        <a:off x="6413876" y="760562"/>
        <a:ext cx="2041195" cy="3916731"/>
      </dsp:txXfrm>
    </dsp:sp>
    <dsp:sp modelId="{F5BAD921-D17D-4E44-B6CE-EAA3B05D75D1}">
      <dsp:nvSpPr>
        <dsp:cNvPr id="0" name=""/>
        <dsp:cNvSpPr/>
      </dsp:nvSpPr>
      <dsp:spPr>
        <a:xfrm>
          <a:off x="6032766" y="0"/>
          <a:ext cx="721339" cy="695063"/>
        </a:xfrm>
        <a:prstGeom prst="rect">
          <a:avLst/>
        </a:prstGeom>
        <a:blipFill rotWithShape="1">
          <a:blip xmlns:r="http://schemas.openxmlformats.org/officeDocument/2006/relationships" r:embed="rId3"/>
          <a:srcRect/>
          <a:stretch>
            <a:fillRect t="-2000" b="-2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 type="picture" pri="29000"/>
    <dgm:cat type="pictureconvert" pri="2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l">
              <a:defRPr sz="1200"/>
            </a:lvl1pPr>
          </a:lstStyle>
          <a:p>
            <a:pPr rtl="0"/>
            <a:endParaRPr lang="en-US" dirty="0"/>
          </a:p>
        </p:txBody>
      </p:sp>
      <p:sp>
        <p:nvSpPr>
          <p:cNvPr id="3" name="Date Placeholder 2"/>
          <p:cNvSpPr>
            <a:spLocks noGrp="1"/>
          </p:cNvSpPr>
          <p:nvPr>
            <p:ph type="dt" sz="quarter" idx="1"/>
          </p:nvPr>
        </p:nvSpPr>
        <p:spPr>
          <a:xfrm>
            <a:off x="3970340" y="0"/>
            <a:ext cx="3038475" cy="465138"/>
          </a:xfrm>
          <a:prstGeom prst="rect">
            <a:avLst/>
          </a:prstGeom>
        </p:spPr>
        <p:txBody>
          <a:bodyPr vert="horz" lIns="91440" tIns="45720" rIns="91440" bIns="45720" rtlCol="0"/>
          <a:lstStyle>
            <a:lvl1pPr algn="r">
              <a:defRPr sz="1200"/>
            </a:lvl1pPr>
          </a:lstStyle>
          <a:p>
            <a:pPr rtl="0"/>
            <a:fld id="{ED9AAB96-AC59-C64B-9E55-ABEA796467DE}" type="datetimeFigureOut">
              <a:rPr lang="en-US" smtClean="0"/>
              <a:pPr rtl="0"/>
              <a:t>12/27/2022</a:t>
            </a:fld>
            <a:endParaRPr lang="en-US" dirty="0"/>
          </a:p>
        </p:txBody>
      </p:sp>
      <p:sp>
        <p:nvSpPr>
          <p:cNvPr id="4" name="Footer Placeholder 3"/>
          <p:cNvSpPr>
            <a:spLocks noGrp="1"/>
          </p:cNvSpPr>
          <p:nvPr>
            <p:ph type="ftr" sz="quarter" idx="2"/>
          </p:nvPr>
        </p:nvSpPr>
        <p:spPr>
          <a:xfrm>
            <a:off x="2" y="8829675"/>
            <a:ext cx="3038475" cy="465138"/>
          </a:xfrm>
          <a:prstGeom prst="rect">
            <a:avLst/>
          </a:prstGeom>
        </p:spPr>
        <p:txBody>
          <a:bodyPr vert="horz" lIns="91440" tIns="45720" rIns="91440" bIns="45720" rtlCol="0" anchor="b"/>
          <a:lstStyle>
            <a:lvl1pPr algn="l">
              <a:defRPr sz="1200"/>
            </a:lvl1pPr>
          </a:lstStyle>
          <a:p>
            <a:pPr rtl="0"/>
            <a:endParaRPr lang="en-US" dirty="0"/>
          </a:p>
        </p:txBody>
      </p:sp>
      <p:sp>
        <p:nvSpPr>
          <p:cNvPr id="5" name="Slide Number Placeholder 4"/>
          <p:cNvSpPr>
            <a:spLocks noGrp="1"/>
          </p:cNvSpPr>
          <p:nvPr>
            <p:ph type="sldNum" sz="quarter" idx="3"/>
          </p:nvPr>
        </p:nvSpPr>
        <p:spPr>
          <a:xfrm>
            <a:off x="3970340" y="8829675"/>
            <a:ext cx="3038475" cy="465138"/>
          </a:xfrm>
          <a:prstGeom prst="rect">
            <a:avLst/>
          </a:prstGeom>
        </p:spPr>
        <p:txBody>
          <a:bodyPr vert="horz" lIns="91440" tIns="45720" rIns="91440" bIns="45720" rtlCol="0" anchor="b"/>
          <a:lstStyle>
            <a:lvl1pPr algn="r">
              <a:defRPr sz="1200"/>
            </a:lvl1pPr>
          </a:lstStyle>
          <a:p>
            <a:pPr rtl="0"/>
            <a:fld id="{D2AB2A55-7D1A-AD44-A118-77A701CE92C0}" type="slidenum">
              <a:rPr lang="en-US" smtClean="0"/>
              <a:pPr/>
              <a:t>‹#›</a:t>
            </a:fld>
            <a:endParaRPr lang="en-US" dirty="0"/>
          </a:p>
        </p:txBody>
      </p:sp>
    </p:spTree>
    <p:extLst>
      <p:ext uri="{BB962C8B-B14F-4D97-AF65-F5344CB8AC3E}">
        <p14:creationId xmlns:p14="http://schemas.microsoft.com/office/powerpoint/2010/main" val="368075878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l">
              <a:defRPr sz="1200"/>
            </a:lvl1pPr>
          </a:lstStyle>
          <a:p>
            <a:pPr rtl="0"/>
            <a:endParaRPr lang="en-US" dirty="0"/>
          </a:p>
        </p:txBody>
      </p:sp>
      <p:sp>
        <p:nvSpPr>
          <p:cNvPr id="3" name="Date Placeholder 2"/>
          <p:cNvSpPr>
            <a:spLocks noGrp="1"/>
          </p:cNvSpPr>
          <p:nvPr>
            <p:ph type="dt" idx="1"/>
          </p:nvPr>
        </p:nvSpPr>
        <p:spPr>
          <a:xfrm>
            <a:off x="3970340" y="0"/>
            <a:ext cx="3038475" cy="465138"/>
          </a:xfrm>
          <a:prstGeom prst="rect">
            <a:avLst/>
          </a:prstGeom>
        </p:spPr>
        <p:txBody>
          <a:bodyPr vert="horz" lIns="91440" tIns="45720" rIns="91440" bIns="45720" rtlCol="0"/>
          <a:lstStyle>
            <a:lvl1pPr algn="r">
              <a:defRPr sz="1200"/>
            </a:lvl1pPr>
          </a:lstStyle>
          <a:p>
            <a:pPr rtl="0"/>
            <a:fld id="{4214E3E2-D3B7-4F7D-A4F7-C80E99429A66}" type="datetimeFigureOut">
              <a:rPr lang="en-US" smtClean="0"/>
              <a:pPr rtl="0"/>
              <a:t>12/27/2022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pPr rtl="0"/>
            <a:endParaRPr lang="en-US" dirty="0"/>
          </a:p>
        </p:txBody>
      </p:sp>
      <p:sp>
        <p:nvSpPr>
          <p:cNvPr id="5" name="Notes Placeholder 4"/>
          <p:cNvSpPr>
            <a:spLocks noGrp="1"/>
          </p:cNvSpPr>
          <p:nvPr>
            <p:ph type="body" sz="quarter" idx="3"/>
          </p:nvPr>
        </p:nvSpPr>
        <p:spPr>
          <a:xfrm>
            <a:off x="701675" y="4416426"/>
            <a:ext cx="5607050" cy="4183063"/>
          </a:xfrm>
          <a:prstGeom prst="rect">
            <a:avLst/>
          </a:prstGeom>
        </p:spPr>
        <p:txBody>
          <a:bodyPr vert="horz" lIns="91440" tIns="45720" rIns="91440" bIns="45720" rtlCol="0">
            <a:normAutofit/>
          </a:bodyPr>
          <a:lstStyle/>
          <a:p>
            <a:pPr lvl="0" rtl="0"/>
            <a:r>
              <a:rPr lang="fr"/>
              <a:t>Click to edit Master text styles</a:t>
            </a:r>
          </a:p>
          <a:p>
            <a:pPr lvl="1" rtl="0"/>
            <a:r>
              <a:rPr lang="fr"/>
              <a:t>Second level</a:t>
            </a:r>
          </a:p>
          <a:p>
            <a:pPr lvl="2" rtl="0"/>
            <a:r>
              <a:rPr lang="fr"/>
              <a:t>Third level</a:t>
            </a:r>
          </a:p>
          <a:p>
            <a:pPr lvl="3" rtl="0"/>
            <a:r>
              <a:rPr lang="fr"/>
              <a:t>Fourth level</a:t>
            </a:r>
          </a:p>
          <a:p>
            <a:pPr lvl="4" rtl="0"/>
            <a:r>
              <a:rPr lang="fr"/>
              <a:t>Fifth level</a:t>
            </a:r>
          </a:p>
        </p:txBody>
      </p:sp>
      <p:sp>
        <p:nvSpPr>
          <p:cNvPr id="6" name="Footer Placeholder 5"/>
          <p:cNvSpPr>
            <a:spLocks noGrp="1"/>
          </p:cNvSpPr>
          <p:nvPr>
            <p:ph type="ftr" sz="quarter" idx="4"/>
          </p:nvPr>
        </p:nvSpPr>
        <p:spPr>
          <a:xfrm>
            <a:off x="2" y="8829675"/>
            <a:ext cx="3038475" cy="465138"/>
          </a:xfrm>
          <a:prstGeom prst="rect">
            <a:avLst/>
          </a:prstGeom>
        </p:spPr>
        <p:txBody>
          <a:bodyPr vert="horz" lIns="91440" tIns="45720" rIns="91440" bIns="45720" rtlCol="0" anchor="b"/>
          <a:lstStyle>
            <a:lvl1pPr algn="l">
              <a:defRPr sz="1200"/>
            </a:lvl1pPr>
          </a:lstStyle>
          <a:p>
            <a:pPr rtl="0"/>
            <a:endParaRPr lang="en-US" dirty="0"/>
          </a:p>
        </p:txBody>
      </p:sp>
      <p:sp>
        <p:nvSpPr>
          <p:cNvPr id="7" name="Slide Number Placeholder 6"/>
          <p:cNvSpPr>
            <a:spLocks noGrp="1"/>
          </p:cNvSpPr>
          <p:nvPr>
            <p:ph type="sldNum" sz="quarter" idx="5"/>
          </p:nvPr>
        </p:nvSpPr>
        <p:spPr>
          <a:xfrm>
            <a:off x="3970340" y="8829675"/>
            <a:ext cx="3038475" cy="465138"/>
          </a:xfrm>
          <a:prstGeom prst="rect">
            <a:avLst/>
          </a:prstGeom>
        </p:spPr>
        <p:txBody>
          <a:bodyPr vert="horz" lIns="91440" tIns="45720" rIns="91440" bIns="45720" rtlCol="0" anchor="b"/>
          <a:lstStyle>
            <a:lvl1pPr algn="r">
              <a:defRPr sz="1200"/>
            </a:lvl1pPr>
          </a:lstStyle>
          <a:p>
            <a:pPr rtl="0"/>
            <a:fld id="{D70FF2E4-95BE-49CA-89E1-C2C428ECDA9A}" type="slidenum">
              <a:rPr lang="en-US" smtClean="0"/>
              <a:pPr/>
              <a:t>‹#›</a:t>
            </a:fld>
            <a:endParaRPr lang="en-US" dirty="0"/>
          </a:p>
        </p:txBody>
      </p:sp>
    </p:spTree>
    <p:extLst>
      <p:ext uri="{BB962C8B-B14F-4D97-AF65-F5344CB8AC3E}">
        <p14:creationId xmlns:p14="http://schemas.microsoft.com/office/powerpoint/2010/main" val="274565779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marL="0" indent="0" rtl="0">
              <a:buFont typeface="Arial" panose="020B0604020202020204" pitchFamily="34" charset="0"/>
              <a:buNone/>
            </a:pPr>
            <a:r>
              <a:rPr lang="fr" b="1" i="1"/>
              <a:t>Présentez-vous </a:t>
            </a:r>
            <a:r>
              <a:rPr lang="fr" b="0" i="1"/>
              <a:t>et présentez la manière dont vous allez aborder le sujet </a:t>
            </a:r>
            <a:r>
              <a:rPr lang="fr" b="0" i="0"/>
              <a:t>:</a:t>
            </a:r>
            <a:r>
              <a:rPr lang="fr" b="1" i="1"/>
              <a:t> </a:t>
            </a:r>
          </a:p>
          <a:p>
            <a:pPr marL="171450" indent="-171450" rtl="0">
              <a:buFont typeface="Arial" panose="020B0604020202020204" pitchFamily="34" charset="0"/>
              <a:buChar char="•"/>
            </a:pPr>
            <a:r>
              <a:rPr lang="fr"/>
              <a:t>évoquez les règles « pratiques » (par exemple, microphones et vidéos activés ou désactivés, protocole pour poser des questions pendant la séance).</a:t>
            </a:r>
          </a:p>
          <a:p>
            <a:pPr marL="171450" indent="-171450" rtl="0">
              <a:buFont typeface="Arial" panose="020B0604020202020204" pitchFamily="34" charset="0"/>
              <a:buChar char="•"/>
            </a:pPr>
            <a:r>
              <a:rPr lang="fr"/>
              <a:t>Présentez l’animateur.</a:t>
            </a:r>
          </a:p>
          <a:p>
            <a:pPr marL="171450" indent="-171450" rtl="0">
              <a:buFont typeface="Arial" panose="020B0604020202020204" pitchFamily="34" charset="0"/>
              <a:buChar char="•"/>
            </a:pPr>
            <a:endParaRPr lang="en-US" dirty="0"/>
          </a:p>
          <a:p>
            <a:pPr marL="171450" indent="-171450" rtl="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1</a:t>
            </a:fld>
            <a:endParaRPr lang="en-US" dirty="0"/>
          </a:p>
        </p:txBody>
      </p:sp>
    </p:spTree>
    <p:extLst>
      <p:ext uri="{BB962C8B-B14F-4D97-AF65-F5344CB8AC3E}">
        <p14:creationId xmlns:p14="http://schemas.microsoft.com/office/powerpoint/2010/main" val="35626807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 sz="1200" b="1" i="1">
                <a:solidFill>
                  <a:srgbClr val="1C1C19"/>
                </a:solidFill>
                <a:effectLst/>
                <a:latin typeface="CheltenhamStd"/>
              </a:rPr>
              <a:t>Présentez </a:t>
            </a:r>
            <a:r>
              <a:rPr lang="fr" sz="1200" b="0" i="1">
                <a:solidFill>
                  <a:srgbClr val="1C1C19"/>
                </a:solidFill>
                <a:effectLst/>
                <a:latin typeface="CheltenhamStd"/>
              </a:rPr>
              <a:t>les principes d’action des PSP :</a:t>
            </a:r>
            <a:endParaRPr lang="en-US" sz="1200" b="1" i="1" dirty="0">
              <a:solidFill>
                <a:srgbClr val="1C1C19"/>
              </a:solidFill>
              <a:effectLst/>
              <a:latin typeface="CheltenhamStd"/>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sz="1200" b="0">
                <a:solidFill>
                  <a:srgbClr val="1C1C19"/>
                </a:solidFill>
                <a:effectLst/>
                <a:latin typeface="CheltenhamStd"/>
              </a:rPr>
              <a:t>Les trois principes d’action de base des PSP sont Regarder, Écouter, Mettre en relation.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sz="1200" b="0">
                <a:solidFill>
                  <a:srgbClr val="1C1C19"/>
                </a:solidFill>
                <a:effectLst/>
                <a:latin typeface="CheltenhamStd"/>
              </a:rPr>
              <a:t>Ces principes d’action peuvent vous guider dans la façon dont vous visualisez et approchez les personnes concernées, dont vous comprenez leurs besoins et dont vous les orientez vers un soutien pratique et des informations.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0" dirty="0">
              <a:solidFill>
                <a:srgbClr val="1C1C19"/>
              </a:solidFill>
              <a:effectLst/>
              <a:latin typeface="CheltenhamStd"/>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 sz="1200" b="1" i="1">
                <a:solidFill>
                  <a:srgbClr val="1C1C19"/>
                </a:solidFill>
                <a:effectLst/>
                <a:latin typeface="CheltenhamStd"/>
              </a:rPr>
              <a:t>Discutez</a:t>
            </a:r>
            <a:r>
              <a:rPr lang="en" sz="1200" b="1" i="1">
                <a:solidFill>
                  <a:srgbClr val="1C1C19"/>
                </a:solidFill>
                <a:effectLst/>
                <a:latin typeface="CheltenhamStd"/>
              </a:rPr>
              <a:t> </a:t>
            </a:r>
            <a:r>
              <a:rPr lang="fr" sz="1200" b="0" i="1">
                <a:solidFill>
                  <a:srgbClr val="1C1C19"/>
                </a:solidFill>
                <a:effectLst/>
                <a:latin typeface="CheltenhamStd"/>
              </a:rPr>
              <a:t>des informations proposées sur cette diapositive. </a:t>
            </a:r>
            <a:endParaRPr lang="en-US" sz="1200" b="1" i="1" dirty="0"/>
          </a:p>
          <a:p>
            <a:pPr rtl="0"/>
            <a:endParaRPr lang="en-US" dirty="0"/>
          </a:p>
        </p:txBody>
      </p:sp>
      <p:sp>
        <p:nvSpPr>
          <p:cNvPr id="4" name="Slide Number Placeholder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D70FF2E4-95BE-49CA-89E1-C2C428ECDA9A}"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690676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fr" b="1" i="1"/>
              <a:t>Expliquez</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sz="1200"/>
              <a:t>Nous allons désormais nous concentrer sur la manière dont des éléments spécifiques de l’approche PSP peuvent vous aider, </a:t>
            </a:r>
            <a:r>
              <a:rPr lang="fr"/>
              <a:t>en tant que superviseur ou professionnel des RH</a:t>
            </a:r>
            <a:r>
              <a:rPr lang="fr" sz="1200"/>
              <a:t>, à soutenir les employés qui expriment ou montrent une certaine détresse.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sz="1200"/>
              <a:t>Commençons par le principe d’action REGARDER.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sz="1200" b="0" i="0">
                <a:latin typeface="Arial" panose="020B0604020202020204" pitchFamily="34" charset="0"/>
                <a:cs typeface="Arial" panose="020B0604020202020204" pitchFamily="34" charset="0"/>
              </a:rPr>
              <a:t>Ici, la question fondamentale est de savoir quoi chercher : </a:t>
            </a:r>
            <a:r>
              <a:rPr lang="fr" sz="1200" b="0" i="1">
                <a:latin typeface="Arial" panose="020B0604020202020204" pitchFamily="34" charset="0"/>
                <a:cs typeface="Arial" panose="020B0604020202020204" pitchFamily="34" charset="0"/>
              </a:rPr>
              <a:t>Quels changements de comportement, d’humeur ou de performance suggèrent qu’une personne est en crise ?</a:t>
            </a:r>
            <a:r>
              <a:rPr lang="fr" sz="1200" b="0" i="1"/>
              <a:t> </a:t>
            </a:r>
            <a:endParaRPr lang="en-US" b="0" i="1" dirty="0"/>
          </a:p>
          <a:p>
            <a:pPr rtl="0"/>
            <a:endParaRPr lang="en-US" b="1" i="1" dirty="0"/>
          </a:p>
          <a:p>
            <a:pPr marL="171450" indent="-171450" rtl="0">
              <a:buFont typeface="Arial" panose="020B0604020202020204" pitchFamily="34" charset="0"/>
              <a:buChar char="•"/>
            </a:pPr>
            <a:endParaRPr lang="en-US" b="0" i="0"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11</a:t>
            </a:fld>
            <a:endParaRPr lang="en-US" dirty="0"/>
          </a:p>
        </p:txBody>
      </p:sp>
    </p:spTree>
    <p:extLst>
      <p:ext uri="{BB962C8B-B14F-4D97-AF65-F5344CB8AC3E}">
        <p14:creationId xmlns:p14="http://schemas.microsoft.com/office/powerpoint/2010/main" val="13655307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sz="1200" b="1" i="1">
                <a:solidFill>
                  <a:srgbClr val="1C1C19"/>
                </a:solidFill>
                <a:effectLst/>
                <a:latin typeface="CheltenhamStd"/>
              </a:rPr>
              <a:t>Discutez </a:t>
            </a:r>
            <a:r>
              <a:rPr lang="fr" sz="1200" b="0" i="0">
                <a:solidFill>
                  <a:srgbClr val="1C1C19"/>
                </a:solidFill>
                <a:effectLst/>
                <a:latin typeface="CheltenhamStd"/>
              </a:rPr>
              <a:t>des informations proposées sur cette diapositive. </a:t>
            </a:r>
            <a:r>
              <a:rPr lang="fr" sz="1200"/>
              <a:t>Nous allons désormais nous concentrer sur la manière dont des éléments spécifiques de l’approche PSP peuvent vous aider, </a:t>
            </a:r>
            <a:r>
              <a:rPr lang="fr"/>
              <a:t>en tant que superviseur ou professionnel des RH</a:t>
            </a:r>
            <a:r>
              <a:rPr lang="fr" sz="1200"/>
              <a:t>, à soutenir les employés qui sont en détresse ou en crise.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sz="1200"/>
              <a:t>Commençons par le principe d’action REGARDER.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sz="1200" b="0" i="0">
                <a:latin typeface="Arial" panose="020B0604020202020204" pitchFamily="34" charset="0"/>
                <a:cs typeface="Arial" panose="020B0604020202020204" pitchFamily="34" charset="0"/>
              </a:rPr>
              <a:t>Ici, la question fondamentale est de savoir quoi chercher : </a:t>
            </a:r>
            <a:r>
              <a:rPr lang="fr" sz="1200" b="0" i="1">
                <a:latin typeface="Arial" panose="020B0604020202020204" pitchFamily="34" charset="0"/>
                <a:cs typeface="Arial" panose="020B0604020202020204" pitchFamily="34" charset="0"/>
              </a:rPr>
              <a:t>Quels changements de comportement, d’humeur ou de performance suggèrent qu’une personne est en crise ?</a:t>
            </a:r>
            <a:r>
              <a:rPr lang="fr" sz="1200" b="0" i="1"/>
              <a:t> </a:t>
            </a:r>
            <a:endParaRPr lang="en-US" b="0" i="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dirty="0"/>
          </a:p>
          <a:p>
            <a:pPr rtl="0"/>
            <a:endParaRPr lang="en-US"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12</a:t>
            </a:fld>
            <a:endParaRPr lang="en-US" dirty="0"/>
          </a:p>
        </p:txBody>
      </p:sp>
    </p:spTree>
    <p:extLst>
      <p:ext uri="{BB962C8B-B14F-4D97-AF65-F5344CB8AC3E}">
        <p14:creationId xmlns:p14="http://schemas.microsoft.com/office/powerpoint/2010/main" val="21755098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normAutofit fontScale="62500" lnSpcReduction="20000"/>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 sz="1200" b="1" i="1">
                <a:latin typeface="Arial" panose="020B0604020202020204" pitchFamily="34" charset="0"/>
                <a:cs typeface="Arial" panose="020B0604020202020204" pitchFamily="34" charset="0"/>
              </a:rPr>
              <a:t>Expliquez </a:t>
            </a:r>
            <a:r>
              <a:rPr lang="fr" sz="1200" b="0" i="1">
                <a:latin typeface="Arial" panose="020B0604020202020204" pitchFamily="34" charset="0"/>
                <a:cs typeface="Arial" panose="020B0604020202020204" pitchFamily="34" charset="0"/>
              </a:rPr>
              <a:t>et </a:t>
            </a:r>
            <a:r>
              <a:rPr lang="fr" sz="1200" b="1" i="1">
                <a:latin typeface="Arial" panose="020B0604020202020204" pitchFamily="34" charset="0"/>
                <a:cs typeface="Arial" panose="020B0604020202020204" pitchFamily="34" charset="0"/>
              </a:rPr>
              <a:t>demandez aux participants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sz="1200">
                <a:latin typeface="Arial" panose="020B0604020202020204" pitchFamily="34" charset="0"/>
                <a:cs typeface="Arial" panose="020B0604020202020204" pitchFamily="34" charset="0"/>
              </a:rPr>
              <a:t>Une approche fondée sur les PSP vous encourage en premier lieu à REGARDER et identifier les personnes présentant des réactions de détresse graves.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sz="1200">
                <a:latin typeface="Arial" panose="020B0604020202020204" pitchFamily="34" charset="0"/>
                <a:cs typeface="Arial" panose="020B0604020202020204" pitchFamily="34" charset="0"/>
              </a:rPr>
              <a:t>Lorsque vous prodiguez des PSP dans un contexte de catastrophe, il s’agit généralement de personnes qui sont visiblement extrêmement bouleversées ou manifestement dépassées. Par exemple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sz="1200">
                <a:latin typeface="Arial" panose="020B0604020202020204" pitchFamily="34" charset="0"/>
                <a:cs typeface="Arial" panose="020B0604020202020204" pitchFamily="34" charset="0"/>
              </a:rPr>
              <a:t>Personnes qui pleurent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sz="1200">
                <a:latin typeface="Arial" panose="020B0604020202020204" pitchFamily="34" charset="0"/>
                <a:cs typeface="Arial" panose="020B0604020202020204" pitchFamily="34" charset="0"/>
              </a:rPr>
              <a:t>Personnes qui tremblent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sz="1200">
                <a:latin typeface="Arial" panose="020B0604020202020204" pitchFamily="34" charset="0"/>
                <a:cs typeface="Arial" panose="020B0604020202020204" pitchFamily="34" charset="0"/>
              </a:rPr>
              <a:t>Personnes extrêmement pâles et/ou en hyperventilation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sz="1200">
                <a:latin typeface="Arial" panose="020B0604020202020204" pitchFamily="34" charset="0"/>
                <a:cs typeface="Arial" panose="020B0604020202020204" pitchFamily="34" charset="0"/>
              </a:rPr>
              <a:t>Personnes dans l’incapacité de bouger</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sz="1200">
                <a:latin typeface="Arial" panose="020B0604020202020204" pitchFamily="34" charset="0"/>
                <a:cs typeface="Arial" panose="020B0604020202020204" pitchFamily="34" charset="0"/>
              </a:rPr>
              <a:t>Personnes qui n’ont pas de réaction face aux autres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sz="1200">
                <a:latin typeface="Arial" panose="020B0604020202020204" pitchFamily="34" charset="0"/>
                <a:cs typeface="Arial" panose="020B0604020202020204" pitchFamily="34" charset="0"/>
              </a:rPr>
              <a:t>Si vous observez ces réactions au travail, il est évident qu’un membre du personnel est en difficulté. Cependant, les réactions de détresse aux événements majeurs de la vie (décès, difficultés relationnelles, problèmes de santé) sont souvent plus subtiles que cela, notamment dans la manière dont elles se manifestent sur le lieu de travail.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sz="1800" b="1" i="1"/>
              <a:t>Posez aux participants </a:t>
            </a:r>
            <a:r>
              <a:rPr lang="fr" sz="1800" b="0" i="1"/>
              <a:t>la question qui suit et discutez de leurs réponses avant de révéler et de passer en revue les informations de cette diapositive. Si le groupe compte beaucoup de participants et que vous animez cette session en ligne, demandez aux participants de répondre dans le chat :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sz="1800">
                <a:effectLst/>
                <a:latin typeface="Times New Roman" panose="02020603050405020304" pitchFamily="18" charset="0"/>
                <a:ea typeface="Times New Roman" panose="02020603050405020304" pitchFamily="18" charset="0"/>
              </a:rPr>
              <a:t>Alors comment, en tant que superviseur ou professionnel RH, pouvez-vous identifier les changements de comportement, d’humeur, de modèles sociaux ou de performance qui pourraient indiquer qu’il est nécessaire d’en savoir plus et/ou d’apporter un soutien ?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effectLst/>
              <a:latin typeface="Times New Roman" panose="02020603050405020304" pitchFamily="18"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 sz="1800" b="1" i="1">
                <a:effectLst/>
                <a:latin typeface="Times New Roman" panose="02020603050405020304" pitchFamily="18" charset="0"/>
                <a:ea typeface="Times New Roman" panose="02020603050405020304" pitchFamily="18" charset="0"/>
              </a:rPr>
              <a:t>Discutez</a:t>
            </a:r>
            <a:r>
              <a:rPr lang="en" sz="1800" b="1" i="1">
                <a:effectLst/>
                <a:latin typeface="Times New Roman" panose="02020603050405020304" pitchFamily="18" charset="0"/>
                <a:ea typeface="Times New Roman" panose="02020603050405020304" pitchFamily="18" charset="0"/>
              </a:rPr>
              <a:t> </a:t>
            </a:r>
            <a:r>
              <a:rPr lang="fr" sz="1800" b="0" i="1">
                <a:effectLst/>
                <a:latin typeface="Times New Roman" panose="02020603050405020304" pitchFamily="18" charset="0"/>
                <a:ea typeface="Times New Roman" panose="02020603050405020304" pitchFamily="18" charset="0"/>
              </a:rPr>
              <a:t>des informations proposées sur cette diapositive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sz="1800" b="0" i="0">
                <a:effectLst/>
                <a:latin typeface="Times New Roman" panose="02020603050405020304" pitchFamily="18" charset="0"/>
                <a:cs typeface="Arial" panose="020B0604020202020204" pitchFamily="34" charset="0"/>
              </a:rPr>
              <a:t>Vous serez plus facilement en mesure de repérer si quelqu’un est en détresse si vous connaissez ses habitudes et son comportement normal. Si tel est le cas et que vous remarquez quelque chose qui ne lui ressemble pas, cela peut être le signe que cette personne a des difficultés. Si ce changement persiste pendant plus de deux jours, il convient de chercher à en savoir plus.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sz="1800" b="0" i="0">
                <a:effectLst/>
                <a:latin typeface="Times New Roman" panose="02020603050405020304" pitchFamily="18" charset="0"/>
                <a:cs typeface="Arial" panose="020B0604020202020204" pitchFamily="34" charset="0"/>
              </a:rPr>
              <a:t>Les autres points énumérés sur cette diapositive fonctionnent également comme des « signaux d’alerte » ou des signaux d’avertissement indiquant qu’une personne a des difficultés et pourrait avoir besoin d’un soutien supplémentaire.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sz="1800" b="0" i="0">
                <a:effectLst/>
                <a:latin typeface="Times New Roman" panose="02020603050405020304" pitchFamily="18" charset="0"/>
                <a:cs typeface="Arial" panose="020B0604020202020204" pitchFamily="34" charset="0"/>
              </a:rPr>
              <a:t>Et lorsque vous repérez ces signes, ou que quelqu’un vient vous voir en situation détresse, que pouvez-vous faire ?</a:t>
            </a:r>
            <a:endParaRPr lang="en-US" sz="1200" b="0" dirty="0">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dirty="0">
              <a:latin typeface="Arial" panose="020B0604020202020204" pitchFamily="34" charset="0"/>
              <a:cs typeface="Arial" panose="020B0604020202020204" pitchFamily="34" charset="0"/>
            </a:endParaRPr>
          </a:p>
          <a:p>
            <a:pPr rtl="0"/>
            <a:endParaRPr lang="en-US"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13</a:t>
            </a:fld>
            <a:endParaRPr lang="en-US" dirty="0"/>
          </a:p>
        </p:txBody>
      </p:sp>
    </p:spTree>
    <p:extLst>
      <p:ext uri="{BB962C8B-B14F-4D97-AF65-F5344CB8AC3E}">
        <p14:creationId xmlns:p14="http://schemas.microsoft.com/office/powerpoint/2010/main" val="30657387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fr" b="1"/>
              <a:t>Expliquez ce qu’est une Crise Immédiate. Insistez sur le fait que ce module n’a PAS pour objectif de préparer ou former les superviseurs à faire face à une crise de santé mentale ou émotionnelle. Le rôle du superviseur est de demander immédiatement l’avis d’un professionnel s’il rencontre une personne en crise. </a:t>
            </a:r>
          </a:p>
          <a:p>
            <a:pPr rtl="0"/>
            <a:r>
              <a:rPr lang="fr" b="0" i="0" u="sng"/>
              <a:t>Exemples de crise émotionnelle :</a:t>
            </a:r>
          </a:p>
          <a:p>
            <a:pPr rtl="0"/>
            <a:r>
              <a:rPr lang="fr"/>
              <a:t>Comportements et pensées suicidaires</a:t>
            </a:r>
          </a:p>
          <a:p>
            <a:pPr rtl="0"/>
            <a:r>
              <a:rPr lang="fr"/>
              <a:t>Effets graves de la consommation d’alcool ou de drogues (crise de toxicomanie)</a:t>
            </a:r>
          </a:p>
          <a:p>
            <a:pPr rtl="0"/>
            <a:r>
              <a:rPr lang="fr"/>
              <a:t>Aggression</a:t>
            </a:r>
          </a:p>
          <a:p>
            <a:pPr rtl="0"/>
            <a:r>
              <a:rPr lang="fr"/>
              <a:t>Incapacité à prendre soin de soi ou des autres</a:t>
            </a:r>
          </a:p>
          <a:p>
            <a:pPr rtl="0"/>
            <a:r>
              <a:rPr lang="fr"/>
              <a:t>États psychotiques : comportement erratique, pensées ou discours désorganisés.</a:t>
            </a:r>
          </a:p>
          <a:p>
            <a:pPr rtl="0"/>
            <a:endParaRPr lang="en-US"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14</a:t>
            </a:fld>
            <a:endParaRPr lang="en-US" dirty="0"/>
          </a:p>
        </p:txBody>
      </p:sp>
    </p:spTree>
    <p:extLst>
      <p:ext uri="{BB962C8B-B14F-4D97-AF65-F5344CB8AC3E}">
        <p14:creationId xmlns:p14="http://schemas.microsoft.com/office/powerpoint/2010/main" val="17911573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marL="0" indent="0" rtl="0">
              <a:buFont typeface="Arial" panose="020B0604020202020204" pitchFamily="34" charset="0"/>
              <a:buNone/>
            </a:pPr>
            <a:r>
              <a:rPr lang="fr" b="1" i="1"/>
              <a:t>Discutez :</a:t>
            </a:r>
          </a:p>
          <a:p>
            <a:pPr marL="171450" indent="-171450" rtl="0">
              <a:buFont typeface="Arial" panose="020B0604020202020204" pitchFamily="34" charset="0"/>
              <a:buChar char="•"/>
            </a:pPr>
            <a:r>
              <a:rPr lang="fr"/>
              <a:t>Penchons-nous désormais sur le principe d’action ÉCOUTER. </a:t>
            </a:r>
          </a:p>
          <a:p>
            <a:pPr marL="171450" indent="-171450" rtl="0">
              <a:buFont typeface="Arial" panose="020B0604020202020204" pitchFamily="34" charset="0"/>
              <a:buChar char="•"/>
            </a:pPr>
            <a:r>
              <a:rPr lang="fr"/>
              <a:t>Question importante associée à ce principe d’action : </a:t>
            </a:r>
            <a:r>
              <a:rPr lang="fr" i="1"/>
              <a:t>comment puis-je répondre à une situation de détresse, en étant utile ?</a:t>
            </a:r>
          </a:p>
          <a:p>
            <a:pPr marL="171450" indent="-171450" rtl="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15</a:t>
            </a:fld>
            <a:endParaRPr lang="en-US" dirty="0"/>
          </a:p>
        </p:txBody>
      </p:sp>
    </p:spTree>
    <p:extLst>
      <p:ext uri="{BB962C8B-B14F-4D97-AF65-F5344CB8AC3E}">
        <p14:creationId xmlns:p14="http://schemas.microsoft.com/office/powerpoint/2010/main" val="9487300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normAutofit fontScale="85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 b="1" i="1"/>
              <a:t>Posez aux participants </a:t>
            </a:r>
            <a:r>
              <a:rPr lang="fr" b="0" i="1"/>
              <a:t>la question qui suit et discutez de leurs réponses avant de révéler et de passer en revue les informations de cette diapositive. Si le groupe compte beaucoup de participants et que vous animez cette session en ligne, demandez aux participants de répondre dans le chat :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b="0" i="0"/>
              <a:t>Quels sont les outils d’écoute active ou autres outils de communication qui peuvent vous aider à répondre à une personne en détresse en tant que superviseur, dirigeant ou professionnel RH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0" i="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 b="1" i="1"/>
              <a:t>Discutez </a:t>
            </a:r>
            <a:r>
              <a:rPr lang="fr" b="0" i="1"/>
              <a:t>des points présentés sur la diapositive et de ce qui suit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b="0" i="0"/>
              <a:t>Concernant </a:t>
            </a:r>
            <a:r>
              <a:rPr lang="fr" b="1" i="0"/>
              <a:t>les techniques d’écoute active : </a:t>
            </a:r>
            <a:r>
              <a:rPr lang="fr" b="0" i="0"/>
              <a:t>l’utilisation de techniques d’écoute active permet de transmettre de l’empathie et du respect, d’encourager la personne à partager et de clarifier les questions les plus urgentes. Parmi les techniques d’écoute active :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a:t>Être bien présent dans la conversation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a:t>Montrer de l’intérêt (par exemple, en assurant un bon contact visuel ou en utilisant des stratégies appropriées)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a:t>Remarquer (et utiliser) les signaux non verbaux adaptés au contexte et à la culture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a:t>Paraphraser et rebondir sur ce qui a été dit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a:t>Poser des questions qui encouragent des réponses développées (sans poser de questions trop personnelles ou explicites)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0" i="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 b="1" i="0"/>
              <a:t>Remarque à destination des animateurs : </a:t>
            </a:r>
            <a:r>
              <a:rPr lang="fr" b="0" i="0"/>
              <a:t>si le temps le permet, plusieurs des points de cette diapositive peuvent être utilisés pour favoriser la discussion avec les participants. Par exemple, vous pouvez poser aux participants certaines ou toutes les questions suivantes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fr" b="0" i="0"/>
              <a:t>Comment pouvons-nous transmettre de la compassion et du respect lorsque nous sommes approchés par/lorsque nous parlons à une personne en détresse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fr" b="0" i="0"/>
              <a:t>Quelles sont les techniques d’écoute active qui peuvent vous aider lorsque vous parlez à une personne en détresse ? Comment certaines de ces techniques et certains de ces indices peuvent-ils varier selon les cultures et les contextes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fr" b="0" i="0"/>
              <a:t>Comment le fait de paraphraser ou de répéter ce qu’une personne a dit peut-elle aider cette dernière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fr" b="0" i="0"/>
              <a:t>Quel type de limites professionnelles est-il important de maintenir dans cette situation ?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fr" b="0" i="0"/>
              <a:t>Comment pouvez-vous banaliser les réactions au stress et le besoin de trouver du soutien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1" dirty="0"/>
          </a:p>
          <a:p>
            <a:pPr rtl="0"/>
            <a:endParaRPr lang="en-US"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16</a:t>
            </a:fld>
            <a:endParaRPr lang="en-US" dirty="0"/>
          </a:p>
        </p:txBody>
      </p:sp>
    </p:spTree>
    <p:extLst>
      <p:ext uri="{BB962C8B-B14F-4D97-AF65-F5344CB8AC3E}">
        <p14:creationId xmlns:p14="http://schemas.microsoft.com/office/powerpoint/2010/main" val="25465951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fr" b="1"/>
              <a:t>Insistez sur le fait que ce module n’a PAS pour objectif de préparer ou former les superviseurs à faire face à une crise de santé mentale ou émotionnelle. L’objectif est de désamorcer la situation, de rester calme et de solliciter immédiatement des services médicaux ou l’aide d’un professionnel qualifié.</a:t>
            </a:r>
          </a:p>
          <a:p>
            <a:pPr rtl="0"/>
            <a:r>
              <a:rPr lang="fr"/>
              <a:t>Exemples de crise :</a:t>
            </a:r>
          </a:p>
          <a:p>
            <a:pPr rtl="0"/>
            <a:r>
              <a:rPr lang="fr"/>
              <a:t>Comportements et pensées suicidaires</a:t>
            </a:r>
          </a:p>
          <a:p>
            <a:pPr rtl="0"/>
            <a:r>
              <a:rPr lang="fr"/>
              <a:t>Effets graves de la consommation d’alcool ou de drogues (crise de toxicomanie)</a:t>
            </a:r>
          </a:p>
          <a:p>
            <a:pPr rtl="0"/>
            <a:r>
              <a:rPr lang="fr"/>
              <a:t>Aggression</a:t>
            </a:r>
          </a:p>
          <a:p>
            <a:pPr rtl="0"/>
            <a:r>
              <a:rPr lang="fr"/>
              <a:t>Incapacité à prendre soin de soi ou des autres</a:t>
            </a:r>
          </a:p>
          <a:p>
            <a:pPr rtl="0"/>
            <a:r>
              <a:rPr lang="fr"/>
              <a:t>États psychotiques </a:t>
            </a:r>
          </a:p>
          <a:p>
            <a:pPr rtl="0"/>
            <a:endParaRPr lang="en-US"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18</a:t>
            </a:fld>
            <a:endParaRPr lang="en-US" dirty="0"/>
          </a:p>
        </p:txBody>
      </p:sp>
    </p:spTree>
    <p:extLst>
      <p:ext uri="{BB962C8B-B14F-4D97-AF65-F5344CB8AC3E}">
        <p14:creationId xmlns:p14="http://schemas.microsoft.com/office/powerpoint/2010/main" val="1253554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normAutofit fontScale="70000" lnSpcReduction="20000"/>
          </a:bodyPr>
          <a:lstStyle/>
          <a:p>
            <a:pPr marL="0" indent="0" rtl="0">
              <a:buFont typeface="Arial" panose="020B0604020202020204" pitchFamily="34" charset="0"/>
              <a:buNone/>
            </a:pPr>
            <a:r>
              <a:rPr lang="fr" b="1" i="1"/>
              <a:t>Expliquez :</a:t>
            </a:r>
          </a:p>
          <a:p>
            <a:pPr marL="171450" indent="-171450" rtl="0">
              <a:buFont typeface="Arial" panose="020B0604020202020204" pitchFamily="34" charset="0"/>
              <a:buChar char="•"/>
            </a:pPr>
            <a:r>
              <a:rPr lang="fr"/>
              <a:t>Les PSP n’ont pas été pensés pour être prodigués par une personne avec laquelle vous êtes en relation au quotidien.</a:t>
            </a:r>
          </a:p>
          <a:p>
            <a:pPr marL="171450" indent="-171450" rtl="0">
              <a:buFont typeface="Arial" panose="020B0604020202020204" pitchFamily="34" charset="0"/>
              <a:buChar char="•"/>
            </a:pPr>
            <a:r>
              <a:rPr lang="fr"/>
              <a:t>Cependant, dans votre rôle de superviseur ou de RH, vous pouvez être le premier point de contact avec une personne en détresse sur son lieu de travail. Au fil du temps, vous rencontrerez des employés et des collègues en difficulté ou en crise, qui viendront peut-être vous poser des questions ou vous faire part de leurs préoccupations. Réfléchissons donc à la manière dont vous pouvez, dans ces moments-là, vous inspirer des meilleures pratiques issues de cette approche fondée sur des données probantes. </a:t>
            </a:r>
          </a:p>
          <a:p>
            <a:pPr marL="171450" indent="-171450" rtl="0">
              <a:buFont typeface="Arial" panose="020B0604020202020204" pitchFamily="34" charset="0"/>
              <a:buChar char="•"/>
            </a:pPr>
            <a:r>
              <a:rPr lang="fr"/>
              <a:t>Le tableau de cette diapositive présente plusieurs façons dont les superviseurs et les dirigeants peuvent utiliser les éléments des PSP pour apporter un soutien adéquat et faciliter l’orientation des personnes concernées.</a:t>
            </a:r>
          </a:p>
          <a:p>
            <a:pPr marL="0" indent="0" rtl="0">
              <a:buFont typeface="Arial" panose="020B0604020202020204" pitchFamily="34" charset="0"/>
              <a:buNone/>
            </a:pPr>
            <a:endParaRPr lang="en-US" b="1" i="1" dirty="0"/>
          </a:p>
          <a:p>
            <a:pPr marL="0" indent="0" rtl="0">
              <a:buFont typeface="Arial" panose="020B0604020202020204" pitchFamily="34" charset="0"/>
              <a:buNone/>
            </a:pPr>
            <a:r>
              <a:rPr lang="fr" b="1" i="1"/>
              <a:t>Discutez </a:t>
            </a:r>
            <a:r>
              <a:rPr lang="fr" b="0" i="0"/>
              <a:t>des informations présentées sur la diapositive et des points qui suivent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sz="1200">
                <a:effectLst/>
                <a:latin typeface="Calibri" panose="020F0502020204030204" pitchFamily="34" charset="0"/>
                <a:ea typeface="Calibri" panose="020F0502020204030204" pitchFamily="34" charset="0"/>
                <a:cs typeface="Times New Roman" panose="02020603050405020304" pitchFamily="18" charset="0"/>
              </a:rPr>
              <a:t>Chose particulièrement importante qu’il convient de souligner pour ceux d’entre nous qui ont l’habitude de résoudre des problèmes et de les résoudre rapidement (c’est le cas de nombreux superviseurs et RH) :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sz="1200">
                <a:effectLst/>
                <a:latin typeface="Calibri" panose="020F0502020204030204" pitchFamily="34" charset="0"/>
                <a:ea typeface="Calibri" panose="020F0502020204030204" pitchFamily="34" charset="0"/>
                <a:cs typeface="Times New Roman" panose="02020603050405020304" pitchFamily="18" charset="0"/>
              </a:rPr>
              <a:t>votre mission ici n’est pas de régler la situation ou de résoudre tous les problèmes. Votre travail consiste à faire preuve d’empathie et de sollicitude, à écouter les préoccupations et à aider la personne à résoudre ses problèmes (en sachant qu’en grande partie, la résolution des problèmes peut consister à mettre en relation la personne avec d’autres ressources ou sources de soutien). </a:t>
            </a:r>
            <a:endParaRPr lang="en-US" b="0" i="0" dirty="0"/>
          </a:p>
          <a:p>
            <a:pPr marL="171450" indent="-171450" rtl="0">
              <a:buFont typeface="Arial" panose="020B0604020202020204" pitchFamily="34" charset="0"/>
              <a:buChar char="•"/>
            </a:pPr>
            <a:r>
              <a:rPr lang="fr" b="1" i="0"/>
              <a:t>En ce qui concerne l’écoute : </a:t>
            </a:r>
            <a:r>
              <a:rPr lang="fr" b="0" i="0"/>
              <a:t>ne sous-estimez pas le pouvoir de votre présence (montrer que vous êtes là), de l’écoute attentive et compatissante. Même si vous avez l’impression de n’avoir que peu ou rien à offrir en termes de résolution pratique des problèmes et que tout ce que vous pouvez faire est d’écouter attentivement et d’essayer de comprendre les difficultés de la personne, cela représente un soutien incroyablement précieux. Lorsque les gens se sentent compris, cela contribue à atténuer leur détresse.  </a:t>
            </a:r>
          </a:p>
          <a:p>
            <a:pPr marL="171450" indent="-171450" rtl="0">
              <a:buFont typeface="Arial" panose="020B0604020202020204" pitchFamily="34" charset="0"/>
              <a:buChar char="•"/>
            </a:pPr>
            <a:r>
              <a:rPr lang="fr" b="1" i="0"/>
              <a:t>En ce qui concerne le partage d’informations : </a:t>
            </a:r>
            <a:r>
              <a:rPr lang="fr" b="0" i="0"/>
              <a:t>ne promettez rien que vous ne puissiez tenir et ne soyez pas approximatif si vous n’êtes pas sûr d’une information. Dire par exemple « Je ne sais pas, mais je vais me renseigner et reviendrai vers vous » est dans l’esprit des PSP.</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b="1" i="0"/>
              <a:t>En ce qui concerne la résolution des problèmes : </a:t>
            </a:r>
            <a:r>
              <a:rPr lang="fr" b="0" i="0"/>
              <a:t>vous savez résoudre les problèmes, c’est pourquoi vous occupez le poste qui est le vôtre au niveau de la direction ou des RH. Utiliser ces compétences en matière de résolution de problèmes de manière collaborative est dans l’esprit des PSP. Cependant, rappelez-vous que vous n’êtes pas un thérapeute et qu’il ne vous appartient pas d’arranger les choses pour la personne concernée. Cherchez à soutenir la personne et à l’aider dans les limites de votre expertise/rôle. </a:t>
            </a:r>
          </a:p>
          <a:p>
            <a:pPr marL="171450" indent="-171450" rtl="0">
              <a:buFont typeface="Arial" panose="020B0604020202020204" pitchFamily="34" charset="0"/>
              <a:buChar char="•"/>
            </a:pPr>
            <a:r>
              <a:rPr lang="fr" b="1" i="0"/>
              <a:t>En ce qui concerne le fait de banaliser le besoin de se faire aider : </a:t>
            </a:r>
            <a:r>
              <a:rPr lang="fr" b="0" i="0"/>
              <a:t>Vous pouvez banaliser :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b="0" i="0"/>
              <a:t>Le fait d’éprouver des réactions de stress (</a:t>
            </a:r>
            <a:r>
              <a:rPr lang="fr" sz="1800">
                <a:effectLst/>
                <a:latin typeface="Calibri" panose="020F0502020204030204" pitchFamily="34" charset="0"/>
                <a:ea typeface="Calibri" panose="020F0502020204030204" pitchFamily="34" charset="0"/>
                <a:cs typeface="Times New Roman" panose="02020603050405020304" pitchFamily="18" charset="0"/>
              </a:rPr>
              <a:t>il est naturel et normal, dans des situations et des rôles très stressants, d’avoir des moments où l’on se sent dépassé et de ressentir de fortes réactions de stress.</a:t>
            </a:r>
            <a:r>
              <a:rPr lang="fr" b="0" i="0"/>
              <a:t>)</a:t>
            </a:r>
          </a:p>
          <a:p>
            <a:pPr marL="628650" lvl="1" indent="-171450" rtl="0">
              <a:buFont typeface="Arial" panose="020B0604020202020204" pitchFamily="34" charset="0"/>
              <a:buChar char="•"/>
            </a:pPr>
            <a:r>
              <a:rPr lang="fr" b="0" i="0"/>
              <a:t>Le fait que la résilience soit la règle et que bénéficier d’un soutien puisse aider (la plupart du temps, ces réactions de stress intense passent, mais il est utile de prendre des mesures pour prendre soin de soi et de prendre contact avec d’autres soutiens et ressources).  </a:t>
            </a:r>
            <a:endParaRPr lang="en-US" b="1" i="0" dirty="0"/>
          </a:p>
          <a:p>
            <a:pPr marL="171450" indent="-171450" rtl="0">
              <a:buFont typeface="Arial" panose="020B0604020202020204" pitchFamily="34" charset="0"/>
              <a:buChar char="•"/>
            </a:pPr>
            <a:r>
              <a:rPr lang="fr" b="1" i="0"/>
              <a:t>En ce qui concerne le fait de comprendre quelles sont les ressources disponibles : </a:t>
            </a:r>
            <a:r>
              <a:rPr lang="fr" b="0" i="0"/>
              <a:t>vous n’êtes pas censé connaître toutes les ressources qui peuvent s’avérer utiles, mais vous devriez connaître dans une certaine mesure les référents et/ou personnes à qui demander plus d’informations et d’aide. </a:t>
            </a:r>
            <a:endParaRPr lang="en-US" b="1" i="0"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19</a:t>
            </a:fld>
            <a:endParaRPr lang="en-US" dirty="0"/>
          </a:p>
        </p:txBody>
      </p:sp>
    </p:spTree>
    <p:extLst>
      <p:ext uri="{BB962C8B-B14F-4D97-AF65-F5344CB8AC3E}">
        <p14:creationId xmlns:p14="http://schemas.microsoft.com/office/powerpoint/2010/main" val="10340605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fr" b="1" i="1"/>
              <a:t>Expliquez :</a:t>
            </a:r>
          </a:p>
          <a:p>
            <a:pPr marL="171450" indent="-171450" rtl="0">
              <a:buFont typeface="Arial" panose="020B0604020202020204" pitchFamily="34" charset="0"/>
              <a:buChar char="•"/>
            </a:pPr>
            <a:r>
              <a:rPr lang="fr" b="0" i="0"/>
              <a:t>Il peut arriver qu’un membre du personnel manifeste des réactions de détresse au travail, ou que vous sachiez qu’il est en crise ou en difficulté, mais qu’il ne vous ait pas contacté pour en discuter.</a:t>
            </a:r>
          </a:p>
          <a:p>
            <a:pPr marL="171450" indent="-171450" rtl="0">
              <a:buFont typeface="Arial" panose="020B0604020202020204" pitchFamily="34" charset="0"/>
              <a:buChar char="•"/>
            </a:pPr>
            <a:r>
              <a:rPr lang="fr" b="0" i="0"/>
              <a:t>Dans ce type de situation, une approche de soutien fondée sur les PSP peut vous permettre de vous rapprocher de la personne, en lui posant gentiment des questions et en lui demandant comment vous pourriez l’aider à traverser cette période. </a:t>
            </a:r>
          </a:p>
          <a:p>
            <a:pPr marL="171450" indent="-171450" rtl="0">
              <a:buFont typeface="Arial" panose="020B0604020202020204" pitchFamily="34" charset="0"/>
              <a:buChar char="•"/>
            </a:pPr>
            <a:endParaRPr lang="en-US" b="0" i="0" dirty="0"/>
          </a:p>
          <a:p>
            <a:pPr marL="0" indent="0" rtl="0">
              <a:buFont typeface="Arial" panose="020B0604020202020204" pitchFamily="34" charset="0"/>
              <a:buNone/>
            </a:pPr>
            <a:r>
              <a:rPr lang="fr" b="1" i="1"/>
              <a:t>Posez aux participants </a:t>
            </a:r>
            <a:r>
              <a:rPr lang="fr" b="0" i="1"/>
              <a:t>la question qui suit et discutez de leurs réponses avant de révéler et de passer en revue les informations de cette diapositive.</a:t>
            </a:r>
          </a:p>
          <a:p>
            <a:pPr marL="171450" indent="-171450" rtl="0">
              <a:buFont typeface="Arial" panose="020B0604020202020204" pitchFamily="34" charset="0"/>
              <a:buChar char="•"/>
            </a:pPr>
            <a:r>
              <a:rPr lang="fr" b="0" i="1"/>
              <a:t> </a:t>
            </a:r>
            <a:r>
              <a:rPr lang="fr" b="0" i="0"/>
              <a:t>Comment, en tant que superviseur, pourriez-vous approcher un membre de votre équipe qui vous semble en difficulté ? Que pourriez-vous lui dire ou lui demander ?</a:t>
            </a:r>
          </a:p>
          <a:p>
            <a:pPr marL="171450" indent="-171450" rtl="0">
              <a:buFont typeface="Arial" panose="020B0604020202020204" pitchFamily="34" charset="0"/>
              <a:buChar char="•"/>
            </a:pPr>
            <a:endParaRPr lang="en-US" b="0" i="0" dirty="0"/>
          </a:p>
          <a:p>
            <a:pPr marL="0" indent="0" rtl="0">
              <a:buFont typeface="Arial" panose="020B0604020202020204" pitchFamily="34" charset="0"/>
              <a:buNone/>
            </a:pPr>
            <a:r>
              <a:rPr lang="fr" b="1" i="1"/>
              <a:t>Discutez</a:t>
            </a:r>
            <a:r>
              <a:rPr lang="en" b="1" i="1"/>
              <a:t> </a:t>
            </a:r>
            <a:r>
              <a:rPr lang="fr" b="0" i="1"/>
              <a:t>des informations proposées sur cette diapositive</a:t>
            </a:r>
            <a:endParaRPr lang="en-US" b="1" i="1" dirty="0"/>
          </a:p>
          <a:p>
            <a:pPr marL="171450" indent="-171450" rtl="0">
              <a:buFont typeface="Arial" panose="020B0604020202020204" pitchFamily="34" charset="0"/>
              <a:buChar char="•"/>
            </a:pPr>
            <a:r>
              <a:rPr lang="fr" b="0" i="0"/>
              <a:t>Voici quelques énoncés et questions pouvant être utiles pour amorcer une conversation...</a:t>
            </a:r>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20</a:t>
            </a:fld>
            <a:endParaRPr lang="en-US" dirty="0"/>
          </a:p>
        </p:txBody>
      </p:sp>
    </p:spTree>
    <p:extLst>
      <p:ext uri="{BB962C8B-B14F-4D97-AF65-F5344CB8AC3E}">
        <p14:creationId xmlns:p14="http://schemas.microsoft.com/office/powerpoint/2010/main" val="1158608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normAutofit fontScale="55000" lnSpcReduction="20000"/>
          </a:bodyPr>
          <a:lstStyle/>
          <a:p>
            <a:pPr marL="0" indent="0" rtl="0">
              <a:buFont typeface="Arial" panose="020B0604020202020204" pitchFamily="34" charset="0"/>
              <a:buNone/>
            </a:pPr>
            <a:r>
              <a:rPr lang="fr" b="1" i="1"/>
              <a:t>Présentez</a:t>
            </a:r>
            <a:r>
              <a:rPr lang="fr" b="0" i="1"/>
              <a:t> la manière dont vous allez aborder le sujet tandis que vous évoquez les différents éléments de cette diapositive :</a:t>
            </a:r>
          </a:p>
          <a:p>
            <a:pPr marL="171450" indent="-171450" rtl="0">
              <a:buFont typeface="Arial" panose="020B0604020202020204" pitchFamily="34" charset="0"/>
              <a:buChar char="•"/>
            </a:pPr>
            <a:r>
              <a:rPr lang="fr"/>
              <a:t>Aujourd’hui, nous allons vous présenter brièvement les Premiers Secours Psychologiques (PSP). Nous parlerons tout d’abord du modèle de manière générale et de la façon dont il est mis en œuvre. </a:t>
            </a:r>
          </a:p>
          <a:p>
            <a:pPr marL="171450" indent="-171450" rtl="0">
              <a:buFont typeface="Arial" panose="020B0604020202020204" pitchFamily="34" charset="0"/>
              <a:buChar char="•"/>
            </a:pPr>
            <a:r>
              <a:rPr lang="fr"/>
              <a:t>Ensuite, nous nous concentrerons sur la manière dont ce modèle peut aider les superviseurs et le personnel des RH à aider les employés qui connaissent une situation de détresse.</a:t>
            </a:r>
          </a:p>
          <a:p>
            <a:pPr marL="171450" indent="-171450" rtl="0">
              <a:buFont typeface="Arial" panose="020B0604020202020204" pitchFamily="34" charset="0"/>
              <a:buChar char="•"/>
            </a:pPr>
            <a:r>
              <a:rPr lang="fr" sz="1200">
                <a:effectLst/>
                <a:latin typeface="+mn-lt"/>
                <a:ea typeface="+mn-ea"/>
              </a:rPr>
              <a:t>Cependant, évoquons au préalable </a:t>
            </a:r>
            <a:r>
              <a:rPr lang="fr" sz="1200" u="sng">
                <a:effectLst/>
                <a:latin typeface="+mn-lt"/>
                <a:ea typeface="+mn-ea"/>
              </a:rPr>
              <a:t>certaines mises en garde importantes</a:t>
            </a:r>
            <a:r>
              <a:rPr lang="fr" sz="1200">
                <a:effectLst/>
                <a:latin typeface="+mn-lt"/>
                <a:ea typeface="+mn-ea"/>
              </a:rPr>
              <a:t> :</a:t>
            </a:r>
          </a:p>
          <a:p>
            <a:pPr marL="628650" lvl="1" indent="-171450" rtl="0">
              <a:buFont typeface="Arial" panose="020B0604020202020204" pitchFamily="34" charset="0"/>
              <a:buChar char="•"/>
            </a:pPr>
            <a:r>
              <a:rPr lang="fr" sz="1200">
                <a:effectLst/>
                <a:latin typeface="+mn-lt"/>
                <a:ea typeface="+mn-ea"/>
              </a:rPr>
              <a:t>Lorsque nous parlons « d’employés en détresse », nous n’entendons pas les employés qui souffrent de problèmes de santé mentale ou psychiatriques aigus (tels que la psychose ou les tendances suicidaires). </a:t>
            </a:r>
            <a:r>
              <a:rPr lang="fr" sz="1800">
                <a:effectLst/>
                <a:latin typeface="+mn-lt"/>
                <a:ea typeface="+mn-ea"/>
              </a:rPr>
              <a:t>Nous parlons des épreuves d’ordre émotionnel que la plupart des gens rencontreront à un moment ou à un autre de leur vie : </a:t>
            </a:r>
            <a:r>
              <a:rPr lang="fr" sz="1800">
                <a:effectLst/>
                <a:latin typeface="Times New Roman" panose="02020603050405020304" pitchFamily="18" charset="0"/>
                <a:ea typeface="Times New Roman" panose="02020603050405020304" pitchFamily="18" charset="0"/>
              </a:rPr>
              <a:t>deuil, changements douloureux dans leurs relations, maladie chronique et autres événements courants de la vie qui peuvent impliquer les RH. </a:t>
            </a:r>
            <a:endParaRPr lang="en-US" dirty="0"/>
          </a:p>
          <a:p>
            <a:pPr marL="628650" lvl="1" indent="-171450" rtl="0">
              <a:buFont typeface="Arial" panose="020B0604020202020204" pitchFamily="34" charset="0"/>
              <a:buChar char="•"/>
            </a:pPr>
            <a:r>
              <a:rPr lang="fr" sz="1200"/>
              <a:t>Cette séance n’est </a:t>
            </a:r>
            <a:r>
              <a:rPr lang="fr" sz="1200" u="sng"/>
              <a:t>pas</a:t>
            </a:r>
            <a:r>
              <a:rPr lang="fr" sz="1200"/>
              <a:t> une formation complète sur la manière de prodiguer les PSP à des personnes affectées par des catastrophes ou événements traumatisants. Il s’agit plutôt d’une exploration plus ciblée de la manière dont les éléments de l’approche PSP peuvent vous aider, </a:t>
            </a:r>
            <a:r>
              <a:rPr lang="fr"/>
              <a:t>en tant que superviseur ou professionnel des RH</a:t>
            </a:r>
            <a:r>
              <a:rPr lang="fr" sz="1200"/>
              <a:t>, à soutenir les employés qui sont en situation de détresse ou de crise.</a:t>
            </a:r>
            <a:endParaRPr lang="en-US" dirty="0"/>
          </a:p>
          <a:p>
            <a:pPr marL="171450" indent="-171450" rtl="0">
              <a:buFont typeface="Arial" panose="020B0604020202020204" pitchFamily="34" charset="0"/>
              <a:buChar char="•"/>
            </a:pPr>
            <a:r>
              <a:rPr lang="fr" b="0" i="0"/>
              <a:t>Voici </a:t>
            </a:r>
            <a:r>
              <a:rPr lang="fr" b="1" i="1"/>
              <a:t> </a:t>
            </a:r>
            <a:r>
              <a:rPr lang="fr" b="0" i="0"/>
              <a:t>quelques manières dont les éléments des PSP peuvent aider les superviseurs, dirigeants et RH à apporter un accompagnement efficace fondé sur les PSP aux employés et collègues en situation de détresse ou de crise.</a:t>
            </a:r>
          </a:p>
          <a:p>
            <a:pPr marL="800100" lvl="1" indent="-342900" rtl="0">
              <a:spcBef>
                <a:spcPts val="800"/>
              </a:spcBef>
              <a:spcAft>
                <a:spcPts val="800"/>
              </a:spcAft>
              <a:buFont typeface="+mj-lt"/>
              <a:buAutoNum type="arabicPeriod"/>
            </a:pPr>
            <a:r>
              <a:rPr lang="fr" sz="1200">
                <a:latin typeface="Arial" panose="020B0604020202020204" pitchFamily="34" charset="0"/>
                <a:cs typeface="Arial" panose="020B0604020202020204" pitchFamily="34" charset="0"/>
              </a:rPr>
              <a:t>Détecter les changements de comportement, d’humeur ou de performance qui suggèrent qu’une personne est en détresse ou en crise</a:t>
            </a:r>
          </a:p>
          <a:p>
            <a:pPr marL="800100" lvl="1" indent="-342900" rtl="0">
              <a:spcBef>
                <a:spcPts val="800"/>
              </a:spcBef>
              <a:spcAft>
                <a:spcPts val="800"/>
              </a:spcAft>
              <a:buFont typeface="+mj-lt"/>
              <a:buAutoNum type="arabicPeriod"/>
            </a:pPr>
            <a:r>
              <a:rPr lang="fr" sz="1200">
                <a:latin typeface="Arial" panose="020B0604020202020204" pitchFamily="34" charset="0"/>
                <a:cs typeface="Arial" panose="020B0604020202020204" pitchFamily="34" charset="0"/>
              </a:rPr>
              <a:t>Répondre aux signes de détresse (faire attention aux indicateurs verbaux et non verbaux)</a:t>
            </a:r>
          </a:p>
          <a:p>
            <a:pPr marL="800100" lvl="1" indent="-342900" rtl="0">
              <a:spcBef>
                <a:spcPts val="800"/>
              </a:spcBef>
              <a:spcAft>
                <a:spcPts val="800"/>
              </a:spcAft>
              <a:buFont typeface="+mj-lt"/>
              <a:buAutoNum type="arabicPeriod"/>
            </a:pPr>
            <a:r>
              <a:rPr lang="fr" sz="1200">
                <a:latin typeface="Arial" panose="020B0604020202020204" pitchFamily="34" charset="0"/>
                <a:cs typeface="Arial" panose="020B0604020202020204" pitchFamily="34" charset="0"/>
              </a:rPr>
              <a:t>Identifier de manière respectueuse et en collaboration les besoins et les préoccupations </a:t>
            </a:r>
          </a:p>
          <a:p>
            <a:pPr marL="800100" lvl="1" indent="-342900" rtl="0">
              <a:spcBef>
                <a:spcPts val="800"/>
              </a:spcBef>
              <a:spcAft>
                <a:spcPts val="800"/>
              </a:spcAft>
              <a:buFont typeface="+mj-lt"/>
              <a:buAutoNum type="arabicPeriod"/>
            </a:pPr>
            <a:r>
              <a:rPr lang="fr" sz="1200">
                <a:latin typeface="Arial" panose="020B0604020202020204" pitchFamily="34" charset="0"/>
                <a:cs typeface="Arial" panose="020B0604020202020204" pitchFamily="34" charset="0"/>
              </a:rPr>
              <a:t>Identifier et mettre en relation le personnel avec les ressources internes et externes et promouvoir l’engagement</a:t>
            </a:r>
          </a:p>
          <a:p>
            <a:pPr marL="457200" lvl="1" indent="0" rtl="0">
              <a:spcBef>
                <a:spcPts val="800"/>
              </a:spcBef>
              <a:spcAft>
                <a:spcPts val="800"/>
              </a:spcAft>
              <a:buFont typeface="+mj-lt"/>
              <a:buNone/>
            </a:pPr>
            <a:endParaRPr lang="en-US" sz="1200" dirty="0">
              <a:latin typeface="Arial" panose="020B0604020202020204" pitchFamily="34" charset="0"/>
              <a:cs typeface="Arial" panose="020B0604020202020204" pitchFamily="34" charset="0"/>
            </a:endParaRPr>
          </a:p>
          <a:p>
            <a:pPr marL="457200" lvl="1" indent="0" rtl="0">
              <a:spcBef>
                <a:spcPts val="800"/>
              </a:spcBef>
              <a:spcAft>
                <a:spcPts val="800"/>
              </a:spcAft>
              <a:buFont typeface="+mj-lt"/>
              <a:buNone/>
            </a:pPr>
            <a:r>
              <a:rPr lang="fr" sz="1200">
                <a:latin typeface="Arial" panose="020B0604020202020204" pitchFamily="34" charset="0"/>
                <a:cs typeface="Arial" panose="020B0604020202020204" pitchFamily="34" charset="0"/>
              </a:rPr>
              <a:t>Une manifestation de détresse émotionnelle ne constitue pas nécessairement une « crise ». Une crise, telle que définie plus loin dans la présentation, nécessite une remontée vers des professionnels formés à la gestion des crises de santé mentale. </a:t>
            </a:r>
            <a:endParaRPr lang="en-US" b="0" i="0" dirty="0"/>
          </a:p>
          <a:p>
            <a:pPr marL="0" indent="0" rtl="0">
              <a:buFont typeface="Arial" panose="020B0604020202020204" pitchFamily="34" charset="0"/>
              <a:buNone/>
            </a:pPr>
            <a:endParaRPr lang="en-US" b="0" i="0"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2</a:t>
            </a:fld>
            <a:endParaRPr lang="en-US" dirty="0"/>
          </a:p>
        </p:txBody>
      </p:sp>
    </p:spTree>
    <p:extLst>
      <p:ext uri="{BB962C8B-B14F-4D97-AF65-F5344CB8AC3E}">
        <p14:creationId xmlns:p14="http://schemas.microsoft.com/office/powerpoint/2010/main" val="42937947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fr" b="1" i="1"/>
              <a:t>Expliquez :</a:t>
            </a:r>
          </a:p>
          <a:p>
            <a:pPr marL="171450" indent="-171450" rtl="0">
              <a:buFont typeface="Arial" panose="020B0604020202020204" pitchFamily="34" charset="0"/>
              <a:buChar char="•"/>
            </a:pPr>
            <a:r>
              <a:rPr lang="fr" b="0" i="0"/>
              <a:t>Il peut arriver qu’un membre du personnel manifeste des réactions de détresse au travail, ou que vous sachiez qu’il est en crise ou en difficulté, mais qu’il ne vous ait pas contacté pour en discuter.</a:t>
            </a:r>
          </a:p>
          <a:p>
            <a:pPr marL="171450" indent="-171450" rtl="0">
              <a:buFont typeface="Arial" panose="020B0604020202020204" pitchFamily="34" charset="0"/>
              <a:buChar char="•"/>
            </a:pPr>
            <a:r>
              <a:rPr lang="fr" b="0" i="0"/>
              <a:t>Dans ce type de situation, une approche de soutien fondée sur les PSP peut vous permettre de vous rapprocher de la personne, en lui posant gentiment des questions et en lui demandant comment vous pourriez l’aider à traverser cette période. </a:t>
            </a:r>
          </a:p>
          <a:p>
            <a:pPr marL="171450" indent="-171450" rtl="0">
              <a:buFont typeface="Arial" panose="020B0604020202020204" pitchFamily="34" charset="0"/>
              <a:buChar char="•"/>
            </a:pPr>
            <a:endParaRPr lang="en-US" b="0" i="0" dirty="0"/>
          </a:p>
          <a:p>
            <a:pPr marL="0" indent="0" rtl="0">
              <a:buFont typeface="Arial" panose="020B0604020202020204" pitchFamily="34" charset="0"/>
              <a:buNone/>
            </a:pPr>
            <a:r>
              <a:rPr lang="fr" b="1" i="1"/>
              <a:t>Posez aux participants </a:t>
            </a:r>
            <a:r>
              <a:rPr lang="fr" b="0" i="1"/>
              <a:t>la question qui suit et discutez de leurs réponses avant de révéler et de passer en revue les informations de cette diapositive.</a:t>
            </a:r>
          </a:p>
          <a:p>
            <a:pPr marL="171450" indent="-171450" rtl="0">
              <a:buFont typeface="Arial" panose="020B0604020202020204" pitchFamily="34" charset="0"/>
              <a:buChar char="•"/>
            </a:pPr>
            <a:r>
              <a:rPr lang="fr" b="0" i="1"/>
              <a:t> </a:t>
            </a:r>
            <a:r>
              <a:rPr lang="fr" b="0" i="0"/>
              <a:t>Comment, en tant que superviseur, pourriez-vous approcher un membre de votre équipe qui vous semble en difficulté ? Que pourriez-vous lui dire ou lui demander ?</a:t>
            </a:r>
          </a:p>
          <a:p>
            <a:pPr marL="171450" indent="-171450" rtl="0">
              <a:buFont typeface="Arial" panose="020B0604020202020204" pitchFamily="34" charset="0"/>
              <a:buChar char="•"/>
            </a:pPr>
            <a:endParaRPr lang="en-US" b="0" i="0" dirty="0"/>
          </a:p>
          <a:p>
            <a:pPr marL="0" indent="0" rtl="0">
              <a:buFont typeface="Arial" panose="020B0604020202020204" pitchFamily="34" charset="0"/>
              <a:buNone/>
            </a:pPr>
            <a:r>
              <a:rPr lang="fr" b="1" i="1"/>
              <a:t>Discutez</a:t>
            </a:r>
            <a:r>
              <a:rPr lang="en" b="1" i="1"/>
              <a:t> </a:t>
            </a:r>
            <a:r>
              <a:rPr lang="fr" b="0" i="1"/>
              <a:t>des informations proposées sur cette diapositive</a:t>
            </a:r>
            <a:endParaRPr lang="en-US" b="1" i="1" dirty="0"/>
          </a:p>
          <a:p>
            <a:pPr marL="171450" indent="-171450" rtl="0">
              <a:buFont typeface="Arial" panose="020B0604020202020204" pitchFamily="34" charset="0"/>
              <a:buChar char="•"/>
            </a:pPr>
            <a:r>
              <a:rPr lang="fr" b="0" i="0"/>
              <a:t>Voici quelques énoncés et questions pouvant être utiles pour amorcer une conversation...</a:t>
            </a:r>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21</a:t>
            </a:fld>
            <a:endParaRPr lang="en-US" dirty="0"/>
          </a:p>
        </p:txBody>
      </p:sp>
    </p:spTree>
    <p:extLst>
      <p:ext uri="{BB962C8B-B14F-4D97-AF65-F5344CB8AC3E}">
        <p14:creationId xmlns:p14="http://schemas.microsoft.com/office/powerpoint/2010/main" val="20733015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fr" b="1" i="1"/>
              <a:t>Expliquez </a:t>
            </a:r>
            <a:r>
              <a:rPr lang="fr" b="0" i="0"/>
              <a:t>ce qui suit :</a:t>
            </a:r>
          </a:p>
          <a:p>
            <a:pPr marL="171450" indent="-171450" rtl="0">
              <a:buFont typeface="Arial" panose="020B0604020202020204" pitchFamily="34" charset="0"/>
              <a:buChar char="•"/>
            </a:pPr>
            <a:r>
              <a:rPr lang="fr" b="0" i="0"/>
              <a:t>Que faire lorsqu’une personne est, à un moment donné, en détresse aiguë (complètement dépassée, très anxieuse ou paniquée) ?</a:t>
            </a:r>
          </a:p>
          <a:p>
            <a:pPr marL="171450" indent="-171450" rtl="0">
              <a:buFont typeface="Arial" panose="020B0604020202020204" pitchFamily="34" charset="0"/>
              <a:buChar char="•"/>
            </a:pPr>
            <a:r>
              <a:rPr lang="fr" b="0" i="0"/>
              <a:t>La technique d’ancrage est un outil qui peut aider une personne se trouvant en situation de détresse aiguë à revenir au stade où elle peut communiquer et interagir avec vous, ceci dans le but de l’aider à résoudre ses problèmes et de la mettre en relation avec un soutien social et d’autres ressources. </a:t>
            </a:r>
          </a:p>
          <a:p>
            <a:pPr marL="171450" indent="-171450" rtl="0">
              <a:buFont typeface="Arial" panose="020B0604020202020204" pitchFamily="34" charset="0"/>
              <a:buChar char="•"/>
            </a:pPr>
            <a:r>
              <a:rPr lang="fr" b="0" i="0"/>
              <a:t>Vous n’aurez probablement pas à l’utiliser souvent, voire jamais. Mais si vous vous trouvez un jour dans une situation où vous devez aider une personne en grande détresse, cette technique est utile. </a:t>
            </a:r>
          </a:p>
          <a:p>
            <a:pPr marL="171450" indent="-171450" rtl="0">
              <a:buFont typeface="Arial" panose="020B0604020202020204" pitchFamily="34" charset="0"/>
              <a:buChar char="•"/>
            </a:pPr>
            <a:r>
              <a:rPr lang="fr" b="0" i="0"/>
              <a:t>Avant d’aborder cette technique, voici une infographie* utile qui peut vous aider à décider s’il est opportun ou non de recourir à l’ancrage...</a:t>
            </a:r>
          </a:p>
          <a:p>
            <a:pPr marL="171450" indent="-171450" rtl="0">
              <a:buFont typeface="Arial" panose="020B0604020202020204" pitchFamily="34" charset="0"/>
              <a:buChar char="•"/>
            </a:pPr>
            <a:endParaRPr lang="en-US" b="0" i="0" dirty="0"/>
          </a:p>
          <a:p>
            <a:pPr marL="0" indent="0" rtl="0">
              <a:buFont typeface="Arial" panose="020B0604020202020204" pitchFamily="34" charset="0"/>
              <a:buNone/>
            </a:pPr>
            <a:r>
              <a:rPr lang="fr" b="1" i="1"/>
              <a:t>Discutez</a:t>
            </a:r>
            <a:r>
              <a:rPr lang="en" b="1" i="1"/>
              <a:t> </a:t>
            </a:r>
            <a:r>
              <a:rPr lang="fr" b="0" i="1"/>
              <a:t>des informations proposées sur cette infographie.</a:t>
            </a:r>
            <a:endParaRPr lang="en-US" b="1" i="1" dirty="0"/>
          </a:p>
          <a:p>
            <a:pPr marL="171450" indent="-171450" rtl="0">
              <a:buFont typeface="Arial" panose="020B0604020202020204" pitchFamily="34" charset="0"/>
              <a:buChar char="•"/>
            </a:pPr>
            <a:endParaRPr lang="en-US" b="0" i="0" dirty="0"/>
          </a:p>
          <a:p>
            <a:pPr marL="0" indent="0" rtl="0">
              <a:buFont typeface="Arial" panose="020B0604020202020204" pitchFamily="34" charset="0"/>
              <a:buNone/>
            </a:pPr>
            <a:r>
              <a:rPr lang="fr" sz="1100" b="1" i="0"/>
              <a:t>*Source : </a:t>
            </a:r>
            <a:r>
              <a:rPr lang="fr" sz="1100" b="0" i="0"/>
              <a:t>Trauma Research Innovations / École de médecine de l’Université de Washington, Département de psychiatrie et des sciences du comportement</a:t>
            </a:r>
          </a:p>
          <a:p>
            <a:pPr marL="171450" indent="-171450" rtl="0">
              <a:buFont typeface="Arial" panose="020B0604020202020204" pitchFamily="34" charset="0"/>
              <a:buChar char="•"/>
            </a:pPr>
            <a:endParaRPr lang="en-US" b="0" i="0" dirty="0"/>
          </a:p>
        </p:txBody>
      </p:sp>
      <p:sp>
        <p:nvSpPr>
          <p:cNvPr id="4" name="Slide Number Placeholder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D70FF2E4-95BE-49CA-89E1-C2C428ECDA9A}"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33401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marL="0" indent="0" rtl="0">
              <a:buFont typeface="Arial" panose="020B0604020202020204" pitchFamily="34" charset="0"/>
              <a:buNone/>
            </a:pPr>
            <a:r>
              <a:rPr lang="fr" sz="1800" b="1" i="1">
                <a:effectLst/>
                <a:latin typeface="Calibri" panose="020F0502020204030204" pitchFamily="34" charset="0"/>
                <a:ea typeface="Calibri" panose="020F0502020204030204" pitchFamily="34" charset="0"/>
                <a:cs typeface="Times New Roman" panose="02020603050405020304" pitchFamily="18" charset="0"/>
              </a:rPr>
              <a:t>Expliquez :</a:t>
            </a:r>
          </a:p>
          <a:p>
            <a:pPr marL="171450" indent="-171450" rtl="0">
              <a:buFont typeface="Arial" panose="020B0604020202020204" pitchFamily="34" charset="0"/>
              <a:buChar char="•"/>
            </a:pPr>
            <a:r>
              <a:rPr lang="fr" sz="1800">
                <a:effectLst/>
                <a:latin typeface="Calibri" panose="020F0502020204030204" pitchFamily="34" charset="0"/>
                <a:ea typeface="Calibri" panose="020F0502020204030204" pitchFamily="34" charset="0"/>
                <a:cs typeface="Times New Roman" panose="02020603050405020304" pitchFamily="18" charset="0"/>
              </a:rPr>
              <a:t>Cette pratique d’ancrage consiste à inviter les gens à faire appel à tous leurs sens.</a:t>
            </a:r>
          </a:p>
          <a:p>
            <a:pPr marL="171450" indent="-171450" rtl="0">
              <a:buFont typeface="Arial" panose="020B0604020202020204" pitchFamily="34" charset="0"/>
              <a:buChar char="•"/>
            </a:pPr>
            <a:r>
              <a:rPr lang="fr" sz="1800">
                <a:effectLst/>
                <a:latin typeface="Calibri" panose="020F0502020204030204" pitchFamily="34" charset="0"/>
                <a:ea typeface="Calibri" panose="020F0502020204030204" pitchFamily="34" charset="0"/>
                <a:cs typeface="Times New Roman" panose="02020603050405020304" pitchFamily="18" charset="0"/>
              </a:rPr>
              <a:t>Elle peut aider à se concentrer et à se calmer suffisamment pour penser plus clairement, communiquer et collaborer en vue de résoudre les problèmes.</a:t>
            </a:r>
          </a:p>
          <a:p>
            <a:pPr marL="171450" indent="-171450" rtl="0">
              <a:buFont typeface="Arial" panose="020B0604020202020204" pitchFamily="34" charset="0"/>
              <a:buChar char="•"/>
            </a:pPr>
            <a:endParaRPr lang="en-US" sz="1800" dirty="0">
              <a:effectLst/>
              <a:latin typeface="Calibri" panose="020F0502020204030204" pitchFamily="34" charset="0"/>
              <a:cs typeface="Times New Roman" panose="02020603050405020304" pitchFamily="18" charset="0"/>
            </a:endParaRPr>
          </a:p>
          <a:p>
            <a:pPr marL="0" indent="0" rtl="0">
              <a:buFont typeface="Arial" panose="020B0604020202020204" pitchFamily="34" charset="0"/>
              <a:buNone/>
            </a:pPr>
            <a:r>
              <a:rPr lang="fr" b="1" i="0"/>
              <a:t>Remarque à destination des animateurs : </a:t>
            </a:r>
            <a:r>
              <a:rPr lang="fr" b="0" i="0"/>
              <a:t>si le temps le permet, </a:t>
            </a:r>
            <a:r>
              <a:rPr lang="fr" sz="1800" b="0" i="0">
                <a:effectLst/>
                <a:latin typeface="Calibri" panose="020F0502020204030204" pitchFamily="34" charset="0"/>
                <a:cs typeface="Times New Roman" panose="02020603050405020304" pitchFamily="18" charset="0"/>
              </a:rPr>
              <a:t>invitez les participants à réaliser l’exercice de manière à ce qu’ils puissent en faire eux-mêmes l’expérience. </a:t>
            </a:r>
            <a:endParaRPr lang="en-US" dirty="0"/>
          </a:p>
          <a:p>
            <a:pPr rtl="0"/>
            <a:endParaRPr lang="en-US" dirty="0"/>
          </a:p>
          <a:p>
            <a:pPr marL="0" indent="0" rtl="0">
              <a:buFont typeface="Arial" panose="020B0604020202020204" pitchFamily="34" charset="0"/>
              <a:buNone/>
            </a:pPr>
            <a:r>
              <a:rPr lang="fr" sz="1200" b="1" i="0"/>
              <a:t>*Source : </a:t>
            </a:r>
            <a:r>
              <a:rPr lang="fr" sz="1200" b="0" i="0"/>
              <a:t>Trauma Research Innovations / École de médecine de l’Université de Washington, Département de psychiatrie et des sciences du comportement</a:t>
            </a:r>
          </a:p>
          <a:p>
            <a:pPr rtl="0"/>
            <a:endParaRPr lang="en-US" dirty="0"/>
          </a:p>
        </p:txBody>
      </p:sp>
      <p:sp>
        <p:nvSpPr>
          <p:cNvPr id="4" name="Slide Number Placeholder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D70FF2E4-95BE-49CA-89E1-C2C428ECDA9A}"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628771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sz="1800">
                <a:effectLst/>
                <a:latin typeface="Calibri" panose="020F0502020204030204" pitchFamily="34" charset="0"/>
                <a:ea typeface="Calibri" panose="020F0502020204030204" pitchFamily="34" charset="0"/>
                <a:cs typeface="Times New Roman" panose="02020603050405020304" pitchFamily="18" charset="0"/>
              </a:rPr>
              <a:t>En tant que superviseur ou professionnel des RH, vous faites partie des personnes les mieux placées pour comprendre les pressions ou les défis liés au travail qu’un collègue en détresse rencontre et pour l’aider à trouver des solutions.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sz="1800">
                <a:effectLst/>
                <a:latin typeface="Calibri" panose="020F0502020204030204" pitchFamily="34" charset="0"/>
                <a:ea typeface="Calibri" panose="020F0502020204030204" pitchFamily="34" charset="0"/>
                <a:cs typeface="Times New Roman" panose="02020603050405020304" pitchFamily="18" charset="0"/>
              </a:rPr>
              <a:t>Cependant, il est important de maintenir des limites professionnelles et de trouver le bon équilibre entre d’une part, aider la personne à résoudre ses problèmes pour ce qui est « de votre ressort » et d’autre part, l’orienter vers d’autres services pour ce qui ne l’est pas. </a:t>
            </a:r>
          </a:p>
          <a:p>
            <a:pPr marL="171450" indent="-171450" rtl="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24</a:t>
            </a:fld>
            <a:endParaRPr lang="en-US" dirty="0"/>
          </a:p>
        </p:txBody>
      </p:sp>
    </p:spTree>
    <p:extLst>
      <p:ext uri="{BB962C8B-B14F-4D97-AF65-F5344CB8AC3E}">
        <p14:creationId xmlns:p14="http://schemas.microsoft.com/office/powerpoint/2010/main" val="23591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normAutofit fontScale="92500"/>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 b="1" i="1"/>
              <a:t>Discutez</a:t>
            </a:r>
            <a:r>
              <a:rPr lang="fr" b="0" i="1"/>
              <a:t> </a:t>
            </a:r>
            <a:r>
              <a:rPr lang="en" b="0" i="1"/>
              <a:t>des informations présentées sur la diapositive et des points qui suivent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b="1" i="0"/>
              <a:t>En ce qui concerne l’écoute : </a:t>
            </a:r>
            <a:r>
              <a:rPr lang="fr" b="0" i="0"/>
              <a:t>lorsque vous écoutez activement, vous vous concentrez sur le fait de communiquer de la compassion et du respect. Dans le même temps, vous recueillez des informations. Vous cherchez des indices sur les préoccupations et les besoins immédiats, et </a:t>
            </a:r>
            <a:r>
              <a:rPr lang="fr" sz="1800">
                <a:effectLst/>
                <a:latin typeface="Calibri" panose="020F0502020204030204" pitchFamily="34" charset="0"/>
                <a:ea typeface="Calibri" panose="020F0502020204030204" pitchFamily="34" charset="0"/>
                <a:cs typeface="Times New Roman" panose="02020603050405020304" pitchFamily="18" charset="0"/>
              </a:rPr>
              <a:t>sur la manière dont vous pouvez aider la personne à hiérarchiser ces préoccupations et ces besoins, et finalement à élaborer un plan d’action.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sz="1800" b="1">
                <a:effectLst/>
                <a:latin typeface="Calibri" panose="020F0502020204030204" pitchFamily="34" charset="0"/>
                <a:ea typeface="Calibri" panose="020F0502020204030204" pitchFamily="34" charset="0"/>
                <a:cs typeface="Times New Roman" panose="02020603050405020304" pitchFamily="18" charset="0"/>
              </a:rPr>
              <a:t>Ne perdez pas de vue</a:t>
            </a:r>
            <a:r>
              <a:rPr lang="fr" sz="1800" b="0">
                <a:effectLst/>
                <a:latin typeface="Calibri" panose="020F0502020204030204" pitchFamily="34" charset="0"/>
                <a:ea typeface="Calibri" panose="020F0502020204030204" pitchFamily="34" charset="0"/>
                <a:cs typeface="Times New Roman" panose="02020603050405020304" pitchFamily="18" charset="0"/>
              </a:rPr>
              <a:t> le fait que ce processus doive être collaboratif. Il ne vous appartient pas de définir de manière unilatérale les priorités à la place de la personne concernée, ni de résoudre ses problèmes.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sz="1800" b="0" i="0">
                <a:effectLst/>
                <a:latin typeface="Calibri" panose="020F0502020204030204" pitchFamily="34" charset="0"/>
                <a:cs typeface="Times New Roman" panose="02020603050405020304" pitchFamily="18" charset="0"/>
              </a:rPr>
              <a:t>Souvent,</a:t>
            </a:r>
            <a:r>
              <a:rPr lang="fr" sz="1800" b="1" i="0">
                <a:effectLst/>
                <a:latin typeface="Calibri" panose="020F0502020204030204" pitchFamily="34" charset="0"/>
                <a:cs typeface="Times New Roman" panose="02020603050405020304" pitchFamily="18" charset="0"/>
              </a:rPr>
              <a:t> l’un des moyens les plus efficaces pour les superviseurs d’apporter un soutien</a:t>
            </a:r>
            <a:r>
              <a:rPr lang="fr" sz="1800" b="0" i="0">
                <a:effectLst/>
                <a:latin typeface="Calibri" panose="020F0502020204030204" pitchFamily="34" charset="0"/>
                <a:cs typeface="Times New Roman" panose="02020603050405020304" pitchFamily="18" charset="0"/>
              </a:rPr>
              <a:t> pendant les crises est de faire comprendre aux gens que leur bien-être est la priorité actuelle et de réduire autant que possible les pressions liées au travail (par exemple, en ce qui concerne les délais, les heures, etc.). </a:t>
            </a:r>
            <a:endParaRPr lang="en-US" b="1" i="0" dirty="0"/>
          </a:p>
          <a:p>
            <a:pPr rtl="0"/>
            <a:endParaRPr lang="en-US"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25</a:t>
            </a:fld>
            <a:endParaRPr lang="en-US" dirty="0"/>
          </a:p>
        </p:txBody>
      </p:sp>
    </p:spTree>
    <p:extLst>
      <p:ext uri="{BB962C8B-B14F-4D97-AF65-F5344CB8AC3E}">
        <p14:creationId xmlns:p14="http://schemas.microsoft.com/office/powerpoint/2010/main" val="6399337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marL="0" marR="0" lvl="0" indent="0" algn="l" defTabSz="914400" rtl="0" eaLnBrk="1" fontAlgn="auto" latinLnBrk="0" hangingPunct="1">
              <a:lnSpc>
                <a:spcPct val="100000"/>
              </a:lnSpc>
              <a:spcBef>
                <a:spcPts val="0"/>
              </a:spcBef>
              <a:spcAft>
                <a:spcPts val="0"/>
              </a:spcAft>
              <a:buClrTx/>
              <a:buSzTx/>
              <a:buFontTx/>
              <a:buNone/>
              <a:tabLst/>
              <a:defRPr/>
            </a:pPr>
            <a:r>
              <a:rPr lang="fr" b="1" i="1"/>
              <a:t>Posez aux participants </a:t>
            </a:r>
            <a:r>
              <a:rPr lang="fr" b="0" i="1"/>
              <a:t>la question qui suit et discutez de leurs réponses avant de révéler et de passer en revue les informations de cette diapositive. </a:t>
            </a:r>
          </a:p>
          <a:p>
            <a:pPr marL="171450" indent="-171450" rtl="0">
              <a:buFont typeface="Arial" panose="020B0604020202020204" pitchFamily="34" charset="0"/>
              <a:buChar char="•"/>
            </a:pPr>
            <a:r>
              <a:rPr lang="fr"/>
              <a:t>Quelles sont les choses que vous pourriez dire, ou les questions que vous pourriez poser, qui pourraient aider ?</a:t>
            </a:r>
          </a:p>
          <a:p>
            <a:pPr marL="171450" indent="-171450" rtl="0">
              <a:buFont typeface="Arial" panose="020B0604020202020204" pitchFamily="34" charset="0"/>
              <a:buChar char="•"/>
            </a:pPr>
            <a:endParaRPr lang="en-US" dirty="0"/>
          </a:p>
          <a:p>
            <a:pPr marL="0" indent="0" rtl="0">
              <a:buFont typeface="Arial" panose="020B0604020202020204" pitchFamily="34" charset="0"/>
              <a:buNone/>
            </a:pPr>
            <a:r>
              <a:rPr lang="fr" b="1" i="1"/>
              <a:t>Discutez</a:t>
            </a:r>
            <a:r>
              <a:rPr lang="en" b="1" i="1"/>
              <a:t> </a:t>
            </a:r>
            <a:r>
              <a:rPr lang="fr" b="0" i="1"/>
              <a:t>des informations proposées sur cette diapositive :</a:t>
            </a:r>
          </a:p>
          <a:p>
            <a:pPr marL="171450" indent="-171450" rtl="0">
              <a:buFont typeface="Arial" panose="020B0604020202020204" pitchFamily="34" charset="0"/>
              <a:buChar char="•"/>
            </a:pPr>
            <a:r>
              <a:rPr lang="fr" b="1" i="0"/>
              <a:t>Concernant la question relative au « collègue de confiance » : </a:t>
            </a:r>
            <a:r>
              <a:rPr lang="fr" b="0" i="0"/>
              <a:t>cette question peut permettre d’identifier et de traiter les réflexions inutiles (par exemple, « Je ne peux pas prendre de congés en ce moment » ou « Je suis inutile/mauvais dans mon travail ») et les émotions fortes (par exemple, la culpabilité, la honte, la peur) qui y sont souvent liées.</a:t>
            </a:r>
            <a:endParaRPr lang="en-US" dirty="0"/>
          </a:p>
          <a:p>
            <a:pPr marL="171450" indent="-171450" rtl="0">
              <a:buFont typeface="Arial" panose="020B0604020202020204" pitchFamily="34" charset="0"/>
              <a:buChar char="•"/>
            </a:pPr>
            <a:endParaRPr lang="en-US" dirty="0"/>
          </a:p>
          <a:p>
            <a:pPr marL="171450" indent="-171450" rtl="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26</a:t>
            </a:fld>
            <a:endParaRPr lang="en-US" dirty="0"/>
          </a:p>
        </p:txBody>
      </p:sp>
    </p:spTree>
    <p:extLst>
      <p:ext uri="{BB962C8B-B14F-4D97-AF65-F5344CB8AC3E}">
        <p14:creationId xmlns:p14="http://schemas.microsoft.com/office/powerpoint/2010/main" val="29649866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sz="1200">
                <a:latin typeface="Arial" panose="020B0604020202020204" pitchFamily="34" charset="0"/>
                <a:cs typeface="Arial" panose="020B0604020202020204" pitchFamily="34" charset="0"/>
              </a:rPr>
              <a:t>Le dernier point que nous aborderons aujourd’hui est l’identification et la mise en relation du personnel avec les ressources internes et externes et la promotion de l’engagement.</a:t>
            </a:r>
          </a:p>
          <a:p>
            <a:pPr marL="171450" indent="-171450" rtl="0">
              <a:buFont typeface="Arial" panose="020B0604020202020204" pitchFamily="34" charset="0"/>
              <a:buChar char="•"/>
            </a:pPr>
            <a:endParaRPr lang="en-US" b="0" i="0"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27</a:t>
            </a:fld>
            <a:endParaRPr lang="en-US" dirty="0"/>
          </a:p>
        </p:txBody>
      </p:sp>
    </p:spTree>
    <p:extLst>
      <p:ext uri="{BB962C8B-B14F-4D97-AF65-F5344CB8AC3E}">
        <p14:creationId xmlns:p14="http://schemas.microsoft.com/office/powerpoint/2010/main" val="34574537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normAutofit fontScale="47500" lnSpcReduction="20000"/>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 sz="1800" b="1" i="1">
                <a:effectLst/>
                <a:latin typeface="Calibri" panose="020F0502020204030204" pitchFamily="34" charset="0"/>
                <a:ea typeface="Calibri" panose="020F0502020204030204" pitchFamily="34" charset="0"/>
                <a:cs typeface="Times New Roman" panose="02020603050405020304" pitchFamily="18" charset="0"/>
              </a:rPr>
              <a:t>Expliquez</a:t>
            </a:r>
            <a:r>
              <a:rPr lang="fr" sz="1800" b="0" i="1">
                <a:effectLst/>
                <a:latin typeface="Calibri" panose="020F0502020204030204" pitchFamily="34" charset="0"/>
                <a:ea typeface="Calibri" panose="020F0502020204030204" pitchFamily="34" charset="0"/>
                <a:cs typeface="Times New Roman" panose="02020603050405020304" pitchFamily="18" charset="0"/>
              </a:rPr>
              <a:t> :</a:t>
            </a:r>
            <a:endParaRPr lang="en-US" sz="1800" b="1" i="1"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sz="1800">
                <a:effectLst/>
                <a:latin typeface="Calibri" panose="020F0502020204030204" pitchFamily="34" charset="0"/>
                <a:ea typeface="Calibri" panose="020F0502020204030204" pitchFamily="34" charset="0"/>
                <a:cs typeface="Times New Roman" panose="02020603050405020304" pitchFamily="18" charset="0"/>
              </a:rPr>
              <a:t>Il existe différentes manières de mettre en relation une personne avec des ressources. Cependant, ne perdez pas de vue le fait que ce processus doive être collaboratif, lui aussi.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sz="1800">
                <a:effectLst/>
                <a:latin typeface="Calibri" panose="020F0502020204030204" pitchFamily="34" charset="0"/>
                <a:ea typeface="Calibri" panose="020F0502020204030204" pitchFamily="34" charset="0"/>
                <a:cs typeface="Times New Roman" panose="02020603050405020304" pitchFamily="18" charset="0"/>
              </a:rPr>
              <a:t>Il y a beaucoup d’endroits/moyens vers lesquels vous pourriez orienter une personne qui pourrait avoir besoin de soutien et vous pourriez avoir beaucoup d’idées sur ce qu’elle devrait, selon vous, faire, mais si elle n’est pas intéressée/prête, ce n’est pas à vous de la forcer. Vous pourriez proposer ou mentionner quelque chose une fois, puis faire marche arrière si la personne n’est pas intéressée ou ouverte. </a:t>
            </a:r>
          </a:p>
          <a:p>
            <a:pPr marL="171450" indent="-171450" rtl="0">
              <a:buFont typeface="Arial" panose="020B0604020202020204" pitchFamily="34" charset="0"/>
              <a:buChar char="•"/>
            </a:pPr>
            <a:endParaRPr lang="en-US" sz="1800" dirty="0"/>
          </a:p>
          <a:p>
            <a:pPr marL="0" indent="0" rtl="0">
              <a:buFont typeface="Arial" panose="020B0604020202020204" pitchFamily="34" charset="0"/>
              <a:buNone/>
            </a:pPr>
            <a:r>
              <a:rPr lang="fr" sz="1800" b="1" i="1"/>
              <a:t>Discutez</a:t>
            </a:r>
            <a:r>
              <a:rPr lang="fr" sz="1800" b="0" i="1"/>
              <a:t> </a:t>
            </a:r>
            <a:r>
              <a:rPr lang="en" sz="1800" b="0" i="1"/>
              <a:t>des informations présentées sur la diapositive et des points qui suivent :</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fr" sz="1800" b="1" i="0"/>
              <a:t>Fournir des informations sur les réactions courantes aux situations de stress : </a:t>
            </a:r>
            <a:r>
              <a:rPr lang="fr" sz="1800">
                <a:effectLst/>
                <a:latin typeface="Calibri" panose="020F0502020204030204" pitchFamily="34" charset="0"/>
                <a:ea typeface="Calibri" panose="020F0502020204030204" pitchFamily="34" charset="0"/>
                <a:cs typeface="Times New Roman" panose="02020603050405020304" pitchFamily="18" charset="0"/>
              </a:rPr>
              <a:t>transmettez des informations sur les réactions au stress et les moyens pratiques de faire face, de réduire le stress et de promouvoir le fonctionnement adaptatif afin que la personne puisse replacer son expérience dans le contexte.</a:t>
            </a:r>
            <a:endParaRPr lang="en-US" sz="1800" b="1" i="0" dirty="0"/>
          </a:p>
          <a:p>
            <a:pPr marL="342900" indent="-342900" rtl="0">
              <a:buFont typeface="+mj-lt"/>
              <a:buAutoNum type="arabicPeriod"/>
            </a:pPr>
            <a:r>
              <a:rPr lang="fr" sz="1800" b="1" i="0"/>
              <a:t>Encourager la personne à prendre soin d’elle : </a:t>
            </a:r>
            <a:r>
              <a:rPr lang="fr" sz="1800" b="0" i="0"/>
              <a:t>si vous encouragez activement la personne à prendre soin d’elle durant cette période, et banalisez le fait qu’il soit parfois nécessaire de prendre soin de soi, et que vous aidez cette personne en réduisant les pressions liées au travail (dans la mesure du possible), vous manifestez un soutien fort qui encouragera les participants à se rapprocher et à utiliser d’autres sources de soutien.  </a:t>
            </a:r>
            <a:endParaRPr lang="en-US" sz="1800" b="1" i="0" dirty="0"/>
          </a:p>
          <a:p>
            <a:pPr marL="342900" indent="-342900" rtl="0">
              <a:buFont typeface="+mj-lt"/>
              <a:buAutoNum type="arabicPeriod"/>
            </a:pPr>
            <a:r>
              <a:rPr lang="fr" sz="1800" b="1" i="0"/>
              <a:t>Mettre la personne en relation avec d’autres sources de soutien : </a:t>
            </a:r>
            <a:r>
              <a:rPr lang="fr" sz="1800">
                <a:effectLst/>
                <a:latin typeface="Calibri" panose="020F0502020204030204" pitchFamily="34" charset="0"/>
                <a:ea typeface="Calibri" panose="020F0502020204030204" pitchFamily="34" charset="0"/>
                <a:cs typeface="Times New Roman" panose="02020603050405020304" pitchFamily="18" charset="0"/>
              </a:rPr>
              <a:t>vous devez connaître les possibilités en matière de soutien et de bien-être dans des situations de ce type. Vous ne pouvez pas tout savoir, connaître chaque service ou possibilité. Mais il est utile d’avoir une idée générale des ressources en matière de soutien et (ce qui est peut-être encore plus important) de savoir à qui vous pouvez vous adresser pour demander certaines choses et obtenir plus d’informations.</a:t>
            </a:r>
          </a:p>
          <a:p>
            <a:pPr marL="800100" lvl="1" indent="-342900" rtl="0">
              <a:buFont typeface="Arial" panose="020B0604020202020204" pitchFamily="34" charset="0"/>
              <a:buChar char="•"/>
            </a:pPr>
            <a:r>
              <a:rPr lang="fr" sz="1800">
                <a:effectLst/>
                <a:latin typeface="Calibri" panose="020F0502020204030204" pitchFamily="34" charset="0"/>
                <a:ea typeface="Calibri" panose="020F0502020204030204" pitchFamily="34" charset="0"/>
                <a:cs typeface="Times New Roman" panose="02020603050405020304" pitchFamily="18" charset="0"/>
              </a:rPr>
              <a:t>Ne sous-estimez pas le soutien social. Le soutien social apporté par les amis/famille/collègues est extrêmement puissant. Encourager les membres du personnel en crise à prendre le temps de nouer des liens sociaux avec les personnes en qui ils ont confiance et à qui ils sont attachés est un moyen très efficace de les soutenir.</a:t>
            </a:r>
          </a:p>
          <a:p>
            <a:pPr marL="800100" lvl="1" indent="-342900" rtl="0">
              <a:buFont typeface="Arial" panose="020B0604020202020204" pitchFamily="34" charset="0"/>
              <a:buChar char="•"/>
            </a:pPr>
            <a:r>
              <a:rPr lang="fr" sz="1800">
                <a:effectLst/>
                <a:latin typeface="Calibri" panose="020F0502020204030204" pitchFamily="34" charset="0"/>
                <a:ea typeface="Calibri" panose="020F0502020204030204" pitchFamily="34" charset="0"/>
                <a:cs typeface="Times New Roman" panose="02020603050405020304" pitchFamily="18" charset="0"/>
              </a:rPr>
              <a:t>Les possibilités de congés et avantages sociaux diffèrent selon le lieu d’implantation de l’IRC. Veillez donc à mettre l’employé en contact avec le service RH local pour vous assurer qu’il dispose des bonnes informations.   </a:t>
            </a:r>
            <a:endParaRPr lang="en-US" sz="1800" b="1" i="0" dirty="0"/>
          </a:p>
          <a:p>
            <a:pPr marL="342900" indent="-342900" rtl="0">
              <a:buFont typeface="+mj-lt"/>
              <a:buAutoNum type="arabicPeriod"/>
            </a:pPr>
            <a:r>
              <a:rPr lang="fr" sz="1800" b="1" i="0"/>
              <a:t>Dire à la personne que vous allez revenir vers elle et prendre de ses nouvelles : </a:t>
            </a:r>
            <a:r>
              <a:rPr lang="fr" sz="1800" b="0" i="0"/>
              <a:t>un membre du personnel qui a vécu une situation de détresse ou de crise avec vous peut se sentir incertain et honteux par la suite. Une fois les émotions fortes apaisées, la personne peut ressentir de la gêne lorsqu’elle vous voit, et vous pouvez vous demander si/comment vous devez évoquer cette détresse. Au terme de votre conversation initiale, vous vous sentirez tous deux moins incertains et plus à l’aise si vous dites à la personne que vous avez l’intention de revenir vers elle dans les jours qui suivront (ou dans la semaine, ou à son retour au travail, etc.) pour voir comment elle va. </a:t>
            </a:r>
            <a:endParaRPr lang="en-US" sz="1800" b="1" i="0" dirty="0"/>
          </a:p>
          <a:p>
            <a:pPr marL="342900" marR="0" lvl="0" indent="-342900" rtl="0">
              <a:spcBef>
                <a:spcPts val="0"/>
              </a:spcBef>
              <a:spcAft>
                <a:spcPts val="0"/>
              </a:spcAft>
              <a:buFont typeface="Symbol" pitchFamily="2" charset="2"/>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rtl="0">
              <a:spcBef>
                <a:spcPts val="0"/>
              </a:spcBef>
              <a:spcAft>
                <a:spcPts val="0"/>
              </a:spcAft>
              <a:buFont typeface="Symbol" pitchFamily="2" charset="2"/>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rtl="0"/>
            <a:endParaRPr lang="en-US"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28</a:t>
            </a:fld>
            <a:endParaRPr lang="en-US" dirty="0"/>
          </a:p>
        </p:txBody>
      </p:sp>
    </p:spTree>
    <p:extLst>
      <p:ext uri="{BB962C8B-B14F-4D97-AF65-F5344CB8AC3E}">
        <p14:creationId xmlns:p14="http://schemas.microsoft.com/office/powerpoint/2010/main" val="356552636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marL="0" marR="0" lvl="0" indent="0" algn="l" defTabSz="914400" rtl="0" eaLnBrk="1" fontAlgn="auto" latinLnBrk="0" hangingPunct="1">
              <a:lnSpc>
                <a:spcPct val="100000"/>
              </a:lnSpc>
              <a:spcBef>
                <a:spcPts val="0"/>
              </a:spcBef>
              <a:spcAft>
                <a:spcPts val="0"/>
              </a:spcAft>
              <a:buClrTx/>
              <a:buSzTx/>
              <a:buFontTx/>
              <a:buNone/>
              <a:tabLst/>
              <a:defRPr/>
            </a:pPr>
            <a:r>
              <a:rPr lang="fr" b="1" i="1"/>
              <a:t>Discutez </a:t>
            </a:r>
            <a:r>
              <a:rPr lang="fr" b="0" i="0"/>
              <a:t>de ces ressources (et de celles figurant sur la diapositive suivante). Rappelez aux participants qu’ils peuvent trouver des ressources et des références supplémentaires sur ces pages, et qu’ils peuvent envoyer leurs questions liées à la santé à l’adresse e-mail consacrée au Devoir de Diligence. </a:t>
            </a:r>
            <a:endParaRPr lang="en-US" b="1" i="1" dirty="0"/>
          </a:p>
          <a:p>
            <a:pPr lvl="0" rtl="0"/>
            <a:endParaRPr lang="en-US" sz="1200" b="1" i="1" kern="1200" dirty="0">
              <a:solidFill>
                <a:schemeClr val="tx1"/>
              </a:solidFill>
              <a:effectLst/>
              <a:latin typeface="+mn-lt"/>
              <a:ea typeface="+mn-ea"/>
              <a:cs typeface="+mn-cs"/>
            </a:endParaRPr>
          </a:p>
          <a:p>
            <a:pPr lvl="0" rtl="0"/>
            <a:r>
              <a:rPr lang="fr" sz="1200" b="1" i="1" kern="1200">
                <a:solidFill>
                  <a:schemeClr val="tx1"/>
                </a:solidFill>
                <a:effectLst/>
                <a:latin typeface="+mn-lt"/>
                <a:ea typeface="+mn-ea"/>
                <a:cs typeface="+mn-cs"/>
              </a:rPr>
              <a:t>Demandez</a:t>
            </a:r>
            <a:r>
              <a:rPr lang="fr" sz="1200" kern="1200">
                <a:solidFill>
                  <a:schemeClr val="tx1"/>
                </a:solidFill>
                <a:effectLst/>
                <a:latin typeface="+mn-lt"/>
                <a:ea typeface="+mn-ea"/>
                <a:cs typeface="+mn-cs"/>
              </a:rPr>
              <a:t> si les participants ont des questions.</a:t>
            </a:r>
          </a:p>
          <a:p>
            <a:pPr lvl="0" rtl="0"/>
            <a:endParaRPr lang="en-US" sz="1200" b="1" i="1" kern="1200" dirty="0">
              <a:solidFill>
                <a:schemeClr val="tx1"/>
              </a:solidFill>
              <a:effectLst/>
              <a:latin typeface="+mn-lt"/>
              <a:ea typeface="+mn-ea"/>
              <a:cs typeface="+mn-cs"/>
            </a:endParaRPr>
          </a:p>
          <a:p>
            <a:pPr lvl="0" rtl="0"/>
            <a:r>
              <a:rPr lang="fr" sz="1200" b="1" i="1" kern="1200">
                <a:solidFill>
                  <a:schemeClr val="tx1"/>
                </a:solidFill>
                <a:effectLst/>
                <a:latin typeface="+mn-lt"/>
                <a:ea typeface="+mn-ea"/>
                <a:cs typeface="+mn-cs"/>
              </a:rPr>
              <a:t>Remerciez </a:t>
            </a:r>
            <a:r>
              <a:rPr lang="fr" sz="1200" kern="1200">
                <a:solidFill>
                  <a:schemeClr val="tx1"/>
                </a:solidFill>
                <a:effectLst/>
                <a:latin typeface="+mn-lt"/>
                <a:ea typeface="+mn-ea"/>
                <a:cs typeface="+mn-cs"/>
              </a:rPr>
              <a:t>les participants d’être venus.</a:t>
            </a:r>
          </a:p>
          <a:p>
            <a:pPr lvl="0" rtl="0"/>
            <a:endParaRPr lang="en-US" sz="1200" b="1" i="1" kern="1200" dirty="0">
              <a:solidFill>
                <a:schemeClr val="tx1"/>
              </a:solidFill>
              <a:effectLst/>
              <a:latin typeface="+mn-lt"/>
              <a:ea typeface="+mn-ea"/>
              <a:cs typeface="+mn-cs"/>
            </a:endParaRPr>
          </a:p>
          <a:p>
            <a:pPr lvl="0" rtl="0"/>
            <a:r>
              <a:rPr lang="fr" sz="1200" b="1" i="1" kern="1200">
                <a:solidFill>
                  <a:schemeClr val="tx1"/>
                </a:solidFill>
                <a:effectLst/>
                <a:latin typeface="+mn-lt"/>
                <a:ea typeface="+mn-ea"/>
                <a:cs typeface="+mn-cs"/>
              </a:rPr>
              <a:t>Mettez fin à la </a:t>
            </a:r>
            <a:r>
              <a:rPr lang="fr" sz="1200" kern="1200">
                <a:solidFill>
                  <a:schemeClr val="tx1"/>
                </a:solidFill>
                <a:effectLst/>
                <a:latin typeface="+mn-lt"/>
                <a:ea typeface="+mn-ea"/>
                <a:cs typeface="+mn-cs"/>
              </a:rPr>
              <a:t>séance.</a:t>
            </a:r>
          </a:p>
          <a:p>
            <a:pPr rtl="0"/>
            <a:endParaRPr lang="en-US"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29</a:t>
            </a:fld>
            <a:endParaRPr lang="en-US" dirty="0"/>
          </a:p>
        </p:txBody>
      </p:sp>
    </p:spTree>
    <p:extLst>
      <p:ext uri="{BB962C8B-B14F-4D97-AF65-F5344CB8AC3E}">
        <p14:creationId xmlns:p14="http://schemas.microsoft.com/office/powerpoint/2010/main" val="86373853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normAutofit fontScale="92500" lnSpcReduction="10000"/>
          </a:bodyPr>
          <a:lstStyle/>
          <a:p>
            <a:pPr rtl="0"/>
            <a:r>
              <a:rPr lang="fr" b="1" i="1">
                <a:solidFill>
                  <a:srgbClr val="000000"/>
                </a:solidFill>
                <a:effectLst/>
                <a:latin typeface="Helvetica" pitchFamily="2" charset="0"/>
              </a:rPr>
              <a:t>Discutez </a:t>
            </a:r>
            <a:r>
              <a:rPr lang="fr" b="0" i="1">
                <a:solidFill>
                  <a:srgbClr val="000000"/>
                </a:solidFill>
                <a:effectLst/>
                <a:latin typeface="Helvetica" pitchFamily="2" charset="0"/>
              </a:rPr>
              <a:t>des points qui suivent : </a:t>
            </a:r>
          </a:p>
          <a:p>
            <a:pPr marL="171450" indent="-171450" rtl="0">
              <a:buFont typeface="Arial" panose="020B0604020202020204" pitchFamily="34" charset="0"/>
              <a:buChar char="•"/>
            </a:pPr>
            <a:r>
              <a:rPr lang="fr" b="0" i="0">
                <a:solidFill>
                  <a:srgbClr val="000000"/>
                </a:solidFill>
                <a:effectLst/>
                <a:latin typeface="Helvetica" pitchFamily="2" charset="0"/>
              </a:rPr>
              <a:t>Lorsque vous êtes un superviseur, un dirigeant ou un professionnel des RH et que quelqu’un vient vous voir en crise (ou exprime sa détresse au cours d’une réunion ou d’une conversation), vous pouvez vous rappeler ces trois principes fondamentaux. </a:t>
            </a:r>
          </a:p>
          <a:p>
            <a:pPr marL="171450" indent="-171450" rtl="0">
              <a:buFont typeface="Arial" panose="020B0604020202020204" pitchFamily="34" charset="0"/>
              <a:buChar char="•"/>
            </a:pPr>
            <a:r>
              <a:rPr lang="fr" b="1" i="0">
                <a:solidFill>
                  <a:srgbClr val="000000"/>
                </a:solidFill>
                <a:effectLst/>
                <a:latin typeface="Helvetica" pitchFamily="2" charset="0"/>
              </a:rPr>
              <a:t>Regarder : </a:t>
            </a:r>
            <a:r>
              <a:rPr lang="fr" b="0" i="0">
                <a:solidFill>
                  <a:srgbClr val="000000"/>
                </a:solidFill>
                <a:effectLst/>
                <a:latin typeface="Helvetica" pitchFamily="2" charset="0"/>
              </a:rPr>
              <a:t>chercher des signes évoquant un comportement inhabituel, un stress et une détresse. </a:t>
            </a:r>
            <a:endParaRPr lang="en-US" b="1" i="0" dirty="0">
              <a:solidFill>
                <a:srgbClr val="000000"/>
              </a:solidFill>
              <a:effectLst/>
              <a:latin typeface="Helvetica" pitchFamily="2" charset="0"/>
            </a:endParaRPr>
          </a:p>
          <a:p>
            <a:pPr marL="171450" indent="-171450" rtl="0">
              <a:buFont typeface="Arial" panose="020B0604020202020204" pitchFamily="34" charset="0"/>
              <a:buChar char="•"/>
            </a:pPr>
            <a:r>
              <a:rPr lang="fr" b="1" i="0">
                <a:solidFill>
                  <a:srgbClr val="000000"/>
                </a:solidFill>
                <a:effectLst/>
                <a:latin typeface="Helvetica" pitchFamily="2" charset="0"/>
              </a:rPr>
              <a:t>Écouter et Apprendre : </a:t>
            </a:r>
          </a:p>
          <a:p>
            <a:pPr marL="628650" lvl="1" indent="-171450" rtl="0">
              <a:buFont typeface="Arial" panose="020B0604020202020204" pitchFamily="34" charset="0"/>
              <a:buChar char="•"/>
            </a:pPr>
            <a:r>
              <a:rPr lang="fr" b="1" i="1">
                <a:solidFill>
                  <a:srgbClr val="000000"/>
                </a:solidFill>
                <a:effectLst/>
                <a:latin typeface="Helvetica" pitchFamily="2" charset="0"/>
              </a:rPr>
              <a:t>Écouter : </a:t>
            </a:r>
            <a:r>
              <a:rPr lang="fr" b="0" i="0">
                <a:solidFill>
                  <a:srgbClr val="000000"/>
                </a:solidFill>
                <a:effectLst/>
                <a:latin typeface="Helvetica" pitchFamily="2" charset="0"/>
              </a:rPr>
              <a:t>rappelez-vous que le fait d’écouter attentivement, patiemment et correctement est un don et une puissante forme de soutien. Commencez par écouter avant de chercher à comprendre. Résistez et évitez de partir du principe que vous savez quel est le problème et quels sont les besoins et les préoccupations de la personne. Ne vous lancez pas trop vite dans la résolution des problèmes. </a:t>
            </a:r>
          </a:p>
          <a:p>
            <a:pPr marL="628650" lvl="1" indent="-171450" rtl="0">
              <a:buFont typeface="Arial" panose="020B0604020202020204" pitchFamily="34" charset="0"/>
              <a:buChar char="•"/>
            </a:pPr>
            <a:r>
              <a:rPr lang="fr" b="1" i="1">
                <a:solidFill>
                  <a:srgbClr val="000000"/>
                </a:solidFill>
                <a:effectLst/>
                <a:latin typeface="Helvetica" pitchFamily="2" charset="0"/>
              </a:rPr>
              <a:t>Apprendre :</a:t>
            </a:r>
            <a:r>
              <a:rPr lang="fr" b="0" i="0">
                <a:solidFill>
                  <a:srgbClr val="000000"/>
                </a:solidFill>
                <a:effectLst/>
                <a:latin typeface="Helvetica" pitchFamily="2" charset="0"/>
              </a:rPr>
              <a:t> </a:t>
            </a:r>
            <a:r>
              <a:rPr lang="fr">
                <a:solidFill>
                  <a:srgbClr val="000000"/>
                </a:solidFill>
                <a:effectLst/>
                <a:latin typeface="Helvetica" pitchFamily="2" charset="0"/>
              </a:rPr>
              <a:t>travailler avec une personne pour identifier et clarifier ses besoins et préoccupations.  </a:t>
            </a:r>
          </a:p>
          <a:p>
            <a:pPr marL="171450" indent="-171450" rtl="0">
              <a:buFont typeface="Arial" panose="020B0604020202020204" pitchFamily="34" charset="0"/>
              <a:buChar char="•"/>
            </a:pPr>
            <a:r>
              <a:rPr lang="fr" b="1">
                <a:solidFill>
                  <a:srgbClr val="000000"/>
                </a:solidFill>
                <a:effectLst/>
                <a:latin typeface="Helvetica" pitchFamily="2" charset="0"/>
              </a:rPr>
              <a:t>Mettre en relation : </a:t>
            </a:r>
            <a:r>
              <a:rPr lang="fr" b="0">
                <a:solidFill>
                  <a:srgbClr val="000000"/>
                </a:solidFill>
                <a:effectLst/>
                <a:latin typeface="Helvetica" pitchFamily="2" charset="0"/>
              </a:rPr>
              <a:t>mettre en relation la personne avec d’autres sources de soutien : </a:t>
            </a:r>
            <a:endParaRPr lang="en-US" b="1" dirty="0">
              <a:solidFill>
                <a:srgbClr val="000000"/>
              </a:solidFill>
              <a:effectLst/>
              <a:latin typeface="Helvetica" pitchFamily="2" charset="0"/>
            </a:endParaRPr>
          </a:p>
          <a:p>
            <a:pPr marL="628650" lvl="1" indent="-171450" rtl="0">
              <a:buFont typeface="Arial" panose="020B0604020202020204" pitchFamily="34" charset="0"/>
              <a:buChar char="•"/>
            </a:pPr>
            <a:r>
              <a:rPr lang="fr" b="0">
                <a:solidFill>
                  <a:srgbClr val="000000"/>
                </a:solidFill>
                <a:effectLst/>
                <a:latin typeface="Helvetica" pitchFamily="2" charset="0"/>
              </a:rPr>
              <a:t>alléger sa charge en ce qui concerne les pressions liées au travail, si possible (et si vous en avez le pouvoir). </a:t>
            </a:r>
          </a:p>
          <a:p>
            <a:pPr marL="628650" lvl="1" indent="-171450" rtl="0">
              <a:buFont typeface="Arial" panose="020B0604020202020204" pitchFamily="34" charset="0"/>
              <a:buChar char="•"/>
            </a:pPr>
            <a:r>
              <a:rPr lang="fr" b="0">
                <a:solidFill>
                  <a:srgbClr val="000000"/>
                </a:solidFill>
                <a:effectLst/>
                <a:latin typeface="Helvetica" pitchFamily="2" charset="0"/>
              </a:rPr>
              <a:t>Lui fournir des informations sur le stress et la gestion du stress</a:t>
            </a:r>
          </a:p>
          <a:p>
            <a:pPr marL="628650" lvl="1" indent="-171450" rtl="0">
              <a:buFont typeface="Arial" panose="020B0604020202020204" pitchFamily="34" charset="0"/>
              <a:buChar char="•"/>
            </a:pPr>
            <a:r>
              <a:rPr lang="fr" b="0">
                <a:solidFill>
                  <a:srgbClr val="000000"/>
                </a:solidFill>
                <a:effectLst/>
                <a:latin typeface="Helvetica" pitchFamily="2" charset="0"/>
              </a:rPr>
              <a:t>Encourager et permettre à la personne de prendre soin d’elle et de trouver du soutien social</a:t>
            </a:r>
          </a:p>
          <a:p>
            <a:pPr marL="628650" lvl="1" indent="-171450" rtl="0">
              <a:buFont typeface="Arial" panose="020B0604020202020204" pitchFamily="34" charset="0"/>
              <a:buChar char="•"/>
            </a:pPr>
            <a:r>
              <a:rPr lang="fr" b="0">
                <a:solidFill>
                  <a:srgbClr val="000000"/>
                </a:solidFill>
                <a:effectLst/>
                <a:latin typeface="Helvetica" pitchFamily="2" charset="0"/>
              </a:rPr>
              <a:t>Fournir des informations sur les ressources professionnelles, le cas échéant</a:t>
            </a:r>
          </a:p>
          <a:p>
            <a:pPr marL="628650" lvl="1" indent="-171450" rtl="0">
              <a:buFont typeface="Arial" panose="020B0604020202020204" pitchFamily="34" charset="0"/>
              <a:buChar char="•"/>
            </a:pPr>
            <a:r>
              <a:rPr lang="fr" b="0">
                <a:solidFill>
                  <a:srgbClr val="000000"/>
                </a:solidFill>
                <a:effectLst/>
                <a:latin typeface="Helvetica" pitchFamily="2" charset="0"/>
              </a:rPr>
              <a:t>La mettre en lien avec les RH pour mieux comprendre les possibilités de congé et les avantages sociaux </a:t>
            </a:r>
          </a:p>
          <a:p>
            <a:pPr marL="628650" lvl="1" indent="-171450" rtl="0">
              <a:buFont typeface="Arial" panose="020B0604020202020204" pitchFamily="34" charset="0"/>
              <a:buChar char="•"/>
            </a:pPr>
            <a:r>
              <a:rPr lang="fr" b="0">
                <a:solidFill>
                  <a:srgbClr val="000000"/>
                </a:solidFill>
                <a:effectLst/>
                <a:latin typeface="Helvetica" pitchFamily="2" charset="0"/>
              </a:rPr>
              <a:t>Prendre de ses nouvelles ultérieurement</a:t>
            </a:r>
          </a:p>
        </p:txBody>
      </p:sp>
      <p:sp>
        <p:nvSpPr>
          <p:cNvPr id="4" name="Slide Number Placeholder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D70FF2E4-95BE-49CA-89E1-C2C428ECDA9A}"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389332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marL="0" indent="0" rtl="0">
              <a:spcBef>
                <a:spcPts val="200"/>
              </a:spcBef>
              <a:spcAft>
                <a:spcPts val="200"/>
              </a:spcAft>
              <a:buFont typeface="Arial" panose="020B0604020202020204" pitchFamily="34" charset="0"/>
              <a:buNone/>
            </a:pPr>
            <a:r>
              <a:rPr lang="fr" sz="1200" b="1" i="1"/>
              <a:t>Passez en revue</a:t>
            </a:r>
            <a:r>
              <a:rPr lang="fr" sz="1200" b="0" i="1"/>
              <a:t> l’ordre du jour</a:t>
            </a:r>
          </a:p>
          <a:p>
            <a:pPr marL="0" indent="0" rtl="0">
              <a:spcBef>
                <a:spcPts val="200"/>
              </a:spcBef>
              <a:spcAft>
                <a:spcPts val="200"/>
              </a:spcAft>
              <a:buFont typeface="Arial" panose="020B0604020202020204" pitchFamily="34" charset="0"/>
              <a:buNone/>
            </a:pPr>
            <a:endParaRPr lang="en-US" sz="1200" b="1" i="1" dirty="0"/>
          </a:p>
          <a:p>
            <a:pPr rtl="0"/>
            <a:endParaRPr lang="en-US"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3</a:t>
            </a:fld>
            <a:endParaRPr lang="en-US" dirty="0"/>
          </a:p>
        </p:txBody>
      </p:sp>
    </p:spTree>
    <p:extLst>
      <p:ext uri="{BB962C8B-B14F-4D97-AF65-F5344CB8AC3E}">
        <p14:creationId xmlns:p14="http://schemas.microsoft.com/office/powerpoint/2010/main" val="110639813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normAutofit/>
          </a:bodyPr>
          <a:lstStyle/>
          <a:p>
            <a:pPr rtl="0"/>
            <a:endParaRPr lang="en-US" b="0" dirty="0">
              <a:solidFill>
                <a:srgbClr val="000000"/>
              </a:solidFill>
              <a:effectLst/>
              <a:latin typeface="Helvetica" pitchFamily="2" charset="0"/>
            </a:endParaRPr>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31</a:t>
            </a:fld>
            <a:endParaRPr lang="en-US" dirty="0"/>
          </a:p>
        </p:txBody>
      </p:sp>
    </p:spTree>
    <p:extLst>
      <p:ext uri="{BB962C8B-B14F-4D97-AF65-F5344CB8AC3E}">
        <p14:creationId xmlns:p14="http://schemas.microsoft.com/office/powerpoint/2010/main" val="4788587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endParaRPr lang="en-US"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4</a:t>
            </a:fld>
            <a:endParaRPr lang="en-US" dirty="0"/>
          </a:p>
        </p:txBody>
      </p:sp>
    </p:spTree>
    <p:extLst>
      <p:ext uri="{BB962C8B-B14F-4D97-AF65-F5344CB8AC3E}">
        <p14:creationId xmlns:p14="http://schemas.microsoft.com/office/powerpoint/2010/main" val="2820007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sz="1200" b="0" i="0">
                <a:solidFill>
                  <a:srgbClr val="1C1C19"/>
                </a:solidFill>
                <a:effectLst/>
                <a:latin typeface="CheltenhamStd"/>
              </a:rPr>
              <a:t>Avant d’aborder les PSP, penchons-nous sur la résilience...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i="1" dirty="0">
              <a:solidFill>
                <a:srgbClr val="1C1C19"/>
              </a:solidFill>
              <a:effectLst/>
              <a:latin typeface="CheltenhamStd"/>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 sz="1200" b="1" i="1">
                <a:solidFill>
                  <a:srgbClr val="1C1C19"/>
                </a:solidFill>
                <a:effectLst/>
                <a:latin typeface="CheltenhamStd"/>
              </a:rPr>
              <a:t>Discutez </a:t>
            </a:r>
            <a:r>
              <a:rPr lang="fr" sz="1200" b="0" i="1">
                <a:solidFill>
                  <a:srgbClr val="1C1C19"/>
                </a:solidFill>
                <a:effectLst/>
                <a:latin typeface="CheltenhamStd"/>
              </a:rPr>
              <a:t>des informations présentes sur la diapositive et formulez ces propos complémentaires... </a:t>
            </a:r>
            <a:endParaRPr lang="en-US" i="1" dirty="0"/>
          </a:p>
          <a:p>
            <a:pPr marL="171450" lvl="0" indent="-171450" rtl="0">
              <a:buFont typeface="Arial" panose="020B0604020202020204" pitchFamily="34" charset="0"/>
              <a:buChar char="•"/>
            </a:pPr>
            <a:r>
              <a:rPr lang="fr" b="1"/>
              <a:t>La résilience est la règle :</a:t>
            </a:r>
            <a:r>
              <a:rPr lang="fr"/>
              <a:t> lorsque les gens traversent un événement pénible ou très stressant, la résilience (« réussir à s’en sortir » — aller de l’avant en s’adaptant malgré l’expérience vécue) est la conséquence la plus courante. </a:t>
            </a:r>
          </a:p>
          <a:p>
            <a:pPr marL="171450" lvl="0" indent="-171450" rtl="0">
              <a:buFont typeface="Arial" panose="020B0604020202020204" pitchFamily="34" charset="0"/>
              <a:buChar char="•"/>
            </a:pPr>
            <a:r>
              <a:rPr lang="fr" b="1"/>
              <a:t>Les expériences vécues et leurs conséquences peuvent être meilleures lorsque nous sommes bien soutenus : </a:t>
            </a:r>
            <a:r>
              <a:rPr lang="fr"/>
              <a:t>cependant, ces événements peuvent être très pénibles et avoir des conséquences importantes à long terme. Les événements très stressants (ainsi que leurs conséquences) peuvent être mieux vécus s’ils s’accompagnent d’un soutien. Ce que nous faisons pendant la crise est important, et l’approche des PSP fait l’objet de recherches démontrant qu’elle apporte un soutien efficace.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b="1"/>
              <a:t>Il n’y a pas qu’une seule voie permettant d’atteindre la résilience. </a:t>
            </a:r>
            <a:r>
              <a:rPr lang="fr"/>
              <a:t>Tout comme la réaction des gens face à une crise peut varier, il en va de même pour la manière dont ils s’adaptent et font face à la situation. Ce processus peut être différent selon les personnes. </a:t>
            </a:r>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5</a:t>
            </a:fld>
            <a:endParaRPr lang="en-US" dirty="0"/>
          </a:p>
        </p:txBody>
      </p:sp>
    </p:spTree>
    <p:extLst>
      <p:ext uri="{BB962C8B-B14F-4D97-AF65-F5344CB8AC3E}">
        <p14:creationId xmlns:p14="http://schemas.microsoft.com/office/powerpoint/2010/main" val="13144064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 sz="1200" b="1" i="1">
                <a:solidFill>
                  <a:srgbClr val="1C1C19"/>
                </a:solidFill>
                <a:effectLst/>
                <a:latin typeface="CheltenhamStd"/>
              </a:rPr>
              <a:t>Expliquez</a:t>
            </a:r>
            <a:r>
              <a:rPr lang="fr" sz="1200" b="0" i="1">
                <a:solidFill>
                  <a:srgbClr val="1C1C19"/>
                </a:solidFill>
                <a:effectLst/>
                <a:latin typeface="CheltenhamStd"/>
              </a:rPr>
              <a:t> </a:t>
            </a:r>
            <a:r>
              <a:rPr lang="en" sz="1200" b="0" i="1">
                <a:solidFill>
                  <a:srgbClr val="1C1C19"/>
                </a:solidFill>
                <a:effectLst/>
                <a:latin typeface="CheltenhamStd"/>
              </a:rPr>
              <a:t>ce qui suit.</a:t>
            </a:r>
            <a:r>
              <a:rPr lang="en" sz="1200" b="1" i="1">
                <a:solidFill>
                  <a:srgbClr val="1C1C19"/>
                </a:solidFill>
                <a:effectLst/>
                <a:latin typeface="CheltenhamStd"/>
              </a:rPr>
              <a:t> </a:t>
            </a:r>
            <a:endParaRPr lang="en-US" i="1" dirty="0"/>
          </a:p>
          <a:p>
            <a:pPr marL="171450" indent="-171450" rtl="0">
              <a:buFont typeface="Arial" panose="020B0604020202020204" pitchFamily="34" charset="0"/>
              <a:buChar char="•"/>
            </a:pPr>
            <a:r>
              <a:rPr lang="fr"/>
              <a:t>La conséquence la plus courante est la résilience, mais les réactions suscitées lorsque nous nous sentons en détresse ou immédiatement après une crise sont vraiment importantes. </a:t>
            </a:r>
          </a:p>
          <a:p>
            <a:pPr marL="171450" indent="-171450" rtl="0">
              <a:buFont typeface="Arial" panose="020B0604020202020204" pitchFamily="34" charset="0"/>
              <a:buChar char="•"/>
            </a:pPr>
            <a:r>
              <a:rPr lang="fr"/>
              <a:t>Elles font une réelle différence quant à la voie que nous allons suivre et la manière dont nous allons nous adapter.</a:t>
            </a:r>
          </a:p>
          <a:p>
            <a:pPr marL="171450" indent="-171450" rtl="0">
              <a:buFont typeface="Arial" panose="020B0604020202020204" pitchFamily="34" charset="0"/>
              <a:buChar char="•"/>
            </a:pPr>
            <a:r>
              <a:rPr lang="fr"/>
              <a:t>C’est là qu’interviennent les PSP (et où/comment vous, en tant que superviseur ou professionnel des RH, êtes en mesure d’offrir empathie et soutien). </a:t>
            </a:r>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6</a:t>
            </a:fld>
            <a:endParaRPr lang="en-US" dirty="0"/>
          </a:p>
        </p:txBody>
      </p:sp>
    </p:spTree>
    <p:extLst>
      <p:ext uri="{BB962C8B-B14F-4D97-AF65-F5344CB8AC3E}">
        <p14:creationId xmlns:p14="http://schemas.microsoft.com/office/powerpoint/2010/main" val="20096287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 sz="1200" b="1" i="1">
                <a:solidFill>
                  <a:srgbClr val="1C1C19"/>
                </a:solidFill>
                <a:effectLst/>
                <a:latin typeface="CheltenhamStd"/>
              </a:rPr>
              <a:t>Expliquez :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a:t>Les PSP font référence à une intervention encourageante pensée pour être mise en œuvre pendant ou immédiatement après une catastrophe ou un facteur de stress à grande échelle (pandémies, tremblements de terre, tueries de masse, etc.) qui a des répercussions sur des populations ou des communautés entières.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a:t>Il s’agit d’une réaction à la souffrance d’une personne, humaine et encourageante, visant à réduire la détresse initiale déclenchée par des événements traumatiques et à favoriser l’adaptation aux changements.</a:t>
            </a:r>
          </a:p>
          <a:p>
            <a:pPr marL="171450" indent="-171450" rtl="0">
              <a:buFont typeface="Arial" panose="020B0604020202020204" pitchFamily="34" charset="0"/>
              <a:buChar char="•"/>
            </a:pPr>
            <a:r>
              <a:rPr lang="fr"/>
              <a:t>Cette approche est fondée sur des preuves, basée sur des principes existants qui, nous le savons, sont utiles pour faciliter l’adaptation des personnes aux changements. </a:t>
            </a:r>
          </a:p>
          <a:p>
            <a:pPr marL="171450" indent="-171450" rtl="0">
              <a:buFont typeface="Arial" panose="020B0604020202020204" pitchFamily="34" charset="0"/>
              <a:buChar char="•"/>
            </a:pPr>
            <a:r>
              <a:rPr lang="fr"/>
              <a:t>Ainsi, les PSP visent principalement à accroître :</a:t>
            </a:r>
          </a:p>
          <a:p>
            <a:pPr marL="628650" lvl="1" indent="-171450" rtl="0">
              <a:buFont typeface="Arial" panose="020B0604020202020204" pitchFamily="34" charset="0"/>
              <a:buChar char="•"/>
            </a:pPr>
            <a:r>
              <a:rPr lang="fr"/>
              <a:t>Le sentiment de sécurité, de connexion, de calme et d’espoir chez les personnes</a:t>
            </a:r>
          </a:p>
          <a:p>
            <a:pPr marL="628650" lvl="1" indent="-171450" rtl="0">
              <a:buFont typeface="Arial" panose="020B0604020202020204" pitchFamily="34" charset="0"/>
              <a:buChar char="•"/>
            </a:pPr>
            <a:r>
              <a:rPr lang="fr"/>
              <a:t>L’accès à des ressources de soutien</a:t>
            </a:r>
          </a:p>
          <a:p>
            <a:pPr marL="628650" lvl="1" indent="-171450" rtl="0">
              <a:buFont typeface="Arial" panose="020B0604020202020204" pitchFamily="34" charset="0"/>
              <a:buChar char="•"/>
            </a:pPr>
            <a:r>
              <a:rPr lang="fr"/>
              <a:t>Le sentiment d’efficacité personnelle et de maîtrise</a:t>
            </a:r>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7</a:t>
            </a:fld>
            <a:endParaRPr lang="en-US" dirty="0"/>
          </a:p>
        </p:txBody>
      </p:sp>
    </p:spTree>
    <p:extLst>
      <p:ext uri="{BB962C8B-B14F-4D97-AF65-F5344CB8AC3E}">
        <p14:creationId xmlns:p14="http://schemas.microsoft.com/office/powerpoint/2010/main" val="29485180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normAutofit fontScale="92500" lnSpcReduction="20000"/>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 sz="1200" b="1" i="1">
                <a:solidFill>
                  <a:srgbClr val="1C1C19"/>
                </a:solidFill>
                <a:effectLst/>
                <a:latin typeface="CheltenhamStd"/>
              </a:rPr>
              <a:t>Discutez </a:t>
            </a:r>
            <a:r>
              <a:rPr lang="fr" sz="1200" b="0" i="1">
                <a:solidFill>
                  <a:srgbClr val="1C1C19"/>
                </a:solidFill>
                <a:effectLst/>
                <a:latin typeface="CheltenhamStd"/>
              </a:rPr>
              <a:t>des points qui suivent :</a:t>
            </a:r>
            <a:endParaRPr lang="en-US" b="1" i="1" dirty="0"/>
          </a:p>
          <a:p>
            <a:pPr marL="171450" indent="-171450" rtl="0">
              <a:buFont typeface="Arial" panose="020B0604020202020204" pitchFamily="34" charset="0"/>
              <a:buChar char="•"/>
            </a:pPr>
            <a:r>
              <a:rPr lang="fr" b="1"/>
              <a:t>Les PSP ne constituent pas une thérapie ou un débriefing. </a:t>
            </a:r>
            <a:r>
              <a:rPr lang="fr"/>
              <a:t>Les PSP sont conçus pour favoriser l’adaptation et promouvoir la résilience face à des événements graves qui entraînent des réactions de détresse courantes et prévisibles. </a:t>
            </a:r>
          </a:p>
          <a:p>
            <a:pPr marL="628650" lvl="1" indent="-171450" rtl="0">
              <a:buFont typeface="Arial" panose="020B0604020202020204" pitchFamily="34" charset="0"/>
              <a:buChar char="•"/>
            </a:pPr>
            <a:r>
              <a:rPr lang="fr"/>
              <a:t>Il ne s’agit pas de diagnostiquer ou de traiter une pathologie. </a:t>
            </a:r>
          </a:p>
          <a:p>
            <a:pPr marL="628650" lvl="1" indent="-171450" rtl="0">
              <a:buFont typeface="Arial" panose="020B0604020202020204" pitchFamily="34" charset="0"/>
              <a:buChar char="•"/>
            </a:pPr>
            <a:r>
              <a:rPr lang="fr"/>
              <a:t>Cette approche n’exige ni n’attend des personnes qu’elles discutent en détail de leurs expériences d’événements traumatiques. </a:t>
            </a:r>
          </a:p>
          <a:p>
            <a:pPr marL="171450" indent="-171450" rtl="0">
              <a:buFont typeface="Arial" panose="020B0604020202020204" pitchFamily="34" charset="0"/>
              <a:buChar char="•"/>
            </a:pPr>
            <a:r>
              <a:rPr lang="fr" b="1"/>
              <a:t>Les PSP ne visent pas à régler la situation :</a:t>
            </a:r>
            <a:r>
              <a:rPr lang="fr"/>
              <a:t> l’approche PSP </a:t>
            </a:r>
            <a:r>
              <a:rPr lang="fr" b="0"/>
              <a:t>consiste à soutenir une personne en détresse et à l’aider à faire des choix éclairés et à entrer en contact avec d’autres ressources et soutiens qui pourraient l’aider. La résolution des problèmes en collaboration peut y contribuer, mais la résolution des problèmes a ses limites dans ce cadre. Vous pourrez peut-être soutenir la personne en l’aidant à hiérarchiser les tâches dans le cadre de son travail, en réduisant les pressions liées à son poste, en modifiant certains délais et en réaffectant temporairement certaines responsabilités qui sont les siennes. Toutefois, vous ne pourrez pas « résoudre » le cœur du problème qui est à l’origine de sa détresse ni « régler » la situation.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 b="1"/>
              <a:t>Les PSP ne visent pas à faire des choix importants pour les autres :</a:t>
            </a:r>
            <a:r>
              <a:rPr lang="fr"/>
              <a:t> utiliser l’approche PSP signifie respecter le droit des gens à prendre eux-mêmes des décisions en toute connaissance de cause.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 b="1"/>
              <a:t>Note concernant l’accompagnement fondé sur l’approche PSP pour les superviseurs, dirigeants et RH</a:t>
            </a:r>
          </a:p>
          <a:p>
            <a:pPr rtl="0"/>
            <a:r>
              <a:rPr lang="fr">
                <a:solidFill>
                  <a:srgbClr val="000000"/>
                </a:solidFill>
                <a:effectLst/>
                <a:latin typeface="Helvetica" pitchFamily="2" charset="0"/>
              </a:rPr>
              <a:t>Les superviseurs et professionnels des RH peuvent ressentir une tension du fait qu’ils ont été formés pour résoudre les problèmes des gens (et/ou du fait qu’ils considèrent qu’une partie de leur travail y est consacrée). Si nous leur disons de ne PAS régler la situation et de ne PAS faire de choix pour les gens, il faudra que ces professionnels formés puissent changer de perspective et veillent à ne pas s’appuyer autant sur les autres compétences et approches managériales et de résolution des problèmes souvent utilisées. </a:t>
            </a:r>
            <a:br>
              <a:rPr lang="en-US" dirty="0">
                <a:solidFill>
                  <a:srgbClr val="000000"/>
                </a:solidFill>
                <a:effectLst/>
                <a:latin typeface="Helvetica" pitchFamily="2" charset="0"/>
              </a:rPr>
            </a:br>
            <a:endParaRPr lang="en-US" dirty="0">
              <a:solidFill>
                <a:srgbClr val="000000"/>
              </a:solidFill>
              <a:effectLst/>
              <a:latin typeface="Helvetica" pitchFamily="2" charset="0"/>
            </a:endParaRPr>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8</a:t>
            </a:fld>
            <a:endParaRPr lang="en-US" dirty="0"/>
          </a:p>
        </p:txBody>
      </p:sp>
    </p:spTree>
    <p:extLst>
      <p:ext uri="{BB962C8B-B14F-4D97-AF65-F5344CB8AC3E}">
        <p14:creationId xmlns:p14="http://schemas.microsoft.com/office/powerpoint/2010/main" val="987548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marL="0" marR="0" lvl="0" indent="0" algn="l" defTabSz="914400" rtl="0" eaLnBrk="1" fontAlgn="auto" latinLnBrk="0" hangingPunct="1">
              <a:lnSpc>
                <a:spcPct val="100000"/>
              </a:lnSpc>
              <a:spcBef>
                <a:spcPts val="0"/>
              </a:spcBef>
              <a:spcAft>
                <a:spcPts val="0"/>
              </a:spcAft>
              <a:buClrTx/>
              <a:buSzTx/>
              <a:buFontTx/>
              <a:buNone/>
              <a:tabLst/>
              <a:defRPr/>
            </a:pPr>
            <a:r>
              <a:rPr lang="fr" sz="1200" b="1" i="1">
                <a:solidFill>
                  <a:srgbClr val="1C1C19"/>
                </a:solidFill>
                <a:effectLst/>
                <a:latin typeface="CheltenhamStd"/>
              </a:rPr>
              <a:t>Discutez </a:t>
            </a:r>
            <a:r>
              <a:rPr lang="fr" sz="1200" b="0" i="0">
                <a:solidFill>
                  <a:srgbClr val="1C1C19"/>
                </a:solidFill>
                <a:effectLst/>
                <a:latin typeface="CheltenhamStd"/>
              </a:rPr>
              <a:t>des informations proposées sur cette diapositive. Elle évoque les principes d’action REGARDER, ÉCOUTER, METTRE EN RELATION et les relie à certaines manières spécifiques dont une approche fondée sur les PSP peut aider les superviseurs, dirigeants et RH à apporter un soutien. </a:t>
            </a:r>
            <a:endParaRPr lang="en-US" b="1" i="1" dirty="0"/>
          </a:p>
          <a:p>
            <a:pPr rtl="0"/>
            <a:endParaRPr lang="en-US"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9</a:t>
            </a:fld>
            <a:endParaRPr lang="en-US" dirty="0"/>
          </a:p>
        </p:txBody>
      </p:sp>
    </p:spTree>
    <p:extLst>
      <p:ext uri="{BB962C8B-B14F-4D97-AF65-F5344CB8AC3E}">
        <p14:creationId xmlns:p14="http://schemas.microsoft.com/office/powerpoint/2010/main" val="21755098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xml"/><Relationship Id="rId4" Type="http://schemas.openxmlformats.org/officeDocument/2006/relationships/image" Target="../media/image2.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15547"/>
            <a:ext cx="7772400" cy="1694415"/>
          </a:xfrm>
          <a:prstGeom prst="rect">
            <a:avLst/>
          </a:prstGeom>
        </p:spPr>
        <p:txBody>
          <a:bodyPr rtlCol="0" anchor="b"/>
          <a:lstStyle>
            <a:lvl1pPr algn="ctr">
              <a:defRPr sz="4400">
                <a:latin typeface="Arial" panose="020B0604020202020204" pitchFamily="34" charset="0"/>
                <a:cs typeface="Arial" panose="020B0604020202020204" pitchFamily="34" charset="0"/>
              </a:defRPr>
            </a:lvl1pPr>
          </a:lstStyle>
          <a:p>
            <a:pPr rtl="0"/>
            <a:r>
              <a:rPr lang="fr"/>
              <a:t>Click to edit Master title style</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rtlCol="0"/>
          <a:lstStyle>
            <a:lvl1pPr marL="0" indent="0" algn="ctr">
              <a:buNone/>
              <a:defRPr sz="18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fr"/>
              <a:t>Click to edit Master subtitle style</a:t>
            </a:r>
            <a:endParaRPr lang="en-US" dirty="0"/>
          </a:p>
        </p:txBody>
      </p:sp>
    </p:spTree>
    <p:extLst>
      <p:ext uri="{BB962C8B-B14F-4D97-AF65-F5344CB8AC3E}">
        <p14:creationId xmlns:p14="http://schemas.microsoft.com/office/powerpoint/2010/main" val="1329835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Only">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1589" y="1596"/>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9" y="1596"/>
                        <a:ext cx="1587" cy="1587"/>
                      </a:xfrm>
                      <a:prstGeom prst="rect">
                        <a:avLst/>
                      </a:prstGeom>
                    </p:spPr>
                  </p:pic>
                </p:oleObj>
              </mc:Fallback>
            </mc:AlternateContent>
          </a:graphicData>
        </a:graphic>
      </p:graphicFrame>
      <p:sp>
        <p:nvSpPr>
          <p:cNvPr id="2" name="Title 1"/>
          <p:cNvSpPr>
            <a:spLocks noGrp="1"/>
          </p:cNvSpPr>
          <p:nvPr>
            <p:ph type="title"/>
          </p:nvPr>
        </p:nvSpPr>
        <p:spPr>
          <a:xfrm>
            <a:off x="171450" y="136526"/>
            <a:ext cx="7886700" cy="611619"/>
          </a:xfrm>
          <a:prstGeom prst="rect">
            <a:avLst/>
          </a:prstGeom>
        </p:spPr>
        <p:txBody>
          <a:bodyPr rtlCol="0"/>
          <a:lstStyle>
            <a:lvl1pPr>
              <a:defRPr b="0">
                <a:latin typeface="Arial" panose="020B0604020202020204" pitchFamily="34" charset="0"/>
                <a:cs typeface="Arial" panose="020B0604020202020204" pitchFamily="34" charset="0"/>
              </a:defRPr>
            </a:lvl1pPr>
          </a:lstStyle>
          <a:p>
            <a:pPr rtl="0"/>
            <a:r>
              <a:rPr lang="fr"/>
              <a:t>Click to edit Master title style</a:t>
            </a:r>
            <a:endParaRPr lang="en-US" dirty="0"/>
          </a:p>
        </p:txBody>
      </p:sp>
      <p:sp>
        <p:nvSpPr>
          <p:cNvPr id="6" name="Text Placeholder 5">
            <a:extLst>
              <a:ext uri="{FF2B5EF4-FFF2-40B4-BE49-F238E27FC236}">
                <a16:creationId xmlns:a16="http://schemas.microsoft.com/office/drawing/2014/main" id="{F1A0E97C-5F10-6E4F-AB66-305A53036F00}"/>
              </a:ext>
            </a:extLst>
          </p:cNvPr>
          <p:cNvSpPr>
            <a:spLocks noGrp="1"/>
          </p:cNvSpPr>
          <p:nvPr>
            <p:ph type="body" sz="quarter" idx="10"/>
          </p:nvPr>
        </p:nvSpPr>
        <p:spPr>
          <a:xfrm>
            <a:off x="461963" y="1146175"/>
            <a:ext cx="8239125" cy="923925"/>
          </a:xfrm>
          <a:prstGeom prst="rect">
            <a:avLst/>
          </a:prstGeom>
        </p:spPr>
        <p:txBody>
          <a:bodyPr rtlCol="0"/>
          <a:lstStyle>
            <a:lvl1pPr>
              <a:lnSpc>
                <a:spcPct val="100000"/>
              </a:lnSpc>
              <a:defRPr sz="2600">
                <a:latin typeface="Arial" panose="020B0604020202020204" pitchFamily="34" charset="0"/>
                <a:cs typeface="Arial" panose="020B0604020202020204" pitchFamily="34" charset="0"/>
              </a:defRPr>
            </a:lvl1pPr>
            <a:lvl2pPr>
              <a:lnSpc>
                <a:spcPct val="100000"/>
              </a:lnSpc>
              <a:defRPr>
                <a:latin typeface="Arial" panose="020B0604020202020204" pitchFamily="34" charset="0"/>
                <a:cs typeface="Arial" panose="020B0604020202020204" pitchFamily="34" charset="0"/>
              </a:defRPr>
            </a:lvl2pPr>
            <a:lvl3pPr>
              <a:lnSpc>
                <a:spcPct val="100000"/>
              </a:lnSpc>
              <a:defRPr>
                <a:latin typeface="Arial" panose="020B0604020202020204" pitchFamily="34" charset="0"/>
                <a:cs typeface="Arial" panose="020B0604020202020204" pitchFamily="34" charset="0"/>
              </a:defRPr>
            </a:lvl3pPr>
            <a:lvl4pPr>
              <a:lnSpc>
                <a:spcPct val="100000"/>
              </a:lnSpc>
              <a:defRPr>
                <a:latin typeface="Arial" panose="020B0604020202020204" pitchFamily="34" charset="0"/>
                <a:cs typeface="Arial" panose="020B0604020202020204" pitchFamily="34" charset="0"/>
              </a:defRPr>
            </a:lvl4pPr>
            <a:lvl5pPr>
              <a:lnSpc>
                <a:spcPct val="100000"/>
              </a:lnSpc>
              <a:defRPr>
                <a:latin typeface="Arial" panose="020B0604020202020204" pitchFamily="34" charset="0"/>
                <a:cs typeface="Arial" panose="020B0604020202020204" pitchFamily="34" charset="0"/>
              </a:defRPr>
            </a:lvl5pPr>
          </a:lstStyle>
          <a:p>
            <a:pPr lvl="0" rtl="0"/>
            <a:r>
              <a:rPr lang="fr"/>
              <a:t>Edit Master text styles</a:t>
            </a:r>
          </a:p>
          <a:p>
            <a:pPr lvl="1" rtl="0"/>
            <a:r>
              <a:rPr lang="fr"/>
              <a:t>Second level</a:t>
            </a:r>
          </a:p>
          <a:p>
            <a:pPr lvl="2" rtl="0"/>
            <a:r>
              <a:rPr lang="fr"/>
              <a:t>Third level</a:t>
            </a:r>
          </a:p>
          <a:p>
            <a:pPr lvl="3" rtl="0"/>
            <a:r>
              <a:rPr lang="fr"/>
              <a:t>Fourth level</a:t>
            </a:r>
          </a:p>
          <a:p>
            <a:pPr lvl="4" rtl="0"/>
            <a:r>
              <a:rPr lang="fr"/>
              <a:t>Fifth level</a:t>
            </a:r>
          </a:p>
        </p:txBody>
      </p:sp>
    </p:spTree>
    <p:extLst>
      <p:ext uri="{BB962C8B-B14F-4D97-AF65-F5344CB8AC3E}">
        <p14:creationId xmlns:p14="http://schemas.microsoft.com/office/powerpoint/2010/main" val="200682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26"/>
        <p:cNvGrpSpPr/>
        <p:nvPr/>
      </p:nvGrpSpPr>
      <p:grpSpPr>
        <a:xfrm>
          <a:off x="0" y="0"/>
          <a:ext cx="0" cy="0"/>
          <a:chOff x="0" y="0"/>
          <a:chExt cx="0" cy="0"/>
        </a:xfrm>
      </p:grpSpPr>
      <p:sp>
        <p:nvSpPr>
          <p:cNvPr id="27" name="Google Shape;27;p23"/>
          <p:cNvSpPr txBox="1">
            <a:spLocks noGrp="1"/>
          </p:cNvSpPr>
          <p:nvPr>
            <p:ph type="title"/>
          </p:nvPr>
        </p:nvSpPr>
        <p:spPr>
          <a:xfrm>
            <a:off x="323850" y="244077"/>
            <a:ext cx="8191500" cy="873919"/>
          </a:xfrm>
          <a:prstGeom prst="rect">
            <a:avLst/>
          </a:prstGeom>
          <a:noFill/>
          <a:ln>
            <a:noFill/>
          </a:ln>
        </p:spPr>
        <p:txBody>
          <a:bodyPr spcFirstLastPara="1" wrap="square" lIns="91425" tIns="45700" rIns="91425" bIns="45700" rtlCol="0" anchor="t" anchorCtr="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pPr rtl="0"/>
            <a:endParaRPr/>
          </a:p>
        </p:txBody>
      </p:sp>
      <p:sp>
        <p:nvSpPr>
          <p:cNvPr id="28" name="Google Shape;28;p23"/>
          <p:cNvSpPr txBox="1">
            <a:spLocks noGrp="1"/>
          </p:cNvSpPr>
          <p:nvPr>
            <p:ph type="body" idx="1"/>
          </p:nvPr>
        </p:nvSpPr>
        <p:spPr>
          <a:xfrm>
            <a:off x="628650" y="1532467"/>
            <a:ext cx="7886700" cy="4351338"/>
          </a:xfrm>
          <a:prstGeom prst="rect">
            <a:avLst/>
          </a:prstGeom>
          <a:noFill/>
          <a:ln>
            <a:noFill/>
          </a:ln>
        </p:spPr>
        <p:txBody>
          <a:bodyPr spcFirstLastPara="1" wrap="square" lIns="91425" tIns="45700" rIns="91425" bIns="45700" rtlCol="0" anchor="t" anchorCtr="0">
            <a:normAutofit/>
          </a:bodyPr>
          <a:lstStyle>
            <a:lvl1pPr marL="457200" lvl="0" indent="-228600" algn="l">
              <a:lnSpc>
                <a:spcPct val="90000"/>
              </a:lnSpc>
              <a:spcBef>
                <a:spcPts val="1000"/>
              </a:spcBef>
              <a:spcAft>
                <a:spcPts val="0"/>
              </a:spcAft>
              <a:buClr>
                <a:schemeClr val="accent3"/>
              </a:buClr>
              <a:buSzPts val="1800"/>
              <a:buNone/>
              <a:defRPr/>
            </a:lvl1pPr>
            <a:lvl2pPr marL="914400" lvl="1" indent="-228600" algn="l">
              <a:lnSpc>
                <a:spcPct val="90000"/>
              </a:lnSpc>
              <a:spcBef>
                <a:spcPts val="500"/>
              </a:spcBef>
              <a:spcAft>
                <a:spcPts val="0"/>
              </a:spcAft>
              <a:buClr>
                <a:schemeClr val="accent1"/>
              </a:buClr>
              <a:buSzPts val="1800"/>
              <a:buNone/>
              <a:defRPr/>
            </a:lvl2pPr>
            <a:lvl3pPr marL="1371600" lvl="2" indent="-228600" algn="l">
              <a:lnSpc>
                <a:spcPct val="90000"/>
              </a:lnSpc>
              <a:spcBef>
                <a:spcPts val="500"/>
              </a:spcBef>
              <a:spcAft>
                <a:spcPts val="0"/>
              </a:spcAft>
              <a:buClr>
                <a:schemeClr val="dk1"/>
              </a:buClr>
              <a:buSzPts val="1800"/>
              <a:buNone/>
              <a:defRPr/>
            </a:lvl3pPr>
            <a:lvl4pPr marL="1828800" lvl="3" indent="-355600" algn="l">
              <a:lnSpc>
                <a:spcPct val="90000"/>
              </a:lnSpc>
              <a:spcBef>
                <a:spcPts val="600"/>
              </a:spcBef>
              <a:spcAft>
                <a:spcPts val="0"/>
              </a:spcAft>
              <a:buClr>
                <a:schemeClr val="dk1"/>
              </a:buClr>
              <a:buSzPts val="2000"/>
              <a:buFont typeface="Arial"/>
              <a:buChar char="•"/>
              <a:defRPr/>
            </a:lvl4pPr>
            <a:lvl5pPr marL="2286000" lvl="4" indent="-342900" algn="l">
              <a:lnSpc>
                <a:spcPct val="90000"/>
              </a:lnSpc>
              <a:spcBef>
                <a:spcPts val="500"/>
              </a:spcBef>
              <a:spcAft>
                <a:spcPts val="0"/>
              </a:spcAft>
              <a:buClr>
                <a:schemeClr val="dk1"/>
              </a:buClr>
              <a:buSzPts val="1800"/>
              <a:buChar char="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rtl="0"/>
            <a:endParaRPr/>
          </a:p>
        </p:txBody>
      </p:sp>
      <p:sp>
        <p:nvSpPr>
          <p:cNvPr id="29" name="Google Shape;29;p2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rtlCol="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pPr rtl="0"/>
            <a:endParaRPr/>
          </a:p>
        </p:txBody>
      </p:sp>
      <p:sp>
        <p:nvSpPr>
          <p:cNvPr id="30" name="Google Shape;30;p23"/>
          <p:cNvSpPr txBox="1">
            <a:spLocks noGrp="1"/>
          </p:cNvSpPr>
          <p:nvPr>
            <p:ph type="ftr" idx="11"/>
          </p:nvPr>
        </p:nvSpPr>
        <p:spPr>
          <a:xfrm>
            <a:off x="3028948" y="6356351"/>
            <a:ext cx="5699415" cy="365125"/>
          </a:xfrm>
          <a:prstGeom prst="rect">
            <a:avLst/>
          </a:prstGeom>
          <a:noFill/>
          <a:ln>
            <a:noFill/>
          </a:ln>
        </p:spPr>
        <p:txBody>
          <a:bodyPr spcFirstLastPara="1" wrap="square" lIns="91425" tIns="45700" rIns="91425" bIns="45700" rtlCol="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pPr rtl="0"/>
            <a:endParaRPr/>
          </a:p>
        </p:txBody>
      </p:sp>
      <p:sp>
        <p:nvSpPr>
          <p:cNvPr id="31" name="Google Shape;31;p23"/>
          <p:cNvSpPr txBox="1">
            <a:spLocks noGrp="1"/>
          </p:cNvSpPr>
          <p:nvPr>
            <p:ph type="sldNum" idx="12"/>
          </p:nvPr>
        </p:nvSpPr>
        <p:spPr>
          <a:xfrm>
            <a:off x="8343901" y="6359527"/>
            <a:ext cx="600074" cy="365125"/>
          </a:xfrm>
          <a:prstGeom prst="rect">
            <a:avLst/>
          </a:prstGeom>
          <a:noFill/>
          <a:ln>
            <a:noFill/>
          </a:ln>
        </p:spPr>
        <p:txBody>
          <a:bodyPr spcFirstLastPara="1" wrap="square" lIns="91425" tIns="45700" rIns="91425" bIns="45700" rtlCol="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77574762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3"/>
          <p:cNvSpPr>
            <a:spLocks noChangeArrowheads="1"/>
          </p:cNvSpPr>
          <p:nvPr userDrawn="1"/>
        </p:nvSpPr>
        <p:spPr bwMode="auto">
          <a:xfrm>
            <a:off x="123825" y="6166556"/>
            <a:ext cx="8896350" cy="589456"/>
          </a:xfrm>
          <a:prstGeom prst="rect">
            <a:avLst/>
          </a:prstGeom>
          <a:solidFill>
            <a:srgbClr val="FDC82F"/>
          </a:solidFill>
          <a:ln w="9525">
            <a:noFill/>
            <a:miter lim="800000"/>
            <a:headEnd/>
            <a:tailEnd/>
          </a:ln>
        </p:spPr>
        <p:txBody>
          <a:bodyPr wrap="none" rtlCol="0" anchor="ctr"/>
          <a:lstStyle/>
          <a:p>
            <a:pPr rtl="0" fontAlgn="auto">
              <a:spcBef>
                <a:spcPts val="0"/>
              </a:spcBef>
              <a:spcAft>
                <a:spcPts val="0"/>
              </a:spcAft>
              <a:defRPr/>
            </a:pPr>
            <a:endParaRPr lang="en-US" sz="1800" dirty="0">
              <a:solidFill>
                <a:prstClr val="black"/>
              </a:solidFill>
              <a:latin typeface="Arial"/>
            </a:endParaRPr>
          </a:p>
        </p:txBody>
      </p:sp>
      <p:sp>
        <p:nvSpPr>
          <p:cNvPr id="9" name="Text Box 8"/>
          <p:cNvSpPr txBox="1">
            <a:spLocks noChangeArrowheads="1"/>
          </p:cNvSpPr>
          <p:nvPr userDrawn="1"/>
        </p:nvSpPr>
        <p:spPr bwMode="auto">
          <a:xfrm>
            <a:off x="285750" y="6540114"/>
            <a:ext cx="2971800" cy="138499"/>
          </a:xfrm>
          <a:prstGeom prst="rect">
            <a:avLst/>
          </a:prstGeom>
          <a:noFill/>
          <a:ln>
            <a:noFill/>
          </a:ln>
        </p:spPr>
        <p:txBody>
          <a:bodyPr lIns="0" tIns="0" rIns="0" bIns="0" rtlCol="0" anchor="b">
            <a:spAutoFit/>
          </a:bodyPr>
          <a:lstStyle>
            <a:lvl1pPr>
              <a:defRPr sz="2400">
                <a:solidFill>
                  <a:schemeClr val="tx1"/>
                </a:solidFill>
                <a:latin typeface="Arial" charset="0"/>
                <a:ea typeface="ヒラギノ角ゴ Pro W3" charset="0"/>
                <a:cs typeface="ヒラギノ角ゴ Pro W3" charset="0"/>
              </a:defRPr>
            </a:lvl1pPr>
            <a:lvl2pPr marL="742950" indent="-285750">
              <a:defRPr sz="2400">
                <a:solidFill>
                  <a:schemeClr val="tx1"/>
                </a:solidFill>
                <a:latin typeface="Arial" charset="0"/>
                <a:ea typeface="ヒラギノ角ゴ Pro W3" charset="0"/>
              </a:defRPr>
            </a:lvl2pPr>
            <a:lvl3pPr marL="1143000" indent="-228600">
              <a:defRPr sz="2400">
                <a:solidFill>
                  <a:schemeClr val="tx1"/>
                </a:solidFill>
                <a:latin typeface="Arial" charset="0"/>
                <a:ea typeface="ヒラギノ角ゴ Pro W3" charset="0"/>
              </a:defRPr>
            </a:lvl3pPr>
            <a:lvl4pPr marL="1600200" indent="-228600">
              <a:defRPr sz="2400">
                <a:solidFill>
                  <a:schemeClr val="tx1"/>
                </a:solidFill>
                <a:latin typeface="Arial" charset="0"/>
                <a:ea typeface="ヒラギノ角ゴ Pro W3" charset="0"/>
              </a:defRPr>
            </a:lvl4pPr>
            <a:lvl5pPr marL="2057400" indent="-228600">
              <a:defRPr sz="2400">
                <a:solidFill>
                  <a:schemeClr val="tx1"/>
                </a:solidFill>
                <a:latin typeface="Arial" charset="0"/>
                <a:ea typeface="ヒラギノ角ゴ Pro W3" charset="0"/>
              </a:defRPr>
            </a:lvl5pPr>
            <a:lvl6pPr marL="2514600" indent="-228600" eaLnBrk="0" fontAlgn="base" hangingPunct="0">
              <a:spcBef>
                <a:spcPct val="0"/>
              </a:spcBef>
              <a:spcAft>
                <a:spcPct val="0"/>
              </a:spcAft>
              <a:defRPr sz="2400">
                <a:solidFill>
                  <a:schemeClr val="tx1"/>
                </a:solidFill>
                <a:latin typeface="Arial" charset="0"/>
                <a:ea typeface="ヒラギノ角ゴ Pro W3" charset="0"/>
              </a:defRPr>
            </a:lvl6pPr>
            <a:lvl7pPr marL="2971800" indent="-228600" eaLnBrk="0" fontAlgn="base" hangingPunct="0">
              <a:spcBef>
                <a:spcPct val="0"/>
              </a:spcBef>
              <a:spcAft>
                <a:spcPct val="0"/>
              </a:spcAft>
              <a:defRPr sz="2400">
                <a:solidFill>
                  <a:schemeClr val="tx1"/>
                </a:solidFill>
                <a:latin typeface="Arial" charset="0"/>
                <a:ea typeface="ヒラギノ角ゴ Pro W3" charset="0"/>
              </a:defRPr>
            </a:lvl7pPr>
            <a:lvl8pPr marL="3429000" indent="-228600" eaLnBrk="0" fontAlgn="base" hangingPunct="0">
              <a:spcBef>
                <a:spcPct val="0"/>
              </a:spcBef>
              <a:spcAft>
                <a:spcPct val="0"/>
              </a:spcAft>
              <a:defRPr sz="2400">
                <a:solidFill>
                  <a:schemeClr val="tx1"/>
                </a:solidFill>
                <a:latin typeface="Arial" charset="0"/>
                <a:ea typeface="ヒラギノ角ゴ Pro W3" charset="0"/>
              </a:defRPr>
            </a:lvl8pPr>
            <a:lvl9pPr marL="3886200" indent="-228600" eaLnBrk="0" fontAlgn="base" hangingPunct="0">
              <a:spcBef>
                <a:spcPct val="0"/>
              </a:spcBef>
              <a:spcAft>
                <a:spcPct val="0"/>
              </a:spcAft>
              <a:defRPr sz="2400">
                <a:solidFill>
                  <a:schemeClr val="tx1"/>
                </a:solidFill>
                <a:latin typeface="Arial" charset="0"/>
                <a:ea typeface="ヒラギノ角ゴ Pro W3" charset="0"/>
              </a:defRPr>
            </a:lvl9pPr>
          </a:lstStyle>
          <a:p>
            <a:pPr rtl="0">
              <a:spcBef>
                <a:spcPct val="50000"/>
              </a:spcBef>
              <a:defRPr/>
            </a:pPr>
            <a:r>
              <a:rPr lang="fr" sz="900" b="1">
                <a:cs typeface="Arial" charset="0"/>
              </a:rPr>
              <a:t>From Harm to Home </a:t>
            </a:r>
            <a:r>
              <a:rPr lang="fr" sz="900">
                <a:cs typeface="Arial" charset="0"/>
              </a:rPr>
              <a:t>|</a:t>
            </a:r>
            <a:r>
              <a:rPr lang="fr" sz="900" b="1">
                <a:cs typeface="Arial" charset="0"/>
              </a:rPr>
              <a:t> Rescue.org</a:t>
            </a:r>
            <a:endParaRPr lang="en-US" sz="900" dirty="0">
              <a:cs typeface="Arial" charset="0"/>
            </a:endParaRPr>
          </a:p>
        </p:txBody>
      </p:sp>
      <p:pic>
        <p:nvPicPr>
          <p:cNvPr id="8" name="Picture 6" descr="irc_logo_rgb"/>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8562975" y="6184900"/>
            <a:ext cx="419100" cy="558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3" name="Rectangle 12"/>
          <p:cNvSpPr/>
          <p:nvPr userDrawn="1"/>
        </p:nvSpPr>
        <p:spPr>
          <a:xfrm>
            <a:off x="2071" y="616828"/>
            <a:ext cx="9143999" cy="21203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Tree>
    <p:extLst>
      <p:ext uri="{BB962C8B-B14F-4D97-AF65-F5344CB8AC3E}">
        <p14:creationId xmlns:p14="http://schemas.microsoft.com/office/powerpoint/2010/main" val="2785926661"/>
      </p:ext>
    </p:extLst>
  </p:cSld>
  <p:clrMap bg1="lt1" tx1="dk1" bg2="lt2" tx2="dk2" accent1="accent1" accent2="accent2" accent3="accent3" accent4="accent4" accent5="accent5" accent6="accent6" hlink="hlink" folHlink="folHlink"/>
  <p:sldLayoutIdLst>
    <p:sldLayoutId id="2147483661" r:id="rId1"/>
    <p:sldLayoutId id="2147483678" r:id="rId2"/>
    <p:sldLayoutId id="2147483679" r:id="rId3"/>
  </p:sldLayoutIdLst>
  <p:hf hdr="0" ft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doc.rescue.org/-"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hyperlink" Target="mailto:DutyOfCare@rescue.org"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www.who.int/publications/i/item/9789241548847" TargetMode="External"/><Relationship Id="rId2" Type="http://schemas.openxmlformats.org/officeDocument/2006/relationships/hyperlink" Target="https://www.who.int/publications/i/item/9789241548205" TargetMode="External"/><Relationship Id="rId1" Type="http://schemas.openxmlformats.org/officeDocument/2006/relationships/slideLayout" Target="../slideLayouts/slideLayout2.xml"/><Relationship Id="rId5" Type="http://schemas.openxmlformats.org/officeDocument/2006/relationships/hyperlink" Target="https://store.samhsa.gov/sites/default/files/d7/priv/sma11-disaster-02.pdf" TargetMode="External"/><Relationship Id="rId4" Type="http://schemas.openxmlformats.org/officeDocument/2006/relationships/hyperlink" Target="https://www.nctsn.org/resources/psychological-first-aid-pfa-field-operations-guide-2nd-edition"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20A22-B766-5244-B2B9-2885DBBD4D00}"/>
              </a:ext>
            </a:extLst>
          </p:cNvPr>
          <p:cNvSpPr>
            <a:spLocks noGrp="1"/>
          </p:cNvSpPr>
          <p:nvPr>
            <p:ph type="ctrTitle"/>
          </p:nvPr>
        </p:nvSpPr>
        <p:spPr>
          <a:xfrm>
            <a:off x="555812" y="1244600"/>
            <a:ext cx="7871012" cy="2008266"/>
          </a:xfrm>
        </p:spPr>
        <p:txBody>
          <a:bodyPr rtlCol="0"/>
          <a:lstStyle/>
          <a:p>
            <a:pPr rtl="0">
              <a:spcBef>
                <a:spcPts val="600"/>
              </a:spcBef>
              <a:spcAft>
                <a:spcPts val="600"/>
              </a:spcAft>
            </a:pPr>
            <a:r>
              <a:rPr lang="fr" sz="3200" b="1" dirty="0"/>
              <a:t>Lorsqu’un Membre du Personnel est </a:t>
            </a:r>
            <a:br>
              <a:rPr lang="en-US" sz="3200" b="1" dirty="0"/>
            </a:br>
            <a:r>
              <a:rPr lang="fr" sz="3200" b="1" dirty="0"/>
              <a:t>en Situation de Détresse ou de Crise : </a:t>
            </a:r>
            <a:br>
              <a:rPr lang="en-US" sz="3400" b="1" dirty="0"/>
            </a:br>
            <a:r>
              <a:rPr lang="fr" sz="3600" i="1" dirty="0"/>
              <a:t>Stratégies d’Accompagnement fondées sur les Premiers Secours Psychologiques (PSP) pour les Superviseurs et les RH</a:t>
            </a:r>
            <a:endParaRPr lang="en-US" sz="3400" i="1" dirty="0"/>
          </a:p>
        </p:txBody>
      </p:sp>
      <p:pic>
        <p:nvPicPr>
          <p:cNvPr id="9" name="Picture 8">
            <a:extLst>
              <a:ext uri="{FF2B5EF4-FFF2-40B4-BE49-F238E27FC236}">
                <a16:creationId xmlns:a16="http://schemas.microsoft.com/office/drawing/2014/main" id="{BEC354A2-DCCF-0A4D-A597-6E71F1570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82206" y="3445799"/>
            <a:ext cx="1779588" cy="2375841"/>
          </a:xfrm>
          <a:prstGeom prst="rect">
            <a:avLst/>
          </a:prstGeom>
        </p:spPr>
      </p:pic>
    </p:spTree>
    <p:extLst>
      <p:ext uri="{BB962C8B-B14F-4D97-AF65-F5344CB8AC3E}">
        <p14:creationId xmlns:p14="http://schemas.microsoft.com/office/powerpoint/2010/main" val="32124790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FD26387-4988-26D1-1827-1A3076D8240A}"/>
              </a:ext>
            </a:extLst>
          </p:cNvPr>
          <p:cNvSpPr>
            <a:spLocks noGrp="1"/>
          </p:cNvSpPr>
          <p:nvPr>
            <p:ph type="title"/>
          </p:nvPr>
        </p:nvSpPr>
        <p:spPr>
          <a:xfrm>
            <a:off x="171450" y="136525"/>
            <a:ext cx="8877016" cy="611188"/>
          </a:xfrm>
        </p:spPr>
        <p:txBody>
          <a:bodyPr rtlCol="0"/>
          <a:lstStyle/>
          <a:p>
            <a:pPr rtl="0"/>
            <a:r>
              <a:rPr lang="fr" dirty="0"/>
              <a:t>Principes d’action des PSP : REGARDER, ÉCOUTER, METTRE EN RELATION</a:t>
            </a:r>
          </a:p>
        </p:txBody>
      </p:sp>
      <p:graphicFrame>
        <p:nvGraphicFramePr>
          <p:cNvPr id="9" name="Diagram 8">
            <a:extLst>
              <a:ext uri="{FF2B5EF4-FFF2-40B4-BE49-F238E27FC236}">
                <a16:creationId xmlns:a16="http://schemas.microsoft.com/office/drawing/2014/main" id="{9E28C0C9-C5E3-8A54-6A2D-BFC1AEE380CC}"/>
              </a:ext>
            </a:extLst>
          </p:cNvPr>
          <p:cNvGraphicFramePr/>
          <p:nvPr/>
        </p:nvGraphicFramePr>
        <p:xfrm>
          <a:off x="325464" y="1131376"/>
          <a:ext cx="8508569" cy="50214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42413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AE0FF-4F38-58B8-7C0C-300B6F591B8B}"/>
              </a:ext>
            </a:extLst>
          </p:cNvPr>
          <p:cNvSpPr>
            <a:spLocks noGrp="1"/>
          </p:cNvSpPr>
          <p:nvPr>
            <p:ph type="ctrTitle"/>
          </p:nvPr>
        </p:nvSpPr>
        <p:spPr>
          <a:xfrm>
            <a:off x="685800" y="2450547"/>
            <a:ext cx="7772400" cy="2629453"/>
          </a:xfrm>
        </p:spPr>
        <p:txBody>
          <a:bodyPr rtlCol="0"/>
          <a:lstStyle/>
          <a:p>
            <a:pPr rtl="0"/>
            <a:r>
              <a:rPr lang="fr">
                <a:solidFill>
                  <a:schemeClr val="tx1">
                    <a:lumMod val="65000"/>
                    <a:lumOff val="35000"/>
                  </a:schemeClr>
                </a:solidFill>
              </a:rPr>
              <a:t>2. Comment l’approche des PSP peut-elle aider les superviseurs et les RH à apporter un soutien efficace</a:t>
            </a:r>
            <a:br>
              <a:rPr lang="en-US" dirty="0">
                <a:solidFill>
                  <a:schemeClr val="tx1">
                    <a:lumMod val="65000"/>
                    <a:lumOff val="35000"/>
                  </a:schemeClr>
                </a:solidFill>
              </a:rPr>
            </a:br>
            <a:br>
              <a:rPr lang="en-US" dirty="0">
                <a:solidFill>
                  <a:schemeClr val="tx1">
                    <a:lumMod val="65000"/>
                    <a:lumOff val="35000"/>
                  </a:schemeClr>
                </a:solidFill>
              </a:rPr>
            </a:br>
            <a:r>
              <a:rPr lang="fr" sz="2400" b="1" i="1">
                <a:solidFill>
                  <a:schemeClr val="tx1">
                    <a:lumMod val="65000"/>
                    <a:lumOff val="35000"/>
                  </a:schemeClr>
                </a:solidFill>
              </a:rPr>
              <a:t>a. Quels changements de comportement, d’humeur ou de performance suggèrent qu’une personne est en détresse ? </a:t>
            </a:r>
          </a:p>
        </p:txBody>
      </p:sp>
    </p:spTree>
    <p:extLst>
      <p:ext uri="{BB962C8B-B14F-4D97-AF65-F5344CB8AC3E}">
        <p14:creationId xmlns:p14="http://schemas.microsoft.com/office/powerpoint/2010/main" val="15908026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351CC-A717-6B7F-8064-AE96812E1E5D}"/>
              </a:ext>
            </a:extLst>
          </p:cNvPr>
          <p:cNvSpPr>
            <a:spLocks noGrp="1"/>
          </p:cNvSpPr>
          <p:nvPr>
            <p:ph type="title"/>
          </p:nvPr>
        </p:nvSpPr>
        <p:spPr>
          <a:xfrm>
            <a:off x="171450" y="136526"/>
            <a:ext cx="8972550" cy="611619"/>
          </a:xfrm>
        </p:spPr>
        <p:txBody>
          <a:bodyPr rtlCol="0"/>
          <a:lstStyle/>
          <a:p>
            <a:pPr rtl="0"/>
            <a:r>
              <a:rPr lang="fr"/>
              <a:t>Comment l’approche des PSP peut-elle vous aider à apporter un soutien</a:t>
            </a:r>
          </a:p>
        </p:txBody>
      </p:sp>
      <p:sp>
        <p:nvSpPr>
          <p:cNvPr id="4" name="Text Placeholder 2">
            <a:extLst>
              <a:ext uri="{FF2B5EF4-FFF2-40B4-BE49-F238E27FC236}">
                <a16:creationId xmlns:a16="http://schemas.microsoft.com/office/drawing/2014/main" id="{BFED07B1-44F8-2FE3-6A24-FFFD509F22C3}"/>
              </a:ext>
            </a:extLst>
          </p:cNvPr>
          <p:cNvSpPr txBox="1">
            <a:spLocks/>
          </p:cNvSpPr>
          <p:nvPr/>
        </p:nvSpPr>
        <p:spPr>
          <a:xfrm>
            <a:off x="318407" y="1146175"/>
            <a:ext cx="2000250" cy="4372883"/>
          </a:xfrm>
          <a:prstGeom prst="rect">
            <a:avLst/>
          </a:prstGeom>
          <a:solidFill>
            <a:schemeClr val="accent6">
              <a:lumMod val="20000"/>
              <a:lumOff val="80000"/>
            </a:schemeClr>
          </a:solidFill>
        </p:spPr>
        <p:txBody>
          <a:bodyPr rtlCol="0"/>
          <a:lstStyle>
            <a:lvl1pPr marL="228600" indent="-228600" algn="l" defTabSz="914400" rtl="0"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0">
              <a:buNone/>
            </a:pPr>
            <a:r>
              <a:rPr lang="fr" sz="3600" b="1">
                <a:solidFill>
                  <a:schemeClr val="accent6">
                    <a:lumMod val="75000"/>
                  </a:schemeClr>
                </a:solidFill>
              </a:rPr>
              <a:t>REGARDER</a:t>
            </a:r>
          </a:p>
          <a:p>
            <a:pPr marL="0" indent="0" rtl="0">
              <a:buNone/>
            </a:pPr>
            <a:endParaRPr lang="en-US" sz="3600" b="1" dirty="0">
              <a:solidFill>
                <a:schemeClr val="accent6">
                  <a:lumMod val="75000"/>
                </a:schemeClr>
              </a:solidFill>
            </a:endParaRPr>
          </a:p>
          <a:p>
            <a:pPr marL="0" indent="0" rtl="0">
              <a:buNone/>
            </a:pPr>
            <a:endParaRPr lang="en-US" sz="3600" b="1" dirty="0">
              <a:solidFill>
                <a:schemeClr val="accent6">
                  <a:lumMod val="75000"/>
                </a:schemeClr>
              </a:solidFill>
            </a:endParaRPr>
          </a:p>
        </p:txBody>
      </p:sp>
      <p:sp>
        <p:nvSpPr>
          <p:cNvPr id="5" name="Text Placeholder 2">
            <a:extLst>
              <a:ext uri="{FF2B5EF4-FFF2-40B4-BE49-F238E27FC236}">
                <a16:creationId xmlns:a16="http://schemas.microsoft.com/office/drawing/2014/main" id="{3A132B5D-01FD-E73E-B26B-3278A35C90F3}"/>
              </a:ext>
            </a:extLst>
          </p:cNvPr>
          <p:cNvSpPr>
            <a:spLocks noGrp="1"/>
          </p:cNvSpPr>
          <p:nvPr>
            <p:ph type="body" sz="quarter" idx="10"/>
          </p:nvPr>
        </p:nvSpPr>
        <p:spPr>
          <a:xfrm>
            <a:off x="2463800" y="1282700"/>
            <a:ext cx="6361793" cy="4236358"/>
          </a:xfrm>
        </p:spPr>
        <p:txBody>
          <a:bodyPr rtlCol="0"/>
          <a:lstStyle/>
          <a:p>
            <a:pPr rtl="0"/>
            <a:r>
              <a:rPr lang="fr" b="1"/>
              <a:t>Stress -</a:t>
            </a:r>
            <a:r>
              <a:rPr lang="fr"/>
              <a:t> Modéré, de courte durée. Peut améliorer les performances ou perturber le fonctionnement quotidien.</a:t>
            </a:r>
          </a:p>
          <a:p>
            <a:pPr marL="0" indent="0" rtl="0">
              <a:buNone/>
            </a:pPr>
            <a:endParaRPr lang="en-US" dirty="0"/>
          </a:p>
          <a:p>
            <a:pPr rtl="0"/>
            <a:r>
              <a:rPr lang="fr"/>
              <a:t>Le stress peut se transformer en</a:t>
            </a:r>
            <a:r>
              <a:rPr lang="fr" b="1"/>
              <a:t> détresse </a:t>
            </a:r>
            <a:r>
              <a:rPr lang="fr"/>
              <a:t>lorsque les demandes dépassent nos ressources pour y faire face ; incapacité à rétablir l’équilibre, changements soudains d’humeur/anxiété, modèles de comportements et expressions de détresse.</a:t>
            </a:r>
          </a:p>
          <a:p>
            <a:pPr rtl="0"/>
            <a:endParaRPr lang="en-US" dirty="0"/>
          </a:p>
        </p:txBody>
      </p:sp>
    </p:spTree>
    <p:extLst>
      <p:ext uri="{BB962C8B-B14F-4D97-AF65-F5344CB8AC3E}">
        <p14:creationId xmlns:p14="http://schemas.microsoft.com/office/powerpoint/2010/main" val="15675098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A912AD-BEB0-6DC5-C0A9-0754A9AD2BF4}"/>
              </a:ext>
            </a:extLst>
          </p:cNvPr>
          <p:cNvSpPr>
            <a:spLocks noGrp="1"/>
          </p:cNvSpPr>
          <p:nvPr>
            <p:ph type="title"/>
          </p:nvPr>
        </p:nvSpPr>
        <p:spPr/>
        <p:txBody>
          <a:bodyPr rtlCol="0"/>
          <a:lstStyle/>
          <a:p>
            <a:pPr rtl="0"/>
            <a:r>
              <a:rPr lang="fr"/>
              <a:t>Réactions courantes à la détresse sur le lieu de travail</a:t>
            </a:r>
          </a:p>
        </p:txBody>
      </p:sp>
      <p:sp>
        <p:nvSpPr>
          <p:cNvPr id="3" name="Text Placeholder 2">
            <a:extLst>
              <a:ext uri="{FF2B5EF4-FFF2-40B4-BE49-F238E27FC236}">
                <a16:creationId xmlns:a16="http://schemas.microsoft.com/office/drawing/2014/main" id="{8662F831-E66E-A510-10E9-D4543028B777}"/>
              </a:ext>
            </a:extLst>
          </p:cNvPr>
          <p:cNvSpPr>
            <a:spLocks noGrp="1"/>
          </p:cNvSpPr>
          <p:nvPr>
            <p:ph type="body" sz="quarter" idx="10"/>
          </p:nvPr>
        </p:nvSpPr>
        <p:spPr>
          <a:xfrm>
            <a:off x="461963" y="1146175"/>
            <a:ext cx="8565659" cy="4822363"/>
          </a:xfrm>
        </p:spPr>
        <p:txBody>
          <a:bodyPr rtlCol="0"/>
          <a:lstStyle/>
          <a:p>
            <a:pPr marL="0" indent="0" rtl="0">
              <a:buNone/>
            </a:pPr>
            <a:r>
              <a:rPr lang="fr" sz="2400" u="sng"/>
              <a:t>Comportement inhabituel !</a:t>
            </a:r>
            <a:r>
              <a:rPr lang="fr" sz="2400"/>
              <a:t> Par ailleurs...</a:t>
            </a:r>
            <a:endParaRPr lang="en-US" sz="2400" u="sng" dirty="0"/>
          </a:p>
          <a:p>
            <a:pPr rtl="0"/>
            <a:r>
              <a:rPr lang="fr" sz="2400"/>
              <a:t>Incapacité à se concentrer et/ou à se souvenir des choses</a:t>
            </a:r>
          </a:p>
          <a:p>
            <a:pPr rtl="0"/>
            <a:r>
              <a:rPr lang="fr" sz="2400"/>
              <a:t>Semble chroniquement épuisé, distrait et/ou déprimé</a:t>
            </a:r>
          </a:p>
          <a:p>
            <a:pPr rtl="0"/>
            <a:r>
              <a:rPr lang="fr" sz="2400"/>
              <a:t>Sentiment d’être dépassé / paralysie décisionnelle</a:t>
            </a:r>
          </a:p>
          <a:p>
            <a:pPr rtl="0"/>
            <a:r>
              <a:rPr lang="fr" sz="2400"/>
              <a:t>Repli sur soi ou isolement </a:t>
            </a:r>
          </a:p>
          <a:p>
            <a:pPr rtl="0"/>
            <a:r>
              <a:rPr lang="fr" sz="2400"/>
              <a:t>Augmentation de l’irritabilité, de la colère, des conflits, du rejet de la faute sur les autres</a:t>
            </a:r>
          </a:p>
          <a:p>
            <a:pPr rtl="0"/>
            <a:r>
              <a:rPr lang="fr" sz="2400"/>
              <a:t>Augmentation de la culpabilité, de la honte, de l’auto-culpabilisation et/ou des pleurs</a:t>
            </a:r>
          </a:p>
          <a:p>
            <a:pPr rtl="0"/>
            <a:r>
              <a:rPr lang="fr" sz="2400"/>
              <a:t>Parle constamment de certains événements ou sujets</a:t>
            </a:r>
          </a:p>
          <a:p>
            <a:pPr rtl="0"/>
            <a:r>
              <a:rPr lang="fr" sz="2400"/>
              <a:t>Baisse de performance (par ex. au niveau de la qualité du travail, délais non respectés)</a:t>
            </a:r>
          </a:p>
        </p:txBody>
      </p:sp>
    </p:spTree>
    <p:extLst>
      <p:ext uri="{BB962C8B-B14F-4D97-AF65-F5344CB8AC3E}">
        <p14:creationId xmlns:p14="http://schemas.microsoft.com/office/powerpoint/2010/main" val="24426947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3F0F1-F3C1-0F7B-A05C-D6B777C6BFB1}"/>
              </a:ext>
            </a:extLst>
          </p:cNvPr>
          <p:cNvSpPr>
            <a:spLocks noGrp="1"/>
          </p:cNvSpPr>
          <p:nvPr>
            <p:ph type="title"/>
          </p:nvPr>
        </p:nvSpPr>
        <p:spPr/>
        <p:txBody>
          <a:bodyPr rtlCol="0"/>
          <a:lstStyle/>
          <a:p>
            <a:pPr rtl="0"/>
            <a:endParaRPr lang="en-US" dirty="0"/>
          </a:p>
        </p:txBody>
      </p:sp>
      <p:sp>
        <p:nvSpPr>
          <p:cNvPr id="3" name="Text Placeholder 2">
            <a:extLst>
              <a:ext uri="{FF2B5EF4-FFF2-40B4-BE49-F238E27FC236}">
                <a16:creationId xmlns:a16="http://schemas.microsoft.com/office/drawing/2014/main" id="{38E55E74-D5CF-3400-5B7E-4C4582E8AABD}"/>
              </a:ext>
            </a:extLst>
          </p:cNvPr>
          <p:cNvSpPr>
            <a:spLocks noGrp="1"/>
          </p:cNvSpPr>
          <p:nvPr>
            <p:ph type="body" sz="quarter" idx="10"/>
          </p:nvPr>
        </p:nvSpPr>
        <p:spPr>
          <a:xfrm>
            <a:off x="2514600" y="609601"/>
            <a:ext cx="6413500" cy="5422900"/>
          </a:xfrm>
        </p:spPr>
        <p:txBody>
          <a:bodyPr rtlCol="0"/>
          <a:lstStyle/>
          <a:p>
            <a:pPr rtl="0"/>
            <a:endParaRPr lang="en-US" dirty="0"/>
          </a:p>
          <a:p>
            <a:pPr rtl="0"/>
            <a:r>
              <a:rPr lang="fr" sz="2400" b="1" dirty="0"/>
              <a:t>Crise</a:t>
            </a:r>
            <a:r>
              <a:rPr lang="fr" sz="2400" dirty="0"/>
              <a:t> - Les stratégies d’adaptation ne sont plus efficaces, les personnes ont des pensées suicidaires ou meurtrières, éprouvent une anxiété ou une panique extrêmes, sont agressives, ont un sommeil très perturbé, ont un discours ou des pensées désorganisées, détruisent des biens, ont un comportement erratique qui les met ou met les clients dans des situations dangereuses.</a:t>
            </a:r>
          </a:p>
          <a:p>
            <a:pPr rtl="0"/>
            <a:r>
              <a:rPr lang="fr" sz="2400" dirty="0"/>
              <a:t>Lorsqu’une personne est en situation de crise, veuillez immédiatement l’orienter vers des services médicaux ou trouver un professionnel qualifié en mesure de l’aider</a:t>
            </a:r>
          </a:p>
          <a:p>
            <a:pPr rtl="0"/>
            <a:endParaRPr lang="en-US" dirty="0"/>
          </a:p>
        </p:txBody>
      </p:sp>
      <p:sp>
        <p:nvSpPr>
          <p:cNvPr id="4" name="Text Placeholder 2">
            <a:extLst>
              <a:ext uri="{FF2B5EF4-FFF2-40B4-BE49-F238E27FC236}">
                <a16:creationId xmlns:a16="http://schemas.microsoft.com/office/drawing/2014/main" id="{F9E6F93B-524F-4DBD-9A7B-4F4DD2943C32}"/>
              </a:ext>
            </a:extLst>
          </p:cNvPr>
          <p:cNvSpPr txBox="1">
            <a:spLocks/>
          </p:cNvSpPr>
          <p:nvPr/>
        </p:nvSpPr>
        <p:spPr>
          <a:xfrm>
            <a:off x="318407" y="1146175"/>
            <a:ext cx="2000250" cy="4372883"/>
          </a:xfrm>
          <a:prstGeom prst="rect">
            <a:avLst/>
          </a:prstGeom>
          <a:solidFill>
            <a:schemeClr val="accent6">
              <a:lumMod val="20000"/>
              <a:lumOff val="80000"/>
            </a:schemeClr>
          </a:solidFill>
        </p:spPr>
        <p:txBody>
          <a:bodyPr rtlCol="0"/>
          <a:lstStyle>
            <a:lvl1pPr marL="228600" indent="-228600" algn="l" defTabSz="914400" rtl="0"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0">
              <a:buNone/>
            </a:pPr>
            <a:r>
              <a:rPr lang="fr" sz="3600" b="1">
                <a:solidFill>
                  <a:schemeClr val="accent6">
                    <a:lumMod val="75000"/>
                  </a:schemeClr>
                </a:solidFill>
              </a:rPr>
              <a:t>REGARDER</a:t>
            </a:r>
          </a:p>
          <a:p>
            <a:pPr marL="0" indent="0" rtl="0">
              <a:buNone/>
            </a:pPr>
            <a:endParaRPr lang="en-US" sz="3600" b="1" dirty="0">
              <a:solidFill>
                <a:schemeClr val="accent6">
                  <a:lumMod val="75000"/>
                </a:schemeClr>
              </a:solidFill>
            </a:endParaRPr>
          </a:p>
          <a:p>
            <a:pPr marL="0" indent="0" rtl="0">
              <a:buNone/>
            </a:pPr>
            <a:endParaRPr lang="en-US" sz="3600" b="1" dirty="0">
              <a:solidFill>
                <a:schemeClr val="accent6">
                  <a:lumMod val="75000"/>
                </a:schemeClr>
              </a:solidFill>
            </a:endParaRPr>
          </a:p>
        </p:txBody>
      </p:sp>
    </p:spTree>
    <p:extLst>
      <p:ext uri="{BB962C8B-B14F-4D97-AF65-F5344CB8AC3E}">
        <p14:creationId xmlns:p14="http://schemas.microsoft.com/office/powerpoint/2010/main" val="42863315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AE0FF-4F38-58B8-7C0C-300B6F591B8B}"/>
              </a:ext>
            </a:extLst>
          </p:cNvPr>
          <p:cNvSpPr>
            <a:spLocks noGrp="1"/>
          </p:cNvSpPr>
          <p:nvPr>
            <p:ph type="ctrTitle"/>
          </p:nvPr>
        </p:nvSpPr>
        <p:spPr/>
        <p:txBody>
          <a:bodyPr rtlCol="0"/>
          <a:lstStyle/>
          <a:p>
            <a:pPr rtl="0"/>
            <a:r>
              <a:rPr lang="fr">
                <a:solidFill>
                  <a:schemeClr val="tx1">
                    <a:lumMod val="65000"/>
                    <a:lumOff val="35000"/>
                  </a:schemeClr>
                </a:solidFill>
              </a:rPr>
              <a:t>2. Comment l’approche des PSP peut-elle aider les superviseurs et les RH à apporter un soutien efficace </a:t>
            </a:r>
            <a:endParaRPr lang="en-US" dirty="0">
              <a:solidFill>
                <a:schemeClr val="bg2">
                  <a:lumMod val="50000"/>
                </a:schemeClr>
              </a:solidFill>
            </a:endParaRPr>
          </a:p>
        </p:txBody>
      </p:sp>
      <p:sp>
        <p:nvSpPr>
          <p:cNvPr id="3" name="Subtitle 2">
            <a:extLst>
              <a:ext uri="{FF2B5EF4-FFF2-40B4-BE49-F238E27FC236}">
                <a16:creationId xmlns:a16="http://schemas.microsoft.com/office/drawing/2014/main" id="{39DEE8A5-FF5B-85F2-4B11-BDA0DF9581A2}"/>
              </a:ext>
            </a:extLst>
          </p:cNvPr>
          <p:cNvSpPr>
            <a:spLocks noGrp="1"/>
          </p:cNvSpPr>
          <p:nvPr>
            <p:ph type="subTitle" idx="1"/>
          </p:nvPr>
        </p:nvSpPr>
        <p:spPr/>
        <p:txBody>
          <a:bodyPr rtlCol="0"/>
          <a:lstStyle/>
          <a:p>
            <a:pPr rtl="0"/>
            <a:r>
              <a:rPr lang="fr" sz="3600" b="1" i="1"/>
              <a:t>b</a:t>
            </a:r>
            <a:r>
              <a:rPr lang="fr" sz="3600" b="1" i="1">
                <a:latin typeface="Arial" panose="020B0604020202020204" pitchFamily="34" charset="0"/>
                <a:cs typeface="Arial" panose="020B0604020202020204" pitchFamily="34" charset="0"/>
              </a:rPr>
              <a:t>. Répondre à la détresse</a:t>
            </a:r>
          </a:p>
        </p:txBody>
      </p:sp>
    </p:spTree>
    <p:extLst>
      <p:ext uri="{BB962C8B-B14F-4D97-AF65-F5344CB8AC3E}">
        <p14:creationId xmlns:p14="http://schemas.microsoft.com/office/powerpoint/2010/main" val="33899406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02351-F9A2-991D-7109-F12F97A1BAFB}"/>
              </a:ext>
            </a:extLst>
          </p:cNvPr>
          <p:cNvSpPr>
            <a:spLocks noGrp="1"/>
          </p:cNvSpPr>
          <p:nvPr>
            <p:ph type="title"/>
          </p:nvPr>
        </p:nvSpPr>
        <p:spPr>
          <a:xfrm>
            <a:off x="171450" y="136526"/>
            <a:ext cx="8809264" cy="611619"/>
          </a:xfrm>
        </p:spPr>
        <p:txBody>
          <a:bodyPr rtlCol="0"/>
          <a:lstStyle/>
          <a:p>
            <a:pPr rtl="0"/>
            <a:r>
              <a:rPr lang="fr" sz="2400"/>
              <a:t>Outils d’écouter et de communication pour répondre à la détresse</a:t>
            </a:r>
          </a:p>
        </p:txBody>
      </p:sp>
      <p:sp>
        <p:nvSpPr>
          <p:cNvPr id="3" name="Text Placeholder 2">
            <a:extLst>
              <a:ext uri="{FF2B5EF4-FFF2-40B4-BE49-F238E27FC236}">
                <a16:creationId xmlns:a16="http://schemas.microsoft.com/office/drawing/2014/main" id="{B82D774B-E255-BB84-1606-0552F3318174}"/>
              </a:ext>
            </a:extLst>
          </p:cNvPr>
          <p:cNvSpPr>
            <a:spLocks noGrp="1"/>
          </p:cNvSpPr>
          <p:nvPr>
            <p:ph type="body" sz="quarter" idx="10"/>
          </p:nvPr>
        </p:nvSpPr>
        <p:spPr>
          <a:xfrm>
            <a:off x="2197100" y="927101"/>
            <a:ext cx="6783614" cy="4900612"/>
          </a:xfrm>
        </p:spPr>
        <p:txBody>
          <a:bodyPr rtlCol="0"/>
          <a:lstStyle/>
          <a:p>
            <a:pPr rtl="0"/>
            <a:r>
              <a:rPr lang="fr" sz="1800" b="1" dirty="0"/>
              <a:t>Faites preuve de calme, de compassion, et de respect </a:t>
            </a:r>
            <a:r>
              <a:rPr lang="fr" sz="1800" dirty="0"/>
              <a:t>via ce QUE vous dîtes et la MANIÈRE dont vous le dîtes et le faîtes.</a:t>
            </a:r>
          </a:p>
          <a:p>
            <a:pPr rtl="0"/>
            <a:r>
              <a:rPr lang="fr" sz="1800" b="1" dirty="0"/>
              <a:t>Laissez la personne vous dire</a:t>
            </a:r>
            <a:r>
              <a:rPr lang="fr" sz="1800" dirty="0"/>
              <a:t> ce qu’elle ressent et ce dont elle a besoin, mais utilisez des techniques d’</a:t>
            </a:r>
            <a:r>
              <a:rPr lang="fr" sz="1800" b="1" dirty="0"/>
              <a:t>écoute active</a:t>
            </a:r>
            <a:r>
              <a:rPr lang="fr" sz="1800" dirty="0"/>
              <a:t> pour l’encourager et clarifier les choses</a:t>
            </a:r>
            <a:endParaRPr lang="en-US" sz="1800" b="1" dirty="0"/>
          </a:p>
          <a:p>
            <a:pPr rtl="0"/>
            <a:r>
              <a:rPr lang="fr" sz="1800" b="1" dirty="0"/>
              <a:t>Écoutez les préoccupations et veillez à maintenir des limites professionnelles</a:t>
            </a:r>
            <a:endParaRPr lang="en-US" sz="1800" dirty="0"/>
          </a:p>
          <a:p>
            <a:pPr rtl="0"/>
            <a:r>
              <a:rPr lang="fr" sz="1800" b="1" dirty="0"/>
              <a:t>Exprimez de l’empathie et de la sollicitude,</a:t>
            </a:r>
            <a:r>
              <a:rPr lang="fr" sz="1800" dirty="0"/>
              <a:t> en restant dans le cadre professionnel.</a:t>
            </a:r>
          </a:p>
          <a:p>
            <a:pPr rtl="0"/>
            <a:r>
              <a:rPr lang="fr" sz="1800" b="1" dirty="0"/>
              <a:t>Attendez-vous à des réactions très diverses</a:t>
            </a:r>
            <a:r>
              <a:rPr lang="fr" sz="1800" dirty="0"/>
              <a:t> et ne jugez pas.</a:t>
            </a:r>
          </a:p>
          <a:p>
            <a:pPr rtl="0"/>
            <a:r>
              <a:rPr lang="fr" sz="1800" b="1" dirty="0"/>
              <a:t>Restez calme</a:t>
            </a:r>
            <a:r>
              <a:rPr lang="fr" sz="1800" dirty="0"/>
              <a:t>, contrôlez vos propres émotions et ne précipitez pas les choses.</a:t>
            </a:r>
          </a:p>
          <a:p>
            <a:pPr rtl="0"/>
            <a:r>
              <a:rPr lang="fr" sz="1800" b="1" dirty="0"/>
              <a:t>N’oubliez pas </a:t>
            </a:r>
            <a:r>
              <a:rPr lang="fr" sz="1800" dirty="0"/>
              <a:t>que vous ne pouvez pas faire disparaître la douleur de l’autre et n’avez pas à le faire.</a:t>
            </a:r>
          </a:p>
          <a:p>
            <a:pPr rtl="0"/>
            <a:r>
              <a:rPr lang="fr" sz="1800" b="1" dirty="0"/>
              <a:t>Banalisez</a:t>
            </a:r>
            <a:r>
              <a:rPr lang="fr" sz="1800" dirty="0"/>
              <a:t> les réactions au stress et le besoin de trouver du soutien</a:t>
            </a:r>
          </a:p>
          <a:p>
            <a:pPr marL="465138" indent="-465138" rtl="0">
              <a:buFont typeface="Wingdings" pitchFamily="2" charset="2"/>
              <a:buChar char="ü"/>
            </a:pPr>
            <a:endParaRPr lang="en-US" sz="2000" b="1" dirty="0"/>
          </a:p>
          <a:p>
            <a:pPr rtl="0">
              <a:buFont typeface="Wingdings" pitchFamily="2" charset="2"/>
              <a:buChar char="ü"/>
            </a:pPr>
            <a:endParaRPr lang="en-US" sz="2000" b="1" dirty="0"/>
          </a:p>
        </p:txBody>
      </p:sp>
      <p:sp>
        <p:nvSpPr>
          <p:cNvPr id="6" name="Text Placeholder 2">
            <a:extLst>
              <a:ext uri="{FF2B5EF4-FFF2-40B4-BE49-F238E27FC236}">
                <a16:creationId xmlns:a16="http://schemas.microsoft.com/office/drawing/2014/main" id="{4651557C-194F-FED6-6172-6D11705D1062}"/>
              </a:ext>
            </a:extLst>
          </p:cNvPr>
          <p:cNvSpPr txBox="1">
            <a:spLocks/>
          </p:cNvSpPr>
          <p:nvPr/>
        </p:nvSpPr>
        <p:spPr>
          <a:xfrm>
            <a:off x="196850" y="1454830"/>
            <a:ext cx="2000250" cy="4372883"/>
          </a:xfrm>
          <a:prstGeom prst="rect">
            <a:avLst/>
          </a:prstGeom>
          <a:solidFill>
            <a:schemeClr val="accent6">
              <a:lumMod val="20000"/>
              <a:lumOff val="80000"/>
            </a:schemeClr>
          </a:solidFill>
        </p:spPr>
        <p:txBody>
          <a:bodyPr rtlCol="0"/>
          <a:lstStyle>
            <a:lvl1pPr marL="228600" indent="-228600" algn="l" defTabSz="914400" rtl="0"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0">
              <a:buNone/>
            </a:pPr>
            <a:endParaRPr lang="en-US" sz="3600" b="1" dirty="0">
              <a:solidFill>
                <a:schemeClr val="accent6">
                  <a:lumMod val="75000"/>
                </a:schemeClr>
              </a:solidFill>
            </a:endParaRPr>
          </a:p>
          <a:p>
            <a:pPr marL="0" indent="0" rtl="0">
              <a:buNone/>
            </a:pPr>
            <a:endParaRPr lang="en-US" sz="3600" b="1" dirty="0">
              <a:solidFill>
                <a:schemeClr val="accent6">
                  <a:lumMod val="75000"/>
                </a:schemeClr>
              </a:solidFill>
            </a:endParaRPr>
          </a:p>
          <a:p>
            <a:pPr marL="0" indent="0" rtl="0">
              <a:buNone/>
            </a:pPr>
            <a:r>
              <a:rPr lang="fr" sz="3600" b="1">
                <a:solidFill>
                  <a:schemeClr val="accent6">
                    <a:lumMod val="75000"/>
                  </a:schemeClr>
                </a:solidFill>
              </a:rPr>
              <a:t>ÉCOUTER</a:t>
            </a:r>
          </a:p>
        </p:txBody>
      </p:sp>
    </p:spTree>
    <p:extLst>
      <p:ext uri="{BB962C8B-B14F-4D97-AF65-F5344CB8AC3E}">
        <p14:creationId xmlns:p14="http://schemas.microsoft.com/office/powerpoint/2010/main" val="42720271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0C5FC-CA4D-CD7A-7A9F-6052DE940D0E}"/>
              </a:ext>
            </a:extLst>
          </p:cNvPr>
          <p:cNvSpPr>
            <a:spLocks noGrp="1"/>
          </p:cNvSpPr>
          <p:nvPr>
            <p:ph type="title"/>
          </p:nvPr>
        </p:nvSpPr>
        <p:spPr>
          <a:xfrm>
            <a:off x="171450" y="136526"/>
            <a:ext cx="8718550" cy="611619"/>
          </a:xfrm>
        </p:spPr>
        <p:txBody>
          <a:bodyPr rtlCol="0"/>
          <a:lstStyle/>
          <a:p>
            <a:pPr rtl="0"/>
            <a:r>
              <a:rPr lang="fr">
                <a:solidFill>
                  <a:srgbClr val="000000"/>
                </a:solidFill>
                <a:latin typeface="Gotham Light"/>
              </a:rPr>
              <a:t>C</a:t>
            </a:r>
            <a:r>
              <a:rPr lang="fr" sz="2800" b="0" i="0" u="none" strike="noStrike">
                <a:solidFill>
                  <a:srgbClr val="000000"/>
                </a:solidFill>
                <a:latin typeface="Gotham Light"/>
              </a:rPr>
              <a:t>onseils pour approcher une personne qui n’est pas en situation de crise</a:t>
            </a:r>
            <a:endParaRPr lang="en-US" dirty="0"/>
          </a:p>
        </p:txBody>
      </p:sp>
      <p:sp>
        <p:nvSpPr>
          <p:cNvPr id="3" name="Text Placeholder 2">
            <a:extLst>
              <a:ext uri="{FF2B5EF4-FFF2-40B4-BE49-F238E27FC236}">
                <a16:creationId xmlns:a16="http://schemas.microsoft.com/office/drawing/2014/main" id="{9D5E10EB-9A18-6102-9321-C237401AA0DF}"/>
              </a:ext>
            </a:extLst>
          </p:cNvPr>
          <p:cNvSpPr>
            <a:spLocks noGrp="1"/>
          </p:cNvSpPr>
          <p:nvPr>
            <p:ph type="body" sz="quarter" idx="10"/>
          </p:nvPr>
        </p:nvSpPr>
        <p:spPr>
          <a:xfrm>
            <a:off x="2463800" y="1308101"/>
            <a:ext cx="6426200" cy="4372882"/>
          </a:xfrm>
        </p:spPr>
        <p:txBody>
          <a:bodyPr rtlCol="0"/>
          <a:lstStyle/>
          <a:p>
            <a:pPr marL="0" indent="0" rtl="0">
              <a:buNone/>
            </a:pPr>
            <a:endParaRPr lang="en-US" sz="2200" b="0" i="0" u="none" strike="noStrike" baseline="0" dirty="0">
              <a:solidFill>
                <a:srgbClr val="000000"/>
              </a:solidFill>
              <a:latin typeface="Gotham Light"/>
            </a:endParaRPr>
          </a:p>
          <a:p>
            <a:pPr rtl="0"/>
            <a:r>
              <a:rPr lang="fr" sz="2200" b="0" i="0" u="none" strike="noStrike">
                <a:solidFill>
                  <a:srgbClr val="000000"/>
                </a:solidFill>
                <a:latin typeface="Gotham Light"/>
              </a:rPr>
              <a:t>Programmez </a:t>
            </a:r>
            <a:r>
              <a:rPr lang="fr" sz="2200" b="1" i="0" u="none" strike="noStrike">
                <a:solidFill>
                  <a:srgbClr val="000000"/>
                </a:solidFill>
                <a:latin typeface="Gotham Light"/>
              </a:rPr>
              <a:t>une discussion en privé </a:t>
            </a:r>
            <a:r>
              <a:rPr lang="fr" sz="2200" b="0" i="0" u="none" strike="noStrike">
                <a:solidFill>
                  <a:srgbClr val="000000"/>
                </a:solidFill>
                <a:latin typeface="Gotham Light"/>
              </a:rPr>
              <a:t>pour aborder vos préoccupations. </a:t>
            </a:r>
          </a:p>
          <a:p>
            <a:pPr rtl="0"/>
            <a:r>
              <a:rPr lang="fr" sz="2200" b="1" i="0" u="none" strike="noStrike">
                <a:solidFill>
                  <a:schemeClr val="tx1">
                    <a:lumMod val="95000"/>
                    <a:lumOff val="5000"/>
                  </a:schemeClr>
                </a:solidFill>
                <a:latin typeface="Gotham Light"/>
              </a:rPr>
              <a:t>Sachez</a:t>
            </a:r>
            <a:r>
              <a:rPr lang="fr" sz="2200" b="0" i="0" u="none" strike="noStrike">
                <a:solidFill>
                  <a:srgbClr val="000000"/>
                </a:solidFill>
                <a:latin typeface="Gotham Light"/>
              </a:rPr>
              <a:t> qu’une personne peut minimiser ses difficultés en raison de la relation qui vous lie. Elle peut vouloir éviter de vous contrarier ou de vous décevoir. </a:t>
            </a:r>
          </a:p>
          <a:p>
            <a:pPr rtl="0"/>
            <a:r>
              <a:rPr lang="fr" sz="2200" b="1" i="0" u="none" strike="noStrike">
                <a:solidFill>
                  <a:srgbClr val="000000"/>
                </a:solidFill>
                <a:latin typeface="Gotham Light"/>
              </a:rPr>
              <a:t>Ne faites jamais pression</a:t>
            </a:r>
            <a:r>
              <a:rPr lang="fr" sz="2200" b="0" i="0" u="none" strike="noStrike">
                <a:solidFill>
                  <a:srgbClr val="000000"/>
                </a:solidFill>
                <a:latin typeface="Gotham Light"/>
              </a:rPr>
              <a:t> sur une personne pour qu’elle partage ses pensées et ses sentiments avec vous. Rassurez-la plutôt en lui disant que vous serez disponible lorsqu’elle sera prête à parler. </a:t>
            </a:r>
          </a:p>
          <a:p>
            <a:pPr rtl="0"/>
            <a:r>
              <a:rPr lang="fr" sz="2200" b="1" i="0" u="none" strike="noStrike">
                <a:solidFill>
                  <a:srgbClr val="000000"/>
                </a:solidFill>
                <a:latin typeface="Gotham Light"/>
              </a:rPr>
              <a:t>Utilisez des phrases commençant par « Je » :</a:t>
            </a:r>
            <a:r>
              <a:rPr lang="fr" sz="2200" b="0" i="0" u="none" strike="noStrike">
                <a:solidFill>
                  <a:srgbClr val="000000"/>
                </a:solidFill>
                <a:latin typeface="Gotham Light"/>
              </a:rPr>
              <a:t> « J’ai remarqué », « Je suis inquiet », etc. </a:t>
            </a:r>
          </a:p>
          <a:p>
            <a:pPr rtl="0"/>
            <a:endParaRPr lang="en-US" sz="2200" dirty="0"/>
          </a:p>
        </p:txBody>
      </p:sp>
      <p:sp>
        <p:nvSpPr>
          <p:cNvPr id="4" name="Text Placeholder 2">
            <a:extLst>
              <a:ext uri="{FF2B5EF4-FFF2-40B4-BE49-F238E27FC236}">
                <a16:creationId xmlns:a16="http://schemas.microsoft.com/office/drawing/2014/main" id="{57B16CB6-7228-44F0-10DD-2F7EA636EA60}"/>
              </a:ext>
            </a:extLst>
          </p:cNvPr>
          <p:cNvSpPr txBox="1">
            <a:spLocks/>
          </p:cNvSpPr>
          <p:nvPr/>
        </p:nvSpPr>
        <p:spPr>
          <a:xfrm>
            <a:off x="196850" y="1454830"/>
            <a:ext cx="2000250" cy="4372883"/>
          </a:xfrm>
          <a:prstGeom prst="rect">
            <a:avLst/>
          </a:prstGeom>
          <a:solidFill>
            <a:schemeClr val="accent6">
              <a:lumMod val="20000"/>
              <a:lumOff val="80000"/>
            </a:schemeClr>
          </a:solidFill>
        </p:spPr>
        <p:txBody>
          <a:bodyPr rtlCol="0"/>
          <a:lstStyle>
            <a:lvl1pPr marL="228600" indent="-228600" algn="l" defTabSz="914400" rtl="0"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0">
              <a:buNone/>
            </a:pPr>
            <a:endParaRPr lang="en-US" sz="3600" b="1" dirty="0">
              <a:solidFill>
                <a:schemeClr val="accent6">
                  <a:lumMod val="75000"/>
                </a:schemeClr>
              </a:solidFill>
            </a:endParaRPr>
          </a:p>
          <a:p>
            <a:pPr marL="0" indent="0" rtl="0">
              <a:buNone/>
            </a:pPr>
            <a:endParaRPr lang="en-US" sz="3600" b="1" dirty="0">
              <a:solidFill>
                <a:schemeClr val="accent6">
                  <a:lumMod val="75000"/>
                </a:schemeClr>
              </a:solidFill>
            </a:endParaRPr>
          </a:p>
          <a:p>
            <a:pPr marL="0" indent="0" rtl="0">
              <a:buNone/>
            </a:pPr>
            <a:r>
              <a:rPr lang="fr" sz="3600" b="1">
                <a:solidFill>
                  <a:schemeClr val="accent6">
                    <a:lumMod val="75000"/>
                  </a:schemeClr>
                </a:solidFill>
              </a:rPr>
              <a:t>ÉCOUTER</a:t>
            </a:r>
          </a:p>
        </p:txBody>
      </p:sp>
    </p:spTree>
    <p:extLst>
      <p:ext uri="{BB962C8B-B14F-4D97-AF65-F5344CB8AC3E}">
        <p14:creationId xmlns:p14="http://schemas.microsoft.com/office/powerpoint/2010/main" val="30461058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95DD8-2F08-1095-3138-EDBDEB270E8C}"/>
              </a:ext>
            </a:extLst>
          </p:cNvPr>
          <p:cNvSpPr>
            <a:spLocks noGrp="1"/>
          </p:cNvSpPr>
          <p:nvPr>
            <p:ph type="title"/>
          </p:nvPr>
        </p:nvSpPr>
        <p:spPr/>
        <p:txBody>
          <a:bodyPr rtlCol="0"/>
          <a:lstStyle/>
          <a:p>
            <a:pPr rtl="0"/>
            <a:r>
              <a:rPr lang="fr"/>
              <a:t>Que faire lorsqu’une personne est en situation de crise</a:t>
            </a:r>
            <a:br>
              <a:rPr lang="en-US" dirty="0"/>
            </a:br>
            <a:endParaRPr lang="en-US" dirty="0"/>
          </a:p>
        </p:txBody>
      </p:sp>
      <p:sp>
        <p:nvSpPr>
          <p:cNvPr id="3" name="Text Placeholder 2">
            <a:extLst>
              <a:ext uri="{FF2B5EF4-FFF2-40B4-BE49-F238E27FC236}">
                <a16:creationId xmlns:a16="http://schemas.microsoft.com/office/drawing/2014/main" id="{6BE8D49B-BE07-C6E6-369F-69FFCCF46591}"/>
              </a:ext>
            </a:extLst>
          </p:cNvPr>
          <p:cNvSpPr>
            <a:spLocks noGrp="1"/>
          </p:cNvSpPr>
          <p:nvPr>
            <p:ph type="body" sz="quarter" idx="10"/>
          </p:nvPr>
        </p:nvSpPr>
        <p:spPr/>
        <p:txBody>
          <a:bodyPr rtlCol="0"/>
          <a:lstStyle/>
          <a:p>
            <a:pPr rtl="0"/>
            <a:r>
              <a:rPr lang="fr" dirty="0"/>
              <a:t>Que faire lorsqu’une personne est en situation de crise</a:t>
            </a:r>
          </a:p>
        </p:txBody>
      </p:sp>
      <p:sp>
        <p:nvSpPr>
          <p:cNvPr id="4" name="Content Placeholder 2">
            <a:extLst>
              <a:ext uri="{FF2B5EF4-FFF2-40B4-BE49-F238E27FC236}">
                <a16:creationId xmlns:a16="http://schemas.microsoft.com/office/drawing/2014/main" id="{6985F888-6ED6-8123-D31F-B22DF891E473}"/>
              </a:ext>
            </a:extLst>
          </p:cNvPr>
          <p:cNvSpPr txBox="1">
            <a:spLocks/>
          </p:cNvSpPr>
          <p:nvPr/>
        </p:nvSpPr>
        <p:spPr>
          <a:xfrm>
            <a:off x="461963" y="1796796"/>
            <a:ext cx="8342796" cy="4134104"/>
          </a:xfrm>
          <a:prstGeom prst="rect">
            <a:avLst/>
          </a:prstGeom>
        </p:spPr>
        <p:txBody>
          <a:bodyPr vert="horz" lIns="91440" tIns="45720" rIns="91440" bIns="45720" rtlCol="0">
            <a:noAutofit/>
          </a:bodyPr>
          <a:lstStyle>
            <a:lvl1pPr marL="228600" indent="-228600" algn="l" defTabSz="914400" rtl="0" eaLnBrk="1" latinLnBrk="0" hangingPunct="1">
              <a:lnSpc>
                <a:spcPts val="3260"/>
              </a:lnSpc>
              <a:spcBef>
                <a:spcPts val="1200"/>
              </a:spcBef>
              <a:buFont typeface="Arial" panose="020B0604020202020204" pitchFamily="34" charset="0"/>
              <a:buChar char="•"/>
              <a:defRPr sz="2300" b="0"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ts val="2660"/>
              </a:lnSpc>
              <a:spcBef>
                <a:spcPts val="600"/>
              </a:spcBef>
              <a:spcAft>
                <a:spcPts val="0"/>
              </a:spcAft>
              <a:buClr>
                <a:srgbClr val="0A519D"/>
              </a:buClr>
              <a:buSzTx/>
              <a:buFont typeface="Arial" panose="020B0604020202020204" pitchFamily="34" charset="0"/>
              <a:buChar char="•"/>
              <a:tabLst/>
              <a:defRPr/>
            </a:pPr>
            <a:r>
              <a:rPr lang="fr" sz="2000" b="0" i="0" u="none" strike="noStrike" kern="1200" cap="none" spc="0" normalizeH="0" noProof="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Parlez </a:t>
            </a:r>
            <a:r>
              <a:rPr lang="fr" sz="2000" b="1" i="0" u="none" strike="noStrike" kern="1200" cap="none" spc="0" normalizeH="0" noProof="0">
                <a:ln>
                  <a:noFill/>
                </a:ln>
                <a:solidFill>
                  <a:srgbClr val="0A519D"/>
                </a:solidFill>
                <a:effectLst/>
                <a:uLnTx/>
                <a:uFillTx/>
                <a:latin typeface="Open Sans" panose="020B0306030504020204" pitchFamily="34" charset="0"/>
                <a:ea typeface="Open Sans" panose="020B0306030504020204" pitchFamily="34" charset="0"/>
                <a:cs typeface="Open Sans" panose="020B0306030504020204" pitchFamily="34" charset="0"/>
              </a:rPr>
              <a:t>doucement </a:t>
            </a:r>
            <a:r>
              <a:rPr lang="fr" sz="2000" b="0" i="0" u="none" strike="noStrike" kern="1200" cap="none" spc="0" normalizeH="0" noProof="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et </a:t>
            </a:r>
            <a:r>
              <a:rPr lang="fr" sz="2000" b="1" i="0" u="none" strike="noStrike" kern="1200" cap="none" spc="0" normalizeH="0" noProof="0">
                <a:ln>
                  <a:noFill/>
                </a:ln>
                <a:solidFill>
                  <a:srgbClr val="0A519D"/>
                </a:solidFill>
                <a:effectLst/>
                <a:uLnTx/>
                <a:uFillTx/>
                <a:latin typeface="Open Sans" panose="020B0306030504020204" pitchFamily="34" charset="0"/>
                <a:ea typeface="Open Sans" panose="020B0306030504020204" pitchFamily="34" charset="0"/>
                <a:cs typeface="Open Sans" panose="020B0306030504020204" pitchFamily="34" charset="0"/>
              </a:rPr>
              <a:t>avec assurance</a:t>
            </a:r>
            <a:r>
              <a:rPr lang="fr" sz="2000" b="0" i="0" u="none" strike="noStrike" kern="1200" cap="none" spc="0" normalizeH="0" noProof="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a:t>
            </a:r>
          </a:p>
          <a:p>
            <a:pPr marL="228600" marR="0" lvl="0" indent="-228600" algn="l" defTabSz="914400" rtl="0" eaLnBrk="1" fontAlgn="auto" latinLnBrk="0" hangingPunct="1">
              <a:lnSpc>
                <a:spcPts val="2660"/>
              </a:lnSpc>
              <a:spcBef>
                <a:spcPts val="600"/>
              </a:spcBef>
              <a:spcAft>
                <a:spcPts val="0"/>
              </a:spcAft>
              <a:buClr>
                <a:srgbClr val="0A519D"/>
              </a:buClr>
              <a:buSzTx/>
              <a:buFont typeface="Arial" panose="020B0604020202020204" pitchFamily="34" charset="0"/>
              <a:buChar char="•"/>
              <a:tabLst/>
              <a:defRPr/>
            </a:pPr>
            <a:r>
              <a:rPr lang="fr" sz="2000" b="1" i="0" u="none" strike="noStrike" kern="1200" cap="none" spc="0" normalizeH="0" noProof="0">
                <a:ln>
                  <a:noFill/>
                </a:ln>
                <a:solidFill>
                  <a:srgbClr val="0A519D"/>
                </a:solidFill>
                <a:effectLst/>
                <a:uLnTx/>
                <a:uFillTx/>
                <a:latin typeface="Open Sans" panose="020B0306030504020204" pitchFamily="34" charset="0"/>
                <a:ea typeface="Open Sans" panose="020B0306030504020204" pitchFamily="34" charset="0"/>
                <a:cs typeface="Open Sans" panose="020B0306030504020204" pitchFamily="34" charset="0"/>
              </a:rPr>
              <a:t>Ne vous disputez pas </a:t>
            </a:r>
            <a:r>
              <a:rPr lang="fr" sz="2000" b="0" i="0" u="none" strike="noStrike" kern="1200" cap="none" spc="0" normalizeH="0" noProof="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avec la personne et ne la défiez pas.</a:t>
            </a:r>
          </a:p>
          <a:p>
            <a:pPr marL="228600" marR="0" lvl="0" indent="-228600" algn="l" defTabSz="914400" rtl="0" eaLnBrk="1" fontAlgn="auto" latinLnBrk="0" hangingPunct="1">
              <a:lnSpc>
                <a:spcPts val="2660"/>
              </a:lnSpc>
              <a:spcBef>
                <a:spcPts val="600"/>
              </a:spcBef>
              <a:spcAft>
                <a:spcPts val="0"/>
              </a:spcAft>
              <a:buClr>
                <a:srgbClr val="0A519D"/>
              </a:buClr>
              <a:buSzTx/>
              <a:buFont typeface="Arial" panose="020B0604020202020204" pitchFamily="34" charset="0"/>
              <a:buChar char="•"/>
              <a:tabLst/>
              <a:defRPr/>
            </a:pPr>
            <a:r>
              <a:rPr lang="fr" sz="2000" b="0" i="0" u="none" strike="noStrike" kern="1200" cap="none" spc="0" normalizeH="0" noProof="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Ne la menacez pas.</a:t>
            </a:r>
          </a:p>
          <a:p>
            <a:pPr marL="228600" marR="0" lvl="0" indent="-228600" algn="l" defTabSz="914400" rtl="0" eaLnBrk="1" fontAlgn="auto" latinLnBrk="0" hangingPunct="1">
              <a:lnSpc>
                <a:spcPts val="2660"/>
              </a:lnSpc>
              <a:spcBef>
                <a:spcPts val="600"/>
              </a:spcBef>
              <a:spcAft>
                <a:spcPts val="0"/>
              </a:spcAft>
              <a:buClr>
                <a:srgbClr val="0A519D"/>
              </a:buClr>
              <a:buSzTx/>
              <a:buFont typeface="Arial" panose="020B0604020202020204" pitchFamily="34" charset="0"/>
              <a:buChar char="•"/>
              <a:tabLst/>
              <a:defRPr/>
            </a:pPr>
            <a:r>
              <a:rPr lang="fr" sz="2000" b="1" i="0" u="none" strike="noStrike" kern="1200" cap="none" spc="0" normalizeH="0" noProof="0">
                <a:ln>
                  <a:noFill/>
                </a:ln>
                <a:solidFill>
                  <a:srgbClr val="0A519D"/>
                </a:solidFill>
                <a:effectLst/>
                <a:uLnTx/>
                <a:uFillTx/>
                <a:latin typeface="Open Sans" panose="020B0306030504020204" pitchFamily="34" charset="0"/>
                <a:ea typeface="Open Sans" panose="020B0306030504020204" pitchFamily="34" charset="0"/>
                <a:cs typeface="Open Sans" panose="020B0306030504020204" pitchFamily="34" charset="0"/>
              </a:rPr>
              <a:t>Ne levez pas </a:t>
            </a:r>
            <a:r>
              <a:rPr lang="fr" sz="2000" b="0" i="0" u="none" strike="noStrike" kern="1200" cap="none" spc="0" normalizeH="0" noProof="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la voix et ne parlez pas trop vite.</a:t>
            </a:r>
          </a:p>
          <a:p>
            <a:pPr marL="228600" marR="0" lvl="0" indent="-228600" algn="l" defTabSz="914400" rtl="0" eaLnBrk="1" fontAlgn="auto" latinLnBrk="0" hangingPunct="1">
              <a:lnSpc>
                <a:spcPts val="2660"/>
              </a:lnSpc>
              <a:spcBef>
                <a:spcPts val="600"/>
              </a:spcBef>
              <a:spcAft>
                <a:spcPts val="0"/>
              </a:spcAft>
              <a:buClr>
                <a:srgbClr val="0A519D"/>
              </a:buClr>
              <a:buSzTx/>
              <a:buFont typeface="Arial" panose="020B0604020202020204" pitchFamily="34" charset="0"/>
              <a:buChar char="•"/>
              <a:tabLst/>
              <a:defRPr/>
            </a:pPr>
            <a:r>
              <a:rPr lang="fr" sz="2000" b="0" i="0" u="none" strike="noStrike" kern="1200" cap="none" spc="0" normalizeH="0" noProof="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Utilisez des </a:t>
            </a:r>
            <a:r>
              <a:rPr lang="fr" sz="2000" b="1" i="0" u="none" strike="noStrike" kern="1200" cap="none" spc="0" normalizeH="0" noProof="0">
                <a:ln>
                  <a:noFill/>
                </a:ln>
                <a:solidFill>
                  <a:srgbClr val="0A519D"/>
                </a:solidFill>
                <a:effectLst/>
                <a:uLnTx/>
                <a:uFillTx/>
                <a:latin typeface="Open Sans" panose="020B0306030504020204" pitchFamily="34" charset="0"/>
                <a:ea typeface="Open Sans" panose="020B0306030504020204" pitchFamily="34" charset="0"/>
                <a:cs typeface="Open Sans" panose="020B0306030504020204" pitchFamily="34" charset="0"/>
              </a:rPr>
              <a:t>termes </a:t>
            </a:r>
            <a:r>
              <a:rPr lang="en" sz="2000" b="1" i="0" u="none" strike="noStrike" kern="1200" cap="none" spc="0" normalizeH="0" noProof="0">
                <a:ln>
                  <a:noFill/>
                </a:ln>
                <a:solidFill>
                  <a:srgbClr val="0A519D"/>
                </a:solidFill>
                <a:effectLst/>
                <a:uLnTx/>
                <a:uFillTx/>
                <a:latin typeface="Open Sans" panose="020B0306030504020204" pitchFamily="34" charset="0"/>
                <a:ea typeface="Open Sans" panose="020B0306030504020204" pitchFamily="34" charset="0"/>
                <a:cs typeface="Open Sans" panose="020B0306030504020204" pitchFamily="34" charset="0"/>
              </a:rPr>
              <a:t>positifs </a:t>
            </a:r>
            <a:r>
              <a:rPr lang="en" sz="2000" b="0" i="0" u="none" strike="noStrike" kern="1200" cap="none" spc="0" normalizeH="0" noProof="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au lieu de termes négatifs.</a:t>
            </a:r>
          </a:p>
          <a:p>
            <a:pPr marL="228600" marR="0" lvl="0" indent="-228600" algn="l" defTabSz="914400" rtl="0" eaLnBrk="1" fontAlgn="auto" latinLnBrk="0" hangingPunct="1">
              <a:lnSpc>
                <a:spcPts val="2660"/>
              </a:lnSpc>
              <a:spcBef>
                <a:spcPts val="600"/>
              </a:spcBef>
              <a:spcAft>
                <a:spcPts val="0"/>
              </a:spcAft>
              <a:buClr>
                <a:srgbClr val="0A519D"/>
              </a:buClr>
              <a:buSzTx/>
              <a:buFont typeface="Arial" panose="020B0604020202020204" pitchFamily="34" charset="0"/>
              <a:buChar char="•"/>
              <a:tabLst/>
              <a:defRPr/>
            </a:pPr>
            <a:r>
              <a:rPr lang="fr" sz="2000" b="0" i="0" u="none" strike="noStrike" kern="1200" cap="none" spc="0" normalizeH="0" noProof="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Restez </a:t>
            </a:r>
            <a:r>
              <a:rPr lang="fr" sz="2000" b="1" i="0" u="none" strike="noStrike" kern="1200" cap="none" spc="0" normalizeH="0" noProof="0">
                <a:ln>
                  <a:noFill/>
                </a:ln>
                <a:solidFill>
                  <a:srgbClr val="0A519D"/>
                </a:solidFill>
                <a:effectLst/>
                <a:uLnTx/>
                <a:uFillTx/>
                <a:latin typeface="Open Sans" panose="020B0306030504020204" pitchFamily="34" charset="0"/>
                <a:ea typeface="Open Sans" panose="020B0306030504020204" pitchFamily="34" charset="0"/>
                <a:cs typeface="Open Sans" panose="020B0306030504020204" pitchFamily="34" charset="0"/>
              </a:rPr>
              <a:t>calme</a:t>
            </a:r>
            <a:r>
              <a:rPr lang="fr" sz="2000" b="0" i="0" u="none" strike="noStrike" kern="1200" cap="none" spc="0" normalizeH="0" noProof="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 et veillez à ne pas être nerveux.</a:t>
            </a:r>
          </a:p>
          <a:p>
            <a:pPr marL="228600" marR="0" lvl="0" indent="-228600" algn="l" defTabSz="914400" rtl="0" eaLnBrk="1" fontAlgn="auto" latinLnBrk="0" hangingPunct="1">
              <a:lnSpc>
                <a:spcPts val="2660"/>
              </a:lnSpc>
              <a:spcBef>
                <a:spcPts val="600"/>
              </a:spcBef>
              <a:spcAft>
                <a:spcPts val="0"/>
              </a:spcAft>
              <a:buClr>
                <a:srgbClr val="0A519D"/>
              </a:buClr>
              <a:buSzTx/>
              <a:buFont typeface="Arial" panose="020B0604020202020204" pitchFamily="34" charset="0"/>
              <a:buChar char="•"/>
              <a:tabLst/>
              <a:defRPr/>
            </a:pPr>
            <a:r>
              <a:rPr lang="fr" sz="2000" b="1" i="0" u="none" strike="noStrike" kern="1200" cap="none" spc="0" normalizeH="0" noProof="0">
                <a:ln>
                  <a:noFill/>
                </a:ln>
                <a:solidFill>
                  <a:srgbClr val="0A519D"/>
                </a:solidFill>
                <a:effectLst/>
                <a:uLnTx/>
                <a:uFillTx/>
                <a:latin typeface="Open Sans" panose="020B0306030504020204" pitchFamily="34" charset="0"/>
                <a:ea typeface="Open Sans" panose="020B0306030504020204" pitchFamily="34" charset="0"/>
                <a:cs typeface="Open Sans" panose="020B0306030504020204" pitchFamily="34" charset="0"/>
              </a:rPr>
              <a:t>Faites une pause</a:t>
            </a:r>
            <a:r>
              <a:rPr lang="fr" sz="2000" b="0" i="0" u="none" strike="noStrike" kern="1200" cap="none" spc="0" normalizeH="0" noProof="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 si besoin, durant la conversation.</a:t>
            </a:r>
          </a:p>
          <a:p>
            <a:pPr lvl="0" rtl="0">
              <a:lnSpc>
                <a:spcPts val="2660"/>
              </a:lnSpc>
              <a:spcBef>
                <a:spcPts val="600"/>
              </a:spcBef>
              <a:buClr>
                <a:srgbClr val="0A519D"/>
              </a:buClr>
            </a:pPr>
            <a:r>
              <a:rPr lang="fr" sz="2000">
                <a:solidFill>
                  <a:sysClr val="windowText" lastClr="000000"/>
                </a:solidFill>
              </a:rPr>
              <a:t>Sollicitez l’aide d’un professionnel </a:t>
            </a:r>
            <a:r>
              <a:rPr lang="fr" sz="2000" b="1">
                <a:solidFill>
                  <a:srgbClr val="0A519D"/>
                </a:solidFill>
                <a:latin typeface="Open Sans" panose="020B0306030504020204" pitchFamily="34" charset="0"/>
                <a:ea typeface="Open Sans" panose="020B0306030504020204" pitchFamily="34" charset="0"/>
                <a:cs typeface="Open Sans" panose="020B0306030504020204" pitchFamily="34" charset="0"/>
              </a:rPr>
              <a:t>immédiatement</a:t>
            </a:r>
            <a:endParaRPr kumimoji="0" lang="en-US" sz="2000" b="1" i="0" u="none" strike="noStrike" kern="1200" cap="none" spc="0" normalizeH="0" baseline="0" noProof="0" dirty="0">
              <a:ln>
                <a:noFill/>
              </a:ln>
              <a:solidFill>
                <a:schemeClr val="tx1">
                  <a:lumMod val="95000"/>
                  <a:lumOff val="5000"/>
                </a:schemeClr>
              </a:solidFill>
              <a:effectLst/>
              <a:highlight>
                <a:srgbClr val="FFFFFF"/>
              </a:highlight>
              <a:uLnTx/>
              <a:uFillTx/>
            </a:endParaRPr>
          </a:p>
          <a:p>
            <a:pPr marL="228600" marR="0" lvl="0" indent="-228600" algn="l" defTabSz="914400" rtl="0" eaLnBrk="1" fontAlgn="auto" latinLnBrk="0" hangingPunct="1">
              <a:lnSpc>
                <a:spcPts val="2660"/>
              </a:lnSpc>
              <a:spcBef>
                <a:spcPts val="600"/>
              </a:spcBef>
              <a:spcAft>
                <a:spcPts val="0"/>
              </a:spcAft>
              <a:buClr>
                <a:srgbClr val="0A519D"/>
              </a:buClr>
              <a:buSzTx/>
              <a:buFont typeface="Arial" panose="020B0604020202020204" pitchFamily="34" charset="0"/>
              <a:buChar char="•"/>
              <a:tabLst/>
              <a:defRPr/>
            </a:pPr>
            <a:endParaRPr kumimoji="0" lang="en-US" sz="2000" b="0" i="0" u="none" strike="noStrike" kern="1200" cap="none" spc="0" normalizeH="0" baseline="0" noProof="0" dirty="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endParaRPr>
          </a:p>
        </p:txBody>
      </p:sp>
    </p:spTree>
    <p:extLst>
      <p:ext uri="{BB962C8B-B14F-4D97-AF65-F5344CB8AC3E}">
        <p14:creationId xmlns:p14="http://schemas.microsoft.com/office/powerpoint/2010/main" val="3510025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3157A-3A71-42F2-A844-D671F27B5FF9}"/>
              </a:ext>
            </a:extLst>
          </p:cNvPr>
          <p:cNvSpPr>
            <a:spLocks noGrp="1"/>
          </p:cNvSpPr>
          <p:nvPr>
            <p:ph type="title"/>
          </p:nvPr>
        </p:nvSpPr>
        <p:spPr>
          <a:xfrm>
            <a:off x="171449" y="136526"/>
            <a:ext cx="8727621" cy="611619"/>
          </a:xfrm>
        </p:spPr>
        <p:txBody>
          <a:bodyPr rtlCol="0"/>
          <a:lstStyle/>
          <a:p>
            <a:pPr rtl="0"/>
            <a:r>
              <a:rPr lang="fr"/>
              <a:t>Accompagnement fondé sur les PSP : notions essentielles pour les superviseurs/RH</a:t>
            </a:r>
          </a:p>
        </p:txBody>
      </p:sp>
      <p:graphicFrame>
        <p:nvGraphicFramePr>
          <p:cNvPr id="4" name="Table 4">
            <a:extLst>
              <a:ext uri="{FF2B5EF4-FFF2-40B4-BE49-F238E27FC236}">
                <a16:creationId xmlns:a16="http://schemas.microsoft.com/office/drawing/2014/main" id="{527457B4-011F-DE41-3A71-94155326BE67}"/>
              </a:ext>
            </a:extLst>
          </p:cNvPr>
          <p:cNvGraphicFramePr>
            <a:graphicFrameLocks noGrp="1"/>
          </p:cNvGraphicFramePr>
          <p:nvPr>
            <p:extLst>
              <p:ext uri="{D42A27DB-BD31-4B8C-83A1-F6EECF244321}">
                <p14:modId xmlns:p14="http://schemas.microsoft.com/office/powerpoint/2010/main" val="3835567025"/>
              </p:ext>
            </p:extLst>
          </p:nvPr>
        </p:nvGraphicFramePr>
        <p:xfrm>
          <a:off x="415696" y="1112520"/>
          <a:ext cx="8239125" cy="4754880"/>
        </p:xfrm>
        <a:graphic>
          <a:graphicData uri="http://schemas.openxmlformats.org/drawingml/2006/table">
            <a:tbl>
              <a:tblPr firstRow="1" bandRow="1">
                <a:tableStyleId>{5C22544A-7EE6-4342-B048-85BDC9FD1C3A}</a:tableStyleId>
              </a:tblPr>
              <a:tblGrid>
                <a:gridCol w="8239125">
                  <a:extLst>
                    <a:ext uri="{9D8B030D-6E8A-4147-A177-3AD203B41FA5}">
                      <a16:colId xmlns:a16="http://schemas.microsoft.com/office/drawing/2014/main" val="1242385138"/>
                    </a:ext>
                  </a:extLst>
                </a:gridCol>
              </a:tblGrid>
              <a:tr h="370840">
                <a:tc>
                  <a:txBody>
                    <a:bodyPr/>
                    <a:lstStyle/>
                    <a:p>
                      <a:pPr rtl="0"/>
                      <a:r>
                        <a:rPr lang="fr" sz="2800"/>
                        <a:t>Apportez un soutien adéquat</a:t>
                      </a:r>
                    </a:p>
                  </a:txBody>
                  <a:tcPr>
                    <a:solidFill>
                      <a:schemeClr val="accent1">
                        <a:lumMod val="75000"/>
                      </a:schemeClr>
                    </a:solidFill>
                  </a:tcPr>
                </a:tc>
                <a:extLst>
                  <a:ext uri="{0D108BD9-81ED-4DB2-BD59-A6C34878D82A}">
                    <a16:rowId xmlns:a16="http://schemas.microsoft.com/office/drawing/2014/main" val="4222218235"/>
                  </a:ext>
                </a:extLst>
              </a:tr>
              <a:tr h="370840">
                <a:tc>
                  <a:txBody>
                    <a:bodyPr/>
                    <a:lstStyle/>
                    <a:p>
                      <a:pPr marL="285750" indent="-285750" rtl="0">
                        <a:buFont typeface="Arial" panose="020B0604020202020204" pitchFamily="34" charset="0"/>
                        <a:buChar char="•"/>
                      </a:pPr>
                      <a:r>
                        <a:rPr lang="fr" sz="2600" dirty="0"/>
                        <a:t>Faites preuve de calme, de compassion et de respect</a:t>
                      </a:r>
                    </a:p>
                    <a:p>
                      <a:pPr marL="285750" indent="-285750" rtl="0">
                        <a:buFont typeface="Arial" panose="020B0604020202020204" pitchFamily="34" charset="0"/>
                        <a:buChar char="•"/>
                      </a:pPr>
                      <a:r>
                        <a:rPr lang="fr" sz="2600" dirty="0"/>
                        <a:t>Écoutez les préoccupations et veillez à maintenir des limites professionnelles</a:t>
                      </a:r>
                    </a:p>
                    <a:p>
                      <a:pPr marL="285750" indent="-285750" rtl="0">
                        <a:buFont typeface="Arial" panose="020B0604020202020204" pitchFamily="34" charset="0"/>
                        <a:buChar char="•"/>
                      </a:pPr>
                      <a:r>
                        <a:rPr lang="fr" sz="2600" dirty="0"/>
                        <a:t>Partagez les informations de manière ouverte et honnête</a:t>
                      </a:r>
                    </a:p>
                    <a:p>
                      <a:pPr marL="285750" indent="-285750" rtl="0">
                        <a:buFont typeface="Arial" panose="020B0604020202020204" pitchFamily="34" charset="0"/>
                        <a:buChar char="•"/>
                      </a:pPr>
                      <a:r>
                        <a:rPr lang="fr" sz="2600" dirty="0"/>
                        <a:t>Aidez la personne à résoudre ses préoccupations et problèmes</a:t>
                      </a:r>
                    </a:p>
                  </a:txBody>
                  <a:tcPr/>
                </a:tc>
                <a:extLst>
                  <a:ext uri="{0D108BD9-81ED-4DB2-BD59-A6C34878D82A}">
                    <a16:rowId xmlns:a16="http://schemas.microsoft.com/office/drawing/2014/main" val="3952191500"/>
                  </a:ext>
                </a:extLst>
              </a:tr>
              <a:tr h="370840">
                <a:tc>
                  <a:txBody>
                    <a:bodyPr/>
                    <a:lstStyle/>
                    <a:p>
                      <a:pPr rtl="0"/>
                      <a:r>
                        <a:rPr lang="fr" sz="2600" b="1" dirty="0">
                          <a:solidFill>
                            <a:schemeClr val="bg1"/>
                          </a:solidFill>
                        </a:rPr>
                        <a:t>Facilitez l’orientation</a:t>
                      </a:r>
                    </a:p>
                  </a:txBody>
                  <a:tcPr>
                    <a:solidFill>
                      <a:schemeClr val="accent1">
                        <a:lumMod val="75000"/>
                      </a:schemeClr>
                    </a:solidFill>
                  </a:tcPr>
                </a:tc>
                <a:extLst>
                  <a:ext uri="{0D108BD9-81ED-4DB2-BD59-A6C34878D82A}">
                    <a16:rowId xmlns:a16="http://schemas.microsoft.com/office/drawing/2014/main" val="1350586769"/>
                  </a:ext>
                </a:extLst>
              </a:tr>
              <a:tr h="370840">
                <a:tc>
                  <a:txBody>
                    <a:bodyPr/>
                    <a:lstStyle/>
                    <a:p>
                      <a:pPr marL="285750" indent="-285750" rtl="0">
                        <a:buFont typeface="Arial" panose="020B0604020202020204" pitchFamily="34" charset="0"/>
                        <a:buChar char="•"/>
                      </a:pPr>
                      <a:r>
                        <a:rPr lang="fr" sz="2600" dirty="0"/>
                        <a:t>Banalisez le besoin de se faire aider</a:t>
                      </a:r>
                    </a:p>
                    <a:p>
                      <a:pPr marL="285750" indent="-285750" rtl="0">
                        <a:buFont typeface="Arial" panose="020B0604020202020204" pitchFamily="34" charset="0"/>
                        <a:buChar char="•"/>
                      </a:pPr>
                      <a:r>
                        <a:rPr lang="fr" sz="2600" dirty="0"/>
                        <a:t>Ayez en tête les ressources disponibles ou les personnes à solliciter pour obtenir de plus amples informations</a:t>
                      </a:r>
                    </a:p>
                  </a:txBody>
                  <a:tcPr/>
                </a:tc>
                <a:extLst>
                  <a:ext uri="{0D108BD9-81ED-4DB2-BD59-A6C34878D82A}">
                    <a16:rowId xmlns:a16="http://schemas.microsoft.com/office/drawing/2014/main" val="1244508673"/>
                  </a:ext>
                </a:extLst>
              </a:tr>
            </a:tbl>
          </a:graphicData>
        </a:graphic>
      </p:graphicFrame>
    </p:spTree>
    <p:extLst>
      <p:ext uri="{BB962C8B-B14F-4D97-AF65-F5344CB8AC3E}">
        <p14:creationId xmlns:p14="http://schemas.microsoft.com/office/powerpoint/2010/main" val="1230903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EDFF0-BC96-0D4D-97A6-E4B1FFCD828C}"/>
              </a:ext>
            </a:extLst>
          </p:cNvPr>
          <p:cNvSpPr>
            <a:spLocks noGrp="1"/>
          </p:cNvSpPr>
          <p:nvPr>
            <p:ph type="title"/>
          </p:nvPr>
        </p:nvSpPr>
        <p:spPr>
          <a:xfrm>
            <a:off x="323850" y="123424"/>
            <a:ext cx="8191500" cy="873919"/>
          </a:xfrm>
        </p:spPr>
        <p:txBody>
          <a:bodyPr rtlCol="0"/>
          <a:lstStyle/>
          <a:p>
            <a:pPr rtl="0"/>
            <a:r>
              <a:rPr lang="fr">
                <a:latin typeface="Arial" panose="020B0604020202020204" pitchFamily="34" charset="0"/>
                <a:cs typeface="Arial" panose="020B0604020202020204" pitchFamily="34" charset="0"/>
              </a:rPr>
              <a:t>Présentation</a:t>
            </a:r>
          </a:p>
        </p:txBody>
      </p:sp>
      <p:sp>
        <p:nvSpPr>
          <p:cNvPr id="3" name="Content Placeholder 2">
            <a:extLst>
              <a:ext uri="{FF2B5EF4-FFF2-40B4-BE49-F238E27FC236}">
                <a16:creationId xmlns:a16="http://schemas.microsoft.com/office/drawing/2014/main" id="{2299236F-ECDA-CE4C-A2EC-F5E9EA07EED7}"/>
              </a:ext>
            </a:extLst>
          </p:cNvPr>
          <p:cNvSpPr>
            <a:spLocks noGrp="1"/>
          </p:cNvSpPr>
          <p:nvPr>
            <p:ph idx="1"/>
          </p:nvPr>
        </p:nvSpPr>
        <p:spPr>
          <a:xfrm>
            <a:off x="4124114" y="1431186"/>
            <a:ext cx="4391236" cy="4788304"/>
          </a:xfrm>
        </p:spPr>
        <p:txBody>
          <a:bodyPr rtlCol="0">
            <a:normAutofit/>
          </a:bodyPr>
          <a:lstStyle/>
          <a:p>
            <a:pPr rtl="0">
              <a:lnSpc>
                <a:spcPct val="110000"/>
              </a:lnSpc>
            </a:pPr>
            <a:r>
              <a:rPr lang="fr" sz="3700" b="1"/>
              <a:t>	</a:t>
            </a:r>
            <a:endParaRPr lang="en-US" dirty="0"/>
          </a:p>
        </p:txBody>
      </p:sp>
      <p:sp>
        <p:nvSpPr>
          <p:cNvPr id="4" name="Footer Placeholder 3">
            <a:extLst>
              <a:ext uri="{FF2B5EF4-FFF2-40B4-BE49-F238E27FC236}">
                <a16:creationId xmlns:a16="http://schemas.microsoft.com/office/drawing/2014/main" id="{13067B22-1135-0841-ACD3-3D6C7EE038F3}"/>
              </a:ext>
            </a:extLst>
          </p:cNvPr>
          <p:cNvSpPr>
            <a:spLocks noGrp="1"/>
          </p:cNvSpPr>
          <p:nvPr>
            <p:ph type="ftr" sz="quarter" idx="11"/>
          </p:nvPr>
        </p:nvSpPr>
        <p:spPr/>
        <p:txBody>
          <a:bodyPr rtlCol="0"/>
          <a:lstStyle/>
          <a:p>
            <a:pPr rtl="0"/>
            <a:r>
              <a:rPr lang="fr"/>
              <a:t>|</a:t>
            </a:r>
            <a:endParaRPr lang="en-US" dirty="0"/>
          </a:p>
        </p:txBody>
      </p:sp>
      <p:sp>
        <p:nvSpPr>
          <p:cNvPr id="5" name="Slide Number Placeholder 4">
            <a:extLst>
              <a:ext uri="{FF2B5EF4-FFF2-40B4-BE49-F238E27FC236}">
                <a16:creationId xmlns:a16="http://schemas.microsoft.com/office/drawing/2014/main" id="{E2689193-5536-3548-986F-258542B458B3}"/>
              </a:ext>
            </a:extLst>
          </p:cNvPr>
          <p:cNvSpPr>
            <a:spLocks noGrp="1"/>
          </p:cNvSpPr>
          <p:nvPr>
            <p:ph type="sldNum" sz="quarter" idx="12"/>
          </p:nvPr>
        </p:nvSpPr>
        <p:spPr/>
        <p:txBody>
          <a:bodyPr rtlCol="0"/>
          <a:lstStyle/>
          <a:p>
            <a:pPr rtl="0"/>
            <a:fld id="{41487445-7521-48C7-8D87-7BF258840053}" type="slidenum">
              <a:rPr lang="en-US" smtClean="0"/>
              <a:t>2</a:t>
            </a:fld>
            <a:endParaRPr lang="en-US" dirty="0"/>
          </a:p>
        </p:txBody>
      </p:sp>
      <p:sp>
        <p:nvSpPr>
          <p:cNvPr id="6" name="Oval 5">
            <a:extLst>
              <a:ext uri="{FF2B5EF4-FFF2-40B4-BE49-F238E27FC236}">
                <a16:creationId xmlns:a16="http://schemas.microsoft.com/office/drawing/2014/main" id="{DFB1681A-E875-E6FB-323C-15E74F96BF01}"/>
              </a:ext>
            </a:extLst>
          </p:cNvPr>
          <p:cNvSpPr/>
          <p:nvPr/>
        </p:nvSpPr>
        <p:spPr>
          <a:xfrm>
            <a:off x="134495" y="1294326"/>
            <a:ext cx="3845834" cy="4527722"/>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7" name="Oval 6">
            <a:extLst>
              <a:ext uri="{FF2B5EF4-FFF2-40B4-BE49-F238E27FC236}">
                <a16:creationId xmlns:a16="http://schemas.microsoft.com/office/drawing/2014/main" id="{468DE29D-C824-D89F-D657-EE5C86C369CC}"/>
              </a:ext>
            </a:extLst>
          </p:cNvPr>
          <p:cNvSpPr/>
          <p:nvPr/>
        </p:nvSpPr>
        <p:spPr>
          <a:xfrm>
            <a:off x="855018" y="2633787"/>
            <a:ext cx="3269095" cy="2986538"/>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fr" sz="2400" dirty="0">
                <a:solidFill>
                  <a:schemeClr val="accent1">
                    <a:lumMod val="50000"/>
                  </a:schemeClr>
                </a:solidFill>
                <a:latin typeface="Arial" panose="020B0604020202020204" pitchFamily="34" charset="0"/>
                <a:cs typeface="Arial" panose="020B0604020202020204" pitchFamily="34" charset="0"/>
              </a:rPr>
              <a:t>Stratégies d’accompagnement fondées sur les PSP à destination des dirigeants, superviseurs et RH</a:t>
            </a:r>
          </a:p>
        </p:txBody>
      </p:sp>
      <p:sp>
        <p:nvSpPr>
          <p:cNvPr id="8" name="TextBox 7">
            <a:extLst>
              <a:ext uri="{FF2B5EF4-FFF2-40B4-BE49-F238E27FC236}">
                <a16:creationId xmlns:a16="http://schemas.microsoft.com/office/drawing/2014/main" id="{BE3BFCF2-6BF3-7D2E-E229-1110FFB4F157}"/>
              </a:ext>
            </a:extLst>
          </p:cNvPr>
          <p:cNvSpPr txBox="1"/>
          <p:nvPr/>
        </p:nvSpPr>
        <p:spPr>
          <a:xfrm>
            <a:off x="820283" y="1869171"/>
            <a:ext cx="1595717" cy="861774"/>
          </a:xfrm>
          <a:prstGeom prst="rect">
            <a:avLst/>
          </a:prstGeom>
          <a:noFill/>
        </p:spPr>
        <p:txBody>
          <a:bodyPr wrap="square" rtlCol="0">
            <a:spAutoFit/>
          </a:bodyPr>
          <a:lstStyle/>
          <a:p>
            <a:pPr rtl="0"/>
            <a:r>
              <a:rPr lang="fr" sz="5000">
                <a:solidFill>
                  <a:schemeClr val="accent1">
                    <a:lumMod val="50000"/>
                  </a:schemeClr>
                </a:solidFill>
                <a:latin typeface="Arial" panose="020B0604020202020204" pitchFamily="34" charset="0"/>
                <a:cs typeface="Arial" panose="020B0604020202020204" pitchFamily="34" charset="0"/>
              </a:rPr>
              <a:t>PSP</a:t>
            </a:r>
          </a:p>
        </p:txBody>
      </p:sp>
      <p:sp>
        <p:nvSpPr>
          <p:cNvPr id="10" name="TextBox 9">
            <a:extLst>
              <a:ext uri="{FF2B5EF4-FFF2-40B4-BE49-F238E27FC236}">
                <a16:creationId xmlns:a16="http://schemas.microsoft.com/office/drawing/2014/main" id="{101CFE53-C471-C0FC-23A1-9C0EE316B5B6}"/>
              </a:ext>
            </a:extLst>
          </p:cNvPr>
          <p:cNvSpPr txBox="1"/>
          <p:nvPr/>
        </p:nvSpPr>
        <p:spPr>
          <a:xfrm>
            <a:off x="3980329" y="1052373"/>
            <a:ext cx="5029176" cy="5119350"/>
          </a:xfrm>
          <a:prstGeom prst="rect">
            <a:avLst/>
          </a:prstGeom>
          <a:noFill/>
        </p:spPr>
        <p:txBody>
          <a:bodyPr wrap="square" rtlCol="0">
            <a:spAutoFit/>
          </a:bodyPr>
          <a:lstStyle/>
          <a:p>
            <a:pPr rtl="0"/>
            <a:r>
              <a:rPr lang="fr" sz="2000" b="1" dirty="0">
                <a:latin typeface="Arial" panose="020B0604020202020204" pitchFamily="34" charset="0"/>
                <a:cs typeface="Arial" panose="020B0604020202020204" pitchFamily="34" charset="0"/>
              </a:rPr>
              <a:t>Les éléments des PSP peuvent vous aider à :</a:t>
            </a:r>
          </a:p>
          <a:p>
            <a:pPr rtl="0"/>
            <a:endParaRPr lang="en-US" sz="2000" dirty="0">
              <a:latin typeface="Arial" panose="020B0604020202020204" pitchFamily="34" charset="0"/>
              <a:cs typeface="Arial" panose="020B0604020202020204" pitchFamily="34" charset="0"/>
            </a:endParaRPr>
          </a:p>
          <a:p>
            <a:pPr marL="342900" indent="-342900" rtl="0">
              <a:spcBef>
                <a:spcPts val="800"/>
              </a:spcBef>
              <a:spcAft>
                <a:spcPts val="800"/>
              </a:spcAft>
              <a:buFont typeface="+mj-lt"/>
              <a:buAutoNum type="arabicPeriod"/>
            </a:pPr>
            <a:r>
              <a:rPr lang="fr" sz="2000" dirty="0">
                <a:latin typeface="Arial" panose="020B0604020202020204" pitchFamily="34" charset="0"/>
                <a:cs typeface="Arial" panose="020B0604020202020204" pitchFamily="34" charset="0"/>
              </a:rPr>
              <a:t>Repérer les changements de comportement, d’humeur ou de performance qui suggèrent qu’une personne est en détresse</a:t>
            </a:r>
          </a:p>
          <a:p>
            <a:pPr marL="342900" indent="-342900" rtl="0">
              <a:spcBef>
                <a:spcPts val="800"/>
              </a:spcBef>
              <a:spcAft>
                <a:spcPts val="800"/>
              </a:spcAft>
              <a:buFont typeface="+mj-lt"/>
              <a:buAutoNum type="arabicPeriod"/>
            </a:pPr>
            <a:r>
              <a:rPr lang="fr" sz="2000" dirty="0">
                <a:latin typeface="Arial" panose="020B0604020202020204" pitchFamily="34" charset="0"/>
                <a:cs typeface="Arial" panose="020B0604020202020204" pitchFamily="34" charset="0"/>
              </a:rPr>
              <a:t>Répondre à la détresse </a:t>
            </a:r>
          </a:p>
          <a:p>
            <a:pPr marL="342900" indent="-342900" rtl="0">
              <a:spcBef>
                <a:spcPts val="800"/>
              </a:spcBef>
              <a:spcAft>
                <a:spcPts val="800"/>
              </a:spcAft>
              <a:buFont typeface="+mj-lt"/>
              <a:buAutoNum type="arabicPeriod"/>
            </a:pPr>
            <a:r>
              <a:rPr lang="fr" sz="2000" dirty="0">
                <a:latin typeface="Arial" panose="020B0604020202020204" pitchFamily="34" charset="0"/>
                <a:cs typeface="Arial" panose="020B0604020202020204" pitchFamily="34" charset="0"/>
              </a:rPr>
              <a:t>Identifier de manière respectueuse et en collaboration les besoins et les préoccupations </a:t>
            </a:r>
          </a:p>
          <a:p>
            <a:pPr marL="342900" indent="-342900" rtl="0">
              <a:spcBef>
                <a:spcPts val="800"/>
              </a:spcBef>
              <a:spcAft>
                <a:spcPts val="800"/>
              </a:spcAft>
              <a:buFont typeface="+mj-lt"/>
              <a:buAutoNum type="arabicPeriod"/>
            </a:pPr>
            <a:r>
              <a:rPr lang="fr" sz="2000" dirty="0">
                <a:latin typeface="Arial" panose="020B0604020202020204" pitchFamily="34" charset="0"/>
                <a:cs typeface="Arial" panose="020B0604020202020204" pitchFamily="34" charset="0"/>
              </a:rPr>
              <a:t>Identifier et mettre en relation le personnel avec les ressources internes et externes et promouvoir l’engagement</a:t>
            </a:r>
          </a:p>
        </p:txBody>
      </p:sp>
    </p:spTree>
    <p:extLst>
      <p:ext uri="{BB962C8B-B14F-4D97-AF65-F5344CB8AC3E}">
        <p14:creationId xmlns:p14="http://schemas.microsoft.com/office/powerpoint/2010/main" val="2056060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dissolve">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dissolve">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 calcmode="lin" valueType="num">
                                      <p:cBhvr additive="base">
                                        <p:cTn id="20" dur="500" fill="hold"/>
                                        <p:tgtEl>
                                          <p:spTgt spid="10"/>
                                        </p:tgtEl>
                                        <p:attrNameLst>
                                          <p:attrName>ppt_x</p:attrName>
                                        </p:attrNameLst>
                                      </p:cBhvr>
                                      <p:tavLst>
                                        <p:tav tm="0">
                                          <p:val>
                                            <p:strVal val="0-#ppt_w/2"/>
                                          </p:val>
                                        </p:tav>
                                        <p:tav tm="100000">
                                          <p:val>
                                            <p:strVal val="#ppt_x"/>
                                          </p:val>
                                        </p:tav>
                                      </p:tavLst>
                                    </p:anim>
                                    <p:anim calcmode="lin" valueType="num">
                                      <p:cBhvr additive="base">
                                        <p:cTn id="21"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P spid="10"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83999-B4D2-BE90-17CA-B66DBBCE5A39}"/>
              </a:ext>
            </a:extLst>
          </p:cNvPr>
          <p:cNvSpPr>
            <a:spLocks noGrp="1"/>
          </p:cNvSpPr>
          <p:nvPr>
            <p:ph type="title"/>
          </p:nvPr>
        </p:nvSpPr>
        <p:spPr/>
        <p:txBody>
          <a:bodyPr rtlCol="0"/>
          <a:lstStyle/>
          <a:p>
            <a:pPr rtl="0"/>
            <a:r>
              <a:rPr lang="fr"/>
              <a:t>Répondre à la détresse en cherchant à en savoir plus</a:t>
            </a:r>
          </a:p>
        </p:txBody>
      </p:sp>
      <p:sp>
        <p:nvSpPr>
          <p:cNvPr id="3" name="Text Placeholder 2">
            <a:extLst>
              <a:ext uri="{FF2B5EF4-FFF2-40B4-BE49-F238E27FC236}">
                <a16:creationId xmlns:a16="http://schemas.microsoft.com/office/drawing/2014/main" id="{AAE14B32-510B-E450-BE33-FA78DD180D91}"/>
              </a:ext>
            </a:extLst>
          </p:cNvPr>
          <p:cNvSpPr>
            <a:spLocks noGrp="1"/>
          </p:cNvSpPr>
          <p:nvPr>
            <p:ph type="body" sz="quarter" idx="10"/>
          </p:nvPr>
        </p:nvSpPr>
        <p:spPr>
          <a:xfrm>
            <a:off x="488949" y="1804484"/>
            <a:ext cx="8239125" cy="3491416"/>
          </a:xfrm>
        </p:spPr>
        <p:txBody>
          <a:bodyPr rtlCol="0"/>
          <a:lstStyle/>
          <a:p>
            <a:pPr marL="0" indent="0" rtl="0">
              <a:buNone/>
            </a:pPr>
            <a:r>
              <a:rPr lang="fr"/>
              <a:t>Je sais que vous traversez une période difficile en ce moment...</a:t>
            </a:r>
          </a:p>
          <a:p>
            <a:pPr marL="0" indent="0" rtl="0">
              <a:buNone/>
            </a:pPr>
            <a:r>
              <a:rPr lang="fr"/>
              <a:t> </a:t>
            </a:r>
          </a:p>
          <a:p>
            <a:pPr lvl="1" rtl="0"/>
            <a:r>
              <a:rPr lang="fr" sz="2600"/>
              <a:t>Y a-t-il quelque chose dont vous voulez discuter ou que vous voulez me faire savoir ?</a:t>
            </a:r>
          </a:p>
          <a:p>
            <a:pPr lvl="1" rtl="0"/>
            <a:r>
              <a:rPr lang="fr" sz="2600"/>
              <a:t>Comment puis-je ou comment l’équipe/l’organisation peut-elle vous apporter de l’aide ?</a:t>
            </a:r>
          </a:p>
        </p:txBody>
      </p:sp>
    </p:spTree>
    <p:extLst>
      <p:ext uri="{BB962C8B-B14F-4D97-AF65-F5344CB8AC3E}">
        <p14:creationId xmlns:p14="http://schemas.microsoft.com/office/powerpoint/2010/main" val="32467974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83999-B4D2-BE90-17CA-B66DBBCE5A39}"/>
              </a:ext>
            </a:extLst>
          </p:cNvPr>
          <p:cNvSpPr>
            <a:spLocks noGrp="1"/>
          </p:cNvSpPr>
          <p:nvPr>
            <p:ph type="title"/>
          </p:nvPr>
        </p:nvSpPr>
        <p:spPr/>
        <p:txBody>
          <a:bodyPr rtlCol="0"/>
          <a:lstStyle/>
          <a:p>
            <a:pPr rtl="0"/>
            <a:r>
              <a:rPr lang="fr"/>
              <a:t>Répondre à la détresse en cherchant à en savoir plus</a:t>
            </a:r>
          </a:p>
        </p:txBody>
      </p:sp>
      <p:sp>
        <p:nvSpPr>
          <p:cNvPr id="4" name="Rectangle 3">
            <a:extLst>
              <a:ext uri="{FF2B5EF4-FFF2-40B4-BE49-F238E27FC236}">
                <a16:creationId xmlns:a16="http://schemas.microsoft.com/office/drawing/2014/main" id="{7F8FA7D5-CDB1-E601-9C25-3AE88277C06B}"/>
              </a:ext>
            </a:extLst>
          </p:cNvPr>
          <p:cNvSpPr/>
          <p:nvPr/>
        </p:nvSpPr>
        <p:spPr>
          <a:xfrm>
            <a:off x="484015" y="2012886"/>
            <a:ext cx="3996649" cy="446927"/>
          </a:xfrm>
          <a:prstGeom prst="rect">
            <a:avLst/>
          </a:prstGeom>
          <a:solidFill>
            <a:srgbClr val="0A519D"/>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0" anchor="ctr" anchorCtr="0"/>
          <a:lstStyle/>
          <a:p>
            <a:pPr rtl="0"/>
            <a:r>
              <a:rPr lang="fr" sz="1350" b="1">
                <a:latin typeface="Open Sans" panose="020B0306030504020204" pitchFamily="34" charset="0"/>
                <a:ea typeface="Open Sans" panose="020B0306030504020204" pitchFamily="34" charset="0"/>
                <a:cs typeface="Open Sans" panose="020B0306030504020204" pitchFamily="34" charset="0"/>
              </a:rPr>
              <a:t>ÉVITER</a:t>
            </a:r>
          </a:p>
        </p:txBody>
      </p:sp>
      <p:sp>
        <p:nvSpPr>
          <p:cNvPr id="5" name="Rectangle 4">
            <a:extLst>
              <a:ext uri="{FF2B5EF4-FFF2-40B4-BE49-F238E27FC236}">
                <a16:creationId xmlns:a16="http://schemas.microsoft.com/office/drawing/2014/main" id="{7CB00663-6620-4592-A6A5-54F4DCA49D3D}"/>
              </a:ext>
            </a:extLst>
          </p:cNvPr>
          <p:cNvSpPr/>
          <p:nvPr/>
        </p:nvSpPr>
        <p:spPr>
          <a:xfrm>
            <a:off x="484015" y="2451985"/>
            <a:ext cx="3996649" cy="66268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0" anchor="t" anchorCtr="0"/>
          <a:lstStyle/>
          <a:p>
            <a:pPr rtl="0"/>
            <a:r>
              <a:rPr lang="fr" sz="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Je me souviens quand j’ai perdu X ; je me suis réfugié dans le travail. Vous devriez...</a:t>
            </a:r>
          </a:p>
        </p:txBody>
      </p:sp>
      <p:sp>
        <p:nvSpPr>
          <p:cNvPr id="6" name="Rectangle 5">
            <a:extLst>
              <a:ext uri="{FF2B5EF4-FFF2-40B4-BE49-F238E27FC236}">
                <a16:creationId xmlns:a16="http://schemas.microsoft.com/office/drawing/2014/main" id="{C44F937B-2E94-96B4-F0BB-1BCC97EA1CFE}"/>
              </a:ext>
            </a:extLst>
          </p:cNvPr>
          <p:cNvSpPr/>
          <p:nvPr/>
        </p:nvSpPr>
        <p:spPr>
          <a:xfrm>
            <a:off x="484015" y="3124424"/>
            <a:ext cx="3996649" cy="81679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0" anchor="ctr" anchorCtr="0"/>
          <a:lstStyle/>
          <a:p>
            <a:pPr rtl="0"/>
            <a:r>
              <a:rPr lang="fr" sz="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Vous devez absolument parler à un professionnel </a:t>
            </a:r>
            <a:br>
              <a:rPr lang="en-US" sz="12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br>
            <a:r>
              <a:rPr lang="fr" sz="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de votre problème.</a:t>
            </a:r>
          </a:p>
        </p:txBody>
      </p:sp>
      <p:sp>
        <p:nvSpPr>
          <p:cNvPr id="7" name="Rectangle 6">
            <a:extLst>
              <a:ext uri="{FF2B5EF4-FFF2-40B4-BE49-F238E27FC236}">
                <a16:creationId xmlns:a16="http://schemas.microsoft.com/office/drawing/2014/main" id="{F9462C9D-C619-13F3-6CA7-AF6C02F93893}"/>
              </a:ext>
            </a:extLst>
          </p:cNvPr>
          <p:cNvSpPr/>
          <p:nvPr/>
        </p:nvSpPr>
        <p:spPr>
          <a:xfrm>
            <a:off x="484015" y="3942182"/>
            <a:ext cx="3996649" cy="45848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0" anchor="ctr" anchorCtr="0"/>
          <a:lstStyle/>
          <a:p>
            <a:pPr rtl="0"/>
            <a:r>
              <a:rPr lang="fr" sz="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Vous allez vous en remettre. Ne vous inquiétez pas.</a:t>
            </a:r>
          </a:p>
        </p:txBody>
      </p:sp>
      <p:sp>
        <p:nvSpPr>
          <p:cNvPr id="8" name="Rectangle 7">
            <a:extLst>
              <a:ext uri="{FF2B5EF4-FFF2-40B4-BE49-F238E27FC236}">
                <a16:creationId xmlns:a16="http://schemas.microsoft.com/office/drawing/2014/main" id="{7E3A1ADB-4C96-C3E9-FE3B-154B6E2F941D}"/>
              </a:ext>
            </a:extLst>
          </p:cNvPr>
          <p:cNvSpPr/>
          <p:nvPr/>
        </p:nvSpPr>
        <p:spPr>
          <a:xfrm>
            <a:off x="484015" y="4401633"/>
            <a:ext cx="3996649" cy="61378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0" anchor="ctr" anchorCtr="0"/>
          <a:lstStyle/>
          <a:p>
            <a:pPr rtl="0"/>
            <a:r>
              <a:rPr lang="fr" sz="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La manière dont vous gérez cette situation n’est pas saine.</a:t>
            </a:r>
          </a:p>
        </p:txBody>
      </p:sp>
      <p:sp>
        <p:nvSpPr>
          <p:cNvPr id="9" name="Rectangle 8">
            <a:extLst>
              <a:ext uri="{FF2B5EF4-FFF2-40B4-BE49-F238E27FC236}">
                <a16:creationId xmlns:a16="http://schemas.microsoft.com/office/drawing/2014/main" id="{91DC3DB4-9B1B-3BCB-EC10-43A49AF6F3D2}"/>
              </a:ext>
            </a:extLst>
          </p:cNvPr>
          <p:cNvSpPr/>
          <p:nvPr/>
        </p:nvSpPr>
        <p:spPr>
          <a:xfrm>
            <a:off x="4572000" y="2012886"/>
            <a:ext cx="3996649" cy="446927"/>
          </a:xfrm>
          <a:prstGeom prst="rect">
            <a:avLst/>
          </a:prstGeom>
          <a:solidFill>
            <a:srgbClr val="0A519D"/>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0" anchor="ctr" anchorCtr="0"/>
          <a:lstStyle/>
          <a:p>
            <a:pPr rtl="0"/>
            <a:r>
              <a:rPr lang="fr" sz="1350" b="1">
                <a:latin typeface="Open Sans" panose="020B0306030504020204" pitchFamily="34" charset="0"/>
                <a:ea typeface="Open Sans" panose="020B0306030504020204" pitchFamily="34" charset="0"/>
                <a:cs typeface="Open Sans" panose="020B0306030504020204" pitchFamily="34" charset="0"/>
              </a:rPr>
              <a:t>PRÉFÉRER</a:t>
            </a:r>
          </a:p>
        </p:txBody>
      </p:sp>
      <p:sp>
        <p:nvSpPr>
          <p:cNvPr id="10" name="Rectangle 9">
            <a:extLst>
              <a:ext uri="{FF2B5EF4-FFF2-40B4-BE49-F238E27FC236}">
                <a16:creationId xmlns:a16="http://schemas.microsoft.com/office/drawing/2014/main" id="{18CEB8B6-E62A-E5E3-CCDB-4CD296DAE154}"/>
              </a:ext>
            </a:extLst>
          </p:cNvPr>
          <p:cNvSpPr/>
          <p:nvPr/>
        </p:nvSpPr>
        <p:spPr>
          <a:xfrm>
            <a:off x="4572000" y="2460777"/>
            <a:ext cx="3996649" cy="66268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0" anchor="ctr" anchorCtr="0"/>
          <a:lstStyle/>
          <a:p>
            <a:pPr rtl="0"/>
            <a:r>
              <a:rPr lang="fr" sz="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Il est difficile de perdre quelqu’un, il est naturel que vous soyez blessé et bouleversé. </a:t>
            </a:r>
          </a:p>
        </p:txBody>
      </p:sp>
      <p:sp>
        <p:nvSpPr>
          <p:cNvPr id="11" name="Rectangle 10">
            <a:extLst>
              <a:ext uri="{FF2B5EF4-FFF2-40B4-BE49-F238E27FC236}">
                <a16:creationId xmlns:a16="http://schemas.microsoft.com/office/drawing/2014/main" id="{C0164297-B1CA-6AFA-DDBE-842F41D868C4}"/>
              </a:ext>
            </a:extLst>
          </p:cNvPr>
          <p:cNvSpPr/>
          <p:nvPr/>
        </p:nvSpPr>
        <p:spPr>
          <a:xfrm>
            <a:off x="4572000" y="3124425"/>
            <a:ext cx="3996649" cy="81797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0" anchor="ctr" anchorCtr="0"/>
          <a:lstStyle/>
          <a:p>
            <a:pPr rtl="0"/>
            <a:r>
              <a:rPr lang="fr" sz="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Je suis là pour vous si vous souhaitez parler.  </a:t>
            </a:r>
          </a:p>
          <a:p>
            <a:pPr rtl="0"/>
            <a:r>
              <a:rPr lang="fr" sz="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Il y a également des personnes formées pour vous aider à surmonter ces sentiments ou à résoudre vos problèmes.</a:t>
            </a:r>
          </a:p>
        </p:txBody>
      </p:sp>
      <p:sp>
        <p:nvSpPr>
          <p:cNvPr id="12" name="Rectangle 11">
            <a:extLst>
              <a:ext uri="{FF2B5EF4-FFF2-40B4-BE49-F238E27FC236}">
                <a16:creationId xmlns:a16="http://schemas.microsoft.com/office/drawing/2014/main" id="{582ED146-6CFB-FF95-F4EE-9D4845AD43EF}"/>
              </a:ext>
            </a:extLst>
          </p:cNvPr>
          <p:cNvSpPr/>
          <p:nvPr/>
        </p:nvSpPr>
        <p:spPr>
          <a:xfrm>
            <a:off x="4572000" y="3942182"/>
            <a:ext cx="3996649" cy="45848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0" anchor="ctr" anchorCtr="0"/>
          <a:lstStyle/>
          <a:p>
            <a:pPr rtl="0"/>
            <a:r>
              <a:rPr lang="fr" sz="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Vous n’êtes pas seul.</a:t>
            </a:r>
          </a:p>
        </p:txBody>
      </p:sp>
      <p:sp>
        <p:nvSpPr>
          <p:cNvPr id="13" name="Rectangle 12">
            <a:extLst>
              <a:ext uri="{FF2B5EF4-FFF2-40B4-BE49-F238E27FC236}">
                <a16:creationId xmlns:a16="http://schemas.microsoft.com/office/drawing/2014/main" id="{4E5173F3-F478-6AF8-F63A-93E976091691}"/>
              </a:ext>
            </a:extLst>
          </p:cNvPr>
          <p:cNvSpPr/>
          <p:nvPr/>
        </p:nvSpPr>
        <p:spPr>
          <a:xfrm>
            <a:off x="4572000" y="4401633"/>
            <a:ext cx="3996649" cy="61378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0" anchor="ctr" anchorCtr="0"/>
          <a:lstStyle/>
          <a:p>
            <a:pPr rtl="0"/>
            <a:r>
              <a:rPr lang="fr" sz="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Je me fais du souci pour vous et j’ai remarqué un changement dans votre/vos _______ (humeur, alimentation, habitudes à faire de l’exercice, etc.).</a:t>
            </a:r>
          </a:p>
        </p:txBody>
      </p:sp>
    </p:spTree>
    <p:extLst>
      <p:ext uri="{BB962C8B-B14F-4D97-AF65-F5344CB8AC3E}">
        <p14:creationId xmlns:p14="http://schemas.microsoft.com/office/powerpoint/2010/main" val="1265712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10" grpId="0" animBg="1"/>
      <p:bldP spid="11" grpId="0" animBg="1"/>
      <p:bldP spid="12" grpId="0" animBg="1"/>
      <p:bldP spid="1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B25BD-906F-5727-A4DE-2BD841F4B76D}"/>
              </a:ext>
            </a:extLst>
          </p:cNvPr>
          <p:cNvSpPr>
            <a:spLocks noGrp="1"/>
          </p:cNvSpPr>
          <p:nvPr>
            <p:ph type="title"/>
          </p:nvPr>
        </p:nvSpPr>
        <p:spPr>
          <a:xfrm>
            <a:off x="171450" y="136527"/>
            <a:ext cx="8755574" cy="467908"/>
          </a:xfrm>
        </p:spPr>
        <p:txBody>
          <a:bodyPr rtlCol="0"/>
          <a:lstStyle/>
          <a:p>
            <a:pPr rtl="0"/>
            <a:r>
              <a:rPr lang="fr"/>
              <a:t>Un exercice d’ancrage comme outil de stabilisation...</a:t>
            </a:r>
            <a:br>
              <a:rPr lang="en-US" dirty="0"/>
            </a:br>
            <a:endParaRPr lang="en-US" dirty="0"/>
          </a:p>
        </p:txBody>
      </p:sp>
      <p:sp>
        <p:nvSpPr>
          <p:cNvPr id="12" name="Arrow: Right 11">
            <a:extLst>
              <a:ext uri="{FF2B5EF4-FFF2-40B4-BE49-F238E27FC236}">
                <a16:creationId xmlns:a16="http://schemas.microsoft.com/office/drawing/2014/main" id="{B8E24146-D572-B616-6142-BFF3D291A618}"/>
              </a:ext>
            </a:extLst>
          </p:cNvPr>
          <p:cNvSpPr/>
          <p:nvPr/>
        </p:nvSpPr>
        <p:spPr>
          <a:xfrm flipH="1" flipV="1">
            <a:off x="2633888" y="1112044"/>
            <a:ext cx="681925" cy="546882"/>
          </a:xfrm>
          <a:prstGeom prst="right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3" name="Arrow: Right 12">
            <a:extLst>
              <a:ext uri="{FF2B5EF4-FFF2-40B4-BE49-F238E27FC236}">
                <a16:creationId xmlns:a16="http://schemas.microsoft.com/office/drawing/2014/main" id="{65B96C47-A003-BE8A-D2EC-5174E4B25020}"/>
              </a:ext>
            </a:extLst>
          </p:cNvPr>
          <p:cNvSpPr/>
          <p:nvPr/>
        </p:nvSpPr>
        <p:spPr>
          <a:xfrm flipH="1" flipV="1">
            <a:off x="2624183" y="2631008"/>
            <a:ext cx="1038386" cy="546882"/>
          </a:xfrm>
          <a:prstGeom prst="right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4" name="Arrow: Right 13">
            <a:extLst>
              <a:ext uri="{FF2B5EF4-FFF2-40B4-BE49-F238E27FC236}">
                <a16:creationId xmlns:a16="http://schemas.microsoft.com/office/drawing/2014/main" id="{54D8D7B0-C194-5050-B98B-17F1C2D26C15}"/>
              </a:ext>
            </a:extLst>
          </p:cNvPr>
          <p:cNvSpPr/>
          <p:nvPr/>
        </p:nvSpPr>
        <p:spPr>
          <a:xfrm flipH="1" flipV="1">
            <a:off x="2593186" y="4138864"/>
            <a:ext cx="1596325" cy="546882"/>
          </a:xfrm>
          <a:prstGeom prst="right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grpSp>
        <p:nvGrpSpPr>
          <p:cNvPr id="18" name="Group 17">
            <a:extLst>
              <a:ext uri="{FF2B5EF4-FFF2-40B4-BE49-F238E27FC236}">
                <a16:creationId xmlns:a16="http://schemas.microsoft.com/office/drawing/2014/main" id="{529D9FBB-E90E-699D-DBD3-E75299F1D636}"/>
              </a:ext>
            </a:extLst>
          </p:cNvPr>
          <p:cNvGrpSpPr/>
          <p:nvPr/>
        </p:nvGrpSpPr>
        <p:grpSpPr>
          <a:xfrm>
            <a:off x="740775" y="1162515"/>
            <a:ext cx="1248300" cy="504550"/>
            <a:chOff x="1928843" y="2643732"/>
            <a:chExt cx="1248300" cy="504550"/>
          </a:xfrm>
        </p:grpSpPr>
        <p:sp>
          <p:nvSpPr>
            <p:cNvPr id="19" name="Rectangle: Rounded Corners 18">
              <a:extLst>
                <a:ext uri="{FF2B5EF4-FFF2-40B4-BE49-F238E27FC236}">
                  <a16:creationId xmlns:a16="http://schemas.microsoft.com/office/drawing/2014/main" id="{C1FF8400-365D-9D4D-AC1D-3B15E65A418E}"/>
                </a:ext>
              </a:extLst>
            </p:cNvPr>
            <p:cNvSpPr/>
            <p:nvPr/>
          </p:nvSpPr>
          <p:spPr>
            <a:xfrm>
              <a:off x="1928843" y="2643732"/>
              <a:ext cx="1248300" cy="504550"/>
            </a:xfrm>
            <a:prstGeom prst="roundRect">
              <a:avLst>
                <a:gd name="adj" fmla="val 10000"/>
              </a:avLst>
            </a:prstGeom>
            <a:solidFill>
              <a:schemeClr val="accent1">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0" name="Rectangle: Rounded Corners 4">
              <a:extLst>
                <a:ext uri="{FF2B5EF4-FFF2-40B4-BE49-F238E27FC236}">
                  <a16:creationId xmlns:a16="http://schemas.microsoft.com/office/drawing/2014/main" id="{5FE295F3-28B9-D569-DE27-54EAEB8994DC}"/>
                </a:ext>
              </a:extLst>
            </p:cNvPr>
            <p:cNvSpPr txBox="1"/>
            <p:nvPr/>
          </p:nvSpPr>
          <p:spPr>
            <a:xfrm>
              <a:off x="1943621" y="2658510"/>
              <a:ext cx="993500" cy="47499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rtlCol="0" anchor="ctr" anchorCtr="0">
              <a:noAutofit/>
            </a:bodyPr>
            <a:lstStyle/>
            <a:p>
              <a:pPr marL="0" marR="0" lvl="0" indent="0" algn="l" defTabSz="666750" rtl="0" eaLnBrk="1" fontAlgn="auto" latinLnBrk="0" hangingPunct="1">
                <a:lnSpc>
                  <a:spcPct val="90000"/>
                </a:lnSpc>
                <a:spcBef>
                  <a:spcPct val="0"/>
                </a:spcBef>
                <a:spcAft>
                  <a:spcPct val="35000"/>
                </a:spcAft>
                <a:buClrTx/>
                <a:buSzTx/>
                <a:buFontTx/>
                <a:buNone/>
                <a:tabLst/>
                <a:defRPr/>
              </a:pPr>
              <a:r>
                <a:rPr lang="fr" sz="1500" b="0" i="0" u="none" strike="noStrike" kern="1200" cap="none" spc="0" normalizeH="0" noProof="0">
                  <a:ln>
                    <a:noFill/>
                  </a:ln>
                  <a:solidFill>
                    <a:prstClr val="white"/>
                  </a:solidFill>
                  <a:effectLst/>
                  <a:uLnTx/>
                  <a:uFillTx/>
                  <a:latin typeface="Calibri"/>
                  <a:ea typeface="+mn-ea"/>
                  <a:cs typeface="+mn-cs"/>
                </a:rPr>
                <a:t>NON</a:t>
              </a:r>
            </a:p>
          </p:txBody>
        </p:sp>
      </p:grpSp>
      <p:grpSp>
        <p:nvGrpSpPr>
          <p:cNvPr id="21" name="Group 20">
            <a:extLst>
              <a:ext uri="{FF2B5EF4-FFF2-40B4-BE49-F238E27FC236}">
                <a16:creationId xmlns:a16="http://schemas.microsoft.com/office/drawing/2014/main" id="{B48269F8-BE65-9227-351D-6FB68914C55C}"/>
              </a:ext>
            </a:extLst>
          </p:cNvPr>
          <p:cNvGrpSpPr/>
          <p:nvPr/>
        </p:nvGrpSpPr>
        <p:grpSpPr>
          <a:xfrm>
            <a:off x="791556" y="2608001"/>
            <a:ext cx="1248300" cy="504550"/>
            <a:chOff x="1928843" y="2643732"/>
            <a:chExt cx="1248300" cy="504550"/>
          </a:xfrm>
        </p:grpSpPr>
        <p:sp>
          <p:nvSpPr>
            <p:cNvPr id="22" name="Rectangle: Rounded Corners 21">
              <a:extLst>
                <a:ext uri="{FF2B5EF4-FFF2-40B4-BE49-F238E27FC236}">
                  <a16:creationId xmlns:a16="http://schemas.microsoft.com/office/drawing/2014/main" id="{1C6DE9B8-AC86-BC31-48CA-D9CD72F04932}"/>
                </a:ext>
              </a:extLst>
            </p:cNvPr>
            <p:cNvSpPr/>
            <p:nvPr/>
          </p:nvSpPr>
          <p:spPr>
            <a:xfrm>
              <a:off x="1928843" y="2643732"/>
              <a:ext cx="1248300" cy="504550"/>
            </a:xfrm>
            <a:prstGeom prst="roundRect">
              <a:avLst>
                <a:gd name="adj" fmla="val 10000"/>
              </a:avLst>
            </a:prstGeom>
            <a:solidFill>
              <a:schemeClr val="accent1">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3" name="Rectangle: Rounded Corners 4">
              <a:extLst>
                <a:ext uri="{FF2B5EF4-FFF2-40B4-BE49-F238E27FC236}">
                  <a16:creationId xmlns:a16="http://schemas.microsoft.com/office/drawing/2014/main" id="{D7D9DB58-9013-F235-CE3A-ED36B37F2ADE}"/>
                </a:ext>
              </a:extLst>
            </p:cNvPr>
            <p:cNvSpPr txBox="1"/>
            <p:nvPr/>
          </p:nvSpPr>
          <p:spPr>
            <a:xfrm>
              <a:off x="1943621" y="2658510"/>
              <a:ext cx="993500" cy="47499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rtlCol="0" anchor="ctr" anchorCtr="0">
              <a:noAutofit/>
            </a:bodyPr>
            <a:lstStyle/>
            <a:p>
              <a:pPr marL="0" marR="0" lvl="0" indent="0" algn="l" defTabSz="666750" rtl="0" eaLnBrk="1" fontAlgn="auto" latinLnBrk="0" hangingPunct="1">
                <a:lnSpc>
                  <a:spcPct val="90000"/>
                </a:lnSpc>
                <a:spcBef>
                  <a:spcPct val="0"/>
                </a:spcBef>
                <a:spcAft>
                  <a:spcPct val="35000"/>
                </a:spcAft>
                <a:buClrTx/>
                <a:buSzTx/>
                <a:buFontTx/>
                <a:buNone/>
                <a:tabLst/>
                <a:defRPr/>
              </a:pPr>
              <a:r>
                <a:rPr lang="fr" sz="1500" b="0" i="0" u="none" strike="noStrike" kern="1200" cap="none" spc="0" normalizeH="0" noProof="0">
                  <a:ln>
                    <a:noFill/>
                  </a:ln>
                  <a:solidFill>
                    <a:prstClr val="white"/>
                  </a:solidFill>
                  <a:effectLst/>
                  <a:uLnTx/>
                  <a:uFillTx/>
                  <a:latin typeface="Calibri"/>
                  <a:ea typeface="+mn-ea"/>
                  <a:cs typeface="+mn-cs"/>
                </a:rPr>
                <a:t>NON</a:t>
              </a:r>
            </a:p>
          </p:txBody>
        </p:sp>
      </p:grpSp>
      <p:grpSp>
        <p:nvGrpSpPr>
          <p:cNvPr id="24" name="Group 23">
            <a:extLst>
              <a:ext uri="{FF2B5EF4-FFF2-40B4-BE49-F238E27FC236}">
                <a16:creationId xmlns:a16="http://schemas.microsoft.com/office/drawing/2014/main" id="{37480650-404C-9787-AD9B-20914DF794A4}"/>
              </a:ext>
            </a:extLst>
          </p:cNvPr>
          <p:cNvGrpSpPr/>
          <p:nvPr/>
        </p:nvGrpSpPr>
        <p:grpSpPr>
          <a:xfrm>
            <a:off x="769753" y="4153155"/>
            <a:ext cx="1248300" cy="504550"/>
            <a:chOff x="1928843" y="2643732"/>
            <a:chExt cx="1248300" cy="504550"/>
          </a:xfrm>
        </p:grpSpPr>
        <p:sp>
          <p:nvSpPr>
            <p:cNvPr id="25" name="Rectangle: Rounded Corners 24">
              <a:extLst>
                <a:ext uri="{FF2B5EF4-FFF2-40B4-BE49-F238E27FC236}">
                  <a16:creationId xmlns:a16="http://schemas.microsoft.com/office/drawing/2014/main" id="{BD386EC2-EF32-B737-F771-0C590B662F66}"/>
                </a:ext>
              </a:extLst>
            </p:cNvPr>
            <p:cNvSpPr/>
            <p:nvPr/>
          </p:nvSpPr>
          <p:spPr>
            <a:xfrm>
              <a:off x="1928843" y="2643732"/>
              <a:ext cx="1248300" cy="504550"/>
            </a:xfrm>
            <a:prstGeom prst="roundRect">
              <a:avLst>
                <a:gd name="adj" fmla="val 10000"/>
              </a:avLst>
            </a:prstGeom>
            <a:solidFill>
              <a:schemeClr val="accent1">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6" name="Rectangle: Rounded Corners 4">
              <a:extLst>
                <a:ext uri="{FF2B5EF4-FFF2-40B4-BE49-F238E27FC236}">
                  <a16:creationId xmlns:a16="http://schemas.microsoft.com/office/drawing/2014/main" id="{08076AC6-4B75-CAA6-522D-5D0FDDFE0B8B}"/>
                </a:ext>
              </a:extLst>
            </p:cNvPr>
            <p:cNvSpPr txBox="1"/>
            <p:nvPr/>
          </p:nvSpPr>
          <p:spPr>
            <a:xfrm>
              <a:off x="1943621" y="2658510"/>
              <a:ext cx="993500" cy="47499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rtlCol="0" anchor="ctr" anchorCtr="0">
              <a:noAutofit/>
            </a:bodyPr>
            <a:lstStyle/>
            <a:p>
              <a:pPr marL="0" marR="0" lvl="0" indent="0" algn="l" defTabSz="666750" rtl="0" eaLnBrk="1" fontAlgn="auto" latinLnBrk="0" hangingPunct="1">
                <a:lnSpc>
                  <a:spcPct val="90000"/>
                </a:lnSpc>
                <a:spcBef>
                  <a:spcPct val="0"/>
                </a:spcBef>
                <a:spcAft>
                  <a:spcPct val="35000"/>
                </a:spcAft>
                <a:buClrTx/>
                <a:buSzTx/>
                <a:buFontTx/>
                <a:buNone/>
                <a:tabLst/>
                <a:defRPr/>
              </a:pPr>
              <a:r>
                <a:rPr lang="fr" sz="1500" b="0" i="0" u="none" strike="noStrike" kern="1200" cap="none" spc="0" normalizeH="0" noProof="0">
                  <a:ln>
                    <a:noFill/>
                  </a:ln>
                  <a:solidFill>
                    <a:prstClr val="white"/>
                  </a:solidFill>
                  <a:effectLst/>
                  <a:uLnTx/>
                  <a:uFillTx/>
                  <a:latin typeface="Calibri"/>
                  <a:ea typeface="+mn-ea"/>
                  <a:cs typeface="+mn-cs"/>
                </a:rPr>
                <a:t>NON</a:t>
              </a:r>
            </a:p>
          </p:txBody>
        </p:sp>
      </p:grpSp>
      <p:grpSp>
        <p:nvGrpSpPr>
          <p:cNvPr id="4" name="Group 3">
            <a:extLst>
              <a:ext uri="{FF2B5EF4-FFF2-40B4-BE49-F238E27FC236}">
                <a16:creationId xmlns:a16="http://schemas.microsoft.com/office/drawing/2014/main" id="{DDE13481-B73F-9637-3590-6BEAB8179B09}"/>
              </a:ext>
            </a:extLst>
          </p:cNvPr>
          <p:cNvGrpSpPr/>
          <p:nvPr/>
        </p:nvGrpSpPr>
        <p:grpSpPr>
          <a:xfrm>
            <a:off x="3934094" y="850581"/>
            <a:ext cx="4182497" cy="797237"/>
            <a:chOff x="-17872" y="-70677"/>
            <a:chExt cx="4182497" cy="797237"/>
          </a:xfrm>
        </p:grpSpPr>
        <p:sp>
          <p:nvSpPr>
            <p:cNvPr id="5" name="Rectangle: Rounded Corners 4">
              <a:extLst>
                <a:ext uri="{FF2B5EF4-FFF2-40B4-BE49-F238E27FC236}">
                  <a16:creationId xmlns:a16="http://schemas.microsoft.com/office/drawing/2014/main" id="{616A49DB-40E6-2A46-C8B8-D7551AF12DC6}"/>
                </a:ext>
              </a:extLst>
            </p:cNvPr>
            <p:cNvSpPr/>
            <p:nvPr/>
          </p:nvSpPr>
          <p:spPr>
            <a:xfrm>
              <a:off x="-17872" y="-70677"/>
              <a:ext cx="4182497" cy="797237"/>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 name="Rectangle: Rounded Corners 4">
              <a:extLst>
                <a:ext uri="{FF2B5EF4-FFF2-40B4-BE49-F238E27FC236}">
                  <a16:creationId xmlns:a16="http://schemas.microsoft.com/office/drawing/2014/main" id="{E43CC602-5464-0F91-4671-B78E09DCD0B4}"/>
                </a:ext>
              </a:extLst>
            </p:cNvPr>
            <p:cNvSpPr txBox="1"/>
            <p:nvPr/>
          </p:nvSpPr>
          <p:spPr>
            <a:xfrm>
              <a:off x="5478" y="-47327"/>
              <a:ext cx="3390010" cy="75053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rtlCol="0" anchor="ctr" anchorCtr="0">
              <a:noAutofit/>
            </a:bodyPr>
            <a:lstStyle/>
            <a:p>
              <a:pPr marL="0" marR="0" lvl="0" indent="0" algn="l" defTabSz="666750" rtl="0" eaLnBrk="1" fontAlgn="auto" latinLnBrk="0" hangingPunct="1">
                <a:lnSpc>
                  <a:spcPct val="90000"/>
                </a:lnSpc>
                <a:spcBef>
                  <a:spcPct val="0"/>
                </a:spcBef>
                <a:spcAft>
                  <a:spcPct val="35000"/>
                </a:spcAft>
                <a:buClrTx/>
                <a:buSzTx/>
                <a:buFontTx/>
                <a:buNone/>
                <a:tabLst/>
                <a:defRPr/>
              </a:pPr>
              <a:r>
                <a:rPr lang="fr" sz="1500" b="0" i="0" u="none" strike="noStrike" kern="1200" cap="none" spc="0" normalizeH="0" noProof="0">
                  <a:ln>
                    <a:noFill/>
                  </a:ln>
                  <a:solidFill>
                    <a:prstClr val="white"/>
                  </a:solidFill>
                  <a:effectLst/>
                  <a:uLnTx/>
                  <a:uFillTx/>
                  <a:latin typeface="Calibri"/>
                  <a:ea typeface="+mn-ea"/>
                  <a:cs typeface="+mn-cs"/>
                </a:rPr>
                <a:t>La personne est-elle paniquée ou affolée ? Est-elle anxieuse ?</a:t>
              </a:r>
            </a:p>
          </p:txBody>
        </p:sp>
      </p:grpSp>
      <p:grpSp>
        <p:nvGrpSpPr>
          <p:cNvPr id="34" name="Group 33">
            <a:extLst>
              <a:ext uri="{FF2B5EF4-FFF2-40B4-BE49-F238E27FC236}">
                <a16:creationId xmlns:a16="http://schemas.microsoft.com/office/drawing/2014/main" id="{48DD4969-FDCB-D99B-4FED-33EA37B4BA23}"/>
              </a:ext>
            </a:extLst>
          </p:cNvPr>
          <p:cNvGrpSpPr/>
          <p:nvPr/>
        </p:nvGrpSpPr>
        <p:grpSpPr>
          <a:xfrm>
            <a:off x="4469365" y="1817211"/>
            <a:ext cx="1134776" cy="435372"/>
            <a:chOff x="1809095" y="804760"/>
            <a:chExt cx="1134776" cy="435372"/>
          </a:xfrm>
        </p:grpSpPr>
        <p:sp>
          <p:nvSpPr>
            <p:cNvPr id="35" name="Rectangle: Rounded Corners 34">
              <a:extLst>
                <a:ext uri="{FF2B5EF4-FFF2-40B4-BE49-F238E27FC236}">
                  <a16:creationId xmlns:a16="http://schemas.microsoft.com/office/drawing/2014/main" id="{082866AC-4C81-7C1E-C80B-51CA7B5CF6FE}"/>
                </a:ext>
              </a:extLst>
            </p:cNvPr>
            <p:cNvSpPr/>
            <p:nvPr/>
          </p:nvSpPr>
          <p:spPr>
            <a:xfrm>
              <a:off x="1809095" y="804760"/>
              <a:ext cx="1134776" cy="435372"/>
            </a:xfrm>
            <a:prstGeom prst="roundRect">
              <a:avLst>
                <a:gd name="adj" fmla="val 10000"/>
              </a:avLst>
            </a:prstGeom>
            <a:solidFill>
              <a:schemeClr val="accent1">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36" name="Rectangle: Rounded Corners 4">
              <a:extLst>
                <a:ext uri="{FF2B5EF4-FFF2-40B4-BE49-F238E27FC236}">
                  <a16:creationId xmlns:a16="http://schemas.microsoft.com/office/drawing/2014/main" id="{096BCFC3-A9A4-A20A-C77E-B3C5D756958C}"/>
                </a:ext>
              </a:extLst>
            </p:cNvPr>
            <p:cNvSpPr txBox="1"/>
            <p:nvPr/>
          </p:nvSpPr>
          <p:spPr>
            <a:xfrm>
              <a:off x="1821847" y="817512"/>
              <a:ext cx="908907" cy="40986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rtlCol="0" anchor="ctr" anchorCtr="0">
              <a:noAutofit/>
            </a:bodyPr>
            <a:lstStyle/>
            <a:p>
              <a:pPr marL="0" marR="0" lvl="0" indent="0" algn="l" defTabSz="666750" rtl="0" eaLnBrk="1" fontAlgn="auto" latinLnBrk="0" hangingPunct="1">
                <a:lnSpc>
                  <a:spcPct val="90000"/>
                </a:lnSpc>
                <a:spcBef>
                  <a:spcPct val="0"/>
                </a:spcBef>
                <a:spcAft>
                  <a:spcPct val="35000"/>
                </a:spcAft>
                <a:buClrTx/>
                <a:buSzTx/>
                <a:buFontTx/>
                <a:buNone/>
                <a:tabLst/>
                <a:defRPr/>
              </a:pPr>
              <a:r>
                <a:rPr lang="fr" sz="1500" b="0" i="0" u="none" strike="noStrike" kern="1200" cap="none" spc="0" normalizeH="0" noProof="0">
                  <a:ln>
                    <a:noFill/>
                  </a:ln>
                  <a:solidFill>
                    <a:prstClr val="white"/>
                  </a:solidFill>
                  <a:effectLst/>
                  <a:uLnTx/>
                  <a:uFillTx/>
                  <a:latin typeface="Calibri"/>
                  <a:ea typeface="+mn-ea"/>
                  <a:cs typeface="+mn-cs"/>
                </a:rPr>
                <a:t>OUI</a:t>
              </a:r>
            </a:p>
          </p:txBody>
        </p:sp>
      </p:grpSp>
      <p:grpSp>
        <p:nvGrpSpPr>
          <p:cNvPr id="37" name="Group 36">
            <a:extLst>
              <a:ext uri="{FF2B5EF4-FFF2-40B4-BE49-F238E27FC236}">
                <a16:creationId xmlns:a16="http://schemas.microsoft.com/office/drawing/2014/main" id="{82C6B770-25BD-B18A-4CA5-77CD36561822}"/>
              </a:ext>
            </a:extLst>
          </p:cNvPr>
          <p:cNvGrpSpPr/>
          <p:nvPr/>
        </p:nvGrpSpPr>
        <p:grpSpPr>
          <a:xfrm>
            <a:off x="4469365" y="3286426"/>
            <a:ext cx="1134776" cy="435372"/>
            <a:chOff x="1809095" y="804760"/>
            <a:chExt cx="1134776" cy="435372"/>
          </a:xfrm>
        </p:grpSpPr>
        <p:sp>
          <p:nvSpPr>
            <p:cNvPr id="38" name="Rectangle: Rounded Corners 37">
              <a:extLst>
                <a:ext uri="{FF2B5EF4-FFF2-40B4-BE49-F238E27FC236}">
                  <a16:creationId xmlns:a16="http://schemas.microsoft.com/office/drawing/2014/main" id="{2546C577-423E-29D9-09E0-29ACA60B07F9}"/>
                </a:ext>
              </a:extLst>
            </p:cNvPr>
            <p:cNvSpPr/>
            <p:nvPr/>
          </p:nvSpPr>
          <p:spPr>
            <a:xfrm>
              <a:off x="1809095" y="804760"/>
              <a:ext cx="1134776" cy="435372"/>
            </a:xfrm>
            <a:prstGeom prst="roundRect">
              <a:avLst>
                <a:gd name="adj" fmla="val 10000"/>
              </a:avLst>
            </a:prstGeom>
            <a:solidFill>
              <a:schemeClr val="accent1">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39" name="Rectangle: Rounded Corners 4">
              <a:extLst>
                <a:ext uri="{FF2B5EF4-FFF2-40B4-BE49-F238E27FC236}">
                  <a16:creationId xmlns:a16="http://schemas.microsoft.com/office/drawing/2014/main" id="{DBFA4406-1FF7-D457-DD8E-C2C6CD7FB629}"/>
                </a:ext>
              </a:extLst>
            </p:cNvPr>
            <p:cNvSpPr txBox="1"/>
            <p:nvPr/>
          </p:nvSpPr>
          <p:spPr>
            <a:xfrm>
              <a:off x="1821847" y="817512"/>
              <a:ext cx="908907" cy="40986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rtlCol="0" anchor="ctr" anchorCtr="0">
              <a:noAutofit/>
            </a:bodyPr>
            <a:lstStyle/>
            <a:p>
              <a:pPr marL="0" marR="0" lvl="0" indent="0" algn="l" defTabSz="666750" rtl="0" eaLnBrk="1" fontAlgn="auto" latinLnBrk="0" hangingPunct="1">
                <a:lnSpc>
                  <a:spcPct val="90000"/>
                </a:lnSpc>
                <a:spcBef>
                  <a:spcPct val="0"/>
                </a:spcBef>
                <a:spcAft>
                  <a:spcPct val="35000"/>
                </a:spcAft>
                <a:buClrTx/>
                <a:buSzTx/>
                <a:buFontTx/>
                <a:buNone/>
                <a:tabLst/>
                <a:defRPr/>
              </a:pPr>
              <a:r>
                <a:rPr lang="fr" sz="1500" b="0" i="0" u="none" strike="noStrike" kern="1200" cap="none" spc="0" normalizeH="0" noProof="0">
                  <a:ln>
                    <a:noFill/>
                  </a:ln>
                  <a:solidFill>
                    <a:prstClr val="white"/>
                  </a:solidFill>
                  <a:effectLst/>
                  <a:uLnTx/>
                  <a:uFillTx/>
                  <a:latin typeface="Calibri"/>
                  <a:ea typeface="+mn-ea"/>
                  <a:cs typeface="+mn-cs"/>
                </a:rPr>
                <a:t>OUI</a:t>
              </a:r>
            </a:p>
          </p:txBody>
        </p:sp>
      </p:grpSp>
      <p:grpSp>
        <p:nvGrpSpPr>
          <p:cNvPr id="40" name="Group 39">
            <a:extLst>
              <a:ext uri="{FF2B5EF4-FFF2-40B4-BE49-F238E27FC236}">
                <a16:creationId xmlns:a16="http://schemas.microsoft.com/office/drawing/2014/main" id="{2B1BDDE8-3C6F-6EFF-75FC-CD49545CD955}"/>
              </a:ext>
            </a:extLst>
          </p:cNvPr>
          <p:cNvGrpSpPr/>
          <p:nvPr/>
        </p:nvGrpSpPr>
        <p:grpSpPr>
          <a:xfrm>
            <a:off x="4456612" y="4857933"/>
            <a:ext cx="1134776" cy="435372"/>
            <a:chOff x="1809095" y="804760"/>
            <a:chExt cx="1134776" cy="435372"/>
          </a:xfrm>
        </p:grpSpPr>
        <p:sp>
          <p:nvSpPr>
            <p:cNvPr id="41" name="Rectangle: Rounded Corners 40">
              <a:extLst>
                <a:ext uri="{FF2B5EF4-FFF2-40B4-BE49-F238E27FC236}">
                  <a16:creationId xmlns:a16="http://schemas.microsoft.com/office/drawing/2014/main" id="{B19155B6-6050-2695-F405-C0DE25CA5101}"/>
                </a:ext>
              </a:extLst>
            </p:cNvPr>
            <p:cNvSpPr/>
            <p:nvPr/>
          </p:nvSpPr>
          <p:spPr>
            <a:xfrm>
              <a:off x="1809095" y="804760"/>
              <a:ext cx="1134776" cy="435372"/>
            </a:xfrm>
            <a:prstGeom prst="roundRect">
              <a:avLst>
                <a:gd name="adj" fmla="val 10000"/>
              </a:avLst>
            </a:prstGeom>
            <a:solidFill>
              <a:schemeClr val="accent1">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42" name="Rectangle: Rounded Corners 4">
              <a:extLst>
                <a:ext uri="{FF2B5EF4-FFF2-40B4-BE49-F238E27FC236}">
                  <a16:creationId xmlns:a16="http://schemas.microsoft.com/office/drawing/2014/main" id="{F6CFC643-38EB-6837-1016-4EAA03A61C1E}"/>
                </a:ext>
              </a:extLst>
            </p:cNvPr>
            <p:cNvSpPr txBox="1"/>
            <p:nvPr/>
          </p:nvSpPr>
          <p:spPr>
            <a:xfrm>
              <a:off x="1821847" y="817512"/>
              <a:ext cx="908907" cy="40986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rtlCol="0" anchor="ctr" anchorCtr="0">
              <a:noAutofit/>
            </a:bodyPr>
            <a:lstStyle/>
            <a:p>
              <a:pPr marL="0" marR="0" lvl="0" indent="0" algn="l" defTabSz="666750" rtl="0" eaLnBrk="1" fontAlgn="auto" latinLnBrk="0" hangingPunct="1">
                <a:lnSpc>
                  <a:spcPct val="90000"/>
                </a:lnSpc>
                <a:spcBef>
                  <a:spcPct val="0"/>
                </a:spcBef>
                <a:spcAft>
                  <a:spcPct val="35000"/>
                </a:spcAft>
                <a:buClrTx/>
                <a:buSzTx/>
                <a:buFontTx/>
                <a:buNone/>
                <a:tabLst/>
                <a:defRPr/>
              </a:pPr>
              <a:r>
                <a:rPr lang="fr" sz="1500" b="0" i="0" u="none" strike="noStrike" kern="1200" cap="none" spc="0" normalizeH="0" noProof="0">
                  <a:ln>
                    <a:noFill/>
                  </a:ln>
                  <a:solidFill>
                    <a:prstClr val="white"/>
                  </a:solidFill>
                  <a:effectLst/>
                  <a:uLnTx/>
                  <a:uFillTx/>
                  <a:latin typeface="Calibri"/>
                  <a:ea typeface="+mn-ea"/>
                  <a:cs typeface="+mn-cs"/>
                </a:rPr>
                <a:t>OUI</a:t>
              </a:r>
            </a:p>
          </p:txBody>
        </p:sp>
      </p:grpSp>
      <p:grpSp>
        <p:nvGrpSpPr>
          <p:cNvPr id="43" name="Group 42">
            <a:extLst>
              <a:ext uri="{FF2B5EF4-FFF2-40B4-BE49-F238E27FC236}">
                <a16:creationId xmlns:a16="http://schemas.microsoft.com/office/drawing/2014/main" id="{EFF3E1C8-5DCC-1879-D4CC-40AE580D9154}"/>
              </a:ext>
            </a:extLst>
          </p:cNvPr>
          <p:cNvGrpSpPr/>
          <p:nvPr/>
        </p:nvGrpSpPr>
        <p:grpSpPr>
          <a:xfrm>
            <a:off x="4189511" y="2328176"/>
            <a:ext cx="4332479" cy="823399"/>
            <a:chOff x="573411" y="1339613"/>
            <a:chExt cx="4332479" cy="823399"/>
          </a:xfrm>
        </p:grpSpPr>
        <p:sp>
          <p:nvSpPr>
            <p:cNvPr id="44" name="Rectangle: Rounded Corners 43">
              <a:extLst>
                <a:ext uri="{FF2B5EF4-FFF2-40B4-BE49-F238E27FC236}">
                  <a16:creationId xmlns:a16="http://schemas.microsoft.com/office/drawing/2014/main" id="{DB2A6460-CE12-6B15-F800-1E57D3559467}"/>
                </a:ext>
              </a:extLst>
            </p:cNvPr>
            <p:cNvSpPr/>
            <p:nvPr/>
          </p:nvSpPr>
          <p:spPr>
            <a:xfrm>
              <a:off x="573411" y="1339613"/>
              <a:ext cx="4332479" cy="823399"/>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5" name="Rectangle: Rounded Corners 4">
              <a:extLst>
                <a:ext uri="{FF2B5EF4-FFF2-40B4-BE49-F238E27FC236}">
                  <a16:creationId xmlns:a16="http://schemas.microsoft.com/office/drawing/2014/main" id="{6E602639-0C24-EC04-3169-31595B1AC76B}"/>
                </a:ext>
              </a:extLst>
            </p:cNvPr>
            <p:cNvSpPr txBox="1"/>
            <p:nvPr/>
          </p:nvSpPr>
          <p:spPr>
            <a:xfrm>
              <a:off x="573411" y="1363729"/>
              <a:ext cx="3441778" cy="77516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rtlCol="0" anchor="ctr" anchorCtr="0">
              <a:noAutofit/>
            </a:bodyPr>
            <a:lstStyle/>
            <a:p>
              <a:pPr marL="0" marR="0" lvl="0" indent="0" algn="l" defTabSz="666750" rtl="0" eaLnBrk="1" fontAlgn="auto" latinLnBrk="0" hangingPunct="1">
                <a:lnSpc>
                  <a:spcPct val="90000"/>
                </a:lnSpc>
                <a:spcBef>
                  <a:spcPct val="0"/>
                </a:spcBef>
                <a:spcAft>
                  <a:spcPct val="35000"/>
                </a:spcAft>
                <a:buClrTx/>
                <a:buSzTx/>
                <a:buFontTx/>
                <a:buNone/>
                <a:tabLst/>
                <a:defRPr/>
              </a:pPr>
              <a:r>
                <a:rPr lang="fr" sz="1500" b="0" i="0" u="none" strike="noStrike" kern="1200" cap="none" spc="0" normalizeH="0" noProof="0">
                  <a:ln>
                    <a:noFill/>
                  </a:ln>
                  <a:solidFill>
                    <a:prstClr val="white"/>
                  </a:solidFill>
                  <a:effectLst/>
                  <a:uLnTx/>
                  <a:uFillTx/>
                  <a:latin typeface="Calibri"/>
                  <a:ea typeface="+mn-ea"/>
                  <a:cs typeface="+mn-cs"/>
                </a:rPr>
                <a:t>Cette réaction intense a-t-elle un impact sur des tâches essentielles, menace-t-elle la sécurité ou empêche-t-elle la personne de s’adapter sainement ?</a:t>
              </a:r>
            </a:p>
          </p:txBody>
        </p:sp>
      </p:grpSp>
      <p:sp>
        <p:nvSpPr>
          <p:cNvPr id="46" name="Arrow: Down 45">
            <a:extLst>
              <a:ext uri="{FF2B5EF4-FFF2-40B4-BE49-F238E27FC236}">
                <a16:creationId xmlns:a16="http://schemas.microsoft.com/office/drawing/2014/main" id="{27B41402-AC3E-B90E-7634-92698FA8F20F}"/>
              </a:ext>
            </a:extLst>
          </p:cNvPr>
          <p:cNvSpPr/>
          <p:nvPr/>
        </p:nvSpPr>
        <p:spPr>
          <a:xfrm>
            <a:off x="5024002" y="1619125"/>
            <a:ext cx="403403" cy="502767"/>
          </a:xfrm>
          <a:prstGeom prst="down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47" name="Arrow: Down 46">
            <a:extLst>
              <a:ext uri="{FF2B5EF4-FFF2-40B4-BE49-F238E27FC236}">
                <a16:creationId xmlns:a16="http://schemas.microsoft.com/office/drawing/2014/main" id="{697CFD14-1F27-C874-DD44-9B1F67817361}"/>
              </a:ext>
            </a:extLst>
          </p:cNvPr>
          <p:cNvSpPr/>
          <p:nvPr/>
        </p:nvSpPr>
        <p:spPr>
          <a:xfrm>
            <a:off x="5024000" y="3117597"/>
            <a:ext cx="403403" cy="502767"/>
          </a:xfrm>
          <a:prstGeom prst="down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grpSp>
        <p:nvGrpSpPr>
          <p:cNvPr id="48" name="Group 47">
            <a:extLst>
              <a:ext uri="{FF2B5EF4-FFF2-40B4-BE49-F238E27FC236}">
                <a16:creationId xmlns:a16="http://schemas.microsoft.com/office/drawing/2014/main" id="{0DA19354-8C28-2EEA-E628-8C7DF189196E}"/>
              </a:ext>
            </a:extLst>
          </p:cNvPr>
          <p:cNvGrpSpPr/>
          <p:nvPr/>
        </p:nvGrpSpPr>
        <p:grpSpPr>
          <a:xfrm>
            <a:off x="4572000" y="3882414"/>
            <a:ext cx="4332479" cy="859604"/>
            <a:chOff x="1003874" y="2928343"/>
            <a:chExt cx="4473688" cy="807789"/>
          </a:xfrm>
        </p:grpSpPr>
        <p:sp>
          <p:nvSpPr>
            <p:cNvPr id="49" name="Rectangle: Rounded Corners 48">
              <a:extLst>
                <a:ext uri="{FF2B5EF4-FFF2-40B4-BE49-F238E27FC236}">
                  <a16:creationId xmlns:a16="http://schemas.microsoft.com/office/drawing/2014/main" id="{F677042B-3B1D-9B44-5ED9-30C3B523118C}"/>
                </a:ext>
              </a:extLst>
            </p:cNvPr>
            <p:cNvSpPr/>
            <p:nvPr/>
          </p:nvSpPr>
          <p:spPr>
            <a:xfrm>
              <a:off x="1003874" y="2928343"/>
              <a:ext cx="4473688" cy="807789"/>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50" name="Rectangle: Rounded Corners 4">
              <a:extLst>
                <a:ext uri="{FF2B5EF4-FFF2-40B4-BE49-F238E27FC236}">
                  <a16:creationId xmlns:a16="http://schemas.microsoft.com/office/drawing/2014/main" id="{C9D9A81D-69D2-9BA9-8D19-FA95B3FFE7D3}"/>
                </a:ext>
              </a:extLst>
            </p:cNvPr>
            <p:cNvSpPr txBox="1"/>
            <p:nvPr/>
          </p:nvSpPr>
          <p:spPr>
            <a:xfrm>
              <a:off x="1027533" y="2952002"/>
              <a:ext cx="3636462" cy="76047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rtlCol="0" anchor="ctr" anchorCtr="0">
              <a:noAutofit/>
            </a:bodyPr>
            <a:lstStyle/>
            <a:p>
              <a:pPr marL="0" marR="0" lvl="0" indent="0" algn="l" defTabSz="666750" rtl="0" eaLnBrk="1" fontAlgn="auto" latinLnBrk="0" hangingPunct="1">
                <a:lnSpc>
                  <a:spcPct val="90000"/>
                </a:lnSpc>
                <a:spcBef>
                  <a:spcPct val="0"/>
                </a:spcBef>
                <a:spcAft>
                  <a:spcPct val="35000"/>
                </a:spcAft>
                <a:buClrTx/>
                <a:buSzTx/>
                <a:buFontTx/>
                <a:buNone/>
                <a:tabLst/>
                <a:defRPr/>
              </a:pPr>
              <a:r>
                <a:rPr lang="fr" sz="1500" b="0" i="0" u="none" strike="noStrike" kern="1200" cap="none" spc="0" normalizeH="0" noProof="0">
                  <a:ln>
                    <a:noFill/>
                  </a:ln>
                  <a:solidFill>
                    <a:prstClr val="white"/>
                  </a:solidFill>
                  <a:effectLst/>
                  <a:uLnTx/>
                  <a:uFillTx/>
                  <a:latin typeface="Calibri"/>
                  <a:ea typeface="+mn-ea"/>
                  <a:cs typeface="+mn-cs"/>
                </a:rPr>
                <a:t>La détresse est-elle un élément inhabituel du comportement de base de la personne ?</a:t>
              </a:r>
            </a:p>
          </p:txBody>
        </p:sp>
      </p:grpSp>
      <p:sp>
        <p:nvSpPr>
          <p:cNvPr id="51" name="Arrow: Down 50">
            <a:extLst>
              <a:ext uri="{FF2B5EF4-FFF2-40B4-BE49-F238E27FC236}">
                <a16:creationId xmlns:a16="http://schemas.microsoft.com/office/drawing/2014/main" id="{8C6D2DE3-AD5C-AAFD-3E0E-D69FEA5C61AE}"/>
              </a:ext>
            </a:extLst>
          </p:cNvPr>
          <p:cNvSpPr/>
          <p:nvPr/>
        </p:nvSpPr>
        <p:spPr>
          <a:xfrm>
            <a:off x="5024000" y="4947910"/>
            <a:ext cx="403403" cy="502767"/>
          </a:xfrm>
          <a:prstGeom prst="down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52" name="Arrow: Down 51">
            <a:extLst>
              <a:ext uri="{FF2B5EF4-FFF2-40B4-BE49-F238E27FC236}">
                <a16:creationId xmlns:a16="http://schemas.microsoft.com/office/drawing/2014/main" id="{37C445E5-BDDF-AA99-600B-1251A62A9203}"/>
              </a:ext>
            </a:extLst>
          </p:cNvPr>
          <p:cNvSpPr/>
          <p:nvPr/>
        </p:nvSpPr>
        <p:spPr>
          <a:xfrm>
            <a:off x="1223629" y="1876027"/>
            <a:ext cx="403403" cy="502767"/>
          </a:xfrm>
          <a:prstGeom prst="down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53" name="Arrow: Down 52">
            <a:extLst>
              <a:ext uri="{FF2B5EF4-FFF2-40B4-BE49-F238E27FC236}">
                <a16:creationId xmlns:a16="http://schemas.microsoft.com/office/drawing/2014/main" id="{0F9A468C-7F4A-B9EB-BB23-97E5192BB686}"/>
              </a:ext>
            </a:extLst>
          </p:cNvPr>
          <p:cNvSpPr/>
          <p:nvPr/>
        </p:nvSpPr>
        <p:spPr>
          <a:xfrm>
            <a:off x="1154987" y="3458310"/>
            <a:ext cx="403403" cy="502767"/>
          </a:xfrm>
          <a:prstGeom prst="down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54" name="Rectangle: Rounded Corners 53">
            <a:extLst>
              <a:ext uri="{FF2B5EF4-FFF2-40B4-BE49-F238E27FC236}">
                <a16:creationId xmlns:a16="http://schemas.microsoft.com/office/drawing/2014/main" id="{B83A4F91-44C6-48BB-0EFC-7007CC153F09}"/>
              </a:ext>
            </a:extLst>
          </p:cNvPr>
          <p:cNvSpPr/>
          <p:nvPr/>
        </p:nvSpPr>
        <p:spPr>
          <a:xfrm>
            <a:off x="4733411" y="5532333"/>
            <a:ext cx="2578178" cy="79724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 sz="1800" b="1" i="0" u="none" strike="noStrike" kern="1200" cap="none" spc="0" normalizeH="0" noProof="0" dirty="0">
                <a:ln>
                  <a:noFill/>
                </a:ln>
                <a:solidFill>
                  <a:prstClr val="white"/>
                </a:solidFill>
                <a:effectLst/>
                <a:uLnTx/>
                <a:uFillTx/>
                <a:latin typeface="Calibri"/>
                <a:ea typeface="+mn-ea"/>
                <a:cs typeface="+mn-cs"/>
              </a:rPr>
              <a:t>LA TECHNIQUE D’ANCRAGE EST ADAPTÉE</a:t>
            </a:r>
          </a:p>
        </p:txBody>
      </p:sp>
      <p:sp>
        <p:nvSpPr>
          <p:cNvPr id="55" name="Arrow: Down 54">
            <a:extLst>
              <a:ext uri="{FF2B5EF4-FFF2-40B4-BE49-F238E27FC236}">
                <a16:creationId xmlns:a16="http://schemas.microsoft.com/office/drawing/2014/main" id="{A80E2828-2B94-7F75-DCC4-FC0D9067E317}"/>
              </a:ext>
            </a:extLst>
          </p:cNvPr>
          <p:cNvSpPr/>
          <p:nvPr/>
        </p:nvSpPr>
        <p:spPr>
          <a:xfrm>
            <a:off x="1163223" y="4790538"/>
            <a:ext cx="403403" cy="502767"/>
          </a:xfrm>
          <a:prstGeom prst="down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56" name="Rectangle: Rounded Corners 55">
            <a:extLst>
              <a:ext uri="{FF2B5EF4-FFF2-40B4-BE49-F238E27FC236}">
                <a16:creationId xmlns:a16="http://schemas.microsoft.com/office/drawing/2014/main" id="{00F0392F-57CC-9E3E-78CB-831499681C01}"/>
              </a:ext>
            </a:extLst>
          </p:cNvPr>
          <p:cNvSpPr/>
          <p:nvPr/>
        </p:nvSpPr>
        <p:spPr>
          <a:xfrm>
            <a:off x="543322" y="5426138"/>
            <a:ext cx="2578178" cy="797241"/>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 sz="1800" b="1" i="0" u="none" strike="noStrike" kern="1200" cap="none" spc="0" normalizeH="0" noProof="0" dirty="0">
                <a:ln>
                  <a:noFill/>
                </a:ln>
                <a:solidFill>
                  <a:prstClr val="white"/>
                </a:solidFill>
                <a:effectLst/>
                <a:uLnTx/>
                <a:uFillTx/>
                <a:latin typeface="Calibri"/>
                <a:ea typeface="+mn-ea"/>
                <a:cs typeface="+mn-cs"/>
              </a:rPr>
              <a:t>LA TECHNIQUE D’ANCRAGE N’EST PEUT-ÊTRE PAS ADAPTÉE</a:t>
            </a:r>
          </a:p>
        </p:txBody>
      </p:sp>
    </p:spTree>
    <p:extLst>
      <p:ext uri="{BB962C8B-B14F-4D97-AF65-F5344CB8AC3E}">
        <p14:creationId xmlns:p14="http://schemas.microsoft.com/office/powerpoint/2010/main" val="15120038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43418-D8FD-B13F-026C-95A748CED538}"/>
              </a:ext>
            </a:extLst>
          </p:cNvPr>
          <p:cNvSpPr>
            <a:spLocks noGrp="1"/>
          </p:cNvSpPr>
          <p:nvPr>
            <p:ph type="title"/>
          </p:nvPr>
        </p:nvSpPr>
        <p:spPr>
          <a:xfrm>
            <a:off x="171450" y="105530"/>
            <a:ext cx="7886700" cy="611619"/>
          </a:xfrm>
        </p:spPr>
        <p:txBody>
          <a:bodyPr rtlCol="0"/>
          <a:lstStyle/>
          <a:p>
            <a:pPr rtl="0"/>
            <a:r>
              <a:rPr lang="fr"/>
              <a:t>Technique d’ancrage </a:t>
            </a:r>
          </a:p>
        </p:txBody>
      </p:sp>
      <p:sp>
        <p:nvSpPr>
          <p:cNvPr id="3" name="Text Placeholder 2">
            <a:extLst>
              <a:ext uri="{FF2B5EF4-FFF2-40B4-BE49-F238E27FC236}">
                <a16:creationId xmlns:a16="http://schemas.microsoft.com/office/drawing/2014/main" id="{01098EBA-EC71-B619-2247-A45073C8B629}"/>
              </a:ext>
            </a:extLst>
          </p:cNvPr>
          <p:cNvSpPr txBox="1">
            <a:spLocks/>
          </p:cNvSpPr>
          <p:nvPr/>
        </p:nvSpPr>
        <p:spPr>
          <a:xfrm>
            <a:off x="628650" y="1253331"/>
            <a:ext cx="7886700" cy="4351338"/>
          </a:xfrm>
          <a:prstGeom prst="rect">
            <a:avLst/>
          </a:prstGeom>
        </p:spPr>
        <p:txBody>
          <a:bodyPr rtlCol="0"/>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 sz="2800" b="0" i="0" u="none" strike="noStrike" kern="1200" cap="none" spc="0" normalizeH="0" noProof="0">
                <a:ln>
                  <a:noFill/>
                </a:ln>
                <a:solidFill>
                  <a:srgbClr val="44546A"/>
                </a:solidFill>
                <a:effectLst/>
                <a:uLnTx/>
                <a:uFillTx/>
                <a:latin typeface="Calibri"/>
                <a:ea typeface="+mn-ea"/>
                <a:cs typeface="+mn-cs"/>
              </a:rPr>
              <a:t>Asseyez-vous confortablement et</a:t>
            </a:r>
            <a:r>
              <a:rPr lang="fr" sz="2800" b="1" i="0" u="none" strike="noStrike" kern="1200" cap="none" spc="0" normalizeH="0" noProof="0">
                <a:ln>
                  <a:noFill/>
                </a:ln>
                <a:solidFill>
                  <a:srgbClr val="FFC000"/>
                </a:solidFill>
                <a:effectLst/>
                <a:uLnTx/>
                <a:uFillTx/>
                <a:latin typeface="Calibri"/>
                <a:ea typeface="+mn-ea"/>
                <a:cs typeface="+mn-cs"/>
              </a:rPr>
              <a:t> respirez</a:t>
            </a:r>
            <a:r>
              <a:rPr lang="fr" sz="2800" b="0" i="0" u="none" strike="noStrike" kern="1200" cap="none" spc="0" normalizeH="0" noProof="0">
                <a:ln>
                  <a:noFill/>
                </a:ln>
                <a:solidFill>
                  <a:srgbClr val="44546A"/>
                </a:solidFill>
                <a:effectLst/>
                <a:uLnTx/>
                <a:uFillTx/>
                <a:latin typeface="Calibri"/>
                <a:ea typeface="+mn-ea"/>
                <a:cs typeface="+mn-cs"/>
              </a:rPr>
              <a:t> lentement et profondément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 sz="2800" b="0" i="0" u="none" strike="noStrike" kern="1200" cap="none" spc="0" normalizeH="0" noProof="0">
                <a:ln>
                  <a:noFill/>
                </a:ln>
                <a:solidFill>
                  <a:prstClr val="black"/>
                </a:solidFill>
                <a:effectLst/>
                <a:uLnTx/>
                <a:uFillTx/>
                <a:latin typeface="Calibri"/>
                <a:ea typeface="+mn-ea"/>
                <a:cs typeface="+mn-cs"/>
              </a:rPr>
              <a:t>1- </a:t>
            </a:r>
            <a:r>
              <a:rPr lang="fr" sz="2800" b="0" i="0" u="none" strike="noStrike" kern="1200" cap="none" spc="0" normalizeH="0" noProof="0">
                <a:ln>
                  <a:noFill/>
                </a:ln>
                <a:solidFill>
                  <a:srgbClr val="5B9BD5">
                    <a:lumMod val="50000"/>
                  </a:srgbClr>
                </a:solidFill>
                <a:effectLst/>
                <a:uLnTx/>
                <a:uFillTx/>
                <a:latin typeface="Calibri"/>
                <a:ea typeface="+mn-ea"/>
                <a:cs typeface="+mn-cs"/>
              </a:rPr>
              <a:t>Désignez 5 choses non-stressantes que vous voyez</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fr" sz="2400" b="0" i="0" u="none" strike="noStrike" kern="1200" cap="none" spc="0" normalizeH="0" noProof="0">
                <a:ln>
                  <a:noFill/>
                </a:ln>
                <a:solidFill>
                  <a:srgbClr val="5B9BD5">
                    <a:lumMod val="50000"/>
                  </a:srgbClr>
                </a:solidFill>
                <a:effectLst/>
                <a:uLnTx/>
                <a:uFillTx/>
                <a:latin typeface="Calibri"/>
                <a:ea typeface="+mn-ea"/>
                <a:cs typeface="+mn-cs"/>
              </a:rPr>
              <a:t>FAITES UNE PAUSE ET </a:t>
            </a:r>
            <a:r>
              <a:rPr lang="fr" sz="2400" b="1" i="0" u="none" strike="noStrike" kern="1200" cap="none" spc="0" normalizeH="0" noProof="0">
                <a:ln>
                  <a:noFill/>
                </a:ln>
                <a:solidFill>
                  <a:srgbClr val="FFC000"/>
                </a:solidFill>
                <a:effectLst/>
                <a:uLnTx/>
                <a:uFillTx/>
                <a:latin typeface="Calibri"/>
                <a:ea typeface="+mn-ea"/>
                <a:cs typeface="+mn-cs"/>
              </a:rPr>
              <a:t>RESPIREZ</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 sz="2800" b="0" i="0" u="none" strike="noStrike" kern="1200" cap="none" spc="0" normalizeH="0" noProof="0">
                <a:ln>
                  <a:noFill/>
                </a:ln>
                <a:solidFill>
                  <a:prstClr val="black"/>
                </a:solidFill>
                <a:effectLst/>
                <a:uLnTx/>
                <a:uFillTx/>
                <a:latin typeface="Calibri"/>
                <a:ea typeface="+mn-ea"/>
                <a:cs typeface="+mn-cs"/>
              </a:rPr>
              <a:t>2- </a:t>
            </a:r>
            <a:r>
              <a:rPr lang="fr" sz="2800" b="0" i="0" u="none" strike="noStrike" kern="1200" cap="none" spc="0" normalizeH="0" noProof="0">
                <a:ln>
                  <a:noFill/>
                </a:ln>
                <a:solidFill>
                  <a:srgbClr val="5B9BD5">
                    <a:lumMod val="50000"/>
                  </a:srgbClr>
                </a:solidFill>
                <a:effectLst/>
                <a:uLnTx/>
                <a:uFillTx/>
                <a:latin typeface="Calibri"/>
                <a:ea typeface="+mn-ea"/>
                <a:cs typeface="+mn-cs"/>
              </a:rPr>
              <a:t>Désignez 5 sons non-stressants que vous entendez</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fr" sz="2400" b="0" i="0" u="none" strike="noStrike" kern="1200" cap="none" spc="0" normalizeH="0" noProof="0">
                <a:ln>
                  <a:noFill/>
                </a:ln>
                <a:solidFill>
                  <a:srgbClr val="5B9BD5">
                    <a:lumMod val="50000"/>
                  </a:srgbClr>
                </a:solidFill>
                <a:effectLst/>
                <a:uLnTx/>
                <a:uFillTx/>
                <a:latin typeface="Calibri"/>
                <a:ea typeface="+mn-ea"/>
                <a:cs typeface="+mn-cs"/>
              </a:rPr>
              <a:t>FAITES UNE PAUSE ET </a:t>
            </a:r>
            <a:r>
              <a:rPr lang="fr" sz="2400" b="1" i="0" u="none" strike="noStrike" kern="1200" cap="none" spc="0" normalizeH="0" noProof="0">
                <a:ln>
                  <a:noFill/>
                </a:ln>
                <a:solidFill>
                  <a:srgbClr val="FFC000"/>
                </a:solidFill>
                <a:effectLst/>
                <a:uLnTx/>
                <a:uFillTx/>
                <a:latin typeface="Calibri"/>
                <a:ea typeface="+mn-ea"/>
                <a:cs typeface="+mn-cs"/>
              </a:rPr>
              <a:t>RESPIREZ</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 sz="2800" b="0" i="0" u="none" strike="noStrike" kern="1200" cap="none" spc="0" normalizeH="0" noProof="0">
                <a:ln>
                  <a:noFill/>
                </a:ln>
                <a:solidFill>
                  <a:prstClr val="black"/>
                </a:solidFill>
                <a:effectLst/>
                <a:uLnTx/>
                <a:uFillTx/>
                <a:latin typeface="Calibri"/>
                <a:ea typeface="+mn-ea"/>
                <a:cs typeface="+mn-cs"/>
              </a:rPr>
              <a:t>3- </a:t>
            </a:r>
            <a:r>
              <a:rPr lang="fr" sz="2800" b="0" i="0" u="none" strike="noStrike" kern="1200" cap="none" spc="0" normalizeH="0" noProof="0">
                <a:ln>
                  <a:noFill/>
                </a:ln>
                <a:solidFill>
                  <a:srgbClr val="5B9BD5">
                    <a:lumMod val="50000"/>
                  </a:srgbClr>
                </a:solidFill>
                <a:effectLst/>
                <a:uLnTx/>
                <a:uFillTx/>
                <a:latin typeface="Calibri"/>
                <a:ea typeface="+mn-ea"/>
                <a:cs typeface="+mn-cs"/>
              </a:rPr>
              <a:t>Désignez 5 choses non-stressantes que vous ressentez</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fr" sz="2400" b="0" i="0" u="none" strike="noStrike" kern="1200" cap="none" spc="0" normalizeH="0" noProof="0">
                <a:ln>
                  <a:noFill/>
                </a:ln>
                <a:solidFill>
                  <a:srgbClr val="5B9BD5">
                    <a:lumMod val="50000"/>
                  </a:srgbClr>
                </a:solidFill>
                <a:effectLst/>
                <a:uLnTx/>
                <a:uFillTx/>
                <a:latin typeface="Calibri"/>
                <a:ea typeface="+mn-ea"/>
                <a:cs typeface="+mn-cs"/>
              </a:rPr>
              <a:t>FAITES UNE PAUSE ET </a:t>
            </a:r>
            <a:r>
              <a:rPr lang="fr" sz="2400" b="1" i="0" u="none" strike="noStrike" kern="1200" cap="none" spc="0" normalizeH="0" noProof="0">
                <a:ln>
                  <a:noFill/>
                </a:ln>
                <a:solidFill>
                  <a:srgbClr val="FFC000"/>
                </a:solidFill>
                <a:effectLst/>
                <a:uLnTx/>
                <a:uFillTx/>
                <a:latin typeface="Calibri"/>
                <a:ea typeface="+mn-ea"/>
                <a:cs typeface="+mn-cs"/>
              </a:rPr>
              <a:t>RESPIREZ</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877597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AE0FF-4F38-58B8-7C0C-300B6F591B8B}"/>
              </a:ext>
            </a:extLst>
          </p:cNvPr>
          <p:cNvSpPr>
            <a:spLocks noGrp="1"/>
          </p:cNvSpPr>
          <p:nvPr>
            <p:ph type="ctrTitle"/>
          </p:nvPr>
        </p:nvSpPr>
        <p:spPr/>
        <p:txBody>
          <a:bodyPr rtlCol="0"/>
          <a:lstStyle/>
          <a:p>
            <a:pPr rtl="0"/>
            <a:r>
              <a:rPr lang="fr">
                <a:solidFill>
                  <a:schemeClr val="tx1">
                    <a:lumMod val="65000"/>
                    <a:lumOff val="35000"/>
                  </a:schemeClr>
                </a:solidFill>
              </a:rPr>
              <a:t>2. Comment l’approche des PSP peut-elle aider les superviseurs et les RH à apporter un soutien efficace </a:t>
            </a:r>
            <a:endParaRPr lang="en-US" dirty="0">
              <a:solidFill>
                <a:schemeClr val="bg2">
                  <a:lumMod val="50000"/>
                </a:schemeClr>
              </a:solidFill>
            </a:endParaRPr>
          </a:p>
        </p:txBody>
      </p:sp>
      <p:sp>
        <p:nvSpPr>
          <p:cNvPr id="3" name="Subtitle 2">
            <a:extLst>
              <a:ext uri="{FF2B5EF4-FFF2-40B4-BE49-F238E27FC236}">
                <a16:creationId xmlns:a16="http://schemas.microsoft.com/office/drawing/2014/main" id="{39DEE8A5-FF5B-85F2-4B11-BDA0DF9581A2}"/>
              </a:ext>
            </a:extLst>
          </p:cNvPr>
          <p:cNvSpPr>
            <a:spLocks noGrp="1"/>
          </p:cNvSpPr>
          <p:nvPr>
            <p:ph type="subTitle" idx="1"/>
          </p:nvPr>
        </p:nvSpPr>
        <p:spPr/>
        <p:txBody>
          <a:bodyPr rtlCol="0"/>
          <a:lstStyle/>
          <a:p>
            <a:pPr rtl="0"/>
            <a:r>
              <a:rPr lang="fr" sz="3600" b="1" i="1">
                <a:latin typeface="Arial" panose="020B0604020202020204" pitchFamily="34" charset="0"/>
                <a:cs typeface="Arial" panose="020B0604020202020204" pitchFamily="34" charset="0"/>
              </a:rPr>
              <a:t>c. Identifier les besoins et les préoccupations en collaboration</a:t>
            </a:r>
          </a:p>
        </p:txBody>
      </p:sp>
    </p:spTree>
    <p:extLst>
      <p:ext uri="{BB962C8B-B14F-4D97-AF65-F5344CB8AC3E}">
        <p14:creationId xmlns:p14="http://schemas.microsoft.com/office/powerpoint/2010/main" val="38914276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A2237-0621-9576-6911-DD06CB589871}"/>
              </a:ext>
            </a:extLst>
          </p:cNvPr>
          <p:cNvSpPr>
            <a:spLocks noGrp="1"/>
          </p:cNvSpPr>
          <p:nvPr>
            <p:ph type="title"/>
          </p:nvPr>
        </p:nvSpPr>
        <p:spPr/>
        <p:txBody>
          <a:bodyPr rtlCol="0"/>
          <a:lstStyle/>
          <a:p>
            <a:pPr rtl="0"/>
            <a:r>
              <a:rPr lang="fr"/>
              <a:t>Résolution des problèmes</a:t>
            </a:r>
          </a:p>
        </p:txBody>
      </p:sp>
      <p:sp>
        <p:nvSpPr>
          <p:cNvPr id="3" name="Text Placeholder 2">
            <a:extLst>
              <a:ext uri="{FF2B5EF4-FFF2-40B4-BE49-F238E27FC236}">
                <a16:creationId xmlns:a16="http://schemas.microsoft.com/office/drawing/2014/main" id="{1B6191E7-4579-1E92-B98A-A59344665A61}"/>
              </a:ext>
            </a:extLst>
          </p:cNvPr>
          <p:cNvSpPr>
            <a:spLocks noGrp="1"/>
          </p:cNvSpPr>
          <p:nvPr>
            <p:ph type="body" sz="quarter" idx="10"/>
          </p:nvPr>
        </p:nvSpPr>
        <p:spPr>
          <a:xfrm>
            <a:off x="461963" y="1146175"/>
            <a:ext cx="4423936" cy="4862739"/>
          </a:xfrm>
        </p:spPr>
        <p:txBody>
          <a:bodyPr rtlCol="0"/>
          <a:lstStyle/>
          <a:p>
            <a:pPr marL="0" indent="0" rtl="0">
              <a:buNone/>
            </a:pPr>
            <a:r>
              <a:rPr lang="fr" dirty="0"/>
              <a:t>Tout en écoutant activement, soyez à l’affût d’indices sur les préoccupations et les besoins immédiats de la personne. À ce stade, les objectifs sont les suivants :</a:t>
            </a:r>
          </a:p>
          <a:p>
            <a:pPr marL="914400" lvl="1" indent="-457200" rtl="0">
              <a:spcBef>
                <a:spcPts val="600"/>
              </a:spcBef>
              <a:spcAft>
                <a:spcPts val="600"/>
              </a:spcAft>
              <a:buFont typeface="+mj-lt"/>
              <a:buAutoNum type="arabicPeriod"/>
            </a:pPr>
            <a:r>
              <a:rPr lang="fr" sz="2200" dirty="0"/>
              <a:t>Identifier les préoccupations et les besoins immédiats</a:t>
            </a:r>
          </a:p>
          <a:p>
            <a:pPr marL="914400" lvl="1" indent="-457200" rtl="0">
              <a:spcBef>
                <a:spcPts val="600"/>
              </a:spcBef>
              <a:spcAft>
                <a:spcPts val="600"/>
              </a:spcAft>
              <a:buFont typeface="+mj-lt"/>
              <a:buAutoNum type="arabicPeriod"/>
            </a:pPr>
            <a:r>
              <a:rPr lang="fr" sz="2200" dirty="0"/>
              <a:t>Définir les priorités</a:t>
            </a:r>
          </a:p>
          <a:p>
            <a:pPr marL="914400" lvl="1" indent="-457200" rtl="0">
              <a:spcBef>
                <a:spcPts val="600"/>
              </a:spcBef>
              <a:spcAft>
                <a:spcPts val="600"/>
              </a:spcAft>
              <a:buFont typeface="+mj-lt"/>
              <a:buAutoNum type="arabicPeriod"/>
            </a:pPr>
            <a:r>
              <a:rPr lang="fr" sz="2200" dirty="0"/>
              <a:t>Mettre sur pied un plan d’action </a:t>
            </a:r>
          </a:p>
          <a:p>
            <a:pPr lvl="1" rtl="0"/>
            <a:endParaRPr lang="en-US" dirty="0"/>
          </a:p>
          <a:p>
            <a:pPr lvl="1" rtl="0"/>
            <a:endParaRPr lang="en-US" dirty="0"/>
          </a:p>
          <a:p>
            <a:pPr rtl="0"/>
            <a:endParaRPr lang="en-US" dirty="0"/>
          </a:p>
        </p:txBody>
      </p:sp>
      <p:sp>
        <p:nvSpPr>
          <p:cNvPr id="4" name="Text Placeholder 2">
            <a:extLst>
              <a:ext uri="{FF2B5EF4-FFF2-40B4-BE49-F238E27FC236}">
                <a16:creationId xmlns:a16="http://schemas.microsoft.com/office/drawing/2014/main" id="{937B8235-9EDA-69FA-34CD-22BAA84C6DAE}"/>
              </a:ext>
            </a:extLst>
          </p:cNvPr>
          <p:cNvSpPr txBox="1">
            <a:spLocks/>
          </p:cNvSpPr>
          <p:nvPr/>
        </p:nvSpPr>
        <p:spPr>
          <a:xfrm>
            <a:off x="5225146" y="1146175"/>
            <a:ext cx="3314698" cy="4356554"/>
          </a:xfrm>
          <a:prstGeom prst="rect">
            <a:avLst/>
          </a:prstGeom>
          <a:solidFill>
            <a:schemeClr val="accent6">
              <a:lumMod val="20000"/>
              <a:lumOff val="80000"/>
            </a:schemeClr>
          </a:solidFill>
        </p:spPr>
        <p:txBody>
          <a:bodyPr rtlCol="0"/>
          <a:lstStyle>
            <a:lvl1pPr marL="228600" indent="-228600" algn="l" defTabSz="914400" rtl="0"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0">
              <a:buFont typeface="Arial" panose="020B0604020202020204" pitchFamily="34" charset="0"/>
              <a:buNone/>
            </a:pPr>
            <a:r>
              <a:t>Par ailleurs...</a:t>
            </a:r>
          </a:p>
          <a:p>
            <a:pPr marL="465138" indent="-465138" rtl="0">
              <a:buFont typeface="Wingdings" pitchFamily="2" charset="2"/>
              <a:buChar char="ü"/>
            </a:pPr>
            <a:r>
              <a:rPr lang="fr">
                <a:solidFill>
                  <a:schemeClr val="accent6">
                    <a:lumMod val="50000"/>
                  </a:schemeClr>
                </a:solidFill>
              </a:rPr>
              <a:t>Rassurer la personne, en lui indiquant que son bien-être est la priorité</a:t>
            </a:r>
          </a:p>
          <a:p>
            <a:pPr marL="465138" indent="-465138" rtl="0">
              <a:buFont typeface="Wingdings" pitchFamily="2" charset="2"/>
              <a:buChar char="ü"/>
            </a:pPr>
            <a:r>
              <a:rPr lang="fr">
                <a:solidFill>
                  <a:schemeClr val="accent6">
                    <a:lumMod val="50000"/>
                  </a:schemeClr>
                </a:solidFill>
              </a:rPr>
              <a:t>Réduire la pression liée au travail, le plus possible</a:t>
            </a:r>
          </a:p>
          <a:p>
            <a:pPr lvl="1" rtl="0"/>
            <a:endParaRPr lang="en-US" dirty="0"/>
          </a:p>
          <a:p>
            <a:pPr lvl="1" rtl="0"/>
            <a:endParaRPr lang="en-US" dirty="0"/>
          </a:p>
          <a:p>
            <a:pPr rtl="0"/>
            <a:endParaRPr lang="en-US" dirty="0"/>
          </a:p>
        </p:txBody>
      </p:sp>
    </p:spTree>
    <p:extLst>
      <p:ext uri="{BB962C8B-B14F-4D97-AF65-F5344CB8AC3E}">
        <p14:creationId xmlns:p14="http://schemas.microsoft.com/office/powerpoint/2010/main" val="38878198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231BE-A74F-C780-8543-2EBD6A2AA232}"/>
              </a:ext>
            </a:extLst>
          </p:cNvPr>
          <p:cNvSpPr>
            <a:spLocks noGrp="1"/>
          </p:cNvSpPr>
          <p:nvPr>
            <p:ph type="title"/>
          </p:nvPr>
        </p:nvSpPr>
        <p:spPr/>
        <p:txBody>
          <a:bodyPr rtlCol="0"/>
          <a:lstStyle/>
          <a:p>
            <a:pPr rtl="0"/>
            <a:r>
              <a:rPr lang="fr"/>
              <a:t>Déclarations &amp; questions qui peuvent aider</a:t>
            </a:r>
          </a:p>
        </p:txBody>
      </p:sp>
      <p:sp>
        <p:nvSpPr>
          <p:cNvPr id="3" name="Text Placeholder 2">
            <a:extLst>
              <a:ext uri="{FF2B5EF4-FFF2-40B4-BE49-F238E27FC236}">
                <a16:creationId xmlns:a16="http://schemas.microsoft.com/office/drawing/2014/main" id="{DBAFDEB9-1649-8A39-F3E7-198D69F24736}"/>
              </a:ext>
            </a:extLst>
          </p:cNvPr>
          <p:cNvSpPr>
            <a:spLocks noGrp="1"/>
          </p:cNvSpPr>
          <p:nvPr>
            <p:ph type="body" sz="quarter" idx="10"/>
          </p:nvPr>
        </p:nvSpPr>
        <p:spPr/>
        <p:txBody>
          <a:bodyPr rtlCol="0"/>
          <a:lstStyle/>
          <a:p>
            <a:pPr marL="0" indent="0" rtl="0">
              <a:buNone/>
            </a:pPr>
            <a:r>
              <a:rPr lang="fr"/>
              <a:t>Quelques outils de communication et questions pouvant être utiles :</a:t>
            </a:r>
          </a:p>
          <a:p>
            <a:pPr lvl="1" rtl="0"/>
            <a:r>
              <a:rPr lang="fr" sz="2600"/>
              <a:t>Cela me semble vraiment difficile.</a:t>
            </a:r>
          </a:p>
          <a:p>
            <a:pPr lvl="1" rtl="0"/>
            <a:r>
              <a:rPr lang="fr" sz="2600"/>
              <a:t>Quel est le problème le plus urgent en ce moment ?</a:t>
            </a:r>
          </a:p>
          <a:p>
            <a:pPr lvl="1" rtl="0"/>
            <a:r>
              <a:rPr lang="fr" sz="2600"/>
              <a:t>Comment pourrais-je vous aider/soutenir au mieux durant cette période ?</a:t>
            </a:r>
          </a:p>
          <a:p>
            <a:pPr lvl="1" rtl="0"/>
            <a:r>
              <a:rPr lang="fr" sz="2600"/>
              <a:t>Qu’est-ce qu’un collègue (ou ami) de confiance dirait à ce sujet ?</a:t>
            </a:r>
          </a:p>
          <a:p>
            <a:pPr rtl="0"/>
            <a:endParaRPr lang="en-US" dirty="0"/>
          </a:p>
        </p:txBody>
      </p:sp>
    </p:spTree>
    <p:extLst>
      <p:ext uri="{BB962C8B-B14F-4D97-AF65-F5344CB8AC3E}">
        <p14:creationId xmlns:p14="http://schemas.microsoft.com/office/powerpoint/2010/main" val="7100101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AE0FF-4F38-58B8-7C0C-300B6F591B8B}"/>
              </a:ext>
            </a:extLst>
          </p:cNvPr>
          <p:cNvSpPr>
            <a:spLocks noGrp="1"/>
          </p:cNvSpPr>
          <p:nvPr>
            <p:ph type="ctrTitle"/>
          </p:nvPr>
        </p:nvSpPr>
        <p:spPr/>
        <p:txBody>
          <a:bodyPr rtlCol="0"/>
          <a:lstStyle/>
          <a:p>
            <a:pPr rtl="0"/>
            <a:r>
              <a:rPr lang="fr">
                <a:solidFill>
                  <a:schemeClr val="tx1">
                    <a:lumMod val="65000"/>
                    <a:lumOff val="35000"/>
                  </a:schemeClr>
                </a:solidFill>
              </a:rPr>
              <a:t>2. Comment l’approche des PSP peut-elle aider les superviseurs et les RH à apporter un soutien efficace </a:t>
            </a:r>
            <a:endParaRPr lang="en-US" dirty="0">
              <a:solidFill>
                <a:schemeClr val="bg2">
                  <a:lumMod val="50000"/>
                </a:schemeClr>
              </a:solidFill>
            </a:endParaRPr>
          </a:p>
        </p:txBody>
      </p:sp>
      <p:sp>
        <p:nvSpPr>
          <p:cNvPr id="3" name="Subtitle 2">
            <a:extLst>
              <a:ext uri="{FF2B5EF4-FFF2-40B4-BE49-F238E27FC236}">
                <a16:creationId xmlns:a16="http://schemas.microsoft.com/office/drawing/2014/main" id="{39DEE8A5-FF5B-85F2-4B11-BDA0DF9581A2}"/>
              </a:ext>
            </a:extLst>
          </p:cNvPr>
          <p:cNvSpPr>
            <a:spLocks noGrp="1"/>
          </p:cNvSpPr>
          <p:nvPr>
            <p:ph type="subTitle" idx="1"/>
          </p:nvPr>
        </p:nvSpPr>
        <p:spPr/>
        <p:txBody>
          <a:bodyPr rtlCol="0"/>
          <a:lstStyle/>
          <a:p>
            <a:pPr rtl="0"/>
            <a:r>
              <a:rPr lang="fr" sz="3600" b="1" i="1"/>
              <a:t>d</a:t>
            </a:r>
            <a:r>
              <a:rPr lang="fr" sz="3600" b="1" i="1">
                <a:latin typeface="Arial" panose="020B0604020202020204" pitchFamily="34" charset="0"/>
                <a:cs typeface="Arial" panose="020B0604020202020204" pitchFamily="34" charset="0"/>
              </a:rPr>
              <a:t>. Mettre en relation avec les ressources internes et externes</a:t>
            </a:r>
          </a:p>
        </p:txBody>
      </p:sp>
    </p:spTree>
    <p:extLst>
      <p:ext uri="{BB962C8B-B14F-4D97-AF65-F5344CB8AC3E}">
        <p14:creationId xmlns:p14="http://schemas.microsoft.com/office/powerpoint/2010/main" val="3264529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A9E52-26A6-F53D-1B1A-C1CF68BFDCBD}"/>
              </a:ext>
            </a:extLst>
          </p:cNvPr>
          <p:cNvSpPr>
            <a:spLocks noGrp="1"/>
          </p:cNvSpPr>
          <p:nvPr>
            <p:ph type="title"/>
          </p:nvPr>
        </p:nvSpPr>
        <p:spPr/>
        <p:txBody>
          <a:bodyPr rtlCol="0"/>
          <a:lstStyle/>
          <a:p>
            <a:pPr rtl="0"/>
            <a:r>
              <a:rPr lang="fr"/>
              <a:t>Comment </a:t>
            </a:r>
            <a:r>
              <a:rPr lang="fr" sz="2800">
                <a:latin typeface="Arial" panose="020B0604020202020204" pitchFamily="34" charset="0"/>
                <a:cs typeface="Arial" panose="020B0604020202020204" pitchFamily="34" charset="0"/>
              </a:rPr>
              <a:t>mettre en relation avec les ressources internes et externes</a:t>
            </a:r>
            <a:endParaRPr lang="en-US" dirty="0"/>
          </a:p>
        </p:txBody>
      </p:sp>
      <p:pic>
        <p:nvPicPr>
          <p:cNvPr id="11" name="Picture 10">
            <a:extLst>
              <a:ext uri="{FF2B5EF4-FFF2-40B4-BE49-F238E27FC236}">
                <a16:creationId xmlns:a16="http://schemas.microsoft.com/office/drawing/2014/main" id="{F854E96D-D6E8-73AB-8026-0F619472A8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5999" y="932485"/>
            <a:ext cx="6867525" cy="5192148"/>
          </a:xfrm>
          <a:prstGeom prst="rect">
            <a:avLst/>
          </a:prstGeom>
        </p:spPr>
      </p:pic>
      <p:sp>
        <p:nvSpPr>
          <p:cNvPr id="3" name="Text Placeholder 2">
            <a:extLst>
              <a:ext uri="{FF2B5EF4-FFF2-40B4-BE49-F238E27FC236}">
                <a16:creationId xmlns:a16="http://schemas.microsoft.com/office/drawing/2014/main" id="{F5256C74-659A-5B90-D645-8B35E33BCAD7}"/>
              </a:ext>
            </a:extLst>
          </p:cNvPr>
          <p:cNvSpPr>
            <a:spLocks noGrp="1"/>
          </p:cNvSpPr>
          <p:nvPr>
            <p:ph type="body" sz="quarter" idx="10"/>
          </p:nvPr>
        </p:nvSpPr>
        <p:spPr>
          <a:xfrm>
            <a:off x="2438400" y="932484"/>
            <a:ext cx="6502400" cy="5192147"/>
          </a:xfrm>
        </p:spPr>
        <p:txBody>
          <a:bodyPr rtlCol="0"/>
          <a:lstStyle/>
          <a:p>
            <a:pPr marL="514350" indent="-514350" rtl="0">
              <a:buFont typeface="+mj-lt"/>
              <a:buAutoNum type="arabicPeriod"/>
            </a:pPr>
            <a:r>
              <a:rPr lang="fr" sz="2400" dirty="0"/>
              <a:t>Fournir des informations sur les réactions courantes au stress et les stratégies d’adaptation efficaces.</a:t>
            </a:r>
          </a:p>
          <a:p>
            <a:pPr marL="514350" indent="-514350" rtl="0">
              <a:buFont typeface="+mj-lt"/>
              <a:buAutoNum type="arabicPeriod"/>
            </a:pPr>
            <a:r>
              <a:rPr lang="fr" sz="2400" dirty="0"/>
              <a:t>Encourager la personne à prendre soin d’elle</a:t>
            </a:r>
          </a:p>
          <a:p>
            <a:pPr marL="514350" indent="-514350" rtl="0">
              <a:buFont typeface="+mj-lt"/>
              <a:buAutoNum type="arabicPeriod"/>
            </a:pPr>
            <a:r>
              <a:rPr lang="fr" sz="2400" dirty="0"/>
              <a:t>Mettre la personne en relation avec d’autres sources de soutien</a:t>
            </a:r>
          </a:p>
          <a:p>
            <a:pPr marL="1314450" lvl="1" indent="-477838" rtl="0"/>
            <a:r>
              <a:rPr lang="fr" dirty="0"/>
              <a:t>Ressources professionnelles</a:t>
            </a:r>
          </a:p>
          <a:p>
            <a:pPr marL="1314450" lvl="1" indent="-477838" rtl="0"/>
            <a:r>
              <a:rPr lang="fr" dirty="0"/>
              <a:t>Soutien social</a:t>
            </a:r>
          </a:p>
          <a:p>
            <a:pPr marL="1314450" lvl="1" indent="-477838" rtl="0"/>
            <a:r>
              <a:rPr lang="fr" dirty="0"/>
              <a:t>Possibilités de congés et avantages sociaux via les RH</a:t>
            </a:r>
          </a:p>
          <a:p>
            <a:pPr marL="514350" indent="-514350" rtl="0">
              <a:buFont typeface="+mj-lt"/>
              <a:buAutoNum type="arabicPeriod"/>
            </a:pPr>
            <a:r>
              <a:rPr lang="fr" sz="2400" dirty="0"/>
              <a:t>Dire à la personne que vous allez revenir vers elle et prendre de ses nouvelles</a:t>
            </a:r>
          </a:p>
        </p:txBody>
      </p:sp>
      <p:sp>
        <p:nvSpPr>
          <p:cNvPr id="4" name="Text Placeholder 2">
            <a:extLst>
              <a:ext uri="{FF2B5EF4-FFF2-40B4-BE49-F238E27FC236}">
                <a16:creationId xmlns:a16="http://schemas.microsoft.com/office/drawing/2014/main" id="{178E653A-3F2B-22C2-026F-C54F1622319D}"/>
              </a:ext>
            </a:extLst>
          </p:cNvPr>
          <p:cNvSpPr txBox="1">
            <a:spLocks/>
          </p:cNvSpPr>
          <p:nvPr/>
        </p:nvSpPr>
        <p:spPr>
          <a:xfrm>
            <a:off x="203201" y="1500459"/>
            <a:ext cx="2022476" cy="4056195"/>
          </a:xfrm>
          <a:prstGeom prst="rect">
            <a:avLst/>
          </a:prstGeom>
          <a:solidFill>
            <a:schemeClr val="accent6">
              <a:lumMod val="20000"/>
              <a:lumOff val="80000"/>
            </a:schemeClr>
          </a:solidFill>
        </p:spPr>
        <p:txBody>
          <a:bodyPr rtlCol="0"/>
          <a:lstStyle>
            <a:lvl1pPr marL="228600" indent="-228600" algn="l" defTabSz="914400" rtl="0"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0">
              <a:spcAft>
                <a:spcPts val="1000"/>
              </a:spcAft>
              <a:buNone/>
            </a:pPr>
            <a:endParaRPr lang="en-US" sz="3600" b="1" dirty="0">
              <a:solidFill>
                <a:schemeClr val="accent6">
                  <a:lumMod val="75000"/>
                </a:schemeClr>
              </a:solidFill>
            </a:endParaRPr>
          </a:p>
          <a:p>
            <a:pPr marL="0" indent="0" rtl="0">
              <a:spcAft>
                <a:spcPts val="1000"/>
              </a:spcAft>
              <a:buNone/>
            </a:pPr>
            <a:endParaRPr lang="en-US" sz="3600" b="1" dirty="0">
              <a:solidFill>
                <a:schemeClr val="accent6">
                  <a:lumMod val="75000"/>
                </a:schemeClr>
              </a:solidFill>
            </a:endParaRPr>
          </a:p>
          <a:p>
            <a:pPr marL="0" indent="0" rtl="0">
              <a:spcAft>
                <a:spcPts val="1000"/>
              </a:spcAft>
              <a:buNone/>
            </a:pPr>
            <a:endParaRPr lang="en-US" sz="3600" b="1" dirty="0">
              <a:solidFill>
                <a:schemeClr val="accent6">
                  <a:lumMod val="75000"/>
                </a:schemeClr>
              </a:solidFill>
            </a:endParaRPr>
          </a:p>
          <a:p>
            <a:pPr marL="0" indent="0" rtl="0">
              <a:spcAft>
                <a:spcPts val="1000"/>
              </a:spcAft>
              <a:buNone/>
            </a:pPr>
            <a:endParaRPr lang="en-US" sz="3600" b="1" dirty="0">
              <a:solidFill>
                <a:schemeClr val="accent6">
                  <a:lumMod val="75000"/>
                </a:schemeClr>
              </a:solidFill>
            </a:endParaRPr>
          </a:p>
          <a:p>
            <a:pPr marL="0" indent="0" rtl="0">
              <a:spcAft>
                <a:spcPts val="1000"/>
              </a:spcAft>
              <a:buNone/>
            </a:pPr>
            <a:r>
              <a:rPr lang="fr" sz="3600" b="1">
                <a:solidFill>
                  <a:schemeClr val="accent6">
                    <a:lumMod val="75000"/>
                  </a:schemeClr>
                </a:solidFill>
              </a:rPr>
              <a:t>METTRE EN RELATION</a:t>
            </a:r>
            <a:endParaRPr lang="en-US" dirty="0"/>
          </a:p>
        </p:txBody>
      </p:sp>
    </p:spTree>
    <p:extLst>
      <p:ext uri="{BB962C8B-B14F-4D97-AF65-F5344CB8AC3E}">
        <p14:creationId xmlns:p14="http://schemas.microsoft.com/office/powerpoint/2010/main" val="19366661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87ACF-7F2E-E548-B89E-251F8F30003B}"/>
              </a:ext>
            </a:extLst>
          </p:cNvPr>
          <p:cNvSpPr>
            <a:spLocks noGrp="1"/>
          </p:cNvSpPr>
          <p:nvPr>
            <p:ph type="title"/>
          </p:nvPr>
        </p:nvSpPr>
        <p:spPr/>
        <p:txBody>
          <a:bodyPr rtlCol="0"/>
          <a:lstStyle/>
          <a:p>
            <a:pPr rtl="0"/>
            <a:r>
              <a:rPr lang="fr"/>
              <a:t>Resources de l’IRC pour apporter un soutien</a:t>
            </a:r>
          </a:p>
        </p:txBody>
      </p:sp>
      <p:sp>
        <p:nvSpPr>
          <p:cNvPr id="4" name="Text Placeholder 3">
            <a:extLst>
              <a:ext uri="{FF2B5EF4-FFF2-40B4-BE49-F238E27FC236}">
                <a16:creationId xmlns:a16="http://schemas.microsoft.com/office/drawing/2014/main" id="{4FD3EB6C-E10F-B24F-A539-94B531A98C42}"/>
              </a:ext>
            </a:extLst>
          </p:cNvPr>
          <p:cNvSpPr>
            <a:spLocks noGrp="1"/>
          </p:cNvSpPr>
          <p:nvPr>
            <p:ph type="body" sz="quarter" idx="10"/>
          </p:nvPr>
        </p:nvSpPr>
        <p:spPr>
          <a:xfrm>
            <a:off x="2616200" y="1037318"/>
            <a:ext cx="5961744" cy="4674054"/>
          </a:xfrm>
        </p:spPr>
        <p:txBody>
          <a:bodyPr rtlCol="0"/>
          <a:lstStyle/>
          <a:p>
            <a:pPr marL="514350" indent="-514350" rtl="0">
              <a:buFont typeface="+mj-lt"/>
              <a:buAutoNum type="arabicPeriod"/>
            </a:pPr>
            <a:r>
              <a:rPr lang="fr" sz="2200" b="1"/>
              <a:t>Programme d’Aide aux Employés et de Résilience (EARP) </a:t>
            </a:r>
          </a:p>
          <a:p>
            <a:pPr lvl="1" rtl="0">
              <a:buFontTx/>
              <a:buChar char="-"/>
            </a:pPr>
            <a:r>
              <a:rPr lang="fr" sz="2200"/>
              <a:t>Consultations avec les superviseurs</a:t>
            </a:r>
          </a:p>
          <a:p>
            <a:pPr lvl="1" rtl="0">
              <a:buFontTx/>
              <a:buChar char="-"/>
            </a:pPr>
            <a:r>
              <a:rPr lang="fr" sz="2200"/>
              <a:t>Planification personnalisée de la résilience</a:t>
            </a:r>
          </a:p>
          <a:p>
            <a:pPr lvl="1" rtl="0">
              <a:spcAft>
                <a:spcPts val="600"/>
              </a:spcAft>
              <a:buFontTx/>
              <a:buChar char="-"/>
            </a:pPr>
            <a:r>
              <a:rPr lang="fr" sz="2200"/>
              <a:t>Conseil</a:t>
            </a:r>
          </a:p>
          <a:p>
            <a:pPr marL="514350" indent="-514350" rtl="0">
              <a:buFont typeface="+mj-lt"/>
              <a:buAutoNum type="arabicPeriod"/>
            </a:pPr>
            <a:r>
              <a:rPr lang="fr" sz="2200" b="1"/>
              <a:t>Ressources pédagogiques</a:t>
            </a:r>
          </a:p>
          <a:p>
            <a:pPr marL="457200" lvl="1" indent="0" rtl="0">
              <a:buNone/>
            </a:pPr>
            <a:r>
              <a:rPr lang="fr" sz="2200"/>
              <a:t>-  Page relative au Devoir de Diligence de l’IRC : </a:t>
            </a:r>
            <a:r>
              <a:rPr lang="fr" sz="2200">
                <a:hlinkClick r:id="rId3"/>
              </a:rPr>
              <a:t>https://doc.rescue.org/</a:t>
            </a:r>
          </a:p>
          <a:p>
            <a:pPr marL="514350" indent="-514350" rtl="0">
              <a:buFont typeface="+mj-lt"/>
              <a:buAutoNum type="arabicPeriod"/>
            </a:pPr>
            <a:endParaRPr lang="en-US" sz="2200" b="1" dirty="0"/>
          </a:p>
          <a:p>
            <a:pPr marL="514350" indent="-514350" rtl="0">
              <a:buFont typeface="+mj-lt"/>
              <a:buAutoNum type="arabicPeriod"/>
            </a:pPr>
            <a:r>
              <a:rPr lang="fr" sz="2200" b="1"/>
              <a:t>Transmettre par e-</a:t>
            </a:r>
            <a:r>
              <a:rPr lang="en" sz="2200" b="1"/>
              <a:t>mail les questions liées à la santé </a:t>
            </a:r>
            <a:r>
              <a:rPr lang="en" sz="2200"/>
              <a:t>au service d’assistance dédié au personnel de l’IRC : </a:t>
            </a:r>
            <a:r>
              <a:rPr lang="fr" sz="2200">
                <a:hlinkClick r:id="rId4"/>
              </a:rPr>
              <a:t>DutyOfCare@rescue.org</a:t>
            </a:r>
            <a:r>
              <a:rPr lang="fr" sz="2200"/>
              <a:t> </a:t>
            </a:r>
            <a:endParaRPr lang="en-US" dirty="0"/>
          </a:p>
          <a:p>
            <a:pPr lvl="1" rtl="0">
              <a:buFontTx/>
              <a:buChar char="-"/>
            </a:pPr>
            <a:endParaRPr lang="en-US" dirty="0"/>
          </a:p>
          <a:p>
            <a:pPr marL="971550" lvl="1" indent="-514350" rtl="0">
              <a:buFont typeface="+mj-lt"/>
              <a:buAutoNum type="arabicPeriod"/>
            </a:pPr>
            <a:endParaRPr lang="en-US" dirty="0"/>
          </a:p>
        </p:txBody>
      </p:sp>
      <p:sp>
        <p:nvSpPr>
          <p:cNvPr id="3" name="Text Placeholder 2">
            <a:extLst>
              <a:ext uri="{FF2B5EF4-FFF2-40B4-BE49-F238E27FC236}">
                <a16:creationId xmlns:a16="http://schemas.microsoft.com/office/drawing/2014/main" id="{AAE74735-7069-045C-14FC-134710D47FD4}"/>
              </a:ext>
            </a:extLst>
          </p:cNvPr>
          <p:cNvSpPr txBox="1">
            <a:spLocks/>
          </p:cNvSpPr>
          <p:nvPr/>
        </p:nvSpPr>
        <p:spPr>
          <a:xfrm>
            <a:off x="203201" y="1500459"/>
            <a:ext cx="2022476" cy="4056195"/>
          </a:xfrm>
          <a:prstGeom prst="rect">
            <a:avLst/>
          </a:prstGeom>
          <a:solidFill>
            <a:schemeClr val="accent6">
              <a:lumMod val="20000"/>
              <a:lumOff val="80000"/>
            </a:schemeClr>
          </a:solidFill>
        </p:spPr>
        <p:txBody>
          <a:bodyPr rtlCol="0"/>
          <a:lstStyle>
            <a:lvl1pPr marL="228600" indent="-228600" algn="l" defTabSz="914400" rtl="0"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0">
              <a:spcAft>
                <a:spcPts val="1000"/>
              </a:spcAft>
              <a:buNone/>
            </a:pPr>
            <a:endParaRPr lang="en-US" sz="3600" b="1" dirty="0">
              <a:solidFill>
                <a:schemeClr val="accent6">
                  <a:lumMod val="75000"/>
                </a:schemeClr>
              </a:solidFill>
            </a:endParaRPr>
          </a:p>
          <a:p>
            <a:pPr marL="0" indent="0" rtl="0">
              <a:spcAft>
                <a:spcPts val="1000"/>
              </a:spcAft>
              <a:buNone/>
            </a:pPr>
            <a:r>
              <a:rPr lang="fr" sz="3600" b="1" dirty="0">
                <a:solidFill>
                  <a:schemeClr val="accent6">
                    <a:lumMod val="75000"/>
                  </a:schemeClr>
                </a:solidFill>
              </a:rPr>
              <a:t>METTRE EN RELATION</a:t>
            </a:r>
            <a:endParaRPr lang="en-US" dirty="0"/>
          </a:p>
        </p:txBody>
      </p:sp>
    </p:spTree>
    <p:extLst>
      <p:ext uri="{BB962C8B-B14F-4D97-AF65-F5344CB8AC3E}">
        <p14:creationId xmlns:p14="http://schemas.microsoft.com/office/powerpoint/2010/main" val="28850460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3AAA6-DE2F-55CE-5B18-FC6D5082D425}"/>
              </a:ext>
            </a:extLst>
          </p:cNvPr>
          <p:cNvSpPr>
            <a:spLocks noGrp="1"/>
          </p:cNvSpPr>
          <p:nvPr>
            <p:ph type="title"/>
          </p:nvPr>
        </p:nvSpPr>
        <p:spPr/>
        <p:txBody>
          <a:bodyPr rtlCol="0"/>
          <a:lstStyle/>
          <a:p>
            <a:pPr rtl="0"/>
            <a:r>
              <a:rPr lang="fr"/>
              <a:t>Séance du jour</a:t>
            </a:r>
          </a:p>
        </p:txBody>
      </p:sp>
      <p:sp>
        <p:nvSpPr>
          <p:cNvPr id="3" name="Text Placeholder 2">
            <a:extLst>
              <a:ext uri="{FF2B5EF4-FFF2-40B4-BE49-F238E27FC236}">
                <a16:creationId xmlns:a16="http://schemas.microsoft.com/office/drawing/2014/main" id="{A91A587F-94C1-6B2E-5403-2449DA24E98C}"/>
              </a:ext>
            </a:extLst>
          </p:cNvPr>
          <p:cNvSpPr>
            <a:spLocks noGrp="1"/>
          </p:cNvSpPr>
          <p:nvPr>
            <p:ph type="body" sz="quarter" idx="10"/>
          </p:nvPr>
        </p:nvSpPr>
        <p:spPr>
          <a:xfrm>
            <a:off x="356487" y="1041088"/>
            <a:ext cx="8623740" cy="5205165"/>
          </a:xfrm>
        </p:spPr>
        <p:txBody>
          <a:bodyPr rtlCol="0"/>
          <a:lstStyle/>
          <a:p>
            <a:pPr marL="514350" indent="-514350" rtl="0">
              <a:spcBef>
                <a:spcPts val="600"/>
              </a:spcBef>
              <a:spcAft>
                <a:spcPts val="600"/>
              </a:spcAft>
              <a:buFont typeface="+mj-lt"/>
              <a:buAutoNum type="arabicPeriod"/>
            </a:pPr>
            <a:r>
              <a:rPr lang="fr" sz="2000" dirty="0"/>
              <a:t>Présentation des PSP </a:t>
            </a:r>
          </a:p>
          <a:p>
            <a:pPr marL="914400" lvl="1" indent="-457200" rtl="0">
              <a:spcBef>
                <a:spcPts val="600"/>
              </a:spcBef>
              <a:spcAft>
                <a:spcPts val="600"/>
              </a:spcAft>
              <a:buFont typeface="+mj-lt"/>
              <a:buAutoNum type="alphaLcPeriod"/>
            </a:pPr>
            <a:r>
              <a:rPr lang="fr" sz="2000" dirty="0"/>
              <a:t>Que sont les PSP (et qu’est-ce que ce n’est </a:t>
            </a:r>
            <a:r>
              <a:rPr lang="fr" sz="2000" u="sng" dirty="0"/>
              <a:t>pas</a:t>
            </a:r>
            <a:r>
              <a:rPr lang="fr" sz="2000" dirty="0"/>
              <a:t>) ?</a:t>
            </a:r>
          </a:p>
          <a:p>
            <a:pPr marL="914400" lvl="1" indent="-457200" rtl="0">
              <a:spcBef>
                <a:spcPts val="600"/>
              </a:spcBef>
              <a:spcAft>
                <a:spcPts val="600"/>
              </a:spcAft>
              <a:buFont typeface="+mj-lt"/>
              <a:buAutoNum type="alphaLcPeriod"/>
            </a:pPr>
            <a:r>
              <a:rPr lang="fr" sz="2000" dirty="0"/>
              <a:t>Principes d’action des PSP : Regarder, Écouter, Mettre en relation</a:t>
            </a:r>
          </a:p>
          <a:p>
            <a:pPr marL="514350" indent="-514350" rtl="0">
              <a:spcBef>
                <a:spcPts val="600"/>
              </a:spcBef>
              <a:spcAft>
                <a:spcPts val="600"/>
              </a:spcAft>
              <a:buFont typeface="+mj-lt"/>
              <a:buAutoNum type="arabicPeriod"/>
            </a:pPr>
            <a:r>
              <a:rPr lang="fr" sz="2000" dirty="0"/>
              <a:t>Comment l’approche des PSP peut-elle aider les superviseurs et les RH à répondre de manière encourageante face aux employés en détresse et à :</a:t>
            </a:r>
          </a:p>
          <a:p>
            <a:pPr marL="914400" lvl="1" indent="-457200" rtl="0">
              <a:spcBef>
                <a:spcPts val="600"/>
              </a:spcBef>
              <a:spcAft>
                <a:spcPts val="600"/>
              </a:spcAft>
              <a:buFont typeface="+mj-lt"/>
              <a:buAutoNum type="alphaLcPeriod"/>
            </a:pPr>
            <a:r>
              <a:rPr lang="fr" sz="2000" dirty="0"/>
              <a:t>Observer et détecter les changements de comportement, d’humeur ou de performance qui suggèrent qu’une personne est en détresse</a:t>
            </a:r>
          </a:p>
          <a:p>
            <a:pPr marL="914400" lvl="1" indent="-457200" rtl="0">
              <a:spcBef>
                <a:spcPts val="600"/>
              </a:spcBef>
              <a:spcAft>
                <a:spcPts val="600"/>
              </a:spcAft>
              <a:buFont typeface="+mj-lt"/>
              <a:buAutoNum type="alphaLcPeriod"/>
            </a:pPr>
            <a:r>
              <a:rPr lang="fr" sz="2000" dirty="0"/>
              <a:t>Répondre à la détresse</a:t>
            </a:r>
          </a:p>
          <a:p>
            <a:pPr marL="914400" lvl="1" indent="-457200" rtl="0">
              <a:spcBef>
                <a:spcPts val="600"/>
              </a:spcBef>
              <a:spcAft>
                <a:spcPts val="600"/>
              </a:spcAft>
              <a:buFont typeface="+mj-lt"/>
              <a:buAutoNum type="alphaLcPeriod"/>
            </a:pPr>
            <a:r>
              <a:rPr lang="fr" sz="2000" dirty="0"/>
              <a:t>Identifier les besoins et les préoccupations </a:t>
            </a:r>
          </a:p>
          <a:p>
            <a:pPr marL="914400" lvl="1" indent="-457200" rtl="0">
              <a:spcBef>
                <a:spcPts val="600"/>
              </a:spcBef>
              <a:spcAft>
                <a:spcPts val="600"/>
              </a:spcAft>
              <a:buFont typeface="+mj-lt"/>
              <a:buAutoNum type="alphaLcPeriod"/>
            </a:pPr>
            <a:r>
              <a:rPr lang="fr" sz="2000" dirty="0"/>
              <a:t>Identifier et mettre en relation le personnel avec les ressources internes et externes</a:t>
            </a:r>
          </a:p>
          <a:p>
            <a:pPr marL="457200" lvl="1" indent="0" rtl="0">
              <a:buNone/>
            </a:pPr>
            <a:endParaRPr lang="en-US" sz="2000" dirty="0"/>
          </a:p>
          <a:p>
            <a:pPr marL="514350" indent="-514350" rtl="0">
              <a:buFont typeface="+mj-lt"/>
              <a:buAutoNum type="arabicPeriod"/>
            </a:pPr>
            <a:endParaRPr lang="en-US" sz="2000" dirty="0"/>
          </a:p>
          <a:p>
            <a:pPr marL="514350" indent="-514350" rtl="0">
              <a:buFont typeface="+mj-lt"/>
              <a:buAutoNum type="arabicPeriod"/>
            </a:pPr>
            <a:endParaRPr lang="en-US" dirty="0"/>
          </a:p>
        </p:txBody>
      </p:sp>
    </p:spTree>
    <p:extLst>
      <p:ext uri="{BB962C8B-B14F-4D97-AF65-F5344CB8AC3E}">
        <p14:creationId xmlns:p14="http://schemas.microsoft.com/office/powerpoint/2010/main" val="1469341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dissolve">
                                      <p:cBhvr>
                                        <p:cTn id="10" dur="500"/>
                                        <p:tgtEl>
                                          <p:spTgt spid="3">
                                            <p:txEl>
                                              <p:pRg st="1" end="1"/>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dissolv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dissolve">
                                      <p:cBhvr>
                                        <p:cTn id="18" dur="500"/>
                                        <p:tgtEl>
                                          <p:spTgt spid="3">
                                            <p:txEl>
                                              <p:pRg st="3" end="3"/>
                                            </p:txEl>
                                          </p:spTgt>
                                        </p:tgtEl>
                                      </p:cBhvr>
                                    </p:animEffect>
                                  </p:childTnLst>
                                </p:cTn>
                              </p:par>
                              <p:par>
                                <p:cTn id="19" presetID="9"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dissolve">
                                      <p:cBhvr>
                                        <p:cTn id="21" dur="500"/>
                                        <p:tgtEl>
                                          <p:spTgt spid="3">
                                            <p:txEl>
                                              <p:pRg st="4" end="4"/>
                                            </p:txEl>
                                          </p:spTgt>
                                        </p:tgtEl>
                                      </p:cBhvr>
                                    </p:animEffect>
                                  </p:childTnLst>
                                </p:cTn>
                              </p:par>
                              <p:par>
                                <p:cTn id="22" presetID="9" presetClass="entr" presetSubtype="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dissolve">
                                      <p:cBhvr>
                                        <p:cTn id="24" dur="500"/>
                                        <p:tgtEl>
                                          <p:spTgt spid="3">
                                            <p:txEl>
                                              <p:pRg st="5" end="5"/>
                                            </p:txEl>
                                          </p:spTgt>
                                        </p:tgtEl>
                                      </p:cBhvr>
                                    </p:animEffect>
                                  </p:childTnLst>
                                </p:cTn>
                              </p:par>
                              <p:par>
                                <p:cTn id="25" presetID="9"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dissolve">
                                      <p:cBhvr>
                                        <p:cTn id="27" dur="500"/>
                                        <p:tgtEl>
                                          <p:spTgt spid="3">
                                            <p:txEl>
                                              <p:pRg st="6" end="6"/>
                                            </p:txEl>
                                          </p:spTgt>
                                        </p:tgtEl>
                                      </p:cBhvr>
                                    </p:animEffect>
                                  </p:childTnLst>
                                </p:cTn>
                              </p:par>
                              <p:par>
                                <p:cTn id="28" presetID="9" presetClass="entr" presetSubtype="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dissolve">
                                      <p:cBhvr>
                                        <p:cTn id="3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7725D-32D6-AA04-E01D-4553F2378E1C}"/>
              </a:ext>
            </a:extLst>
          </p:cNvPr>
          <p:cNvSpPr>
            <a:spLocks noGrp="1"/>
          </p:cNvSpPr>
          <p:nvPr>
            <p:ph type="title"/>
          </p:nvPr>
        </p:nvSpPr>
        <p:spPr>
          <a:xfrm>
            <a:off x="171450" y="136526"/>
            <a:ext cx="8836072" cy="611619"/>
          </a:xfrm>
        </p:spPr>
        <p:txBody>
          <a:bodyPr rtlCol="0"/>
          <a:lstStyle/>
          <a:p>
            <a:pPr rtl="0"/>
            <a:r>
              <a:rPr lang="fr" dirty="0"/>
              <a:t>Accompagnement fondé sur les PSP : résumé pour les superviseurs</a:t>
            </a:r>
          </a:p>
        </p:txBody>
      </p:sp>
      <p:sp>
        <p:nvSpPr>
          <p:cNvPr id="4" name="Text Placeholder 2">
            <a:extLst>
              <a:ext uri="{FF2B5EF4-FFF2-40B4-BE49-F238E27FC236}">
                <a16:creationId xmlns:a16="http://schemas.microsoft.com/office/drawing/2014/main" id="{87809D96-2D17-6556-A963-DC175F83672A}"/>
              </a:ext>
            </a:extLst>
          </p:cNvPr>
          <p:cNvSpPr txBox="1">
            <a:spLocks/>
          </p:cNvSpPr>
          <p:nvPr/>
        </p:nvSpPr>
        <p:spPr>
          <a:xfrm>
            <a:off x="2760133" y="2001705"/>
            <a:ext cx="3623734" cy="2854590"/>
          </a:xfrm>
          <a:prstGeom prst="rect">
            <a:avLst/>
          </a:prstGeom>
          <a:solidFill>
            <a:schemeClr val="accent6">
              <a:lumMod val="20000"/>
              <a:lumOff val="80000"/>
            </a:schemeClr>
          </a:solidFill>
        </p:spPr>
        <p:txBody>
          <a:bodyPr rtlCol="0"/>
          <a:lstStyle>
            <a:lvl1pPr marL="228600" indent="-228600" algn="l" defTabSz="914400" rtl="0"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42950" marR="0" lvl="0" indent="-742950" algn="l" defTabSz="914400" rtl="0" eaLnBrk="1" fontAlgn="auto" latinLnBrk="0" hangingPunct="1">
              <a:lnSpc>
                <a:spcPct val="100000"/>
              </a:lnSpc>
              <a:spcBef>
                <a:spcPts val="1000"/>
              </a:spcBef>
              <a:spcAft>
                <a:spcPts val="1000"/>
              </a:spcAft>
              <a:buClrTx/>
              <a:buSzTx/>
              <a:buFont typeface="+mj-lt"/>
              <a:buAutoNum type="arabicPeriod"/>
              <a:tabLst/>
              <a:defRPr/>
            </a:pPr>
            <a:r>
              <a:rPr lang="fr" sz="3600" b="1" i="0" u="none" strike="noStrike" kern="1200" cap="none" spc="0" normalizeH="0" noProof="0">
                <a:ln>
                  <a:noFill/>
                </a:ln>
                <a:solidFill>
                  <a:srgbClr val="70AD47">
                    <a:lumMod val="75000"/>
                  </a:srgbClr>
                </a:solidFill>
                <a:effectLst/>
                <a:uLnTx/>
                <a:uFillTx/>
                <a:latin typeface="Arial" panose="020B0604020202020204" pitchFamily="34" charset="0"/>
                <a:ea typeface="+mn-ea"/>
                <a:cs typeface="Arial" panose="020B0604020202020204" pitchFamily="34" charset="0"/>
              </a:rPr>
              <a:t>REGARDER</a:t>
            </a:r>
          </a:p>
          <a:p>
            <a:pPr marL="742950" marR="0" lvl="0" indent="-742950" algn="l" defTabSz="914400" rtl="0" eaLnBrk="1" fontAlgn="auto" latinLnBrk="0" hangingPunct="1">
              <a:lnSpc>
                <a:spcPct val="100000"/>
              </a:lnSpc>
              <a:spcBef>
                <a:spcPts val="1000"/>
              </a:spcBef>
              <a:spcAft>
                <a:spcPts val="1000"/>
              </a:spcAft>
              <a:buClrTx/>
              <a:buSzTx/>
              <a:buFont typeface="+mj-lt"/>
              <a:buAutoNum type="arabicPeriod"/>
              <a:tabLst/>
              <a:defRPr/>
            </a:pPr>
            <a:r>
              <a:rPr lang="fr" sz="3600" b="1" i="0" u="none" strike="noStrike" kern="1200" cap="none" spc="0" normalizeH="0" noProof="0">
                <a:ln>
                  <a:noFill/>
                </a:ln>
                <a:solidFill>
                  <a:srgbClr val="70AD47">
                    <a:lumMod val="75000"/>
                  </a:srgbClr>
                </a:solidFill>
                <a:effectLst/>
                <a:uLnTx/>
                <a:uFillTx/>
                <a:latin typeface="Arial" panose="020B0604020202020204" pitchFamily="34" charset="0"/>
                <a:ea typeface="+mn-ea"/>
                <a:cs typeface="Arial" panose="020B0604020202020204" pitchFamily="34" charset="0"/>
              </a:rPr>
              <a:t>ÉCOUTER </a:t>
            </a:r>
          </a:p>
          <a:p>
            <a:pPr marL="742950" marR="0" lvl="0" indent="-742950" algn="l" defTabSz="914400" rtl="0" eaLnBrk="1" fontAlgn="auto" latinLnBrk="0" hangingPunct="1">
              <a:lnSpc>
                <a:spcPct val="100000"/>
              </a:lnSpc>
              <a:spcBef>
                <a:spcPts val="1000"/>
              </a:spcBef>
              <a:spcAft>
                <a:spcPts val="1000"/>
              </a:spcAft>
              <a:buClrTx/>
              <a:buSzTx/>
              <a:buFont typeface="+mj-lt"/>
              <a:buAutoNum type="arabicPeriod"/>
              <a:tabLst/>
              <a:defRPr/>
            </a:pPr>
            <a:r>
              <a:rPr lang="fr" sz="3600" b="1" i="0" u="none" strike="noStrike" kern="1200" cap="none" spc="0" normalizeH="0" noProof="0">
                <a:ln>
                  <a:noFill/>
                </a:ln>
                <a:solidFill>
                  <a:srgbClr val="70AD47">
                    <a:lumMod val="75000"/>
                  </a:srgbClr>
                </a:solidFill>
                <a:effectLst/>
                <a:uLnTx/>
                <a:uFillTx/>
                <a:latin typeface="Arial" panose="020B0604020202020204" pitchFamily="34" charset="0"/>
                <a:ea typeface="+mn-ea"/>
                <a:cs typeface="Arial" panose="020B0604020202020204" pitchFamily="34" charset="0"/>
              </a:rPr>
              <a:t>METTRE EN RELATION</a:t>
            </a:r>
            <a:endParaRPr kumimoji="0" lang="en-US" sz="2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7361123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7725D-32D6-AA04-E01D-4553F2378E1C}"/>
              </a:ext>
            </a:extLst>
          </p:cNvPr>
          <p:cNvSpPr>
            <a:spLocks noGrp="1"/>
          </p:cNvSpPr>
          <p:nvPr>
            <p:ph type="title"/>
          </p:nvPr>
        </p:nvSpPr>
        <p:spPr/>
        <p:txBody>
          <a:bodyPr rtlCol="0"/>
          <a:lstStyle/>
          <a:p>
            <a:pPr rtl="0"/>
            <a:r>
              <a:rPr lang="fr"/>
              <a:t>Contrôle des connaissances</a:t>
            </a:r>
          </a:p>
        </p:txBody>
      </p:sp>
      <p:sp>
        <p:nvSpPr>
          <p:cNvPr id="5" name="TextBox 4">
            <a:extLst>
              <a:ext uri="{FF2B5EF4-FFF2-40B4-BE49-F238E27FC236}">
                <a16:creationId xmlns:a16="http://schemas.microsoft.com/office/drawing/2014/main" id="{99CAB330-66DE-D8A2-3658-C6E17D1107AB}"/>
              </a:ext>
            </a:extLst>
          </p:cNvPr>
          <p:cNvSpPr txBox="1"/>
          <p:nvPr/>
        </p:nvSpPr>
        <p:spPr>
          <a:xfrm>
            <a:off x="2301233" y="1225270"/>
            <a:ext cx="6680200" cy="3606115"/>
          </a:xfrm>
          <a:prstGeom prst="rect">
            <a:avLst/>
          </a:prstGeom>
          <a:noFill/>
        </p:spPr>
        <p:txBody>
          <a:bodyPr wrap="square" rtlCol="0">
            <a:spAutoFit/>
          </a:bodyPr>
          <a:lstStyle/>
          <a:p>
            <a:pPr rtl="0">
              <a:spcBef>
                <a:spcPts val="1800"/>
              </a:spcBef>
            </a:pPr>
            <a:r>
              <a:rPr lang="fr" sz="2000"/>
              <a:t>Les Premiers Secours Psychologiques correspondent au soutien apporté à une personne </a:t>
            </a:r>
            <a:br>
              <a:rPr lang="en-US" sz="2000" dirty="0"/>
            </a:br>
            <a:r>
              <a:rPr lang="fr" sz="2000"/>
              <a:t>confrontée à une situation de détresse émotionnelle</a:t>
            </a:r>
          </a:p>
          <a:p>
            <a:pPr rtl="0">
              <a:spcBef>
                <a:spcPts val="1800"/>
              </a:spcBef>
            </a:pPr>
            <a:r>
              <a:rPr lang="fr" sz="2000"/>
              <a:t>Les Premiers Secours Psychologiques ne remplacent pas les soins médicaux ou l’aide d’un professionnel. Si vous rencontrez une personne en situation de crise, cherchez immédiatement à obtenir l’aide d’un professionnel. </a:t>
            </a:r>
          </a:p>
          <a:p>
            <a:pPr rtl="0">
              <a:lnSpc>
                <a:spcPct val="150000"/>
              </a:lnSpc>
              <a:spcBef>
                <a:spcPts val="1800"/>
              </a:spcBef>
            </a:pPr>
            <a:r>
              <a:rPr lang="fr" sz="2000"/>
              <a:t>Dans le cadre des Premiers Secours Psychologiques, prendre soin de soi n’est pas important.</a:t>
            </a:r>
          </a:p>
          <a:p>
            <a:pPr rtl="0">
              <a:lnSpc>
                <a:spcPts val="2250"/>
              </a:lnSpc>
              <a:spcBef>
                <a:spcPts val="1800"/>
              </a:spcBef>
            </a:pPr>
            <a:endParaRPr lang="en-US" sz="2000" dirty="0"/>
          </a:p>
          <a:p>
            <a:pPr rtl="0">
              <a:lnSpc>
                <a:spcPts val="2250"/>
              </a:lnSpc>
              <a:spcBef>
                <a:spcPts val="1800"/>
              </a:spcBef>
            </a:pPr>
            <a:endParaRPr lang="en-US" sz="2000" dirty="0"/>
          </a:p>
        </p:txBody>
      </p:sp>
      <p:pic>
        <p:nvPicPr>
          <p:cNvPr id="6" name="Picture 5">
            <a:extLst>
              <a:ext uri="{FF2B5EF4-FFF2-40B4-BE49-F238E27FC236}">
                <a16:creationId xmlns:a16="http://schemas.microsoft.com/office/drawing/2014/main" id="{765983B6-5820-AE95-645C-E7E63133C3ED}"/>
              </a:ext>
            </a:extLst>
          </p:cNvPr>
          <p:cNvPicPr>
            <a:picLocks noChangeAspect="1"/>
          </p:cNvPicPr>
          <p:nvPr/>
        </p:nvPicPr>
        <p:blipFill>
          <a:blip r:embed="rId3"/>
          <a:stretch>
            <a:fillRect/>
          </a:stretch>
        </p:blipFill>
        <p:spPr>
          <a:xfrm>
            <a:off x="409803" y="1225270"/>
            <a:ext cx="1761897" cy="597460"/>
          </a:xfrm>
          <a:prstGeom prst="rect">
            <a:avLst/>
          </a:prstGeom>
        </p:spPr>
      </p:pic>
      <p:sp>
        <p:nvSpPr>
          <p:cNvPr id="7" name="TextBox 6">
            <a:extLst>
              <a:ext uri="{FF2B5EF4-FFF2-40B4-BE49-F238E27FC236}">
                <a16:creationId xmlns:a16="http://schemas.microsoft.com/office/drawing/2014/main" id="{A6FD9798-7239-6293-E85E-490889203A84}"/>
              </a:ext>
            </a:extLst>
          </p:cNvPr>
          <p:cNvSpPr txBox="1"/>
          <p:nvPr/>
        </p:nvSpPr>
        <p:spPr>
          <a:xfrm>
            <a:off x="513936" y="1293167"/>
            <a:ext cx="1553630" cy="461665"/>
          </a:xfrm>
          <a:prstGeom prst="rect">
            <a:avLst/>
          </a:prstGeom>
          <a:noFill/>
        </p:spPr>
        <p:txBody>
          <a:bodyPr wrap="none" rtlCol="0">
            <a:spAutoFit/>
          </a:bodyPr>
          <a:lstStyle/>
          <a:p>
            <a:pPr rtl="0"/>
            <a:r>
              <a:rPr lang="fr" sz="2400" b="1">
                <a:solidFill>
                  <a:schemeClr val="bg1"/>
                </a:solidFill>
                <a:latin typeface="Wingdings 2" pitchFamily="2" charset="2"/>
                <a:ea typeface="Open Sans" panose="020B0306030504020204" pitchFamily="34" charset="0"/>
                <a:cs typeface="Open Sans" panose="020B0306030504020204" pitchFamily="34" charset="0"/>
              </a:rPr>
              <a:t>R </a:t>
            </a:r>
            <a:r>
              <a:rPr lang="fr" sz="2400" b="1">
                <a:solidFill>
                  <a:schemeClr val="bg1"/>
                </a:solidFill>
                <a:latin typeface="Open Sans" panose="020B0306030504020204" pitchFamily="34" charset="0"/>
                <a:ea typeface="Open Sans" panose="020B0306030504020204" pitchFamily="34" charset="0"/>
                <a:cs typeface="Open Sans" panose="020B0306030504020204" pitchFamily="34" charset="0"/>
              </a:rPr>
              <a:t>VRAI</a:t>
            </a:r>
          </a:p>
        </p:txBody>
      </p:sp>
      <p:pic>
        <p:nvPicPr>
          <p:cNvPr id="8" name="Picture 7">
            <a:extLst>
              <a:ext uri="{FF2B5EF4-FFF2-40B4-BE49-F238E27FC236}">
                <a16:creationId xmlns:a16="http://schemas.microsoft.com/office/drawing/2014/main" id="{D30D899E-C752-7DF8-4D72-29F622885373}"/>
              </a:ext>
            </a:extLst>
          </p:cNvPr>
          <p:cNvPicPr>
            <a:picLocks noChangeAspect="1"/>
          </p:cNvPicPr>
          <p:nvPr/>
        </p:nvPicPr>
        <p:blipFill>
          <a:blip r:embed="rId3"/>
          <a:stretch>
            <a:fillRect/>
          </a:stretch>
        </p:blipFill>
        <p:spPr>
          <a:xfrm>
            <a:off x="435203" y="2196002"/>
            <a:ext cx="1761897" cy="597460"/>
          </a:xfrm>
          <a:prstGeom prst="rect">
            <a:avLst/>
          </a:prstGeom>
        </p:spPr>
      </p:pic>
      <p:sp>
        <p:nvSpPr>
          <p:cNvPr id="11" name="TextBox 10">
            <a:extLst>
              <a:ext uri="{FF2B5EF4-FFF2-40B4-BE49-F238E27FC236}">
                <a16:creationId xmlns:a16="http://schemas.microsoft.com/office/drawing/2014/main" id="{6032C206-097F-1D3C-B547-9512689B2547}"/>
              </a:ext>
            </a:extLst>
          </p:cNvPr>
          <p:cNvSpPr txBox="1"/>
          <p:nvPr/>
        </p:nvSpPr>
        <p:spPr>
          <a:xfrm>
            <a:off x="510135" y="2280511"/>
            <a:ext cx="1553630" cy="461665"/>
          </a:xfrm>
          <a:prstGeom prst="rect">
            <a:avLst/>
          </a:prstGeom>
          <a:noFill/>
        </p:spPr>
        <p:txBody>
          <a:bodyPr wrap="none" rtlCol="0">
            <a:spAutoFit/>
          </a:bodyPr>
          <a:lstStyle/>
          <a:p>
            <a:pPr rtl="0"/>
            <a:r>
              <a:rPr lang="fr" sz="2400" b="1">
                <a:solidFill>
                  <a:schemeClr val="bg1"/>
                </a:solidFill>
                <a:latin typeface="Wingdings 2" pitchFamily="2" charset="2"/>
                <a:ea typeface="Open Sans" panose="020B0306030504020204" pitchFamily="34" charset="0"/>
                <a:cs typeface="Open Sans" panose="020B0306030504020204" pitchFamily="34" charset="0"/>
              </a:rPr>
              <a:t>R </a:t>
            </a:r>
            <a:r>
              <a:rPr lang="fr" sz="2400" b="1">
                <a:solidFill>
                  <a:schemeClr val="bg1"/>
                </a:solidFill>
                <a:latin typeface="Open Sans" panose="020B0306030504020204" pitchFamily="34" charset="0"/>
                <a:ea typeface="Open Sans" panose="020B0306030504020204" pitchFamily="34" charset="0"/>
                <a:cs typeface="Open Sans" panose="020B0306030504020204" pitchFamily="34" charset="0"/>
              </a:rPr>
              <a:t>VRAI</a:t>
            </a:r>
          </a:p>
        </p:txBody>
      </p:sp>
      <p:sp>
        <p:nvSpPr>
          <p:cNvPr id="13" name="TextBox 12">
            <a:extLst>
              <a:ext uri="{FF2B5EF4-FFF2-40B4-BE49-F238E27FC236}">
                <a16:creationId xmlns:a16="http://schemas.microsoft.com/office/drawing/2014/main" id="{3BE37EFC-3FC7-8FF8-C5A3-DDB1146C7DBD}"/>
              </a:ext>
            </a:extLst>
          </p:cNvPr>
          <p:cNvSpPr txBox="1"/>
          <p:nvPr/>
        </p:nvSpPr>
        <p:spPr>
          <a:xfrm>
            <a:off x="510135" y="4233819"/>
            <a:ext cx="1553630" cy="461665"/>
          </a:xfrm>
          <a:prstGeom prst="rect">
            <a:avLst/>
          </a:prstGeom>
          <a:noFill/>
        </p:spPr>
        <p:txBody>
          <a:bodyPr wrap="none" rtlCol="0">
            <a:spAutoFit/>
          </a:bodyPr>
          <a:lstStyle/>
          <a:p>
            <a:pPr rtl="0"/>
            <a:r>
              <a:rPr lang="fr" sz="2400" b="1">
                <a:solidFill>
                  <a:schemeClr val="bg1"/>
                </a:solidFill>
                <a:latin typeface="Wingdings 2" pitchFamily="2" charset="2"/>
                <a:ea typeface="Open Sans" panose="020B0306030504020204" pitchFamily="34" charset="0"/>
                <a:cs typeface="Open Sans" panose="020B0306030504020204" pitchFamily="34" charset="0"/>
              </a:rPr>
              <a:t>R </a:t>
            </a:r>
            <a:r>
              <a:rPr lang="fr" sz="2400" b="1">
                <a:solidFill>
                  <a:schemeClr val="bg1"/>
                </a:solidFill>
                <a:latin typeface="Open Sans" panose="020B0306030504020204" pitchFamily="34" charset="0"/>
                <a:ea typeface="Open Sans" panose="020B0306030504020204" pitchFamily="34" charset="0"/>
                <a:cs typeface="Open Sans" panose="020B0306030504020204" pitchFamily="34" charset="0"/>
              </a:rPr>
              <a:t>VRAI</a:t>
            </a:r>
          </a:p>
        </p:txBody>
      </p:sp>
      <p:sp>
        <p:nvSpPr>
          <p:cNvPr id="16" name="TextBox 15">
            <a:extLst>
              <a:ext uri="{FF2B5EF4-FFF2-40B4-BE49-F238E27FC236}">
                <a16:creationId xmlns:a16="http://schemas.microsoft.com/office/drawing/2014/main" id="{40008B2C-406A-2DCA-C929-66BDAF3CBCA2}"/>
              </a:ext>
            </a:extLst>
          </p:cNvPr>
          <p:cNvSpPr txBox="1"/>
          <p:nvPr/>
        </p:nvSpPr>
        <p:spPr>
          <a:xfrm>
            <a:off x="510135" y="5028708"/>
            <a:ext cx="1553630" cy="461665"/>
          </a:xfrm>
          <a:prstGeom prst="rect">
            <a:avLst/>
          </a:prstGeom>
          <a:noFill/>
        </p:spPr>
        <p:txBody>
          <a:bodyPr wrap="none" rtlCol="0">
            <a:spAutoFit/>
          </a:bodyPr>
          <a:lstStyle/>
          <a:p>
            <a:pPr rtl="0"/>
            <a:r>
              <a:rPr lang="fr" sz="2400" b="1">
                <a:solidFill>
                  <a:schemeClr val="bg1"/>
                </a:solidFill>
                <a:latin typeface="Wingdings 2" pitchFamily="2" charset="2"/>
                <a:ea typeface="Open Sans" panose="020B0306030504020204" pitchFamily="34" charset="0"/>
                <a:cs typeface="Open Sans" panose="020B0306030504020204" pitchFamily="34" charset="0"/>
              </a:rPr>
              <a:t>R </a:t>
            </a:r>
            <a:r>
              <a:rPr lang="fr" sz="2400" b="1">
                <a:solidFill>
                  <a:schemeClr val="bg1"/>
                </a:solidFill>
                <a:latin typeface="Open Sans" panose="020B0306030504020204" pitchFamily="34" charset="0"/>
                <a:ea typeface="Open Sans" panose="020B0306030504020204" pitchFamily="34" charset="0"/>
                <a:cs typeface="Open Sans" panose="020B0306030504020204" pitchFamily="34" charset="0"/>
              </a:rPr>
              <a:t>VRAI</a:t>
            </a:r>
          </a:p>
        </p:txBody>
      </p:sp>
      <p:grpSp>
        <p:nvGrpSpPr>
          <p:cNvPr id="17" name="False" descr="False Reducing stigma is not an important part of being a Mental Health First Aider. Language doesn’t matter. &#10;">
            <a:extLst>
              <a:ext uri="{FF2B5EF4-FFF2-40B4-BE49-F238E27FC236}">
                <a16:creationId xmlns:a16="http://schemas.microsoft.com/office/drawing/2014/main" id="{287C5AC2-E489-9D06-2C20-4B51E3FDE8CA}"/>
              </a:ext>
            </a:extLst>
          </p:cNvPr>
          <p:cNvGrpSpPr/>
          <p:nvPr/>
        </p:nvGrpSpPr>
        <p:grpSpPr>
          <a:xfrm>
            <a:off x="434482" y="3277681"/>
            <a:ext cx="1758497" cy="599440"/>
            <a:chOff x="636103" y="3910701"/>
            <a:chExt cx="1758497" cy="599440"/>
          </a:xfrm>
        </p:grpSpPr>
        <p:sp>
          <p:nvSpPr>
            <p:cNvPr id="18" name="Rounded Rectangle 19">
              <a:extLst>
                <a:ext uri="{FF2B5EF4-FFF2-40B4-BE49-F238E27FC236}">
                  <a16:creationId xmlns:a16="http://schemas.microsoft.com/office/drawing/2014/main" id="{9B20A0CA-5AC0-0C5F-E4DD-31AD9AFFA42F}"/>
                </a:ext>
              </a:extLst>
            </p:cNvPr>
            <p:cNvSpPr/>
            <p:nvPr/>
          </p:nvSpPr>
          <p:spPr>
            <a:xfrm>
              <a:off x="636103" y="3910701"/>
              <a:ext cx="1757776" cy="599440"/>
            </a:xfrm>
            <a:prstGeom prst="round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19" name="TextBox 18">
              <a:extLst>
                <a:ext uri="{FF2B5EF4-FFF2-40B4-BE49-F238E27FC236}">
                  <a16:creationId xmlns:a16="http://schemas.microsoft.com/office/drawing/2014/main" id="{88BC71FC-9596-3427-7675-B31FCC78A112}"/>
                </a:ext>
              </a:extLst>
            </p:cNvPr>
            <p:cNvSpPr txBox="1"/>
            <p:nvPr/>
          </p:nvSpPr>
          <p:spPr>
            <a:xfrm>
              <a:off x="738121" y="3998187"/>
              <a:ext cx="1656479" cy="461665"/>
            </a:xfrm>
            <a:prstGeom prst="rect">
              <a:avLst/>
            </a:prstGeom>
            <a:noFill/>
          </p:spPr>
          <p:txBody>
            <a:bodyPr wrap="none" rtlCol="0">
              <a:spAutoFit/>
            </a:bodyPr>
            <a:lstStyle/>
            <a:p>
              <a:pPr rtl="0"/>
              <a:r>
                <a:rPr lang="fr" sz="2400" b="1">
                  <a:solidFill>
                    <a:schemeClr val="bg1"/>
                  </a:solidFill>
                  <a:latin typeface="Wingdings 2" pitchFamily="2" charset="2"/>
                  <a:ea typeface="Open Sans" panose="020B0306030504020204" pitchFamily="34" charset="0"/>
                  <a:cs typeface="Open Sans" panose="020B0306030504020204" pitchFamily="34" charset="0"/>
                </a:rPr>
                <a:t>T </a:t>
              </a:r>
              <a:r>
                <a:rPr lang="fr" sz="2400" b="1">
                  <a:solidFill>
                    <a:schemeClr val="bg1"/>
                  </a:solidFill>
                  <a:latin typeface="Open Sans" panose="020B0306030504020204" pitchFamily="34" charset="0"/>
                  <a:ea typeface="Open Sans" panose="020B0306030504020204" pitchFamily="34" charset="0"/>
                  <a:cs typeface="Open Sans" panose="020B0306030504020204" pitchFamily="34" charset="0"/>
                </a:rPr>
                <a:t>FAUX</a:t>
              </a:r>
            </a:p>
          </p:txBody>
        </p:sp>
      </p:grpSp>
    </p:spTree>
    <p:extLst>
      <p:ext uri="{BB962C8B-B14F-4D97-AF65-F5344CB8AC3E}">
        <p14:creationId xmlns:p14="http://schemas.microsoft.com/office/powerpoint/2010/main" val="1946283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43132-2586-EFCF-8AB7-2B5276EDD01B}"/>
              </a:ext>
            </a:extLst>
          </p:cNvPr>
          <p:cNvSpPr>
            <a:spLocks noGrp="1"/>
          </p:cNvSpPr>
          <p:nvPr>
            <p:ph type="title"/>
          </p:nvPr>
        </p:nvSpPr>
        <p:spPr>
          <a:xfrm>
            <a:off x="171450" y="136526"/>
            <a:ext cx="9095380" cy="611619"/>
          </a:xfrm>
        </p:spPr>
        <p:txBody>
          <a:bodyPr rtlCol="0"/>
          <a:lstStyle/>
          <a:p>
            <a:pPr rtl="0"/>
            <a:r>
              <a:rPr lang="fr" dirty="0"/>
              <a:t>Références sur les PSP dans différents contextes</a:t>
            </a:r>
          </a:p>
        </p:txBody>
      </p:sp>
      <p:sp>
        <p:nvSpPr>
          <p:cNvPr id="3" name="Text Placeholder 2">
            <a:extLst>
              <a:ext uri="{FF2B5EF4-FFF2-40B4-BE49-F238E27FC236}">
                <a16:creationId xmlns:a16="http://schemas.microsoft.com/office/drawing/2014/main" id="{9F59D8DE-6ABA-6485-5BD3-5A0C3A795EA6}"/>
              </a:ext>
            </a:extLst>
          </p:cNvPr>
          <p:cNvSpPr>
            <a:spLocks noGrp="1"/>
          </p:cNvSpPr>
          <p:nvPr>
            <p:ph type="body" sz="quarter" idx="10"/>
          </p:nvPr>
        </p:nvSpPr>
        <p:spPr>
          <a:xfrm>
            <a:off x="461963" y="1146175"/>
            <a:ext cx="8239125" cy="4830082"/>
          </a:xfrm>
        </p:spPr>
        <p:txBody>
          <a:bodyPr rtlCol="0"/>
          <a:lstStyle/>
          <a:p>
            <a:pPr rtl="0"/>
            <a:r>
              <a:rPr lang="fr" sz="2400">
                <a:effectLst/>
                <a:latin typeface="Arial" panose="020B0604020202020204" pitchFamily="34" charset="0"/>
              </a:rPr>
              <a:t>Organisation mondiale de la santé </a:t>
            </a:r>
            <a:r>
              <a:rPr lang="fr" sz="2400">
                <a:effectLst/>
                <a:latin typeface="Arial,Italic"/>
              </a:rPr>
              <a:t>Les premiers secours psychologiques : Guide pour les acteurs de terrain </a:t>
            </a:r>
            <a:r>
              <a:rPr lang="fr" sz="2000">
                <a:solidFill>
                  <a:srgbClr val="492D82"/>
                </a:solidFill>
                <a:effectLst/>
                <a:latin typeface="Arial" panose="020B0604020202020204" pitchFamily="34" charset="0"/>
                <a:hlinkClick r:id="rId2"/>
              </a:rPr>
              <a:t>https://apps.who.int/iris/handle/10665/44779</a:t>
            </a:r>
            <a:r>
              <a:rPr lang="fr" sz="2000">
                <a:solidFill>
                  <a:srgbClr val="492D82"/>
                </a:solidFill>
                <a:effectLst/>
                <a:latin typeface="Arial" panose="020B0604020202020204" pitchFamily="34" charset="0"/>
              </a:rPr>
              <a:t> </a:t>
            </a:r>
          </a:p>
          <a:p>
            <a:pPr rtl="0"/>
            <a:r>
              <a:rPr lang="fr" sz="2400">
                <a:effectLst/>
                <a:latin typeface="Arial,Italic"/>
              </a:rPr>
              <a:t>Les premiers secours psychologiques pendant l’épidémie de la maladie à virus Ébola (OMS) </a:t>
            </a:r>
            <a:r>
              <a:rPr lang="fr" sz="2000">
                <a:solidFill>
                  <a:srgbClr val="492D82"/>
                </a:solidFill>
                <a:effectLst/>
                <a:latin typeface="Arial,Italic"/>
                <a:hlinkClick r:id="rId3"/>
              </a:rPr>
              <a:t>https://apps.who.int/iris/handle/10665/139742</a:t>
            </a:r>
            <a:r>
              <a:rPr lang="fr" sz="2000">
                <a:solidFill>
                  <a:srgbClr val="492D82"/>
                </a:solidFill>
                <a:effectLst/>
                <a:latin typeface="Arial,Italic"/>
              </a:rPr>
              <a:t> </a:t>
            </a:r>
          </a:p>
          <a:p>
            <a:pPr rtl="0"/>
            <a:r>
              <a:rPr lang="fr" sz="2400">
                <a:effectLst/>
                <a:latin typeface="Arial" panose="020B0604020202020204" pitchFamily="34" charset="0"/>
              </a:rPr>
              <a:t>National Child Traumatic Stress Network </a:t>
            </a:r>
            <a:r>
              <a:rPr lang="fr" sz="2400">
                <a:effectLst/>
                <a:latin typeface="Arial,Italic"/>
              </a:rPr>
              <a:t>PFA Manual, 2nd edition </a:t>
            </a:r>
            <a:r>
              <a:rPr lang="fr" sz="2000">
                <a:solidFill>
                  <a:srgbClr val="492D82"/>
                </a:solidFill>
                <a:effectLst/>
                <a:latin typeface="Arial,Italic"/>
                <a:hlinkClick r:id="rId4"/>
              </a:rPr>
              <a:t>https://www.nctsn.org/resources/psychological-first-aid-pfa-field-operations-guide-2nd-edition</a:t>
            </a:r>
            <a:r>
              <a:rPr lang="fr" sz="2000">
                <a:solidFill>
                  <a:srgbClr val="492D82"/>
                </a:solidFill>
                <a:effectLst/>
                <a:latin typeface="Arial,Italic"/>
              </a:rPr>
              <a:t> </a:t>
            </a:r>
          </a:p>
          <a:p>
            <a:pPr rtl="0"/>
            <a:r>
              <a:rPr lang="fr" sz="2400">
                <a:latin typeface="Arial,Italic"/>
              </a:rPr>
              <a:t>PFA for First Responders, SAMSHA</a:t>
            </a:r>
            <a:r>
              <a:rPr lang="fr" sz="2000">
                <a:latin typeface="Arial,Italic"/>
              </a:rPr>
              <a:t> </a:t>
            </a:r>
            <a:r>
              <a:rPr lang="fr" sz="2000">
                <a:solidFill>
                  <a:srgbClr val="492D82"/>
                </a:solidFill>
                <a:latin typeface="Arial,Italic"/>
                <a:hlinkClick r:id="rId5"/>
              </a:rPr>
              <a:t>https://store.samhsa.gov/sites/default/files/d7/priv/sma11-disaster-02.pdf</a:t>
            </a:r>
            <a:r>
              <a:rPr lang="fr" sz="2000">
                <a:solidFill>
                  <a:srgbClr val="492D82"/>
                </a:solidFill>
                <a:latin typeface="Arial,Italic"/>
              </a:rPr>
              <a:t> </a:t>
            </a:r>
            <a:r>
              <a:rPr lang="fr" sz="2000">
                <a:solidFill>
                  <a:srgbClr val="492D82"/>
                </a:solidFill>
                <a:effectLst/>
                <a:latin typeface="Arial,Italic"/>
              </a:rPr>
              <a:t> </a:t>
            </a:r>
            <a:endParaRPr lang="en-US" sz="2800" dirty="0">
              <a:effectLst/>
            </a:endParaRPr>
          </a:p>
          <a:p>
            <a:pPr rtl="0"/>
            <a:endParaRPr lang="en-US" dirty="0">
              <a:effectLst/>
            </a:endParaRPr>
          </a:p>
          <a:p>
            <a:pPr rtl="0"/>
            <a:endParaRPr lang="en-US" dirty="0"/>
          </a:p>
        </p:txBody>
      </p:sp>
    </p:spTree>
    <p:extLst>
      <p:ext uri="{BB962C8B-B14F-4D97-AF65-F5344CB8AC3E}">
        <p14:creationId xmlns:p14="http://schemas.microsoft.com/office/powerpoint/2010/main" val="37355623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1DC65-E699-0A20-B5B3-A0B6E0791F3A}"/>
              </a:ext>
            </a:extLst>
          </p:cNvPr>
          <p:cNvSpPr>
            <a:spLocks noGrp="1"/>
          </p:cNvSpPr>
          <p:nvPr>
            <p:ph type="title"/>
          </p:nvPr>
        </p:nvSpPr>
        <p:spPr/>
        <p:txBody>
          <a:bodyPr rtlCol="0"/>
          <a:lstStyle/>
          <a:p>
            <a:pPr rtl="0"/>
            <a:r>
              <a:rPr lang="fr"/>
              <a:t>Ressources pour accompagner cette séance</a:t>
            </a:r>
          </a:p>
        </p:txBody>
      </p:sp>
      <p:sp>
        <p:nvSpPr>
          <p:cNvPr id="3" name="Text Placeholder 2">
            <a:extLst>
              <a:ext uri="{FF2B5EF4-FFF2-40B4-BE49-F238E27FC236}">
                <a16:creationId xmlns:a16="http://schemas.microsoft.com/office/drawing/2014/main" id="{B55FBFA0-AFC1-16C7-07EA-2ACFBAB9BB81}"/>
              </a:ext>
            </a:extLst>
          </p:cNvPr>
          <p:cNvSpPr>
            <a:spLocks noGrp="1"/>
          </p:cNvSpPr>
          <p:nvPr>
            <p:ph type="body" sz="quarter" idx="10"/>
          </p:nvPr>
        </p:nvSpPr>
        <p:spPr>
          <a:xfrm>
            <a:off x="461963" y="1146175"/>
            <a:ext cx="8239125" cy="4552496"/>
          </a:xfrm>
        </p:spPr>
        <p:txBody>
          <a:bodyPr rtlCol="0"/>
          <a:lstStyle/>
          <a:p>
            <a:pPr marL="0" indent="0" rtl="0">
              <a:buNone/>
            </a:pPr>
            <a:r>
              <a:rPr lang="fr"/>
              <a:t>Les documents suivants doivent accompagner cette séance et être distribués aux participants :</a:t>
            </a:r>
          </a:p>
          <a:p>
            <a:pPr marL="514350" indent="-514350" rtl="0">
              <a:buFont typeface="+mj-lt"/>
              <a:buAutoNum type="arabicPeriod"/>
            </a:pPr>
            <a:r>
              <a:rPr lang="fr"/>
              <a:t>Fiche(s) conseil sur les réactions courantes au stress et stratégies d’adaptation efficaces</a:t>
            </a:r>
          </a:p>
          <a:p>
            <a:pPr marL="514350" indent="-514350" rtl="0">
              <a:buFont typeface="+mj-lt"/>
              <a:buAutoNum type="arabicPeriod"/>
            </a:pPr>
            <a:r>
              <a:rPr lang="fr"/>
              <a:t>Mémo pour les superviseurs</a:t>
            </a:r>
          </a:p>
          <a:p>
            <a:pPr marL="0" indent="0" rtl="0">
              <a:buNone/>
            </a:pPr>
            <a:endParaRPr lang="en-US" dirty="0"/>
          </a:p>
        </p:txBody>
      </p:sp>
    </p:spTree>
    <p:extLst>
      <p:ext uri="{BB962C8B-B14F-4D97-AF65-F5344CB8AC3E}">
        <p14:creationId xmlns:p14="http://schemas.microsoft.com/office/powerpoint/2010/main" val="1651036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AE0FF-4F38-58B8-7C0C-300B6F591B8B}"/>
              </a:ext>
            </a:extLst>
          </p:cNvPr>
          <p:cNvSpPr>
            <a:spLocks noGrp="1"/>
          </p:cNvSpPr>
          <p:nvPr>
            <p:ph type="ctrTitle"/>
          </p:nvPr>
        </p:nvSpPr>
        <p:spPr/>
        <p:txBody>
          <a:bodyPr rtlCol="0"/>
          <a:lstStyle/>
          <a:p>
            <a:pPr rtl="0"/>
            <a:r>
              <a:rPr lang="fr"/>
              <a:t>1. Introduction aux Premiers Secours Psychologiques (PSP)</a:t>
            </a:r>
          </a:p>
        </p:txBody>
      </p:sp>
      <p:sp>
        <p:nvSpPr>
          <p:cNvPr id="3" name="Subtitle 2">
            <a:extLst>
              <a:ext uri="{FF2B5EF4-FFF2-40B4-BE49-F238E27FC236}">
                <a16:creationId xmlns:a16="http://schemas.microsoft.com/office/drawing/2014/main" id="{39DEE8A5-FF5B-85F2-4B11-BDA0DF9581A2}"/>
              </a:ext>
            </a:extLst>
          </p:cNvPr>
          <p:cNvSpPr>
            <a:spLocks noGrp="1"/>
          </p:cNvSpPr>
          <p:nvPr>
            <p:ph type="subTitle" idx="1"/>
          </p:nvPr>
        </p:nvSpPr>
        <p:spPr/>
        <p:txBody>
          <a:bodyPr rtlCol="0"/>
          <a:lstStyle/>
          <a:p>
            <a:pPr rtl="0"/>
            <a:endParaRPr lang="en-US" dirty="0"/>
          </a:p>
        </p:txBody>
      </p:sp>
    </p:spTree>
    <p:extLst>
      <p:ext uri="{BB962C8B-B14F-4D97-AF65-F5344CB8AC3E}">
        <p14:creationId xmlns:p14="http://schemas.microsoft.com/office/powerpoint/2010/main" val="1199803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A135F-76FE-FF24-F038-4F53B648151C}"/>
              </a:ext>
            </a:extLst>
          </p:cNvPr>
          <p:cNvSpPr>
            <a:spLocks noGrp="1"/>
          </p:cNvSpPr>
          <p:nvPr>
            <p:ph type="title"/>
          </p:nvPr>
        </p:nvSpPr>
        <p:spPr/>
        <p:txBody>
          <a:bodyPr rtlCol="0"/>
          <a:lstStyle/>
          <a:p>
            <a:pPr rtl="0"/>
            <a:r>
              <a:rPr lang="fr"/>
              <a:t>Stress et résilience</a:t>
            </a:r>
          </a:p>
        </p:txBody>
      </p:sp>
      <p:sp>
        <p:nvSpPr>
          <p:cNvPr id="3" name="Text Placeholder 2">
            <a:extLst>
              <a:ext uri="{FF2B5EF4-FFF2-40B4-BE49-F238E27FC236}">
                <a16:creationId xmlns:a16="http://schemas.microsoft.com/office/drawing/2014/main" id="{559E9E7A-E167-A9FF-282A-DD59627C474C}"/>
              </a:ext>
            </a:extLst>
          </p:cNvPr>
          <p:cNvSpPr>
            <a:spLocks noGrp="1"/>
          </p:cNvSpPr>
          <p:nvPr>
            <p:ph type="body" sz="quarter" idx="10"/>
          </p:nvPr>
        </p:nvSpPr>
        <p:spPr>
          <a:xfrm>
            <a:off x="461963" y="1146175"/>
            <a:ext cx="8036577" cy="1637968"/>
          </a:xfrm>
        </p:spPr>
        <p:txBody>
          <a:bodyPr rtlCol="0"/>
          <a:lstStyle/>
          <a:p>
            <a:pPr marL="0" indent="0" rtl="0">
              <a:buNone/>
            </a:pPr>
            <a:r>
              <a:rPr lang="fr" sz="2800" i="1" dirty="0"/>
              <a:t>La résilience est le processus qui permet de bien s’adapter face à l’adversité ou face à des sources importantes de stress. </a:t>
            </a:r>
          </a:p>
          <a:p>
            <a:pPr marL="0" indent="0" rtl="0">
              <a:buNone/>
            </a:pPr>
            <a:r>
              <a:rPr lang="fr" sz="2400" b="1" dirty="0">
                <a:latin typeface="Arial" panose="020B0604020202020204" pitchFamily="34" charset="0"/>
                <a:cs typeface="Arial" panose="020B0604020202020204" pitchFamily="34" charset="0"/>
              </a:rPr>
              <a:t>Trois vérités importantes :</a:t>
            </a:r>
          </a:p>
          <a:p>
            <a:pPr rtl="0"/>
            <a:endParaRPr lang="en-US" dirty="0"/>
          </a:p>
          <a:p>
            <a:pPr rtl="0"/>
            <a:endParaRPr lang="en-US" dirty="0"/>
          </a:p>
        </p:txBody>
      </p:sp>
      <p:pic>
        <p:nvPicPr>
          <p:cNvPr id="5" name="Picture 4">
            <a:extLst>
              <a:ext uri="{FF2B5EF4-FFF2-40B4-BE49-F238E27FC236}">
                <a16:creationId xmlns:a16="http://schemas.microsoft.com/office/drawing/2014/main" id="{D0D0CF89-E019-990C-5FA9-CD5B48588E2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79900" y="2509554"/>
            <a:ext cx="4378937" cy="2923623"/>
          </a:xfrm>
          <a:prstGeom prst="rect">
            <a:avLst/>
          </a:prstGeom>
        </p:spPr>
      </p:pic>
      <p:sp>
        <p:nvSpPr>
          <p:cNvPr id="6" name="TextBox 5">
            <a:extLst>
              <a:ext uri="{FF2B5EF4-FFF2-40B4-BE49-F238E27FC236}">
                <a16:creationId xmlns:a16="http://schemas.microsoft.com/office/drawing/2014/main" id="{E6434BBF-8FF0-F5A5-6E55-A07F91C1645B}"/>
              </a:ext>
            </a:extLst>
          </p:cNvPr>
          <p:cNvSpPr txBox="1"/>
          <p:nvPr/>
        </p:nvSpPr>
        <p:spPr>
          <a:xfrm>
            <a:off x="0" y="2920620"/>
            <a:ext cx="4279900" cy="3216265"/>
          </a:xfrm>
          <a:prstGeom prst="rect">
            <a:avLst/>
          </a:prstGeom>
          <a:noFill/>
        </p:spPr>
        <p:txBody>
          <a:bodyPr wrap="square" rtlCol="0">
            <a:spAutoFit/>
          </a:bodyPr>
          <a:lstStyle/>
          <a:p>
            <a:pPr marL="800100" lvl="1" indent="-342900" rtl="0">
              <a:spcBef>
                <a:spcPts val="600"/>
              </a:spcBef>
              <a:spcAft>
                <a:spcPts val="600"/>
              </a:spcAft>
              <a:buFont typeface="Wingdings" pitchFamily="2" charset="2"/>
              <a:buChar char="Ø"/>
            </a:pPr>
            <a:r>
              <a:rPr lang="fr" sz="2000" dirty="0">
                <a:latin typeface="Arial" panose="020B0604020202020204" pitchFamily="34" charset="0"/>
                <a:cs typeface="Arial" panose="020B0604020202020204" pitchFamily="34" charset="0"/>
              </a:rPr>
              <a:t>La résilience est la règle</a:t>
            </a:r>
          </a:p>
          <a:p>
            <a:pPr marL="800100" lvl="1" indent="-342900" rtl="0">
              <a:spcBef>
                <a:spcPts val="600"/>
              </a:spcBef>
              <a:spcAft>
                <a:spcPts val="600"/>
              </a:spcAft>
              <a:buFont typeface="Wingdings" pitchFamily="2" charset="2"/>
              <a:buChar char="Ø"/>
            </a:pPr>
            <a:r>
              <a:rPr lang="fr" sz="2000" dirty="0">
                <a:latin typeface="Arial" panose="020B0604020202020204" pitchFamily="34" charset="0"/>
                <a:cs typeface="Arial" panose="020B0604020202020204" pitchFamily="34" charset="0"/>
              </a:rPr>
              <a:t>Nos expériences vécues et leurs conséquences peuvent être meilleures lorsque nous sommes bien soutenus</a:t>
            </a:r>
          </a:p>
          <a:p>
            <a:pPr marL="800100" lvl="1" indent="-342900" rtl="0">
              <a:spcBef>
                <a:spcPts val="600"/>
              </a:spcBef>
              <a:spcAft>
                <a:spcPts val="600"/>
              </a:spcAft>
              <a:buFont typeface="Wingdings" pitchFamily="2" charset="2"/>
              <a:buChar char="Ø"/>
            </a:pPr>
            <a:r>
              <a:rPr lang="fr" sz="2000" dirty="0">
                <a:latin typeface="Arial" panose="020B0604020202020204" pitchFamily="34" charset="0"/>
                <a:cs typeface="Arial" panose="020B0604020202020204" pitchFamily="34" charset="0"/>
              </a:rPr>
              <a:t>Il n’y a pas qu’une seule voie permettant d’atteindre la résilience</a:t>
            </a:r>
          </a:p>
          <a:p>
            <a:pPr rtl="0"/>
            <a:endParaRPr lang="en-US" dirty="0"/>
          </a:p>
        </p:txBody>
      </p:sp>
    </p:spTree>
    <p:extLst>
      <p:ext uri="{BB962C8B-B14F-4D97-AF65-F5344CB8AC3E}">
        <p14:creationId xmlns:p14="http://schemas.microsoft.com/office/powerpoint/2010/main" val="3868083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par>
                                <p:cTn id="13" presetID="9"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dissolve">
                                      <p:cBhvr>
                                        <p:cTn id="15" dur="500"/>
                                        <p:tgtEl>
                                          <p:spTgt spid="5"/>
                                        </p:tgtEl>
                                      </p:cBhvr>
                                    </p:animEffect>
                                  </p:childTnLst>
                                </p:cTn>
                              </p:par>
                              <p:par>
                                <p:cTn id="16" presetID="2" presetClass="entr" presetSubtype="8"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0-#ppt_w/2"/>
                                          </p:val>
                                        </p:tav>
                                        <p:tav tm="100000">
                                          <p:val>
                                            <p:strVal val="#ppt_x"/>
                                          </p:val>
                                        </p:tav>
                                      </p:tavLst>
                                    </p:anim>
                                    <p:anim calcmode="lin" valueType="num">
                                      <p:cBhvr additive="base">
                                        <p:cTn id="19"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DD702-C62D-195D-32E3-0DB2E0818A3F}"/>
              </a:ext>
            </a:extLst>
          </p:cNvPr>
          <p:cNvSpPr>
            <a:spLocks noGrp="1"/>
          </p:cNvSpPr>
          <p:nvPr>
            <p:ph type="title"/>
          </p:nvPr>
        </p:nvSpPr>
        <p:spPr>
          <a:xfrm>
            <a:off x="1" y="136526"/>
            <a:ext cx="9053848" cy="611619"/>
          </a:xfrm>
        </p:spPr>
        <p:txBody>
          <a:bodyPr rtlCol="0"/>
          <a:lstStyle/>
          <a:p>
            <a:pPr rtl="0"/>
            <a:r>
              <a:rPr lang="fr" dirty="0"/>
              <a:t>Le soutien dont nous bénéficions lorsque nous sommes en situation de détresse est important</a:t>
            </a:r>
          </a:p>
        </p:txBody>
      </p:sp>
      <p:sp>
        <p:nvSpPr>
          <p:cNvPr id="3" name="Text Placeholder 2">
            <a:extLst>
              <a:ext uri="{FF2B5EF4-FFF2-40B4-BE49-F238E27FC236}">
                <a16:creationId xmlns:a16="http://schemas.microsoft.com/office/drawing/2014/main" id="{4790CBBC-229D-5662-2F45-DAF39B758CE8}"/>
              </a:ext>
            </a:extLst>
          </p:cNvPr>
          <p:cNvSpPr>
            <a:spLocks noGrp="1"/>
          </p:cNvSpPr>
          <p:nvPr>
            <p:ph type="body" sz="quarter" idx="10"/>
          </p:nvPr>
        </p:nvSpPr>
        <p:spPr>
          <a:xfrm>
            <a:off x="461963" y="1146175"/>
            <a:ext cx="8239125" cy="2282825"/>
          </a:xfrm>
        </p:spPr>
        <p:txBody>
          <a:bodyPr rtlCol="0"/>
          <a:lstStyle/>
          <a:p>
            <a:pPr rtl="0"/>
            <a:r>
              <a:rPr lang="fr"/>
              <a:t>Les réactions suscitées lorsque nous nous sentons en détresse ou immédiatement après une crise sont importantes.</a:t>
            </a:r>
          </a:p>
          <a:p>
            <a:pPr rtl="0"/>
            <a:r>
              <a:rPr lang="fr"/>
              <a:t>Ces réactions font la différence dans la manière dont nous sommes capables de nous adapter ou de faire face à une situation donnée. </a:t>
            </a:r>
          </a:p>
        </p:txBody>
      </p:sp>
      <p:pic>
        <p:nvPicPr>
          <p:cNvPr id="6" name="Picture 5" descr="Shape&#10;&#10;Description automatically generated with low confidence">
            <a:extLst>
              <a:ext uri="{FF2B5EF4-FFF2-40B4-BE49-F238E27FC236}">
                <a16:creationId xmlns:a16="http://schemas.microsoft.com/office/drawing/2014/main" id="{425ACA9D-83E0-8F68-3EAD-471CF2B7C57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78754" y="3446030"/>
            <a:ext cx="3391006" cy="2514188"/>
          </a:xfrm>
          <a:prstGeom prst="rect">
            <a:avLst/>
          </a:prstGeom>
        </p:spPr>
      </p:pic>
    </p:spTree>
    <p:extLst>
      <p:ext uri="{BB962C8B-B14F-4D97-AF65-F5344CB8AC3E}">
        <p14:creationId xmlns:p14="http://schemas.microsoft.com/office/powerpoint/2010/main" val="616527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A7277-E36E-7565-0C17-4ED0FABB1717}"/>
              </a:ext>
            </a:extLst>
          </p:cNvPr>
          <p:cNvSpPr>
            <a:spLocks noGrp="1"/>
          </p:cNvSpPr>
          <p:nvPr>
            <p:ph type="title"/>
          </p:nvPr>
        </p:nvSpPr>
        <p:spPr/>
        <p:txBody>
          <a:bodyPr rtlCol="0"/>
          <a:lstStyle/>
          <a:p>
            <a:pPr rtl="0"/>
            <a:r>
              <a:rPr lang="fr"/>
              <a:t>Que sont les PSP ?</a:t>
            </a:r>
          </a:p>
        </p:txBody>
      </p:sp>
      <p:sp>
        <p:nvSpPr>
          <p:cNvPr id="3" name="Text Placeholder 2">
            <a:extLst>
              <a:ext uri="{FF2B5EF4-FFF2-40B4-BE49-F238E27FC236}">
                <a16:creationId xmlns:a16="http://schemas.microsoft.com/office/drawing/2014/main" id="{FEC9204A-33DE-A6BC-6A5E-CF439E5A7010}"/>
              </a:ext>
            </a:extLst>
          </p:cNvPr>
          <p:cNvSpPr>
            <a:spLocks noGrp="1"/>
          </p:cNvSpPr>
          <p:nvPr>
            <p:ph type="body" sz="quarter" idx="10"/>
          </p:nvPr>
        </p:nvSpPr>
        <p:spPr>
          <a:xfrm>
            <a:off x="461963" y="1146175"/>
            <a:ext cx="6348270" cy="5012578"/>
          </a:xfrm>
        </p:spPr>
        <p:txBody>
          <a:bodyPr rtlCol="0"/>
          <a:lstStyle/>
          <a:p>
            <a:pPr rtl="0"/>
            <a:r>
              <a:rPr lang="fr" sz="2400" dirty="0"/>
              <a:t>Il s’agit d’une réaction à la souffrance d’une personne, fondée sur des données probantes, humaine et encourageante, visant à réduire la détresse initiale déclenchée par des événements traumatiques.</a:t>
            </a:r>
          </a:p>
          <a:p>
            <a:pPr rtl="0"/>
            <a:r>
              <a:rPr lang="fr" sz="2400" dirty="0"/>
              <a:t>Les PSP visent principalement à accroître :</a:t>
            </a:r>
          </a:p>
          <a:p>
            <a:pPr marL="641350" lvl="1" indent="-463550" rtl="0">
              <a:buFont typeface="Wingdings" pitchFamily="2" charset="2"/>
              <a:buChar char="ü"/>
            </a:pPr>
            <a:r>
              <a:rPr lang="fr" dirty="0"/>
              <a:t>Le sentiment de sécurité, de connexion, de calme et d’espoir</a:t>
            </a:r>
          </a:p>
          <a:p>
            <a:pPr marL="641350" lvl="1" indent="-463550" rtl="0">
              <a:buFont typeface="Wingdings" pitchFamily="2" charset="2"/>
              <a:buChar char="ü"/>
            </a:pPr>
            <a:r>
              <a:rPr lang="fr" dirty="0"/>
              <a:t>L’accès à un soutien social, physique et émotionnel</a:t>
            </a:r>
          </a:p>
          <a:p>
            <a:pPr marL="641350" lvl="1" indent="-463550" rtl="0">
              <a:buFont typeface="Wingdings" pitchFamily="2" charset="2"/>
              <a:buChar char="ü"/>
            </a:pPr>
            <a:r>
              <a:rPr lang="fr" dirty="0"/>
              <a:t>Le sentiment d’efficacité personnelle et de maîtrise </a:t>
            </a:r>
          </a:p>
        </p:txBody>
      </p:sp>
      <p:pic>
        <p:nvPicPr>
          <p:cNvPr id="5" name="Picture 4">
            <a:extLst>
              <a:ext uri="{FF2B5EF4-FFF2-40B4-BE49-F238E27FC236}">
                <a16:creationId xmlns:a16="http://schemas.microsoft.com/office/drawing/2014/main" id="{57E9100B-7122-F1B5-36F8-C2B9F574D1B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14682" y="821951"/>
            <a:ext cx="3557868" cy="5336802"/>
          </a:xfrm>
          <a:prstGeom prst="rect">
            <a:avLst/>
          </a:prstGeom>
        </p:spPr>
      </p:pic>
    </p:spTree>
    <p:extLst>
      <p:ext uri="{BB962C8B-B14F-4D97-AF65-F5344CB8AC3E}">
        <p14:creationId xmlns:p14="http://schemas.microsoft.com/office/powerpoint/2010/main" val="2748221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71CF3-9C6C-A5EA-5FAB-4766F696E3EB}"/>
              </a:ext>
            </a:extLst>
          </p:cNvPr>
          <p:cNvSpPr>
            <a:spLocks noGrp="1"/>
          </p:cNvSpPr>
          <p:nvPr>
            <p:ph type="title"/>
          </p:nvPr>
        </p:nvSpPr>
        <p:spPr/>
        <p:txBody>
          <a:bodyPr rtlCol="0"/>
          <a:lstStyle/>
          <a:p>
            <a:pPr rtl="0"/>
            <a:r>
              <a:rPr lang="fr"/>
              <a:t>Les PSP, qu’est-ce que ce n’est </a:t>
            </a:r>
            <a:r>
              <a:rPr lang="fr" u="sng"/>
              <a:t>pas</a:t>
            </a:r>
            <a:r>
              <a:rPr lang="fr"/>
              <a:t> ?</a:t>
            </a:r>
          </a:p>
        </p:txBody>
      </p:sp>
      <p:sp>
        <p:nvSpPr>
          <p:cNvPr id="3" name="Text Placeholder 2">
            <a:extLst>
              <a:ext uri="{FF2B5EF4-FFF2-40B4-BE49-F238E27FC236}">
                <a16:creationId xmlns:a16="http://schemas.microsoft.com/office/drawing/2014/main" id="{ABADE1DB-7647-680F-59D6-4C66A8A368E3}"/>
              </a:ext>
            </a:extLst>
          </p:cNvPr>
          <p:cNvSpPr>
            <a:spLocks noGrp="1"/>
          </p:cNvSpPr>
          <p:nvPr>
            <p:ph type="body" sz="quarter" idx="10"/>
          </p:nvPr>
        </p:nvSpPr>
        <p:spPr>
          <a:xfrm>
            <a:off x="461963" y="1501588"/>
            <a:ext cx="3780584" cy="4662954"/>
          </a:xfrm>
        </p:spPr>
        <p:txBody>
          <a:bodyPr rtlCol="0"/>
          <a:lstStyle/>
          <a:p>
            <a:pPr rtl="0">
              <a:spcBef>
                <a:spcPts val="1200"/>
              </a:spcBef>
              <a:spcAft>
                <a:spcPts val="1200"/>
              </a:spcAft>
            </a:pPr>
            <a:r>
              <a:rPr lang="fr" sz="2400"/>
              <a:t>Il ne s’agit </a:t>
            </a:r>
            <a:r>
              <a:rPr lang="fr" sz="2400" u="sng"/>
              <a:t>pas</a:t>
            </a:r>
            <a:r>
              <a:rPr lang="fr" sz="2400"/>
              <a:t> de thérapie</a:t>
            </a:r>
          </a:p>
          <a:p>
            <a:pPr rtl="0">
              <a:spcBef>
                <a:spcPts val="1200"/>
              </a:spcBef>
              <a:spcAft>
                <a:spcPts val="1200"/>
              </a:spcAft>
            </a:pPr>
            <a:r>
              <a:rPr lang="fr" sz="2400"/>
              <a:t>Il ne s’agit </a:t>
            </a:r>
            <a:r>
              <a:rPr lang="fr" sz="2400" u="sng"/>
              <a:t>pas</a:t>
            </a:r>
            <a:r>
              <a:rPr lang="fr" sz="2400"/>
              <a:t> de débriefing psychologique</a:t>
            </a:r>
          </a:p>
          <a:p>
            <a:pPr rtl="0">
              <a:spcBef>
                <a:spcPts val="1200"/>
              </a:spcBef>
              <a:spcAft>
                <a:spcPts val="1200"/>
              </a:spcAft>
            </a:pPr>
            <a:r>
              <a:rPr lang="fr" sz="2400"/>
              <a:t>Il ne s’agit </a:t>
            </a:r>
            <a:r>
              <a:rPr lang="fr" sz="2400" u="sng"/>
              <a:t>pas</a:t>
            </a:r>
            <a:r>
              <a:rPr lang="fr" sz="2400"/>
              <a:t> de régler la situation </a:t>
            </a:r>
          </a:p>
          <a:p>
            <a:pPr rtl="0">
              <a:spcBef>
                <a:spcPts val="1200"/>
              </a:spcBef>
              <a:spcAft>
                <a:spcPts val="1200"/>
              </a:spcAft>
            </a:pPr>
            <a:r>
              <a:rPr lang="fr" sz="2400"/>
              <a:t>Il ne s’agit </a:t>
            </a:r>
            <a:r>
              <a:rPr lang="fr" sz="2400" u="sng"/>
              <a:t>pas</a:t>
            </a:r>
            <a:r>
              <a:rPr lang="fr" sz="2400"/>
              <a:t> de faire des choix pour les autres</a:t>
            </a:r>
          </a:p>
        </p:txBody>
      </p:sp>
      <p:pic>
        <p:nvPicPr>
          <p:cNvPr id="5" name="Picture 4">
            <a:extLst>
              <a:ext uri="{FF2B5EF4-FFF2-40B4-BE49-F238E27FC236}">
                <a16:creationId xmlns:a16="http://schemas.microsoft.com/office/drawing/2014/main" id="{8E763236-DEE7-CE21-7A43-1104298ACF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36" y="1501588"/>
            <a:ext cx="4349601" cy="3895165"/>
          </a:xfrm>
          <a:prstGeom prst="rect">
            <a:avLst/>
          </a:prstGeom>
        </p:spPr>
      </p:pic>
    </p:spTree>
    <p:extLst>
      <p:ext uri="{BB962C8B-B14F-4D97-AF65-F5344CB8AC3E}">
        <p14:creationId xmlns:p14="http://schemas.microsoft.com/office/powerpoint/2010/main" val="25899470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351CC-A717-6B7F-8064-AE96812E1E5D}"/>
              </a:ext>
            </a:extLst>
          </p:cNvPr>
          <p:cNvSpPr>
            <a:spLocks noGrp="1"/>
          </p:cNvSpPr>
          <p:nvPr>
            <p:ph type="title"/>
          </p:nvPr>
        </p:nvSpPr>
        <p:spPr>
          <a:xfrm>
            <a:off x="171450" y="136526"/>
            <a:ext cx="8972550" cy="611619"/>
          </a:xfrm>
        </p:spPr>
        <p:txBody>
          <a:bodyPr rtlCol="0"/>
          <a:lstStyle/>
          <a:p>
            <a:pPr rtl="0"/>
            <a:r>
              <a:rPr lang="fr"/>
              <a:t>Contrôle des connaissances</a:t>
            </a:r>
          </a:p>
        </p:txBody>
      </p:sp>
      <p:sp>
        <p:nvSpPr>
          <p:cNvPr id="3" name="Text Placeholder 2">
            <a:extLst>
              <a:ext uri="{FF2B5EF4-FFF2-40B4-BE49-F238E27FC236}">
                <a16:creationId xmlns:a16="http://schemas.microsoft.com/office/drawing/2014/main" id="{BE1BCC3F-CEBB-A416-6348-8F777791444B}"/>
              </a:ext>
            </a:extLst>
          </p:cNvPr>
          <p:cNvSpPr>
            <a:spLocks noGrp="1"/>
          </p:cNvSpPr>
          <p:nvPr>
            <p:ph type="body" sz="quarter" idx="10"/>
          </p:nvPr>
        </p:nvSpPr>
        <p:spPr>
          <a:xfrm>
            <a:off x="2465614" y="1146175"/>
            <a:ext cx="6235474" cy="4732111"/>
          </a:xfrm>
        </p:spPr>
        <p:txBody>
          <a:bodyPr rtlCol="0"/>
          <a:lstStyle/>
          <a:p>
            <a:pPr marL="471488" indent="-471488" rtl="0">
              <a:spcBef>
                <a:spcPts val="800"/>
              </a:spcBef>
              <a:spcAft>
                <a:spcPts val="800"/>
              </a:spcAft>
              <a:buFont typeface="Wingdings" pitchFamily="2" charset="2"/>
              <a:buChar char="Ø"/>
            </a:pPr>
            <a:r>
              <a:rPr lang="fr" sz="2400" dirty="0"/>
              <a:t>Repérer les changements de comportement, d’humeur et de performance qui suggèrent qu’une personne est en situation de crise</a:t>
            </a:r>
          </a:p>
          <a:p>
            <a:pPr marL="471488" indent="-471488" rtl="0">
              <a:spcBef>
                <a:spcPts val="800"/>
              </a:spcBef>
              <a:spcAft>
                <a:spcPts val="800"/>
              </a:spcAft>
              <a:buFont typeface="Wingdings" pitchFamily="2" charset="2"/>
              <a:buChar char="Ø"/>
            </a:pPr>
            <a:r>
              <a:rPr lang="fr" sz="2400" dirty="0"/>
              <a:t>Répondre à la détresse sur le moment</a:t>
            </a:r>
          </a:p>
          <a:p>
            <a:pPr marL="471488" indent="-471488" rtl="0">
              <a:spcBef>
                <a:spcPts val="800"/>
              </a:spcBef>
              <a:spcAft>
                <a:spcPts val="800"/>
              </a:spcAft>
              <a:buFont typeface="Wingdings" pitchFamily="2" charset="2"/>
              <a:buChar char="Ø"/>
            </a:pPr>
            <a:r>
              <a:rPr lang="fr" sz="2400" dirty="0"/>
              <a:t>Identifier les besoins et les préoccupations </a:t>
            </a:r>
          </a:p>
          <a:p>
            <a:pPr marL="471488" indent="-471488" rtl="0">
              <a:spcBef>
                <a:spcPts val="800"/>
              </a:spcBef>
              <a:spcAft>
                <a:spcPts val="800"/>
              </a:spcAft>
              <a:buFont typeface="Wingdings" pitchFamily="2" charset="2"/>
              <a:buChar char="Ø"/>
            </a:pPr>
            <a:r>
              <a:rPr lang="fr" sz="2400" dirty="0"/>
              <a:t>Identifier et mettre en relation le personnel avec les ressources internes et externes et promouvoir l’engagement</a:t>
            </a:r>
          </a:p>
          <a:p>
            <a:pPr rtl="0"/>
            <a:endParaRPr lang="en-US" dirty="0"/>
          </a:p>
        </p:txBody>
      </p:sp>
      <p:sp>
        <p:nvSpPr>
          <p:cNvPr id="4" name="Text Placeholder 2">
            <a:extLst>
              <a:ext uri="{FF2B5EF4-FFF2-40B4-BE49-F238E27FC236}">
                <a16:creationId xmlns:a16="http://schemas.microsoft.com/office/drawing/2014/main" id="{BFED07B1-44F8-2FE3-6A24-FFFD509F22C3}"/>
              </a:ext>
            </a:extLst>
          </p:cNvPr>
          <p:cNvSpPr txBox="1">
            <a:spLocks/>
          </p:cNvSpPr>
          <p:nvPr/>
        </p:nvSpPr>
        <p:spPr>
          <a:xfrm>
            <a:off x="318406" y="1146175"/>
            <a:ext cx="2147207" cy="4372883"/>
          </a:xfrm>
          <a:prstGeom prst="rect">
            <a:avLst/>
          </a:prstGeom>
          <a:solidFill>
            <a:schemeClr val="accent6">
              <a:lumMod val="20000"/>
              <a:lumOff val="80000"/>
            </a:schemeClr>
          </a:solidFill>
        </p:spPr>
        <p:txBody>
          <a:bodyPr rtlCol="0"/>
          <a:lstStyle>
            <a:lvl1pPr marL="228600" indent="-228600" algn="l" defTabSz="914400" rtl="0"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0">
              <a:buNone/>
            </a:pPr>
            <a:r>
              <a:rPr lang="fr" sz="2800" b="1" dirty="0">
                <a:solidFill>
                  <a:schemeClr val="accent6">
                    <a:lumMod val="75000"/>
                  </a:schemeClr>
                </a:solidFill>
              </a:rPr>
              <a:t>REGARDER</a:t>
            </a:r>
          </a:p>
          <a:p>
            <a:pPr marL="0" indent="0" rtl="0">
              <a:buNone/>
            </a:pPr>
            <a:endParaRPr lang="en-US" sz="2800" b="1" dirty="0">
              <a:solidFill>
                <a:schemeClr val="accent6">
                  <a:lumMod val="75000"/>
                </a:schemeClr>
              </a:solidFill>
            </a:endParaRPr>
          </a:p>
          <a:p>
            <a:pPr marL="0" indent="0" rtl="0">
              <a:buNone/>
            </a:pPr>
            <a:r>
              <a:rPr lang="fr" sz="2800" b="1" dirty="0">
                <a:solidFill>
                  <a:schemeClr val="accent6">
                    <a:lumMod val="75000"/>
                  </a:schemeClr>
                </a:solidFill>
              </a:rPr>
              <a:t>ÉCOUTER</a:t>
            </a:r>
          </a:p>
          <a:p>
            <a:pPr marL="0" indent="0" rtl="0">
              <a:buNone/>
            </a:pPr>
            <a:endParaRPr lang="en-US" sz="2800" b="1" dirty="0">
              <a:solidFill>
                <a:schemeClr val="accent6">
                  <a:lumMod val="75000"/>
                </a:schemeClr>
              </a:solidFill>
            </a:endParaRPr>
          </a:p>
          <a:p>
            <a:pPr marL="0" indent="0" rtl="0">
              <a:buNone/>
            </a:pPr>
            <a:r>
              <a:rPr lang="fr" sz="2800" b="1" dirty="0">
                <a:solidFill>
                  <a:schemeClr val="accent6">
                    <a:lumMod val="75000"/>
                  </a:schemeClr>
                </a:solidFill>
              </a:rPr>
              <a:t>METTRE EN RELATION</a:t>
            </a:r>
            <a:endParaRPr lang="en-US" sz="2800" dirty="0"/>
          </a:p>
        </p:txBody>
      </p:sp>
    </p:spTree>
    <p:extLst>
      <p:ext uri="{BB962C8B-B14F-4D97-AF65-F5344CB8AC3E}">
        <p14:creationId xmlns:p14="http://schemas.microsoft.com/office/powerpoint/2010/main" val="274507055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derstanding Burnout" id="{9F9F561A-3832-4B44-A019-50EB6AB0E3B5}" vid="{FE375CF1-A32D-6A47-9B5C-96D78946E5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0</TotalTime>
  <Words>7264</Words>
  <Application>Microsoft Office PowerPoint</Application>
  <PresentationFormat>On-screen Show (4:3)</PresentationFormat>
  <Paragraphs>466</Paragraphs>
  <Slides>33</Slides>
  <Notes>30</Notes>
  <HiddenSlides>0</HiddenSlides>
  <MMClips>0</MMClips>
  <ScaleCrop>false</ScaleCrop>
  <HeadingPairs>
    <vt:vector size="8" baseType="variant">
      <vt:variant>
        <vt:lpstr>Fonts Used</vt:lpstr>
      </vt:variant>
      <vt:variant>
        <vt:i4>13</vt:i4>
      </vt: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48" baseType="lpstr">
      <vt:lpstr>Arial</vt:lpstr>
      <vt:lpstr>Arial,Italic</vt:lpstr>
      <vt:lpstr>Calibri</vt:lpstr>
      <vt:lpstr>Calibri Light</vt:lpstr>
      <vt:lpstr>CheltenhamStd</vt:lpstr>
      <vt:lpstr>Gotham Light</vt:lpstr>
      <vt:lpstr>Helvetica</vt:lpstr>
      <vt:lpstr>Open Sans</vt:lpstr>
      <vt:lpstr>Open Sans Light</vt:lpstr>
      <vt:lpstr>Symbol</vt:lpstr>
      <vt:lpstr>Times New Roman</vt:lpstr>
      <vt:lpstr>Wingdings</vt:lpstr>
      <vt:lpstr>Wingdings 2</vt:lpstr>
      <vt:lpstr>Office Theme</vt:lpstr>
      <vt:lpstr>think-cell Slide</vt:lpstr>
      <vt:lpstr>Lorsqu’un Membre du Personnel est  en Situation de Détresse ou de Crise :  Stratégies d’Accompagnement fondées sur les Premiers Secours Psychologiques (PSP) pour les Superviseurs et les RH</vt:lpstr>
      <vt:lpstr>Présentation</vt:lpstr>
      <vt:lpstr>Séance du jour</vt:lpstr>
      <vt:lpstr>1. Introduction aux Premiers Secours Psychologiques (PSP)</vt:lpstr>
      <vt:lpstr>Stress et résilience</vt:lpstr>
      <vt:lpstr>Le soutien dont nous bénéficions lorsque nous sommes en situation de détresse est important</vt:lpstr>
      <vt:lpstr>Que sont les PSP ?</vt:lpstr>
      <vt:lpstr>Les PSP, qu’est-ce que ce n’est pas ?</vt:lpstr>
      <vt:lpstr>Contrôle des connaissances</vt:lpstr>
      <vt:lpstr>Principes d’action des PSP : REGARDER, ÉCOUTER, METTRE EN RELATION</vt:lpstr>
      <vt:lpstr>2. Comment l’approche des PSP peut-elle aider les superviseurs et les RH à apporter un soutien efficace  a. Quels changements de comportement, d’humeur ou de performance suggèrent qu’une personne est en détresse ? </vt:lpstr>
      <vt:lpstr>Comment l’approche des PSP peut-elle vous aider à apporter un soutien</vt:lpstr>
      <vt:lpstr>Réactions courantes à la détresse sur le lieu de travail</vt:lpstr>
      <vt:lpstr>PowerPoint Presentation</vt:lpstr>
      <vt:lpstr>2. Comment l’approche des PSP peut-elle aider les superviseurs et les RH à apporter un soutien efficace </vt:lpstr>
      <vt:lpstr>Outils d’écouter et de communication pour répondre à la détresse</vt:lpstr>
      <vt:lpstr>Conseils pour approcher une personne qui n’est pas en situation de crise</vt:lpstr>
      <vt:lpstr>Que faire lorsqu’une personne est en situation de crise </vt:lpstr>
      <vt:lpstr>Accompagnement fondé sur les PSP : notions essentielles pour les superviseurs/RH</vt:lpstr>
      <vt:lpstr>Répondre à la détresse en cherchant à en savoir plus</vt:lpstr>
      <vt:lpstr>Répondre à la détresse en cherchant à en savoir plus</vt:lpstr>
      <vt:lpstr>Un exercice d’ancrage comme outil de stabilisation... </vt:lpstr>
      <vt:lpstr>Technique d’ancrage </vt:lpstr>
      <vt:lpstr>2. Comment l’approche des PSP peut-elle aider les superviseurs et les RH à apporter un soutien efficace </vt:lpstr>
      <vt:lpstr>Résolution des problèmes</vt:lpstr>
      <vt:lpstr>Déclarations &amp; questions qui peuvent aider</vt:lpstr>
      <vt:lpstr>2. Comment l’approche des PSP peut-elle aider les superviseurs et les RH à apporter un soutien efficace </vt:lpstr>
      <vt:lpstr>Comment mettre en relation avec les ressources internes et externes</vt:lpstr>
      <vt:lpstr>Resources de l’IRC pour apporter un soutien</vt:lpstr>
      <vt:lpstr>Accompagnement fondé sur les PSP : résumé pour les superviseurs</vt:lpstr>
      <vt:lpstr>Contrôle des connaissances</vt:lpstr>
      <vt:lpstr>Références sur les PSP dans différents contextes</vt:lpstr>
      <vt:lpstr>Ressources pour accompagner cette séance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and Tackling Burnout</dc:title>
  <dc:creator>Lisa McKay</dc:creator>
  <cp:lastModifiedBy>Sheniz Ilhan</cp:lastModifiedBy>
  <cp:revision>212</cp:revision>
  <cp:lastPrinted>2022-12-13T19:57:16Z</cp:lastPrinted>
  <dcterms:created xsi:type="dcterms:W3CDTF">2019-12-13T02:50:12Z</dcterms:created>
  <dcterms:modified xsi:type="dcterms:W3CDTF">2022-12-27T13:43:34Z</dcterms:modified>
</cp:coreProperties>
</file>