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470" r:id="rId2"/>
    <p:sldId id="471" r:id="rId3"/>
    <p:sldId id="472" r:id="rId4"/>
    <p:sldId id="569" r:id="rId5"/>
    <p:sldId id="502" r:id="rId6"/>
    <p:sldId id="570" r:id="rId7"/>
    <p:sldId id="571" r:id="rId8"/>
    <p:sldId id="572" r:id="rId9"/>
    <p:sldId id="573" r:id="rId10"/>
    <p:sldId id="513" r:id="rId11"/>
    <p:sldId id="574" r:id="rId12"/>
    <p:sldId id="575" r:id="rId13"/>
    <p:sldId id="576" r:id="rId14"/>
    <p:sldId id="577" r:id="rId15"/>
    <p:sldId id="578" r:id="rId16"/>
    <p:sldId id="579" r:id="rId17"/>
    <p:sldId id="585" r:id="rId18"/>
    <p:sldId id="586" r:id="rId19"/>
    <p:sldId id="580" r:id="rId20"/>
    <p:sldId id="590" r:id="rId21"/>
    <p:sldId id="587" r:id="rId22"/>
    <p:sldId id="581" r:id="rId23"/>
    <p:sldId id="582" r:id="rId24"/>
    <p:sldId id="591" r:id="rId2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88" autoAdjust="0"/>
    <p:restoredTop sz="53223" autoAdjust="0"/>
  </p:normalViewPr>
  <p:slideViewPr>
    <p:cSldViewPr snapToGrid="0">
      <p:cViewPr varScale="1">
        <p:scale>
          <a:sx n="29" d="100"/>
          <a:sy n="29" d="100"/>
        </p:scale>
        <p:origin x="1944" y="48"/>
      </p:cViewPr>
      <p:guideLst>
        <p:guide orient="horz" pos="552"/>
        <p:guide pos="504"/>
        <p:guide orient="horz" pos="1032"/>
      </p:guideLst>
    </p:cSldViewPr>
  </p:slideViewPr>
  <p:outlineViewPr>
    <p:cViewPr>
      <p:scale>
        <a:sx n="33" d="100"/>
        <a:sy n="33" d="100"/>
      </p:scale>
      <p:origin x="0" y="-88"/>
    </p:cViewPr>
  </p:outlineViewPr>
  <p:notesTextViewPr>
    <p:cViewPr>
      <p:scale>
        <a:sx n="114" d="100"/>
        <a:sy n="114" d="100"/>
      </p:scale>
      <p:origin x="0" y="0"/>
    </p:cViewPr>
  </p:notesTextViewPr>
  <p:sorterViewPr>
    <p:cViewPr varScale="1">
      <p:scale>
        <a:sx n="100" d="100"/>
        <a:sy n="100" d="100"/>
      </p:scale>
      <p:origin x="0" y="0"/>
    </p:cViewPr>
  </p:sorterViewPr>
  <p:notesViewPr>
    <p:cSldViewPr snapToGrid="0">
      <p:cViewPr varScale="1">
        <p:scale>
          <a:sx n="70" d="100"/>
          <a:sy n="70" d="100"/>
        </p:scale>
        <p:origin x="183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6/21/2024</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6/21/2024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mailto:IRC@konterrasupport.net"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Introduce</a:t>
            </a:r>
            <a:r>
              <a:rPr lang="en-US" dirty="0"/>
              <a:t>:</a:t>
            </a:r>
          </a:p>
          <a:p>
            <a:pPr marL="171450" indent="-171450">
              <a:buFont typeface="Arial" panose="020B0604020202020204" pitchFamily="34" charset="0"/>
              <a:buChar char="•"/>
            </a:pPr>
            <a:r>
              <a:rPr lang="en-US" dirty="0"/>
              <a:t>Introduce the webinar topic and discuss any “housekeeping” issues (such as muting microphones, where to find the </a:t>
            </a:r>
            <a:r>
              <a:rPr lang="en-US" dirty="0" err="1"/>
              <a:t>chatbox</a:t>
            </a:r>
            <a:r>
              <a:rPr lang="en-US" dirty="0"/>
              <a:t>, and giving guidance on how you would like participants to ask any questions during the webinar)</a:t>
            </a:r>
          </a:p>
          <a:p>
            <a:pPr marL="171450" indent="-171450">
              <a:buFont typeface="Arial" panose="020B0604020202020204" pitchFamily="34" charset="0"/>
              <a:buChar char="•"/>
            </a:pPr>
            <a:r>
              <a:rPr lang="en-US" dirty="0"/>
              <a:t>Introduce Moderator (if the webinar is being moderated) and presenter</a:t>
            </a:r>
          </a:p>
          <a:p>
            <a:pPr marL="171450" indent="-171450">
              <a:buFont typeface="Arial" panose="020B0604020202020204" pitchFamily="34" charset="0"/>
              <a:buChar char="•"/>
            </a:pPr>
            <a:r>
              <a:rPr lang="en-US" dirty="0"/>
              <a:t>[</a:t>
            </a:r>
            <a:r>
              <a:rPr lang="en-US" i="1" dirty="0"/>
              <a:t>Also, if you have longer than 60 minutes available for this session</a:t>
            </a:r>
            <a:r>
              <a:rPr lang="en-US" dirty="0"/>
              <a:t>: Conduct introductions and icebreaker with participants.]</a:t>
            </a:r>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We know that we can take actions and make choices that will help us manage stress more effectively and maintain resilience during this time. What are some things that can help us do this?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[If running this workshop virtually, allow participants time to type answers into the chat or (depending on the size of the group) speak into their microphone to share.]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Note any commonalities or themes in what the group shares and then move on to talking through the strategies.</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dirty="0"/>
          </a:p>
        </p:txBody>
      </p:sp>
    </p:spTree>
    <p:extLst>
      <p:ext uri="{BB962C8B-B14F-4D97-AF65-F5344CB8AC3E}">
        <p14:creationId xmlns:p14="http://schemas.microsoft.com/office/powerpoint/2010/main" val="2602807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1" i="1" dirty="0"/>
              <a:t>Discuss </a:t>
            </a:r>
            <a:r>
              <a:rPr lang="en-US" b="0" i="0" dirty="0"/>
              <a:t>the first three points on the slide and why expectations are important</a:t>
            </a:r>
          </a:p>
          <a:p>
            <a:pPr marL="628650" lvl="1" indent="-171450">
              <a:buFont typeface="Arial" panose="020B0604020202020204" pitchFamily="34" charset="0"/>
              <a:buChar char="•"/>
            </a:pPr>
            <a:r>
              <a:rPr lang="en-US" b="0" i="0" dirty="0"/>
              <a:t>They have a powerful effect on how we interpret and remember events.</a:t>
            </a:r>
          </a:p>
          <a:p>
            <a:pPr marL="628650" lvl="1" indent="-171450">
              <a:buFont typeface="Arial" panose="020B0604020202020204" pitchFamily="34" charset="0"/>
              <a:buChar char="•"/>
            </a:pPr>
            <a:r>
              <a:rPr lang="en-US" b="0" i="0" dirty="0"/>
              <a:t>Ever heard the phrase Expectations – Reality = Disappointment? </a:t>
            </a:r>
          </a:p>
          <a:p>
            <a:pPr marL="628650" lvl="1" indent="-171450">
              <a:buFont typeface="Arial" panose="020B0604020202020204" pitchFamily="34" charset="0"/>
              <a:buChar char="•"/>
            </a:pPr>
            <a:r>
              <a:rPr lang="en-US" b="0" i="0" dirty="0"/>
              <a:t>If we expect to experience some intense and complicated feelings, and we know this is is normal, we won’t feel as upset or worried about it all.</a:t>
            </a:r>
            <a:endParaRPr lang="en-US" b="1" i="1" dirty="0"/>
          </a:p>
          <a:p>
            <a:pPr marL="171450" indent="-171450">
              <a:buFont typeface="Arial" panose="020B0604020202020204" pitchFamily="34" charset="0"/>
              <a:buChar char="•"/>
            </a:pPr>
            <a:r>
              <a:rPr lang="en-US" dirty="0"/>
              <a:t>Before sharing or discussing point 4, </a:t>
            </a:r>
            <a:r>
              <a:rPr lang="en-US" b="1" i="1" dirty="0"/>
              <a:t>ask participants: </a:t>
            </a:r>
            <a:r>
              <a:rPr lang="en-US" b="0" i="0" dirty="0"/>
              <a:t>What are some things you’ve thought or told yourself since the uncertain situation started that helped?</a:t>
            </a:r>
          </a:p>
          <a:p>
            <a:pPr marL="628650" lvl="1" indent="-171450">
              <a:buFont typeface="Arial" panose="020B0604020202020204" pitchFamily="34" charset="0"/>
              <a:buChar char="•"/>
            </a:pPr>
            <a:r>
              <a:rPr lang="en-US" b="0" i="0" dirty="0"/>
              <a:t>Share the examples on the slide. </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436850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b="1" i="1" kern="1200" dirty="0">
                <a:solidFill>
                  <a:schemeClr val="tx1"/>
                </a:solidFill>
                <a:effectLst/>
                <a:latin typeface="+mn-lt"/>
                <a:ea typeface="+mn-ea"/>
                <a:cs typeface="+mn-cs"/>
              </a:rPr>
              <a:t>Discuss</a:t>
            </a:r>
            <a:r>
              <a:rPr lang="en-US" sz="1200" b="0" i="0" kern="1200" dirty="0">
                <a:solidFill>
                  <a:schemeClr val="tx1"/>
                </a:solidFill>
                <a:effectLst/>
                <a:latin typeface="+mn-lt"/>
                <a:ea typeface="+mn-ea"/>
                <a:cs typeface="+mn-cs"/>
              </a:rPr>
              <a:t>:</a:t>
            </a:r>
            <a:endParaRPr lang="en-US" sz="1200" b="1"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First and foremost, it helps to pay attention to the basics of self-care.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These three foundations powerfully support our body and brain in coping effectively, regulating stress, improving mood, processing information and making good decisions. How well are you doing in these three areas?</a:t>
            </a:r>
          </a:p>
          <a:p>
            <a:pPr marL="171450" lvl="0" indent="-171450">
              <a:buFont typeface="Arial" panose="020B0604020202020204" pitchFamily="34" charset="0"/>
              <a:buChar char="•"/>
            </a:pPr>
            <a:r>
              <a:rPr lang="en-US" sz="1200" b="1" i="0" kern="1200" dirty="0">
                <a:solidFill>
                  <a:schemeClr val="tx1"/>
                </a:solidFill>
                <a:effectLst/>
                <a:latin typeface="+mn-lt"/>
                <a:ea typeface="+mn-ea"/>
                <a:cs typeface="+mn-cs"/>
              </a:rPr>
              <a:t>Getting enough sleep? </a:t>
            </a:r>
            <a:r>
              <a:rPr lang="en-US" sz="1200" kern="1200" dirty="0">
                <a:solidFill>
                  <a:schemeClr val="tx1"/>
                </a:solidFill>
                <a:effectLst/>
                <a:latin typeface="+mn-lt"/>
                <a:ea typeface="+mn-ea"/>
                <a:cs typeface="+mn-cs"/>
              </a:rPr>
              <a:t>Getting enough sleep at the moment probably means limiting activities and thoughts that increase stress in the evening and deliberately finding ways to calm down and “change the channel” in your brain before bed. Here are some things that can help with this: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Don’t talk about the uncertain situation too late in the evening (e.g., no stress-related talk after 7pm); and</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Read, watch, or do something that has nothing to do with the current uncertain situation before you try to sleep.</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Try an APP like Headspace or CALM (Last slide will link to some websites where participants can find links to lots of online resources like CALM)</a:t>
            </a:r>
          </a:p>
          <a:p>
            <a:pPr marL="171450" lvl="0" indent="-171450">
              <a:buFont typeface="Arial" panose="020B0604020202020204" pitchFamily="34" charset="0"/>
              <a:buChar char="•"/>
            </a:pPr>
            <a:r>
              <a:rPr lang="en-US" sz="1200" b="1" i="0" kern="1200" dirty="0">
                <a:solidFill>
                  <a:schemeClr val="tx1"/>
                </a:solidFill>
                <a:effectLst/>
                <a:latin typeface="+mn-lt"/>
                <a:ea typeface="+mn-ea"/>
                <a:cs typeface="+mn-cs"/>
              </a:rPr>
              <a:t>Getting some exercise every day? </a:t>
            </a:r>
            <a:r>
              <a:rPr lang="en-US" sz="1200" kern="1200" dirty="0">
                <a:solidFill>
                  <a:schemeClr val="tx1"/>
                </a:solidFill>
                <a:effectLst/>
                <a:latin typeface="+mn-lt"/>
                <a:ea typeface="+mn-ea"/>
                <a:cs typeface="+mn-cs"/>
              </a:rPr>
              <a:t>Even if you have to get creative, move your body! Exercising will help use up some of the many stress chemicals your body is producing and help you feel calmer and less helpless. A quick search online will help you find exercise routines you can do inside.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 Check out Fitness Blender Free Workout Videos or Do Yoga With Me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Do a search online for free </a:t>
            </a:r>
            <a:r>
              <a:rPr lang="en-US" sz="1200" kern="1200" dirty="0" err="1">
                <a:solidFill>
                  <a:schemeClr val="tx1"/>
                </a:solidFill>
                <a:effectLst/>
                <a:latin typeface="+mn-lt"/>
                <a:ea typeface="+mn-ea"/>
                <a:cs typeface="+mn-cs"/>
              </a:rPr>
              <a:t>pilates</a:t>
            </a:r>
            <a:r>
              <a:rPr lang="en-US" sz="1200" kern="1200" dirty="0">
                <a:solidFill>
                  <a:schemeClr val="tx1"/>
                </a:solidFill>
                <a:effectLst/>
                <a:latin typeface="+mn-lt"/>
                <a:ea typeface="+mn-ea"/>
                <a:cs typeface="+mn-cs"/>
              </a:rPr>
              <a:t> videos</a:t>
            </a:r>
          </a:p>
          <a:p>
            <a:pPr marL="171450" lvl="0" indent="-171450">
              <a:buFont typeface="Arial" panose="020B0604020202020204" pitchFamily="34" charset="0"/>
              <a:buChar char="•"/>
            </a:pPr>
            <a:r>
              <a:rPr lang="en-US" sz="1200" b="1" i="0" kern="1200" dirty="0">
                <a:solidFill>
                  <a:schemeClr val="tx1"/>
                </a:solidFill>
                <a:effectLst/>
                <a:latin typeface="+mn-lt"/>
                <a:ea typeface="+mn-ea"/>
                <a:cs typeface="+mn-cs"/>
              </a:rPr>
              <a:t>Eating healthy food? </a:t>
            </a:r>
            <a:r>
              <a:rPr lang="en-US" sz="1200" kern="1200" dirty="0">
                <a:solidFill>
                  <a:schemeClr val="tx1"/>
                </a:solidFill>
                <a:effectLst/>
                <a:latin typeface="+mn-lt"/>
                <a:ea typeface="+mn-ea"/>
                <a:cs typeface="+mn-cs"/>
              </a:rPr>
              <a:t>The food (and drink) you put into your body fuels you. If you put in poor quality fuel, or the wrong type, your body and brain cannot respond and work as effectively. You may have limited options regarding what you eat right now. When you can, however, choose healthy.</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33938899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the issue of staying connected: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Our closest and most nurturing relationships are our biggest asset when it comes to emotional health and wellbeing. So stay connected with your tribe!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During times of intense stress, it’s even </a:t>
            </a:r>
            <a:r>
              <a:rPr lang="en-US" sz="1200" i="1" kern="1200" dirty="0">
                <a:solidFill>
                  <a:schemeClr val="tx1"/>
                </a:solidFill>
                <a:effectLst/>
                <a:latin typeface="+mn-lt"/>
                <a:ea typeface="+mn-ea"/>
                <a:cs typeface="+mn-cs"/>
              </a:rPr>
              <a:t>more </a:t>
            </a:r>
            <a:r>
              <a:rPr lang="en-US" sz="1200" kern="1200" dirty="0">
                <a:solidFill>
                  <a:schemeClr val="tx1"/>
                </a:solidFill>
                <a:effectLst/>
                <a:latin typeface="+mn-lt"/>
                <a:ea typeface="+mn-ea"/>
                <a:cs typeface="+mn-cs"/>
              </a:rPr>
              <a:t>important that we are connecting with loved ones. So use technology and stay in touch with family and friends.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If time permits…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for examples and ideas of how they are staying connected to family and friends. You can offer an extra example of something creative to do by sharing the following: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Look online for family history questions and ask them to older relatives who are home alone or living in nursing homes.</a:t>
            </a:r>
            <a:endParaRPr lang="en-US" sz="1200" b="1" i="1"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dirty="0"/>
          </a:p>
        </p:txBody>
      </p:sp>
    </p:spTree>
    <p:extLst>
      <p:ext uri="{BB962C8B-B14F-4D97-AF65-F5344CB8AC3E}">
        <p14:creationId xmlns:p14="http://schemas.microsoft.com/office/powerpoint/2010/main" val="428196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why creating new structure and routines helps: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the world feels unpredictable and frightening and you can’t do what you’d normally do, one of the best things you </a:t>
            </a:r>
            <a:r>
              <a:rPr lang="en-US" sz="1200" i="1" kern="1200" dirty="0">
                <a:solidFill>
                  <a:schemeClr val="tx1"/>
                </a:solidFill>
                <a:effectLst/>
                <a:latin typeface="+mn-lt"/>
                <a:ea typeface="+mn-ea"/>
                <a:cs typeface="+mn-cs"/>
              </a:rPr>
              <a:t>can</a:t>
            </a:r>
            <a:r>
              <a:rPr lang="en-US" sz="1200" kern="1200" dirty="0">
                <a:solidFill>
                  <a:schemeClr val="tx1"/>
                </a:solidFill>
                <a:effectLst/>
                <a:latin typeface="+mn-lt"/>
                <a:ea typeface="+mn-ea"/>
                <a:cs typeface="+mn-cs"/>
              </a:rPr>
              <a:t> do to help yourself cope is make your own life more predictable.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 if many of your normal routines have changed one of the best things you can do is create some structure for yourself.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This will increase your sense of control and achievement.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If you feel like you have too much time on your hands, it will also help you stay busy and engaged.</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Using structure and schedules is a strategy used by many who have to endure long stretches in restrictive environments (such as astronauts and submariners). On the International Space Shuttle, astronauts days are scheduled down to five minute increments with time for experiments, maintenance, conference calls, meals, working out, etc.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 try these things: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Divide up the day and schedule it.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Create achievable to-do lists.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Don’t forget to put some self-care activities on that list, not just work tasks.</a:t>
            </a: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dirty="0"/>
          </a:p>
        </p:txBody>
      </p:sp>
    </p:spTree>
    <p:extLst>
      <p:ext uri="{BB962C8B-B14F-4D97-AF65-F5344CB8AC3E}">
        <p14:creationId xmlns:p14="http://schemas.microsoft.com/office/powerpoint/2010/main" val="23472695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why it’s important to put your phone down and limit news intake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Sure, you need to stay informed at some level.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However, research around the Sept 11 terrorist attacks, the Ebola pandemic, and other events make it clear that the more exposure you have to the media during times of uncertainty the more likely you are to feel traumatized and unsafe.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 put limits on how much news you consume, and stick to a couple of reputable sources.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Also, get into the habit of having some phone-free time every day.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You may be surprised at how hard it is to plug your phone in and walk away from it.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However, there is an endless flood of information and updates to process at the moment, and being periodically phone-free is an essential part of giving yourself a break from that dynamic and creating some breathing-room for your brain to calm down and rest. </a:t>
            </a: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5941499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why it’s important to look for ways to have fun and enjoy yourself:</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Acknowledge that it can feel almost sacrilegious to talk about “having fun” and enjoying yourself when the world, is “going up in flames”.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However, as a humanitarian aid worker, feeling conflicted about this particular tension is probably not new to you.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You also know that uncertain times are going to be more of a marathon than a sprint, even once the initial crisis period has passed. And you know that you are going to be able to run farther and faster as a helper (and in better spirits) if you are enjoying some parts of the journey.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 look for ways to build some fun, pleasure, relaxation and distraction into your day.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This might mean watching an episode of something enjoyable (and preferably not too intense) on TV at night after the day’s work is done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It may mean something completely different. But seeking out and making time for some fun is important even (maybe especially) during these times. </a:t>
            </a:r>
          </a:p>
          <a:p>
            <a:pPr marL="171450" indent="-171450">
              <a:buFont typeface="Arial" panose="020B0604020202020204" pitchFamily="34" charset="0"/>
              <a:buChar char="•"/>
            </a:pPr>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what they’ve been finding fun or enjoyable since the uncertainty started. </a:t>
            </a:r>
            <a:endParaRPr lang="en-US" sz="1200" b="1" i="1"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dirty="0"/>
          </a:p>
        </p:txBody>
      </p:sp>
    </p:spTree>
    <p:extLst>
      <p:ext uri="{BB962C8B-B14F-4D97-AF65-F5344CB8AC3E}">
        <p14:creationId xmlns:p14="http://schemas.microsoft.com/office/powerpoint/2010/main" val="16127728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the following: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t>Getting outside can be an antidote to technology. It gives your eyes and your brain a break and often has a profound relaxing and restorative effect on us. </a:t>
            </a:r>
            <a:endParaRPr lang="en-US" b="1" i="1" dirty="0"/>
          </a:p>
          <a:p>
            <a:pPr marL="171450" indent="-171450">
              <a:buFont typeface="Arial" panose="020B0604020202020204" pitchFamily="34" charset="0"/>
              <a:buChar char="•"/>
            </a:pPr>
            <a:r>
              <a:rPr lang="en-US" b="0" i="0" dirty="0"/>
              <a:t>Multiple research studies demonstrate the positive benefits of being outdoors – particularly when you can see grass, trees, or other vegetation. </a:t>
            </a:r>
          </a:p>
          <a:p>
            <a:pPr marL="628650" lvl="1" indent="-171450">
              <a:buFont typeface="Arial" panose="020B0604020202020204" pitchFamily="34" charset="0"/>
              <a:buChar char="•"/>
            </a:pPr>
            <a:r>
              <a:rPr lang="en-US" b="0" i="0" dirty="0"/>
              <a:t>Several studies have found that spending time near trees does things like lower our cortisol level, reduce our heart rate, and lower our blood pressure. (As discussed in </a:t>
            </a:r>
            <a:r>
              <a:rPr lang="en-US" b="0" i="0" dirty="0" err="1"/>
              <a:t>Chaterjee</a:t>
            </a:r>
            <a:r>
              <a:rPr lang="en-US" b="0" i="0" dirty="0"/>
              <a:t>, </a:t>
            </a:r>
            <a:r>
              <a:rPr lang="en-US" b="0" i="1" dirty="0"/>
              <a:t>The Stress Solution, </a:t>
            </a:r>
            <a:r>
              <a:rPr lang="en-US" b="0" i="0" dirty="0"/>
              <a:t>2018).</a:t>
            </a:r>
          </a:p>
          <a:p>
            <a:pPr marL="628650" lvl="1" indent="-171450">
              <a:buFont typeface="Arial" panose="020B0604020202020204" pitchFamily="34" charset="0"/>
              <a:buChar char="•"/>
            </a:pPr>
            <a:r>
              <a:rPr lang="en-US" b="0" i="0" dirty="0"/>
              <a:t>Listening to the sounds of nature has also been shown to reduce activation and stress level.  </a:t>
            </a:r>
          </a:p>
          <a:p>
            <a:pPr marL="0" lvl="0" indent="0">
              <a:buFont typeface="Arial" panose="020B0604020202020204" pitchFamily="34" charset="0"/>
              <a:buNone/>
            </a:pPr>
            <a:endParaRPr lang="en-US" b="0" i="0" dirty="0"/>
          </a:p>
          <a:p>
            <a:pPr marL="0" lvl="0" indent="0">
              <a:buFont typeface="Arial" panose="020B0604020202020204" pitchFamily="34" charset="0"/>
              <a:buNone/>
            </a:pPr>
            <a:r>
              <a:rPr lang="en-US" b="0" i="0" dirty="0"/>
              <a:t>Now would be a good place to </a:t>
            </a:r>
            <a:r>
              <a:rPr lang="en-US" b="1" i="1" dirty="0"/>
              <a:t>ask participants </a:t>
            </a:r>
            <a:r>
              <a:rPr lang="en-US" b="0" i="0" dirty="0"/>
              <a:t>to stand up and take a 30-second movement break to stretch and shift position. </a:t>
            </a:r>
          </a:p>
        </p:txBody>
      </p:sp>
      <p:sp>
        <p:nvSpPr>
          <p:cNvPr id="4" name="Slide Number Placeholder 3"/>
          <p:cNvSpPr>
            <a:spLocks noGrp="1"/>
          </p:cNvSpPr>
          <p:nvPr>
            <p:ph type="sldNum" sz="quarter" idx="5"/>
          </p:nvPr>
        </p:nvSpPr>
        <p:spPr/>
        <p:txBody>
          <a:bodyPr/>
          <a:lstStyle/>
          <a:p>
            <a:fld id="{D70FF2E4-95BE-49CA-89E1-C2C428ECDA9A}" type="slidenum">
              <a:rPr lang="en-US" smtClean="0"/>
              <a:pPr/>
              <a:t>17</a:t>
            </a:fld>
            <a:endParaRPr lang="en-US" dirty="0"/>
          </a:p>
        </p:txBody>
      </p:sp>
    </p:spTree>
    <p:extLst>
      <p:ext uri="{BB962C8B-B14F-4D97-AF65-F5344CB8AC3E}">
        <p14:creationId xmlns:p14="http://schemas.microsoft.com/office/powerpoint/2010/main" val="3476017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why it’s important to carve out alone time to decompress, and how you might do that:</a:t>
            </a:r>
          </a:p>
          <a:p>
            <a:pPr marL="171450" indent="-171450">
              <a:buFont typeface="Arial" panose="020B0604020202020204" pitchFamily="34" charset="0"/>
              <a:buChar char="•"/>
            </a:pPr>
            <a:r>
              <a:rPr lang="en-US" b="0" i="0" dirty="0"/>
              <a:t>The importance of carving out some alone time if you’re living in close quarters with others increases the longer the uncertainty continues.</a:t>
            </a:r>
          </a:p>
          <a:p>
            <a:pPr marL="171450" indent="-171450">
              <a:buFont typeface="Arial" panose="020B0604020202020204" pitchFamily="34" charset="0"/>
              <a:buChar char="•"/>
            </a:pPr>
            <a:r>
              <a:rPr lang="en-US" b="0" i="0" dirty="0"/>
              <a:t>Astronauts report that people start to get more confrontational, more likely to air their frustrations, more desperate for alone time, and more likely to isolate themselves and withdraw from friends and family alone around the six month mark. It’s called the “third quarter phenomenon” where people completing missions in challenging environments report a drop in moral around the halfway mark.</a:t>
            </a:r>
          </a:p>
          <a:p>
            <a:pPr marL="171450" indent="-171450">
              <a:buFont typeface="Arial" panose="020B0604020202020204" pitchFamily="34" charset="0"/>
              <a:buChar char="•"/>
            </a:pPr>
            <a:r>
              <a:rPr lang="en-US" b="0" i="0" dirty="0"/>
              <a:t>We aren’t trained astronauts (and we don’t have a clear vision of when this will end) so we’re likely to hit this point earlier than six months. </a:t>
            </a:r>
          </a:p>
          <a:p>
            <a:pPr marL="171450" indent="-171450">
              <a:buFont typeface="Arial" panose="020B0604020202020204" pitchFamily="34" charset="0"/>
              <a:buChar char="•"/>
            </a:pPr>
            <a:r>
              <a:rPr lang="en-US" b="0" i="0" dirty="0"/>
              <a:t>To help pre-empt this, explain the importance of this to people you’re living with and get into the habit early of carving out some alone time to exercise, read, journal, meditate… etc. (even if you have to do it in a closet or a garage).</a:t>
            </a:r>
          </a:p>
          <a:p>
            <a:pPr marL="628650" lvl="1" indent="-171450">
              <a:buFont typeface="Arial" panose="020B0604020202020204" pitchFamily="34" charset="0"/>
              <a:buChar cha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42687777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Explain </a:t>
            </a:r>
            <a:r>
              <a:rPr lang="en-US" sz="1200" b="0" i="0" kern="1200" dirty="0">
                <a:solidFill>
                  <a:schemeClr val="tx1"/>
                </a:solidFill>
                <a:effectLst/>
                <a:latin typeface="+mn-lt"/>
                <a:ea typeface="+mn-ea"/>
                <a:cs typeface="+mn-cs"/>
              </a:rPr>
              <a:t>the following: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of us are going to experience some extra anxiety and worry during time of uncertainty. </a:t>
            </a:r>
          </a:p>
          <a:p>
            <a:pPr marL="628650" lvl="1" indent="-171450">
              <a:buFont typeface="Arial" panose="020B0604020202020204" pitchFamily="34" charset="0"/>
              <a:buChar char="•"/>
            </a:pPr>
            <a:r>
              <a:rPr lang="en-US" sz="18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 worries can span a wide range of issues such as the health of loved ones, personal health, job security, finances, and other important aspects of our lives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So what can you do? Well, in addition to putting the other tips we’ve discussed into practice, now is a good time to practice specific strategies that are great at calming us down when we’re feeling anxious. </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b="0" i="0" kern="1200" dirty="0">
                <a:solidFill>
                  <a:schemeClr val="tx1"/>
                </a:solidFill>
                <a:effectLst/>
                <a:latin typeface="+mn-lt"/>
                <a:ea typeface="+mn-ea"/>
                <a:cs typeface="+mn-cs"/>
              </a:rPr>
              <a:t>Before moving on to discuss specific strategies (some listed on the next slide)</a:t>
            </a:r>
            <a:r>
              <a:rPr lang="en-US" sz="1200" b="1" i="1" kern="1200" dirty="0">
                <a:solidFill>
                  <a:schemeClr val="tx1"/>
                </a:solidFill>
                <a:effectLst/>
                <a:latin typeface="+mn-lt"/>
                <a:ea typeface="+mn-ea"/>
                <a:cs typeface="+mn-cs"/>
              </a:rPr>
              <a:t> ask participants: </a:t>
            </a:r>
            <a:r>
              <a:rPr lang="en-US" sz="1200" b="0" i="0" kern="1200" dirty="0">
                <a:solidFill>
                  <a:schemeClr val="tx1"/>
                </a:solidFill>
                <a:effectLst/>
                <a:latin typeface="+mn-lt"/>
                <a:ea typeface="+mn-ea"/>
                <a:cs typeface="+mn-cs"/>
              </a:rPr>
              <a:t>What have you done in the past that’s helped when you’ve been feeling very anxious or tightly wound? </a:t>
            </a:r>
            <a:endParaRPr lang="en-US" sz="1200" b="1" i="1"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699064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16860" y="4416426"/>
            <a:ext cx="6158752" cy="4413249"/>
          </a:xfrm>
        </p:spPr>
        <p:txBody>
          <a:bodyPr>
            <a:noAutofit/>
          </a:bodyPr>
          <a:lstStyle/>
          <a:p>
            <a:pPr marL="0" marR="0" algn="l">
              <a:lnSpc>
                <a:spcPts val="1315"/>
              </a:lnSpc>
              <a:spcBef>
                <a:spcPts val="0"/>
              </a:spcBef>
              <a:spcAft>
                <a:spcPts val="0"/>
              </a:spcAft>
            </a:pP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Provide</a:t>
            </a:r>
            <a:r>
              <a:rPr lang="en-US" sz="1800" b="1" i="1" kern="100" spc="-8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context</a:t>
            </a: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review</a:t>
            </a:r>
            <a:r>
              <a:rPr lang="en-US" sz="1800" b="1" i="1" kern="100" spc="-7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questions </a:t>
            </a: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you</a:t>
            </a:r>
            <a:r>
              <a:rPr lang="en-US" sz="1800" b="1" i="1"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will</a:t>
            </a:r>
            <a:r>
              <a:rPr lang="en-US" sz="1800" b="1" i="1"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be</a:t>
            </a: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seeking</a:t>
            </a:r>
            <a:r>
              <a:rPr lang="en-US" sz="1800" b="1" i="1"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b="1" i="1"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answer</a:t>
            </a: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during</a:t>
            </a:r>
            <a:r>
              <a:rPr lang="en-US" sz="1800" b="1" i="1"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b="1" i="1"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webinar:</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15"/>
              </a:lnSpc>
              <a:spcBef>
                <a:spcPts val="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Uncertainty can</a:t>
            </a:r>
            <a:r>
              <a:rPr lang="en-US" sz="1800" kern="100" spc="-7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turn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lives upside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down</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people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around</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world.</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35"/>
              </a:lnSpc>
              <a:spcBef>
                <a:spcPts val="3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You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likely</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feeling</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some</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combination</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frustration,</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anxiety,</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exhaustion.</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35"/>
              </a:lnSpc>
              <a:spcBef>
                <a:spcPts val="3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These feelings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normal.</a:t>
            </a:r>
            <a:r>
              <a:rPr lang="en-US" sz="1800" kern="100" spc="-6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After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all,</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there is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lot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feel</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anxious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uncertain</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about,</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35"/>
              </a:lnSpc>
              <a:spcBef>
                <a:spcPts val="30"/>
              </a:spcBef>
              <a:spcAft>
                <a:spcPts val="0"/>
              </a:spcAft>
            </a:pPr>
            <a:r>
              <a:rPr lang="en-US" sz="1800" kern="100" spc="11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there may be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many</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things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 examples: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410"/>
              </a:lnSpc>
              <a:spcBef>
                <a:spcPts val="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6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environmental factors like natural disasters </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742950" marR="0" indent="-285750" algn="l">
              <a:lnSpc>
                <a:spcPts val="1410"/>
              </a:lnSpc>
              <a:spcBef>
                <a:spcPts val="0"/>
              </a:spcBef>
              <a:spcAft>
                <a:spcPts val="0"/>
              </a:spcAft>
              <a:buFont typeface="Arial" panose="020B0604020202020204" pitchFamily="34" charset="0"/>
              <a:buChar char="•"/>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 can’t control events that may impact our community such as geopolitical shifts or disease outbreaks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742950" marR="0" indent="-285750" algn="l">
              <a:lnSpc>
                <a:spcPts val="1410"/>
              </a:lnSpc>
              <a:spcBef>
                <a:spcPts val="0"/>
              </a:spcBef>
              <a:spcAft>
                <a:spcPts val="0"/>
              </a:spcAft>
              <a:buFont typeface="Arial" panose="020B0604020202020204" pitchFamily="34" charset="0"/>
              <a:buChar char="•"/>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 can’t control all work-related issues and changes in work conditions.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742950" marR="0" indent="-285750" algn="l">
              <a:lnSpc>
                <a:spcPts val="1410"/>
              </a:lnSpc>
              <a:spcBef>
                <a:spcPts val="0"/>
              </a:spcBef>
              <a:spcAft>
                <a:spcPts val="0"/>
              </a:spcAft>
              <a:buFont typeface="Arial" panose="020B0604020202020204" pitchFamily="34" charset="0"/>
              <a:buChar char="•"/>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 can’t control conflicts or unstable environments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30"/>
              </a:lnSpc>
              <a:spcBef>
                <a:spcPts val="3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However,</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there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still</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many</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things</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i="1"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320"/>
              </a:lnSpc>
              <a:spcBef>
                <a:spcPts val="4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6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how</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spend</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time,</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what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focus</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on.</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320"/>
              </a:lnSpc>
              <a:spcBef>
                <a:spcPts val="4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6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perspective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embrace,</a:t>
            </a:r>
            <a:r>
              <a:rPr lang="en-US" sz="1800" kern="100" spc="-6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what</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choose</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do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support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maintain</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320"/>
              </a:lnSpc>
              <a:spcBef>
                <a:spcPts val="40"/>
              </a:spcBef>
              <a:spcAft>
                <a:spcPts val="0"/>
              </a:spcAft>
            </a:pPr>
            <a:r>
              <a:rPr lang="en-US" sz="1800" kern="100" spc="11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personal</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wellbeing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during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these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difficult</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days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410"/>
              </a:lnSpc>
              <a:spcBef>
                <a:spcPts val="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inevitable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during these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moments but</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managing</a:t>
            </a:r>
            <a:r>
              <a:rPr lang="en-US" sz="1800" kern="100" spc="-9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well</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and</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building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resilience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still</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very</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possible.</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415"/>
              </a:lnSpc>
              <a:spcBef>
                <a:spcPts val="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However,</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during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tough</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times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like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these,</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be</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very</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difficult</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remember</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or</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identify</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most</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173990" marR="0" algn="l">
              <a:lnSpc>
                <a:spcPts val="1410"/>
              </a:lnSpc>
              <a:spcBef>
                <a:spcPts val="0"/>
              </a:spcBef>
              <a:spcAft>
                <a:spcPts val="0"/>
              </a:spcAft>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helpful</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things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do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take</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care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ourselves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manage</a:t>
            </a:r>
            <a:r>
              <a:rPr lang="en-US" sz="1800" kern="100" spc="-9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stress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effectively.</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415"/>
              </a:lnSpc>
              <a:spcBef>
                <a:spcPts val="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 today</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we’re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going</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discuss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following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questions</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explore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eleven</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research</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-supported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strategies</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help</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you </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manage</a:t>
            </a:r>
            <a:r>
              <a:rPr lang="en-US" sz="1800" kern="100" spc="-9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maintain</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resilience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during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these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times.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1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71625" y="333375"/>
            <a:ext cx="3875088" cy="2906713"/>
          </a:xfrm>
        </p:spPr>
      </p:sp>
      <p:sp>
        <p:nvSpPr>
          <p:cNvPr id="3" name="Notes Placeholder 2"/>
          <p:cNvSpPr>
            <a:spLocks noGrp="1"/>
          </p:cNvSpPr>
          <p:nvPr>
            <p:ph type="body" idx="1"/>
          </p:nvPr>
        </p:nvSpPr>
        <p:spPr>
          <a:xfrm>
            <a:off x="701675" y="3429000"/>
            <a:ext cx="5607050" cy="5170489"/>
          </a:xfrm>
        </p:spPr>
        <p:txBody>
          <a:bodyPr>
            <a:normAutofit fontScale="925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chemeClr val="tx1"/>
                </a:solidFill>
                <a:effectLst/>
                <a:latin typeface="+mn-lt"/>
                <a:ea typeface="+mn-ea"/>
                <a:cs typeface="+mn-cs"/>
              </a:rPr>
              <a:t>Discuss </a:t>
            </a:r>
            <a:r>
              <a:rPr lang="en-US" sz="1200" b="0" i="0" kern="1200" dirty="0">
                <a:solidFill>
                  <a:schemeClr val="tx1"/>
                </a:solidFill>
                <a:effectLst/>
                <a:latin typeface="+mn-lt"/>
                <a:ea typeface="+mn-ea"/>
                <a:cs typeface="+mn-cs"/>
              </a:rPr>
              <a:t>the following </a:t>
            </a:r>
            <a:r>
              <a:rPr lang="en-US" sz="1200" kern="1200" dirty="0">
                <a:solidFill>
                  <a:schemeClr val="tx1"/>
                </a:solidFill>
                <a:effectLst/>
                <a:latin typeface="+mn-lt"/>
                <a:ea typeface="+mn-ea"/>
                <a:cs typeface="+mn-cs"/>
              </a:rPr>
              <a:t>anxiety management strategies: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Deep breathing: </a:t>
            </a:r>
            <a:r>
              <a:rPr lang="en-US" sz="1200" kern="1200" dirty="0">
                <a:solidFill>
                  <a:schemeClr val="tx1"/>
                </a:solidFill>
                <a:effectLst/>
                <a:latin typeface="+mn-lt"/>
                <a:ea typeface="+mn-ea"/>
                <a:cs typeface="+mn-cs"/>
              </a:rPr>
              <a:t>Breathing deeply and slowly (taking a slow, deep breath in and then letting that breath out even more slowly) sends a clear message to your body that you’re not in danger and you can relax. It’s super simple, but it’s one of the quickest and most effective ways to calm and ground yourself.</a:t>
            </a:r>
          </a:p>
          <a:p>
            <a:pPr marL="628650" lvl="1" indent="-171450">
              <a:buFont typeface="Arial" panose="020B0604020202020204" pitchFamily="34" charset="0"/>
              <a:buChar char="•"/>
            </a:pPr>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to try this now.</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Take a slow, deep, breath through your nose for four seconds.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Hold that breath for the count of three</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Let it out slowly through your mouth for five seconds.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Repeat.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Doing this for two minutes will help your body and mind calm down.</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Zoom way in: </a:t>
            </a:r>
            <a:r>
              <a:rPr lang="en-US" sz="1200" kern="1200" dirty="0">
                <a:solidFill>
                  <a:schemeClr val="tx1"/>
                </a:solidFill>
                <a:effectLst/>
                <a:latin typeface="+mn-lt"/>
                <a:ea typeface="+mn-ea"/>
                <a:cs typeface="+mn-cs"/>
              </a:rPr>
              <a:t>When you feel your mind starting to jump all over the place or go to dark, scary places, zoom way in and focus only on your next task. Don’t let your mind drift to the next thing. Practice being fully present on the next thing you need to do and coach yourself to focus only on that.</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Zoom way out: </a:t>
            </a:r>
            <a:r>
              <a:rPr lang="en-US" sz="1200" kern="1200" dirty="0">
                <a:solidFill>
                  <a:schemeClr val="tx1"/>
                </a:solidFill>
                <a:effectLst/>
                <a:latin typeface="+mn-lt"/>
                <a:ea typeface="+mn-ea"/>
                <a:cs typeface="+mn-cs"/>
              </a:rPr>
              <a:t>Zooming way out – looking past tomorrow and the next few weeks or months – can also help.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To zoom way out, think about oceans and mountains or look at the stars.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Think of history—people who lived 100 years ago, and 1000 years ago.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Think of what your great grandparents had endured.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Think of how the clouds are gathering on the horizon and you can smell the rain coming.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Look at paintings. Listen to music. Read scripture or poetry.</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Do things with your hands: </a:t>
            </a:r>
            <a:r>
              <a:rPr lang="en-US" sz="1200" b="0" kern="1200" dirty="0">
                <a:solidFill>
                  <a:schemeClr val="tx1"/>
                </a:solidFill>
                <a:effectLst/>
                <a:latin typeface="+mn-lt"/>
                <a:ea typeface="+mn-ea"/>
                <a:cs typeface="+mn-cs"/>
              </a:rPr>
              <a:t>Doing things with your hands can be very soothing and essentially function as moving meditation. Some examples:</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Tidying, organizing or cleaning a space</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Cooking</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Gardening</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Knitting, cross-stitching, sewing or weaving </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Painting </a:t>
            </a:r>
            <a:endParaRPr lang="en-US" sz="1200" b="1" kern="1200" dirty="0">
              <a:solidFill>
                <a:schemeClr val="tx1"/>
              </a:solidFill>
              <a:effectLst/>
              <a:latin typeface="+mn-lt"/>
              <a:ea typeface="+mn-ea"/>
              <a:cs typeface="+mn-cs"/>
            </a:endParaRPr>
          </a:p>
          <a:p>
            <a:pPr marL="171450" indent="-171450">
              <a:buFont typeface="Arial" panose="020B0604020202020204" pitchFamily="34" charset="0"/>
              <a:buChar char="•"/>
            </a:pPr>
            <a:r>
              <a:rPr lang="en-US" dirty="0"/>
              <a:t>There are many more ideas online.</a:t>
            </a:r>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34516970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b="1" i="1" dirty="0"/>
              <a:t>Discuss </a:t>
            </a:r>
            <a:r>
              <a:rPr lang="en-US" b="0" i="0" dirty="0"/>
              <a:t>the issue of high-risk coping mechanisms and the difference between self-care and self-comfort:</a:t>
            </a:r>
          </a:p>
          <a:p>
            <a:pPr marL="171450" indent="-171450">
              <a:buFont typeface="Arial" panose="020B0604020202020204" pitchFamily="34" charset="0"/>
              <a:buChar char="•"/>
            </a:pPr>
            <a:r>
              <a:rPr lang="en-US" b="1" i="0" dirty="0"/>
              <a:t>Healthy self-care </a:t>
            </a:r>
            <a:r>
              <a:rPr lang="en-US" b="0" i="0" dirty="0"/>
              <a:t>are things that ultimately make us feel self-respect and connection. </a:t>
            </a:r>
            <a:r>
              <a:rPr lang="en-US" sz="1200" kern="1200" dirty="0">
                <a:solidFill>
                  <a:schemeClr val="tx1"/>
                </a:solidFill>
                <a:effectLst/>
                <a:latin typeface="+mn-lt"/>
                <a:ea typeface="+mn-ea"/>
                <a:cs typeface="+mn-cs"/>
              </a:rPr>
              <a:t>These are things (e.g., exercise) that may not always feel good in the moment, but while we’re doing them, and after we’ve done them, we know we have done something good for ourselves. They make us feel self-respect, and/or they make us feel more energized and able to reconnect with the pressures in our lives and move forward productively.</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Self-comfort </a:t>
            </a:r>
            <a:r>
              <a:rPr lang="en-US" sz="1200" kern="1200" dirty="0">
                <a:solidFill>
                  <a:schemeClr val="tx1"/>
                </a:solidFill>
                <a:effectLst/>
                <a:latin typeface="+mn-lt"/>
                <a:ea typeface="+mn-ea"/>
                <a:cs typeface="+mn-cs"/>
              </a:rPr>
              <a:t>are those things that we like doing, that make us feel good in the moment. Everybody has different go-to self-comfort strategies.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For some fortunate people, exercise is on that list.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For others, alcohol, cigarettes, shopping, reading novels, watching TV, cooking, gardening, having sex, getting outside, eating ice cream…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We all need some self-comfort in our lives. Self-comfort can boost or mood and give us a break from the pressures of life. Self-comfort has a place, and most things are OK in moderation.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However… when we’re under pressure we can face increased temptation to (over)indulge in self-comfort to the point where these strategies no longer count as acceptable self-care strategies, but become harmful coping mechanisms.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E.g., binge watch TV</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Drink too much alcohol</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Smoke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Use other substances (such as sleeping tablets)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Flirt with or hit on co-workers or other acquaintances </a:t>
            </a:r>
          </a:p>
          <a:p>
            <a:pPr marL="171450" lvl="0" indent="-171450">
              <a:buFont typeface="Arial" panose="020B0604020202020204" pitchFamily="34" charset="0"/>
              <a:buChar char="•"/>
            </a:pPr>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to think about (but not share) their answers to the following questions: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What are my go-to self-comfort mechanisms?</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Where am I most likely to lose balance and engage in harmful practices?</a:t>
            </a:r>
            <a:endParaRPr lang="en-US" sz="1200" b="1" i="1" kern="1200" dirty="0">
              <a:solidFill>
                <a:schemeClr val="tx1"/>
              </a:solidFill>
              <a:effectLst/>
              <a:latin typeface="+mn-lt"/>
              <a:ea typeface="+mn-ea"/>
              <a:cs typeface="+mn-cs"/>
            </a:endParaRPr>
          </a:p>
          <a:p>
            <a:endParaRPr lang="en-US" sz="1200" b="1" i="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dirty="0"/>
          </a:p>
        </p:txBody>
      </p:sp>
    </p:spTree>
    <p:extLst>
      <p:ext uri="{BB962C8B-B14F-4D97-AF65-F5344CB8AC3E}">
        <p14:creationId xmlns:p14="http://schemas.microsoft.com/office/powerpoint/2010/main" val="3541078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Explain </a:t>
            </a:r>
            <a:r>
              <a:rPr lang="en-US" b="0" i="0" dirty="0"/>
              <a:t>the following: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Talking to a counselor can be a good way to process some of your thoughts and feelings related to your current situation.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IRC has an Employee Assistance and Resilience Program (the EARP) that provides free counseling with highly experienced counselors to IRC staff members and their family, and this counseling is available by phone or video call.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If you feel that you could benefit from talking with a support professional, send an email asking to schedule a session to </a:t>
            </a:r>
            <a:r>
              <a:rPr lang="en-US" sz="1200" kern="1200" dirty="0">
                <a:solidFill>
                  <a:schemeClr val="tx1"/>
                </a:solidFill>
                <a:effectLst/>
                <a:latin typeface="+mn-lt"/>
                <a:ea typeface="+mn-ea"/>
                <a:cs typeface="+mn-cs"/>
                <a:hlinkClick r:id="rId3"/>
              </a:rPr>
              <a:t>IRC@konterrasupport.net</a:t>
            </a:r>
            <a:r>
              <a:rPr lang="en-US" dirty="0">
                <a:effectLst/>
              </a:rPr>
              <a:t> </a:t>
            </a:r>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dirty="0"/>
          </a:p>
        </p:txBody>
      </p:sp>
    </p:spTree>
    <p:extLst>
      <p:ext uri="{BB962C8B-B14F-4D97-AF65-F5344CB8AC3E}">
        <p14:creationId xmlns:p14="http://schemas.microsoft.com/office/powerpoint/2010/main" val="17778299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Discuss </a:t>
            </a:r>
            <a:r>
              <a:rPr lang="en-US" b="0" i="0" dirty="0"/>
              <a:t>the following: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Because of the strain you’re under, it’s important that you support yourself during this time.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You are more likely to support yourself well if you develop a plan of action.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Developing this self-care plan doesn’t have to be complicated.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To get started, think about everything we’ve so far discussed, and then answer the questions on this slide.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kern="1200" dirty="0">
                <a:solidFill>
                  <a:schemeClr val="tx1"/>
                </a:solidFill>
                <a:effectLst/>
                <a:latin typeface="+mn-lt"/>
                <a:ea typeface="+mn-ea"/>
                <a:cs typeface="+mn-cs"/>
              </a:rPr>
              <a:t>Depending on group size, time, and other variables, either </a:t>
            </a:r>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to complete this exercise immediately (and give them time to make notes) or ask them to do it within 24 hours of the workshop.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endParaRPr lang="en-US" b="1" i="1"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23</a:t>
            </a:fld>
            <a:endParaRPr lang="en-US" dirty="0"/>
          </a:p>
        </p:txBody>
      </p:sp>
    </p:spTree>
    <p:extLst>
      <p:ext uri="{BB962C8B-B14F-4D97-AF65-F5344CB8AC3E}">
        <p14:creationId xmlns:p14="http://schemas.microsoft.com/office/powerpoint/2010/main" val="31415682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a:t>Present </a:t>
            </a:r>
            <a:r>
              <a:rPr lang="en-US" b="0" i="0" dirty="0"/>
              <a:t>these resources and remind participants that they can find additional resources and references on these pages, and that they can email health-related questions to the Duty Of Care </a:t>
            </a:r>
            <a:r>
              <a:rPr lang="en-US" b="0" i="0"/>
              <a:t>email address. </a:t>
            </a:r>
            <a:endParaRPr lang="en-US" b="1" i="1"/>
          </a:p>
        </p:txBody>
      </p:sp>
      <p:sp>
        <p:nvSpPr>
          <p:cNvPr id="4" name="Slide Number Placeholder 3"/>
          <p:cNvSpPr>
            <a:spLocks noGrp="1"/>
          </p:cNvSpPr>
          <p:nvPr>
            <p:ph type="sldNum" sz="quarter" idx="5"/>
          </p:nvPr>
        </p:nvSpPr>
        <p:spPr/>
        <p:txBody>
          <a:bodyPr/>
          <a:lstStyle/>
          <a:p>
            <a:fld id="{D70FF2E4-95BE-49CA-89E1-C2C428ECDA9A}" type="slidenum">
              <a:rPr lang="en-US" smtClean="0"/>
              <a:pPr/>
              <a:t>24</a:t>
            </a:fld>
            <a:endParaRPr lang="en-US" dirty="0"/>
          </a:p>
        </p:txBody>
      </p:sp>
    </p:spTree>
    <p:extLst>
      <p:ext uri="{BB962C8B-B14F-4D97-AF65-F5344CB8AC3E}">
        <p14:creationId xmlns:p14="http://schemas.microsoft.com/office/powerpoint/2010/main" val="765358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What are some reasons uncertainty may cause stress?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[If running this workshop virtually, allow participants time to type answers into the chat or (depending on the size of the group) speak into their microphone to share.]</a:t>
            </a:r>
          </a:p>
          <a:p>
            <a:endParaRPr lang="en-US" sz="1200" b="0" i="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Discuss </a:t>
            </a:r>
            <a:r>
              <a:rPr lang="en-US" sz="1200" b="0" i="0" kern="1200" dirty="0">
                <a:solidFill>
                  <a:schemeClr val="tx1"/>
                </a:solidFill>
                <a:effectLst/>
                <a:latin typeface="+mn-lt"/>
                <a:ea typeface="+mn-ea"/>
                <a:cs typeface="+mn-cs"/>
              </a:rPr>
              <a:t>participant contributions and note any themes.</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65313" y="387350"/>
            <a:ext cx="3284537" cy="2463800"/>
          </a:xfrm>
        </p:spPr>
      </p:sp>
      <p:sp>
        <p:nvSpPr>
          <p:cNvPr id="3" name="Notes Placeholder 2"/>
          <p:cNvSpPr>
            <a:spLocks noGrp="1"/>
          </p:cNvSpPr>
          <p:nvPr>
            <p:ph type="body" idx="1"/>
          </p:nvPr>
        </p:nvSpPr>
        <p:spPr>
          <a:xfrm>
            <a:off x="476110" y="3085167"/>
            <a:ext cx="6091518" cy="4183063"/>
          </a:xfrm>
        </p:spPr>
        <p:txBody>
          <a:bodyPr>
            <a:noAutofit/>
          </a:bodyPr>
          <a:lstStyle/>
          <a:p>
            <a:pPr marL="0" marR="0" algn="l">
              <a:lnSpc>
                <a:spcPts val="1415"/>
              </a:lnSpc>
              <a:spcBef>
                <a:spcPts val="2645"/>
              </a:spcBef>
              <a:spcAft>
                <a:spcPts val="0"/>
              </a:spcAft>
            </a:pPr>
            <a:r>
              <a:rPr lang="en-US" sz="1800" b="1"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Discuss</a:t>
            </a:r>
            <a:r>
              <a:rPr lang="en-US" sz="1800" b="1" i="1"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factors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making</a:t>
            </a:r>
            <a:r>
              <a:rPr lang="en-US" sz="1800" kern="100" spc="-5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this</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pandemic</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stressful:</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325"/>
              </a:lnSpc>
              <a:spcBef>
                <a:spcPts val="40"/>
              </a:spcBef>
              <a:spcAft>
                <a:spcPts val="0"/>
              </a:spcAft>
              <a:buFont typeface="Arial" panose="020B0604020202020204" pitchFamily="34" charset="0"/>
              <a:buChar char="•"/>
            </a:pPr>
            <a:r>
              <a:rPr lang="en-US" sz="1800" b="1"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Sudden</a:t>
            </a:r>
            <a:r>
              <a:rPr lang="en-US" sz="1800" b="1" kern="100" spc="-1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b="1" kern="100" spc="-5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significant</a:t>
            </a:r>
            <a:r>
              <a:rPr lang="en-US" sz="1800" b="1" kern="100" spc="-10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changes:</a:t>
            </a:r>
            <a:r>
              <a:rPr lang="en-US" sz="1800" b="1"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most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us,</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it’s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likely</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there’s</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i="1"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a:t>
            </a:r>
            <a:r>
              <a:rPr lang="en-US" sz="1800" i="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lot</a:t>
            </a:r>
            <a:r>
              <a:rPr lang="en-US" sz="1800" i="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 might</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change</a:t>
            </a:r>
            <a:r>
              <a:rPr lang="en-US" sz="1800" kern="100" spc="5"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in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lives,</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fast.</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Maybe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we’ve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had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 deal with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sudden</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shifts</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that impact our routines and environments, both in our personal life or work related. Examples include work related changes, community events (such as elections), conflicts, health issues, family health, disease outbreaks and more. </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410"/>
              </a:lnSpc>
              <a:spcBef>
                <a:spcPts val="0"/>
              </a:spcBef>
              <a:spcAft>
                <a:spcPts val="0"/>
              </a:spcAft>
              <a:buFont typeface="Arial" panose="020B0604020202020204" pitchFamily="34" charset="0"/>
              <a:buChar char="•"/>
            </a:pP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Lots</a:t>
            </a:r>
            <a:r>
              <a:rPr lang="en-US" sz="1800" b="1"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a:t>
            </a:r>
            <a:r>
              <a:rPr lang="en-US" sz="1800" b="1"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things</a:t>
            </a:r>
            <a:r>
              <a:rPr lang="en-US" sz="1800" b="1" kern="100" spc="-9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b="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can’t</a:t>
            </a:r>
            <a:r>
              <a:rPr lang="en-US" sz="1800" b="1"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r>
              <a:rPr lang="en-US" sz="1800" b="1" kern="100" spc="-1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On</a:t>
            </a:r>
            <a:r>
              <a:rPr lang="en-US" sz="1800" kern="100" spc="-6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top</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 the sudden change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there may be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lot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can’t</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in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this</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situation and we don’t know what’s going to happen.</a:t>
            </a:r>
            <a:r>
              <a:rPr lang="en-US" sz="1800" kern="100" dirty="0">
                <a:effectLst/>
                <a:latin typeface="Aptos" panose="020B00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This can create a sense of helplessness and frustration as we navigate through these unpredictable times.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315"/>
              </a:lnSpc>
              <a:spcBef>
                <a:spcPts val="50"/>
              </a:spcBef>
              <a:spcAft>
                <a:spcPts val="0"/>
              </a:spcAft>
              <a:buFont typeface="Arial" panose="020B0604020202020204" pitchFamily="34" charset="0"/>
              <a:buChar char="•"/>
            </a:pP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Impacting</a:t>
            </a:r>
            <a:r>
              <a:rPr lang="en-US" sz="1800" b="1" kern="100" spc="-9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valuable</a:t>
            </a:r>
            <a:r>
              <a:rPr lang="en-US" sz="1800" b="1" kern="100" spc="-9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b="1" kern="100" spc="-5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stabilizing</a:t>
            </a:r>
            <a:r>
              <a:rPr lang="en-US" sz="1800" b="1" kern="100" spc="-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aspects</a:t>
            </a:r>
            <a:r>
              <a:rPr lang="en-US" sz="1800" b="1" kern="100" spc="-8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a:t>
            </a:r>
            <a:r>
              <a:rPr lang="en-US" sz="1800" b="1"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b="1"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life:</a:t>
            </a:r>
            <a:r>
              <a:rPr lang="en-US" sz="1800" b="1"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This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pretty</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potent</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triad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factors,</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with a combination of sudden change, uncertainty, and lack of control which may affect several critical and stabilizing aspects of our lives simultaneously:</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315"/>
              </a:lnSpc>
              <a:spcBef>
                <a:spcPts val="50"/>
              </a:spcBef>
              <a:spcAft>
                <a:spcPts val="0"/>
              </a:spcAft>
            </a:pPr>
            <a:r>
              <a:rPr lang="en-US" sz="1800" kern="100" spc="329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Important</a:t>
            </a:r>
            <a:r>
              <a:rPr lang="en-US" sz="1800" kern="100" spc="-8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relationships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335"/>
              </a:lnSpc>
              <a:spcBef>
                <a:spcPts val="3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Autonomy</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sense 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able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make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important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choices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for</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ourselves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457200" marR="0" algn="l">
              <a:lnSpc>
                <a:spcPts val="1335"/>
              </a:lnSpc>
              <a:spcBef>
                <a:spcPts val="30"/>
              </a:spcBef>
              <a:spcAft>
                <a:spcPts val="0"/>
              </a:spcAft>
            </a:pPr>
            <a:r>
              <a:rPr lang="en-US" sz="1800" kern="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r>
              <a:rPr lang="en-US" sz="1800" kern="100" spc="6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Routines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certainty</a:t>
            </a:r>
          </a:p>
          <a:p>
            <a:pPr marL="457200" marR="0" algn="l">
              <a:lnSpc>
                <a:spcPts val="1335"/>
              </a:lnSpc>
              <a:spcBef>
                <a:spcPts val="30"/>
              </a:spcBef>
              <a:spcAft>
                <a:spcPts val="0"/>
              </a:spcAft>
            </a:pP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410"/>
              </a:lnSpc>
              <a:spcBef>
                <a:spcPts val="1215"/>
              </a:spcBef>
              <a:spcAft>
                <a:spcPts val="0"/>
              </a:spcAft>
            </a:pP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Explain</a:t>
            </a:r>
            <a:r>
              <a:rPr lang="en-US" sz="1800" b="1" i="1"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more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about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what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makes</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experience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events</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traumatic</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315"/>
              </a:lnSpc>
              <a:spcBef>
                <a:spcPts val="50"/>
              </a:spcBef>
              <a:spcAft>
                <a:spcPts val="0"/>
              </a:spcAft>
              <a:buFont typeface="Arial" panose="020B0604020202020204" pitchFamily="34" charset="0"/>
              <a:buChar char="•"/>
            </a:pP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Events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are</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often</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experienced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traumatic</a:t>
            </a:r>
            <a:r>
              <a:rPr lang="en-US" sz="1800" kern="100" spc="-7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when</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they</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feel</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unpredictable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threatening—when</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events</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overwhelm</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normal</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abilities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cope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shatter</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our</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sense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 being</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safe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in control.</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315"/>
              </a:lnSpc>
              <a:spcBef>
                <a:spcPts val="50"/>
              </a:spcBef>
              <a:spcAft>
                <a:spcPts val="0"/>
              </a:spcAft>
              <a:buFont typeface="Arial" panose="020B0604020202020204" pitchFamily="34" charset="0"/>
              <a:buChar char="•"/>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when faced with such events most of us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will</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a:t>
            </a:r>
            <a:r>
              <a:rPr lang="en-US" sz="1800" kern="100" spc="-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times</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feel</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overwhelmed,</a:t>
            </a:r>
            <a:r>
              <a:rPr lang="en-US" sz="1800" kern="100" spc="-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unsafe,</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helpless</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control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course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of events.</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such,</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it’s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fair</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say</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most</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of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us</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will</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experience</a:t>
            </a:r>
            <a:r>
              <a:rPr lang="en-US" sz="1800" kern="100" spc="3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some</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degree</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of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a:t>
            </a:r>
            <a:r>
              <a:rPr lang="en-US" sz="1800" kern="100" spc="112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trauma</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result.</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It</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makes</a:t>
            </a:r>
            <a:r>
              <a:rPr lang="en-US" sz="1800" kern="100" spc="-7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total</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sense that</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we</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experience</a:t>
            </a:r>
            <a:r>
              <a:rPr lang="en-US" sz="1800" kern="100" spc="2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these times</a:t>
            </a:r>
            <a:r>
              <a:rPr lang="en-US" sz="1800" kern="100" spc="-3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a:t>
            </a:r>
            <a:r>
              <a:rPr lang="en-US" sz="1800" kern="100" spc="-4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stressful,</a:t>
            </a:r>
            <a:r>
              <a:rPr lang="en-US" sz="1800" kern="100" spc="1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and</a:t>
            </a:r>
            <a:r>
              <a:rPr lang="en-US" sz="1800" kern="100" spc="-4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important</a:t>
            </a:r>
            <a:r>
              <a:rPr lang="en-US" sz="1800" kern="100" spc="-8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question</a:t>
            </a:r>
            <a:r>
              <a:rPr lang="en-US" sz="1800" kern="100" spc="-1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to answer therefore becomes: </a:t>
            </a:r>
            <a:r>
              <a:rPr lang="en-US" sz="1800"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What can we do now to help us cope with the situation, and</a:t>
            </a:r>
            <a:r>
              <a:rPr lang="en-US" sz="1800" i="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reduce the likelihood that we will experience severe and enduring stress reactions?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285750" marR="0" indent="-285750" algn="l">
              <a:lnSpc>
                <a:spcPts val="1410"/>
              </a:lnSpc>
              <a:spcBef>
                <a:spcPts val="0"/>
              </a:spcBef>
              <a:spcAft>
                <a:spcPts val="0"/>
              </a:spcAft>
              <a:buFont typeface="Arial" panose="020B0604020202020204" pitchFamily="34" charset="0"/>
              <a:buChar char="•"/>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When we don’t know what may happen next and we don’t know how to control it, we can</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still focus on understanding and controlling our own reactions, and on making decisions and</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doing things that will build resilience and help us cope well.</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indent="0" algn="l">
              <a:lnSpc>
                <a:spcPts val="1410"/>
              </a:lnSpc>
              <a:spcBef>
                <a:spcPts val="0"/>
              </a:spcBef>
              <a:spcAft>
                <a:spcPts val="0"/>
              </a:spcAft>
              <a:buFont typeface="Arial" panose="020B0604020202020204" pitchFamily="34" charset="0"/>
              <a:buNone/>
            </a:pPr>
            <a:endPar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marL="0" marR="0" indent="0" algn="l">
              <a:lnSpc>
                <a:spcPts val="1410"/>
              </a:lnSpc>
              <a:spcBef>
                <a:spcPts val="0"/>
              </a:spcBef>
              <a:spcAft>
                <a:spcPts val="0"/>
              </a:spcAft>
              <a:buFont typeface="Arial" panose="020B0604020202020204" pitchFamily="34" charset="0"/>
              <a:buNone/>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Before you move on to discussing what signs of stress people can expect to experience or see in</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others (next slide), </a:t>
            </a:r>
            <a:r>
              <a:rPr lang="en-US" sz="1800" b="1" i="1"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ask participants to reflect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on what’s been the most stressful part of this</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uncertainty for them personally.</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marR="0" algn="l">
              <a:lnSpc>
                <a:spcPts val="1410"/>
              </a:lnSpc>
              <a:spcBef>
                <a:spcPts val="0"/>
              </a:spcBef>
              <a:spcAft>
                <a:spcPts val="0"/>
              </a:spcAft>
            </a:pP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[Depending on time available and group dynamics, ask for volunteers to share their</a:t>
            </a:r>
            <a:r>
              <a:rPr lang="en-US" sz="1800" kern="100" spc="0" dirty="0">
                <a:solidFill>
                  <a:schemeClr val="tx1"/>
                </a:solidFill>
                <a:effectLst/>
                <a:latin typeface="Aptos" panose="020B0004020202020204" pitchFamily="34" charset="0"/>
                <a:ea typeface="Times New Roman" panose="02020603050405020304" pitchFamily="18" charset="0"/>
                <a:cs typeface="Arial" panose="020B0604020202020204" pitchFamily="34" charset="0"/>
              </a:rPr>
              <a:t> </a:t>
            </a:r>
            <a:r>
              <a:rPr lang="en-US" sz="1800" kern="100" spc="-5"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thoughts.]</a:t>
            </a:r>
            <a:endParaRPr lang="en-US" sz="1800" kern="100" dirty="0">
              <a:effectLst/>
              <a:latin typeface="Aptos" panose="020B0004020202020204" pitchFamily="34" charset="0"/>
              <a:ea typeface="Times New Roman" panose="02020603050405020304" pitchFamily="18" charset="0"/>
              <a:cs typeface="Arial" panose="020B0604020202020204" pitchFamily="34" charset="0"/>
            </a:endParaRPr>
          </a:p>
          <a:p>
            <a:pPr marL="0" indent="0">
              <a:buFont typeface="Arial" panose="020B0604020202020204" pitchFamily="34" charset="0"/>
              <a:buNone/>
            </a:pPr>
            <a:endParaRPr lang="en-US" sz="1100" b="0"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1165405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Ask participants: </a:t>
            </a:r>
            <a:r>
              <a:rPr lang="en-US" sz="1200" b="0" i="0" kern="1200" dirty="0">
                <a:solidFill>
                  <a:schemeClr val="tx1"/>
                </a:solidFill>
                <a:effectLst/>
                <a:latin typeface="+mn-lt"/>
                <a:ea typeface="+mn-ea"/>
                <a:cs typeface="+mn-cs"/>
              </a:rPr>
              <a:t>What sort of stress reactions have you experienced or witnessed in others?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[If running this workshop virtually, allow participants time to type answers into the chat or (depending on the size of the group) speak into their microphone to share.]</a:t>
            </a:r>
          </a:p>
          <a:p>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4231266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2975" y="401638"/>
            <a:ext cx="2692400" cy="2019300"/>
          </a:xfrm>
        </p:spPr>
      </p:sp>
      <p:sp>
        <p:nvSpPr>
          <p:cNvPr id="3" name="Notes Placeholder 2"/>
          <p:cNvSpPr>
            <a:spLocks noGrp="1"/>
          </p:cNvSpPr>
          <p:nvPr>
            <p:ph type="body" idx="1"/>
          </p:nvPr>
        </p:nvSpPr>
        <p:spPr>
          <a:xfrm>
            <a:off x="701674" y="2654861"/>
            <a:ext cx="5699125" cy="6174814"/>
          </a:xfrm>
        </p:spPr>
        <p:txBody>
          <a:bodyPr>
            <a:normAutofit fontScale="92500"/>
          </a:bodyPr>
          <a:lstStyle/>
          <a:p>
            <a:r>
              <a:rPr lang="en-US" sz="1200" b="0" i="0" kern="1200" dirty="0">
                <a:solidFill>
                  <a:schemeClr val="tx1"/>
                </a:solidFill>
                <a:effectLst/>
                <a:latin typeface="+mn-lt"/>
                <a:ea typeface="+mn-ea"/>
                <a:cs typeface="+mn-cs"/>
              </a:rPr>
              <a:t>Before you share common reactions during uncertainty</a:t>
            </a:r>
            <a:r>
              <a:rPr lang="en-US" sz="1200" b="0" i="1" kern="1200" dirty="0">
                <a:solidFill>
                  <a:schemeClr val="tx1"/>
                </a:solidFill>
                <a:effectLst/>
                <a:latin typeface="+mn-lt"/>
                <a:ea typeface="+mn-ea"/>
                <a:cs typeface="+mn-cs"/>
              </a:rPr>
              <a:t>, </a:t>
            </a:r>
            <a:r>
              <a:rPr lang="en-US" sz="1200" b="1" i="1" kern="1200" dirty="0">
                <a:solidFill>
                  <a:schemeClr val="tx1"/>
                </a:solidFill>
                <a:effectLst/>
                <a:latin typeface="+mn-lt"/>
                <a:ea typeface="+mn-ea"/>
                <a:cs typeface="+mn-cs"/>
              </a:rPr>
              <a:t>Explain </a:t>
            </a:r>
            <a:r>
              <a:rPr lang="en-US" sz="1200" b="0" i="0" kern="1200" dirty="0">
                <a:solidFill>
                  <a:schemeClr val="tx1"/>
                </a:solidFill>
                <a:effectLst/>
                <a:latin typeface="+mn-lt"/>
                <a:ea typeface="+mn-ea"/>
                <a:cs typeface="+mn-cs"/>
              </a:rPr>
              <a:t>why</a:t>
            </a:r>
            <a:r>
              <a:rPr lang="en-US" sz="1200" b="1" i="1"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we’re likely all experiencing some signs and symptoms of stress (credit to Imogen Wall for some of the following phrases):</a:t>
            </a:r>
            <a:r>
              <a:rPr lang="en-US" sz="1200" b="0" i="1"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So, here’s the back-story about what goes on in our bodies during times like these…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When we encounter threats, a small innocent-looking part of our brain about the size of an almond—called the amygdala—takes over and becomes Captain Of The Ship.</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Unfortunately, it’s a pretty old-school piece of brain wiring, and came into being when threats mostly consisted of being eaten by large scary animals like lions.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Ever heard the saying about when you have a hammer everything looks like a nail? Well, to the amygdala everything looks like a lion. It’s also pretty basic, so it only has two settings. Those are “no lion” and “LION!!!”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Because all threats look like lions to the amygdala, it prepares us accordingly. There are really only three reactions to a lion about to eat you: (1) Play dead (Freeze) and hope it leaves you alone; (2) Fight; and (3) Run away really fast (Flight).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To prepare you to take one or more of these actions, the amygdala floods your body with chemicals and hormones like adrenaline and cortisol when it sense a threat. These chemicals make your heart rate go up, make you feel super alert, make you breath fast and shallowly, tenses your muscles ready for action, and a whole host of other things.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Obviously this is all really great if you’re facing a lion.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But right now you’re not facing a lion. Right now you may be in a situation where we’re being asked to do the EXACT OPPOSITE of running away. We may need to stay still. Process large amounts of information, make complicated and life changing decisions, and stay calm. All while a bit of your brain is running around yelling LION!!! LION!!! LION!!!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This isn’t easy. The result is an awful lot of stress and anxiety, and you’ll notice all sorts of symptoms as a result of those stress hormones we were just talking about.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They make it very difficult to focus on anything than the threat</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They also make it much harder to relax and go to sleep and relax.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They can cause tummy upsets and weird cravings because they mess up our normal digestion rhythms.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In general, it’s very hard to think straight when we’ve got the LION!!! LION!!! LION!!! thing going on, so we become very bad at making decisions, absorbing information, and generally thinking logically. </a:t>
            </a:r>
          </a:p>
          <a:p>
            <a:r>
              <a:rPr lang="en-US" sz="1200" b="0" i="0" kern="1200" dirty="0">
                <a:solidFill>
                  <a:schemeClr val="tx1"/>
                </a:solidFill>
                <a:effectLst/>
                <a:latin typeface="+mn-lt"/>
                <a:ea typeface="+mn-ea"/>
                <a:cs typeface="+mn-cs"/>
              </a:rPr>
              <a:t> </a:t>
            </a:r>
          </a:p>
          <a:p>
            <a:r>
              <a:rPr lang="en-US" sz="1200" b="1" i="1" kern="1200" dirty="0">
                <a:solidFill>
                  <a:schemeClr val="tx1"/>
                </a:solidFill>
                <a:effectLst/>
                <a:latin typeface="+mn-lt"/>
                <a:ea typeface="+mn-ea"/>
                <a:cs typeface="+mn-cs"/>
              </a:rPr>
              <a:t>Review</a:t>
            </a:r>
            <a:r>
              <a:rPr lang="en-US" sz="1200" i="1" kern="1200" dirty="0">
                <a:solidFill>
                  <a:schemeClr val="tx1"/>
                </a:solidFill>
                <a:effectLst/>
                <a:latin typeface="+mn-lt"/>
                <a:ea typeface="+mn-ea"/>
                <a:cs typeface="+mn-cs"/>
              </a:rPr>
              <a:t> </a:t>
            </a:r>
            <a:r>
              <a:rPr lang="en-US" sz="1200" i="0" kern="1200" dirty="0">
                <a:solidFill>
                  <a:schemeClr val="tx1"/>
                </a:solidFill>
                <a:effectLst/>
                <a:latin typeface="+mn-lt"/>
                <a:ea typeface="+mn-ea"/>
                <a:cs typeface="+mn-cs"/>
              </a:rPr>
              <a:t>common reactions during these times(this slide and the next).</a:t>
            </a:r>
          </a:p>
          <a:p>
            <a:pPr marL="171450" indent="-171450">
              <a:buFont typeface="Arial" panose="020B0604020202020204" pitchFamily="34" charset="0"/>
              <a:buChar char="•"/>
            </a:pPr>
            <a:r>
              <a:rPr lang="en-US" dirty="0"/>
              <a:t>Note that the reactions on this slide and the next are often especially apparent during the early stages (first couple of weeks-1 month) of uncertainty.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6</a:t>
            </a:fld>
            <a:endParaRPr lang="en-US" dirty="0"/>
          </a:p>
        </p:txBody>
      </p:sp>
    </p:spTree>
    <p:extLst>
      <p:ext uri="{BB962C8B-B14F-4D97-AF65-F5344CB8AC3E}">
        <p14:creationId xmlns:p14="http://schemas.microsoft.com/office/powerpoint/2010/main" val="426512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2421613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1" i="1" dirty="0"/>
              <a:t>Explain</a:t>
            </a:r>
            <a:r>
              <a:rPr lang="en-US" sz="1200" i="1" dirty="0"/>
              <a:t> </a:t>
            </a:r>
            <a:r>
              <a:rPr lang="en-US" sz="1200" b="0" i="0" dirty="0"/>
              <a:t>that over time the stress-related reactions most likely to show up may change.</a:t>
            </a:r>
          </a:p>
          <a:p>
            <a:pPr marL="171450" indent="-171450">
              <a:buFont typeface="Arial" panose="020B0604020202020204" pitchFamily="34" charset="0"/>
              <a:buChar char="•"/>
            </a:pPr>
            <a:r>
              <a:rPr lang="en-US" sz="1200" b="0" i="0" dirty="0"/>
              <a:t>[This slide and the next list some common reactions as time goes on, and particularly as uncertainty extends.]</a:t>
            </a:r>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1788916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t>When you discuss the point about life getting “small” you can </a:t>
            </a:r>
            <a:r>
              <a:rPr lang="en-US" sz="1200" b="1" i="1" dirty="0"/>
              <a:t>note</a:t>
            </a:r>
            <a:r>
              <a:rPr lang="en-US" sz="1200" dirty="0"/>
              <a:t> that on a positive note, people often also report that this time helps them notice and appreciate the little things in life more, and that they have time to think about what’s really important to them.</a:t>
            </a:r>
          </a:p>
          <a:p>
            <a:pPr marL="171450" indent="-171450">
              <a:buFont typeface="Arial" panose="020B0604020202020204" pitchFamily="34" charset="0"/>
              <a:buChar char="•"/>
            </a:pPr>
            <a:endParaRPr lang="en-US" sz="1200" dirty="0"/>
          </a:p>
          <a:p>
            <a:pPr marL="0" indent="0">
              <a:buFont typeface="Arial" panose="020B0604020202020204" pitchFamily="34" charset="0"/>
              <a:buNone/>
            </a:pPr>
            <a:r>
              <a:rPr lang="en-US" sz="1200" b="1" i="1" dirty="0"/>
              <a:t>If time permits</a:t>
            </a:r>
          </a:p>
          <a:p>
            <a:pPr marL="171450" indent="-171450">
              <a:buFont typeface="Arial" panose="020B0604020202020204" pitchFamily="34" charset="0"/>
              <a:buChar char="•"/>
            </a:pPr>
            <a:r>
              <a:rPr lang="en-US" sz="1200" b="1" i="1" dirty="0"/>
              <a:t>Note </a:t>
            </a:r>
            <a:r>
              <a:rPr lang="en-US" sz="1200" b="0" i="0" dirty="0"/>
              <a:t>that there are a lot of difficult things happening right now, but there are also some unexpected silver linings that are showing up for many people. </a:t>
            </a:r>
          </a:p>
          <a:p>
            <a:pPr marL="171450" indent="-171450">
              <a:buFont typeface="Arial" panose="020B0604020202020204" pitchFamily="34" charset="0"/>
              <a:buChar char="•"/>
            </a:pPr>
            <a:r>
              <a:rPr lang="en-US" sz="1200" b="1" i="1" dirty="0"/>
              <a:t>Ask participants </a:t>
            </a:r>
            <a:r>
              <a:rPr lang="en-US" sz="1200" b="0" i="0" dirty="0"/>
              <a:t>to reflect on some “positives” they have noticed and experienced during this time.]</a:t>
            </a:r>
            <a:endParaRPr lang="en-US"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1291664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a:defRPr sz="4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a:lstStyle>
            <a:lvl1pPr>
              <a:defRPr b="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nSpc>
                <a:spcPct val="100000"/>
              </a:lnSpc>
              <a:defRPr sz="2600">
                <a:latin typeface="Arial" panose="020B0604020202020204" pitchFamily="34" charset="0"/>
                <a:cs typeface="Arial" panose="020B0604020202020204" pitchFamily="34" charset="0"/>
              </a:defRPr>
            </a:lvl1pPr>
            <a:lvl2pPr>
              <a:lnSpc>
                <a:spcPct val="100000"/>
              </a:lnSpc>
              <a:defRPr>
                <a:latin typeface="Arial" panose="020B0604020202020204" pitchFamily="34" charset="0"/>
                <a:cs typeface="Arial" panose="020B0604020202020204" pitchFamily="34" charset="0"/>
              </a:defRPr>
            </a:lvl2pPr>
            <a:lvl3pPr>
              <a:lnSpc>
                <a:spcPct val="100000"/>
              </a:lnSpc>
              <a:defRPr>
                <a:latin typeface="Arial" panose="020B0604020202020204" pitchFamily="34" charset="0"/>
                <a:cs typeface="Arial" panose="020B0604020202020204" pitchFamily="34" charset="0"/>
              </a:defRPr>
            </a:lvl3pPr>
            <a:lvl4pPr>
              <a:lnSpc>
                <a:spcPct val="100000"/>
              </a:lnSpc>
              <a:defRPr>
                <a:latin typeface="Arial" panose="020B0604020202020204" pitchFamily="34" charset="0"/>
                <a:cs typeface="Arial" panose="020B0604020202020204" pitchFamily="34" charset="0"/>
              </a:defRPr>
            </a:lvl4pPr>
            <a:lvl5pPr>
              <a:lnSpc>
                <a:spcPct val="100000"/>
              </a:lnSpc>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svg"/></Relationships>
</file>

<file path=ppt/slides/_rels/slide1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IRC@konterrasupport.ne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oc.rescue.org/"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hyperlink" Target="mailto:DutyOfCare@rescue.org" TargetMode="External"/><Relationship Id="rId4" Type="http://schemas.openxmlformats.org/officeDocument/2006/relationships/hyperlink" Target="http://www.konterragroup.ne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07207" y="1028784"/>
            <a:ext cx="8101012" cy="1738479"/>
          </a:xfrm>
        </p:spPr>
        <p:txBody>
          <a:bodyPr/>
          <a:lstStyle/>
          <a:p>
            <a:r>
              <a:rPr lang="en-US" dirty="0"/>
              <a:t>Maintaining Resilience During Uncertainty</a:t>
            </a:r>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3091567"/>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700088" y="2672797"/>
            <a:ext cx="7772400" cy="1694415"/>
          </a:xfrm>
        </p:spPr>
        <p:txBody>
          <a:bodyPr/>
          <a:lstStyle/>
          <a:p>
            <a:r>
              <a:rPr lang="en-US" dirty="0"/>
              <a:t>3. What can we do to manage stress and build resilience during this time?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3690148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529638" cy="611619"/>
          </a:xfrm>
        </p:spPr>
        <p:txBody>
          <a:bodyPr/>
          <a:lstStyle/>
          <a:p>
            <a:r>
              <a:rPr lang="en-US" dirty="0"/>
              <a:t>1. Expect to experience some intense feelings</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marL="514350" indent="-514350">
              <a:spcBef>
                <a:spcPts val="600"/>
              </a:spcBef>
              <a:spcAft>
                <a:spcPts val="600"/>
              </a:spcAft>
              <a:buFont typeface="+mj-lt"/>
              <a:buAutoNum type="arabicPeriod"/>
            </a:pPr>
            <a:r>
              <a:rPr lang="en-US" dirty="0"/>
              <a:t>Expect to experience some intense and complicated feelings, both now and in the future</a:t>
            </a:r>
          </a:p>
          <a:p>
            <a:pPr marL="514350" indent="-514350">
              <a:spcBef>
                <a:spcPts val="600"/>
              </a:spcBef>
              <a:spcAft>
                <a:spcPts val="600"/>
              </a:spcAft>
              <a:buFont typeface="+mj-lt"/>
              <a:buAutoNum type="arabicPeriod"/>
            </a:pPr>
            <a:r>
              <a:rPr lang="en-US" dirty="0"/>
              <a:t>This is natural and normal</a:t>
            </a:r>
          </a:p>
          <a:p>
            <a:pPr marL="514350" indent="-514350">
              <a:spcBef>
                <a:spcPts val="600"/>
              </a:spcBef>
              <a:spcAft>
                <a:spcPts val="600"/>
              </a:spcAft>
              <a:buFont typeface="+mj-lt"/>
              <a:buAutoNum type="arabicPeriod"/>
            </a:pPr>
            <a:r>
              <a:rPr lang="en-US" dirty="0"/>
              <a:t>It can seem that these will never leave</a:t>
            </a:r>
          </a:p>
          <a:p>
            <a:pPr marL="514350" indent="-514350">
              <a:spcBef>
                <a:spcPts val="600"/>
              </a:spcBef>
              <a:spcAft>
                <a:spcPts val="600"/>
              </a:spcAft>
              <a:buFont typeface="+mj-lt"/>
              <a:buAutoNum type="arabicPeriod"/>
            </a:pPr>
            <a:r>
              <a:rPr lang="en-US" dirty="0"/>
              <a:t>Some things that you can tell yourself…</a:t>
            </a:r>
          </a:p>
          <a:p>
            <a:pPr lvl="1">
              <a:spcBef>
                <a:spcPts val="300"/>
              </a:spcBef>
              <a:spcAft>
                <a:spcPts val="300"/>
              </a:spcAft>
            </a:pPr>
            <a:r>
              <a:rPr lang="en-US" dirty="0">
                <a:solidFill>
                  <a:srgbClr val="0070C0"/>
                </a:solidFill>
              </a:rPr>
              <a:t>Big feelings come, and big feelings also go away again in time. I will feel better again.</a:t>
            </a:r>
          </a:p>
          <a:p>
            <a:pPr lvl="1">
              <a:spcBef>
                <a:spcPts val="300"/>
              </a:spcBef>
              <a:spcAft>
                <a:spcPts val="300"/>
              </a:spcAft>
            </a:pPr>
            <a:r>
              <a:rPr lang="en-US" dirty="0">
                <a:solidFill>
                  <a:srgbClr val="0070C0"/>
                </a:solidFill>
              </a:rPr>
              <a:t>This uncertainty </a:t>
            </a:r>
            <a:r>
              <a:rPr lang="en-US" i="1" dirty="0">
                <a:solidFill>
                  <a:srgbClr val="0070C0"/>
                </a:solidFill>
              </a:rPr>
              <a:t>will </a:t>
            </a:r>
            <a:r>
              <a:rPr lang="en-US" dirty="0">
                <a:solidFill>
                  <a:srgbClr val="0070C0"/>
                </a:solidFill>
              </a:rPr>
              <a:t>end, life will not stay like this forever.</a:t>
            </a:r>
          </a:p>
          <a:p>
            <a:pPr lvl="1">
              <a:spcBef>
                <a:spcPts val="300"/>
              </a:spcBef>
              <a:spcAft>
                <a:spcPts val="300"/>
              </a:spcAft>
            </a:pPr>
            <a:r>
              <a:rPr lang="en-US" dirty="0">
                <a:solidFill>
                  <a:srgbClr val="0070C0"/>
                </a:solidFill>
              </a:rPr>
              <a:t>I have coped with difficult situations before. I can cope with this one. </a:t>
            </a:r>
          </a:p>
        </p:txBody>
      </p:sp>
    </p:spTree>
    <p:extLst>
      <p:ext uri="{BB962C8B-B14F-4D97-AF65-F5344CB8AC3E}">
        <p14:creationId xmlns:p14="http://schemas.microsoft.com/office/powerpoint/2010/main" val="353647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D41CE-2837-B94C-90A2-CE048682D9D8}"/>
              </a:ext>
            </a:extLst>
          </p:cNvPr>
          <p:cNvSpPr>
            <a:spLocks noGrp="1"/>
          </p:cNvSpPr>
          <p:nvPr>
            <p:ph type="title"/>
          </p:nvPr>
        </p:nvSpPr>
        <p:spPr/>
        <p:txBody>
          <a:bodyPr/>
          <a:lstStyle/>
          <a:p>
            <a:r>
              <a:rPr lang="en-US" dirty="0"/>
              <a:t>2. Get back to basics</a:t>
            </a:r>
          </a:p>
        </p:txBody>
      </p:sp>
      <p:sp>
        <p:nvSpPr>
          <p:cNvPr id="6" name="Oval 5">
            <a:extLst>
              <a:ext uri="{FF2B5EF4-FFF2-40B4-BE49-F238E27FC236}">
                <a16:creationId xmlns:a16="http://schemas.microsoft.com/office/drawing/2014/main" id="{7E3B4D20-D726-9F45-BCF3-90F087CC5120}"/>
              </a:ext>
            </a:extLst>
          </p:cNvPr>
          <p:cNvSpPr/>
          <p:nvPr/>
        </p:nvSpPr>
        <p:spPr>
          <a:xfrm>
            <a:off x="3341606" y="859181"/>
            <a:ext cx="2502568" cy="2413408"/>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600" dirty="0">
                <a:solidFill>
                  <a:schemeClr val="tx1"/>
                </a:solidFill>
              </a:rPr>
              <a:t>SLEEP</a:t>
            </a:r>
            <a:endParaRPr lang="en-US" sz="4000" dirty="0">
              <a:solidFill>
                <a:schemeClr val="tx1"/>
              </a:solidFill>
            </a:endParaRPr>
          </a:p>
        </p:txBody>
      </p:sp>
      <p:sp>
        <p:nvSpPr>
          <p:cNvPr id="7" name="Oval 6">
            <a:extLst>
              <a:ext uri="{FF2B5EF4-FFF2-40B4-BE49-F238E27FC236}">
                <a16:creationId xmlns:a16="http://schemas.microsoft.com/office/drawing/2014/main" id="{1AF2D506-5A49-234D-97CA-8B3CC5160578}"/>
              </a:ext>
            </a:extLst>
          </p:cNvPr>
          <p:cNvSpPr/>
          <p:nvPr/>
        </p:nvSpPr>
        <p:spPr>
          <a:xfrm>
            <a:off x="6339280" y="3506780"/>
            <a:ext cx="2566533" cy="2408219"/>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dirty="0">
                <a:solidFill>
                  <a:schemeClr val="tx1"/>
                </a:solidFill>
              </a:rPr>
              <a:t>EXERCISE</a:t>
            </a:r>
          </a:p>
        </p:txBody>
      </p:sp>
      <p:sp>
        <p:nvSpPr>
          <p:cNvPr id="8" name="Oval 7">
            <a:extLst>
              <a:ext uri="{FF2B5EF4-FFF2-40B4-BE49-F238E27FC236}">
                <a16:creationId xmlns:a16="http://schemas.microsoft.com/office/drawing/2014/main" id="{6C276618-6BF7-B34D-85A3-442AFB835373}"/>
              </a:ext>
            </a:extLst>
          </p:cNvPr>
          <p:cNvSpPr/>
          <p:nvPr/>
        </p:nvSpPr>
        <p:spPr>
          <a:xfrm>
            <a:off x="489373" y="3506780"/>
            <a:ext cx="2631181" cy="2408219"/>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200" dirty="0">
                <a:solidFill>
                  <a:schemeClr val="tx1"/>
                </a:solidFill>
              </a:rPr>
              <a:t>HEALTHY</a:t>
            </a:r>
          </a:p>
          <a:p>
            <a:pPr algn="ctr"/>
            <a:r>
              <a:rPr lang="en-US" sz="3200" dirty="0">
                <a:solidFill>
                  <a:schemeClr val="tx1"/>
                </a:solidFill>
              </a:rPr>
              <a:t>FOOD</a:t>
            </a:r>
          </a:p>
        </p:txBody>
      </p:sp>
      <p:cxnSp>
        <p:nvCxnSpPr>
          <p:cNvPr id="10" name="Straight Connector 9">
            <a:extLst>
              <a:ext uri="{FF2B5EF4-FFF2-40B4-BE49-F238E27FC236}">
                <a16:creationId xmlns:a16="http://schemas.microsoft.com/office/drawing/2014/main" id="{7E148305-7720-7F48-B020-EEE5A06E7003}"/>
              </a:ext>
            </a:extLst>
          </p:cNvPr>
          <p:cNvCxnSpPr>
            <a:cxnSpLocks/>
            <a:stCxn id="8" idx="6"/>
          </p:cNvCxnSpPr>
          <p:nvPr/>
        </p:nvCxnSpPr>
        <p:spPr>
          <a:xfrm>
            <a:off x="3120554" y="4710890"/>
            <a:ext cx="3218726" cy="0"/>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A39B68A8-3813-F14C-84BB-BC849314AB44}"/>
              </a:ext>
            </a:extLst>
          </p:cNvPr>
          <p:cNvCxnSpPr>
            <a:cxnSpLocks/>
            <a:stCxn id="6" idx="5"/>
            <a:endCxn id="7" idx="0"/>
          </p:cNvCxnSpPr>
          <p:nvPr/>
        </p:nvCxnSpPr>
        <p:spPr>
          <a:xfrm>
            <a:off x="5477681" y="2919154"/>
            <a:ext cx="2144866" cy="587626"/>
          </a:xfrm>
          <a:prstGeom prst="line">
            <a:avLst/>
          </a:prstGeom>
          <a:ln w="6350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B7A080C-74F6-6C41-9F75-8EF24653CEB3}"/>
              </a:ext>
            </a:extLst>
          </p:cNvPr>
          <p:cNvCxnSpPr>
            <a:cxnSpLocks/>
            <a:stCxn id="6" idx="3"/>
            <a:endCxn id="8" idx="0"/>
          </p:cNvCxnSpPr>
          <p:nvPr/>
        </p:nvCxnSpPr>
        <p:spPr>
          <a:xfrm flipH="1">
            <a:off x="1804964" y="2919154"/>
            <a:ext cx="1903135" cy="587626"/>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2DC748B4-5237-E94F-836C-7082F71B0BF6}"/>
              </a:ext>
            </a:extLst>
          </p:cNvPr>
          <p:cNvSpPr txBox="1"/>
          <p:nvPr/>
        </p:nvSpPr>
        <p:spPr>
          <a:xfrm>
            <a:off x="2978344" y="3548956"/>
            <a:ext cx="3523891" cy="830997"/>
          </a:xfrm>
          <a:prstGeom prst="rect">
            <a:avLst/>
          </a:prstGeom>
          <a:noFill/>
        </p:spPr>
        <p:txBody>
          <a:bodyPr wrap="square" rtlCol="0">
            <a:spAutoFit/>
          </a:bodyPr>
          <a:lstStyle/>
          <a:p>
            <a:pPr algn="ctr"/>
            <a:r>
              <a:rPr lang="en-US" sz="2400" b="1" dirty="0"/>
              <a:t>THE “GOLDEN TRIANGLE” </a:t>
            </a:r>
          </a:p>
          <a:p>
            <a:pPr algn="ctr"/>
            <a:r>
              <a:rPr lang="en-US" sz="2400" b="1" dirty="0"/>
              <a:t>OF HEALTH</a:t>
            </a:r>
          </a:p>
        </p:txBody>
      </p:sp>
    </p:spTree>
    <p:extLst>
      <p:ext uri="{BB962C8B-B14F-4D97-AF65-F5344CB8AC3E}">
        <p14:creationId xmlns:p14="http://schemas.microsoft.com/office/powerpoint/2010/main" val="1057839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3. Stay connected with people important to you</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Our closest and most nurturing relationships are our biggest asset</a:t>
            </a:r>
          </a:p>
          <a:p>
            <a:pPr>
              <a:spcBef>
                <a:spcPts val="600"/>
              </a:spcBef>
              <a:spcAft>
                <a:spcPts val="600"/>
              </a:spcAft>
            </a:pPr>
            <a:r>
              <a:rPr lang="en-US" dirty="0"/>
              <a:t>During times of intense stress it’s even more important to stay connected</a:t>
            </a:r>
          </a:p>
        </p:txBody>
      </p:sp>
      <p:pic>
        <p:nvPicPr>
          <p:cNvPr id="5" name="Picture 4">
            <a:extLst>
              <a:ext uri="{FF2B5EF4-FFF2-40B4-BE49-F238E27FC236}">
                <a16:creationId xmlns:a16="http://schemas.microsoft.com/office/drawing/2014/main" id="{4801F25A-EBCE-B54C-8111-BD7712A533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8804" y="3195681"/>
            <a:ext cx="3997842" cy="2669392"/>
          </a:xfrm>
          <a:prstGeom prst="rect">
            <a:avLst/>
          </a:prstGeom>
        </p:spPr>
      </p:pic>
    </p:spTree>
    <p:extLst>
      <p:ext uri="{BB962C8B-B14F-4D97-AF65-F5344CB8AC3E}">
        <p14:creationId xmlns:p14="http://schemas.microsoft.com/office/powerpoint/2010/main" val="169211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4. Create new structure and routines</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When things feel unpredictable and threatening, one of the best things you can do is to make your own life more predictable—to make a schedule and a plan</a:t>
            </a:r>
          </a:p>
        </p:txBody>
      </p:sp>
      <p:pic>
        <p:nvPicPr>
          <p:cNvPr id="5" name="Picture 4">
            <a:extLst>
              <a:ext uri="{FF2B5EF4-FFF2-40B4-BE49-F238E27FC236}">
                <a16:creationId xmlns:a16="http://schemas.microsoft.com/office/drawing/2014/main" id="{11297443-B2D8-B940-BA9D-7DE7E52AF4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5246" y="2664904"/>
            <a:ext cx="4954772" cy="3180492"/>
          </a:xfrm>
          <a:prstGeom prst="rect">
            <a:avLst/>
          </a:prstGeom>
        </p:spPr>
      </p:pic>
    </p:spTree>
    <p:extLst>
      <p:ext uri="{BB962C8B-B14F-4D97-AF65-F5344CB8AC3E}">
        <p14:creationId xmlns:p14="http://schemas.microsoft.com/office/powerpoint/2010/main" val="76250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5. Put your phone down and step away from the news</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The more exposure you have to media, the more likely you are to feel unsafe and experience trauma reactions</a:t>
            </a:r>
          </a:p>
          <a:p>
            <a:pPr>
              <a:spcBef>
                <a:spcPts val="600"/>
              </a:spcBef>
              <a:spcAft>
                <a:spcPts val="600"/>
              </a:spcAft>
            </a:pPr>
            <a:r>
              <a:rPr lang="en-US" dirty="0"/>
              <a:t>Limit your news consumption and stick to reliable, measured reports</a:t>
            </a:r>
          </a:p>
          <a:p>
            <a:pPr>
              <a:spcBef>
                <a:spcPts val="600"/>
              </a:spcBef>
              <a:spcAft>
                <a:spcPts val="600"/>
              </a:spcAft>
            </a:pPr>
            <a:r>
              <a:rPr lang="en-US" dirty="0"/>
              <a:t>Create phone free time for yourself</a:t>
            </a:r>
          </a:p>
        </p:txBody>
      </p:sp>
      <p:pic>
        <p:nvPicPr>
          <p:cNvPr id="7" name="Picture 6">
            <a:extLst>
              <a:ext uri="{FF2B5EF4-FFF2-40B4-BE49-F238E27FC236}">
                <a16:creationId xmlns:a16="http://schemas.microsoft.com/office/drawing/2014/main" id="{85134504-C2F7-874F-AEAA-D07ADE19F4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27" y="3921056"/>
            <a:ext cx="4779435" cy="1984101"/>
          </a:xfrm>
          <a:prstGeom prst="rect">
            <a:avLst/>
          </a:prstGeom>
        </p:spPr>
      </p:pic>
      <p:pic>
        <p:nvPicPr>
          <p:cNvPr id="9" name="Picture 8">
            <a:extLst>
              <a:ext uri="{FF2B5EF4-FFF2-40B4-BE49-F238E27FC236}">
                <a16:creationId xmlns:a16="http://schemas.microsoft.com/office/drawing/2014/main" id="{80B3AB9A-394B-0341-9D42-B2539B53DF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63830" y="3921056"/>
            <a:ext cx="1949202" cy="1774883"/>
          </a:xfrm>
          <a:prstGeom prst="rect">
            <a:avLst/>
          </a:prstGeom>
        </p:spPr>
      </p:pic>
    </p:spTree>
    <p:extLst>
      <p:ext uri="{BB962C8B-B14F-4D97-AF65-F5344CB8AC3E}">
        <p14:creationId xmlns:p14="http://schemas.microsoft.com/office/powerpoint/2010/main" val="367755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6. Do something enjoyable every day</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Build some fun, distraction, enjoyment and pleasure into your day. Give yourself things to enjoy and look forward to.</a:t>
            </a:r>
          </a:p>
        </p:txBody>
      </p:sp>
      <p:pic>
        <p:nvPicPr>
          <p:cNvPr id="5" name="Picture 4">
            <a:extLst>
              <a:ext uri="{FF2B5EF4-FFF2-40B4-BE49-F238E27FC236}">
                <a16:creationId xmlns:a16="http://schemas.microsoft.com/office/drawing/2014/main" id="{67E4AF7D-E133-4243-BAB7-F521A9FF2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7335" y="2248800"/>
            <a:ext cx="3193754" cy="3193754"/>
          </a:xfrm>
          <a:prstGeom prst="rect">
            <a:avLst/>
          </a:prstGeom>
        </p:spPr>
      </p:pic>
      <p:pic>
        <p:nvPicPr>
          <p:cNvPr id="10" name="Picture 9">
            <a:extLst>
              <a:ext uri="{FF2B5EF4-FFF2-40B4-BE49-F238E27FC236}">
                <a16:creationId xmlns:a16="http://schemas.microsoft.com/office/drawing/2014/main" id="{47F86ACE-BFDC-F34C-AAE4-70D236BC50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1963" y="2066848"/>
            <a:ext cx="5045372" cy="3791446"/>
          </a:xfrm>
          <a:prstGeom prst="rect">
            <a:avLst/>
          </a:prstGeom>
        </p:spPr>
      </p:pic>
    </p:spTree>
    <p:extLst>
      <p:ext uri="{BB962C8B-B14F-4D97-AF65-F5344CB8AC3E}">
        <p14:creationId xmlns:p14="http://schemas.microsoft.com/office/powerpoint/2010/main" val="2579489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7. Get outside whenever you can</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Nature is a proven stress reducer – especially if you can see green and trees. Spending as little as five minutes outside can help.</a:t>
            </a:r>
          </a:p>
        </p:txBody>
      </p:sp>
      <p:pic>
        <p:nvPicPr>
          <p:cNvPr id="5" name="Picture 4">
            <a:extLst>
              <a:ext uri="{FF2B5EF4-FFF2-40B4-BE49-F238E27FC236}">
                <a16:creationId xmlns:a16="http://schemas.microsoft.com/office/drawing/2014/main" id="{15FFA27A-EB6D-D54F-B542-E3D06103C5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79725" y="2647950"/>
            <a:ext cx="3403600" cy="3403600"/>
          </a:xfrm>
          <a:prstGeom prst="rect">
            <a:avLst/>
          </a:prstGeom>
        </p:spPr>
      </p:pic>
    </p:spTree>
    <p:extLst>
      <p:ext uri="{BB962C8B-B14F-4D97-AF65-F5344CB8AC3E}">
        <p14:creationId xmlns:p14="http://schemas.microsoft.com/office/powerpoint/2010/main" val="87687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8. Take time-outs from people you’re living with</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Spend some time alone—apart from people you’re living with</a:t>
            </a:r>
          </a:p>
          <a:p>
            <a:pPr>
              <a:spcBef>
                <a:spcPts val="600"/>
              </a:spcBef>
              <a:spcAft>
                <a:spcPts val="600"/>
              </a:spcAft>
            </a:pPr>
            <a:r>
              <a:rPr lang="en-US" dirty="0"/>
              <a:t>This will get more important the longer uncertainty is in effect</a:t>
            </a:r>
          </a:p>
        </p:txBody>
      </p:sp>
      <p:pic>
        <p:nvPicPr>
          <p:cNvPr id="5" name="Graphic 4">
            <a:extLst>
              <a:ext uri="{FF2B5EF4-FFF2-40B4-BE49-F238E27FC236}">
                <a16:creationId xmlns:a16="http://schemas.microsoft.com/office/drawing/2014/main" id="{E7A8CAB1-2EDC-6E40-8051-8D870CC8958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38023" y="3289300"/>
            <a:ext cx="3445277" cy="2616200"/>
          </a:xfrm>
          <a:prstGeom prst="rect">
            <a:avLst/>
          </a:prstGeom>
        </p:spPr>
      </p:pic>
    </p:spTree>
    <p:extLst>
      <p:ext uri="{BB962C8B-B14F-4D97-AF65-F5344CB8AC3E}">
        <p14:creationId xmlns:p14="http://schemas.microsoft.com/office/powerpoint/2010/main" val="3258667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9. Practice anxiety management techniques that work</a:t>
            </a:r>
          </a:p>
        </p:txBody>
      </p:sp>
      <p:pic>
        <p:nvPicPr>
          <p:cNvPr id="5" name="Picture 4">
            <a:extLst>
              <a:ext uri="{FF2B5EF4-FFF2-40B4-BE49-F238E27FC236}">
                <a16:creationId xmlns:a16="http://schemas.microsoft.com/office/drawing/2014/main" id="{882F9CC3-35CF-2441-8DA6-B1F3DB92B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33550" y="1456531"/>
            <a:ext cx="5857875" cy="4067969"/>
          </a:xfrm>
          <a:prstGeom prst="rect">
            <a:avLst/>
          </a:prstGeom>
        </p:spPr>
      </p:pic>
    </p:spTree>
    <p:extLst>
      <p:ext uri="{BB962C8B-B14F-4D97-AF65-F5344CB8AC3E}">
        <p14:creationId xmlns:p14="http://schemas.microsoft.com/office/powerpoint/2010/main" val="1466364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060F8-F7AA-454E-8B4C-ADB2610EB424}"/>
              </a:ext>
            </a:extLst>
          </p:cNvPr>
          <p:cNvSpPr>
            <a:spLocks noGrp="1"/>
          </p:cNvSpPr>
          <p:nvPr>
            <p:ph type="title"/>
          </p:nvPr>
        </p:nvSpPr>
        <p:spPr/>
        <p:txBody>
          <a:bodyPr/>
          <a:lstStyle/>
          <a:p>
            <a:r>
              <a:rPr lang="en-US" dirty="0"/>
              <a:t>Important questions to answer</a:t>
            </a:r>
          </a:p>
        </p:txBody>
      </p:sp>
      <p:sp>
        <p:nvSpPr>
          <p:cNvPr id="4" name="Text Placeholder 3">
            <a:extLst>
              <a:ext uri="{FF2B5EF4-FFF2-40B4-BE49-F238E27FC236}">
                <a16:creationId xmlns:a16="http://schemas.microsoft.com/office/drawing/2014/main" id="{78BA598B-3E58-EF40-9BCA-0A4B810308F0}"/>
              </a:ext>
            </a:extLst>
          </p:cNvPr>
          <p:cNvSpPr>
            <a:spLocks noGrp="1"/>
          </p:cNvSpPr>
          <p:nvPr>
            <p:ph type="body" sz="quarter" idx="10"/>
          </p:nvPr>
        </p:nvSpPr>
        <p:spPr>
          <a:xfrm>
            <a:off x="340044" y="1115693"/>
            <a:ext cx="5517832" cy="5539107"/>
          </a:xfrm>
        </p:spPr>
        <p:txBody>
          <a:bodyPr/>
          <a:lstStyle/>
          <a:p>
            <a:pPr marL="514350" indent="-514350">
              <a:spcAft>
                <a:spcPts val="1000"/>
              </a:spcAft>
              <a:buFont typeface="+mj-lt"/>
              <a:buAutoNum type="arabicPeriod"/>
            </a:pPr>
            <a:r>
              <a:rPr lang="en-US" dirty="0"/>
              <a:t>Why is uncertainty proving so stressful?</a:t>
            </a:r>
          </a:p>
          <a:p>
            <a:pPr marL="514350" indent="-514350">
              <a:spcAft>
                <a:spcPts val="1000"/>
              </a:spcAft>
              <a:buFont typeface="+mj-lt"/>
              <a:buAutoNum type="arabicPeriod"/>
            </a:pPr>
            <a:r>
              <a:rPr lang="en-US" dirty="0"/>
              <a:t>What sort of stress reactions might we expect to see and experience?</a:t>
            </a:r>
          </a:p>
          <a:p>
            <a:pPr marL="514350" indent="-514350">
              <a:spcAft>
                <a:spcPts val="1000"/>
              </a:spcAft>
              <a:buFont typeface="+mj-lt"/>
              <a:buAutoNum type="arabicPeriod"/>
            </a:pPr>
            <a:r>
              <a:rPr lang="en-US" dirty="0"/>
              <a:t>What can we do to manage stress and build resilience during this time?</a:t>
            </a:r>
          </a:p>
          <a:p>
            <a:pPr marL="514350" indent="-514350">
              <a:lnSpc>
                <a:spcPct val="100000"/>
              </a:lnSpc>
              <a:spcBef>
                <a:spcPts val="600"/>
              </a:spcBef>
              <a:spcAft>
                <a:spcPts val="600"/>
              </a:spcAft>
              <a:buFont typeface="+mj-lt"/>
              <a:buAutoNum type="arabicPeriod"/>
            </a:pPr>
            <a:endParaRPr lang="en-US" dirty="0"/>
          </a:p>
        </p:txBody>
      </p:sp>
      <p:pic>
        <p:nvPicPr>
          <p:cNvPr id="6" name="Picture 5">
            <a:extLst>
              <a:ext uri="{FF2B5EF4-FFF2-40B4-BE49-F238E27FC236}">
                <a16:creationId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8175" y="167685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9. Practice anxiety management techniques that work</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marL="514350" indent="-514350">
              <a:spcBef>
                <a:spcPts val="600"/>
              </a:spcBef>
              <a:spcAft>
                <a:spcPts val="600"/>
              </a:spcAft>
              <a:buFont typeface="+mj-lt"/>
              <a:buAutoNum type="arabicPeriod"/>
            </a:pPr>
            <a:r>
              <a:rPr lang="en-US" sz="3200" dirty="0"/>
              <a:t>Deep breathing</a:t>
            </a:r>
          </a:p>
          <a:p>
            <a:pPr marL="514350" indent="-514350">
              <a:spcBef>
                <a:spcPts val="600"/>
              </a:spcBef>
              <a:spcAft>
                <a:spcPts val="600"/>
              </a:spcAft>
              <a:buFont typeface="+mj-lt"/>
              <a:buAutoNum type="arabicPeriod"/>
            </a:pPr>
            <a:r>
              <a:rPr lang="en-US" sz="3200" dirty="0"/>
              <a:t>Zoom way in</a:t>
            </a:r>
          </a:p>
          <a:p>
            <a:pPr marL="514350" indent="-514350">
              <a:spcBef>
                <a:spcPts val="600"/>
              </a:spcBef>
              <a:spcAft>
                <a:spcPts val="600"/>
              </a:spcAft>
              <a:buFont typeface="+mj-lt"/>
              <a:buAutoNum type="arabicPeriod"/>
            </a:pPr>
            <a:r>
              <a:rPr lang="en-US" sz="3200" dirty="0"/>
              <a:t>Zoom way out</a:t>
            </a:r>
          </a:p>
          <a:p>
            <a:pPr marL="514350" indent="-514350">
              <a:spcBef>
                <a:spcPts val="600"/>
              </a:spcBef>
              <a:spcAft>
                <a:spcPts val="600"/>
              </a:spcAft>
              <a:buFont typeface="+mj-lt"/>
              <a:buAutoNum type="arabicPeriod"/>
            </a:pPr>
            <a:r>
              <a:rPr lang="en-US" sz="3200" dirty="0"/>
              <a:t>Do things with your hands</a:t>
            </a:r>
          </a:p>
        </p:txBody>
      </p:sp>
      <p:pic>
        <p:nvPicPr>
          <p:cNvPr id="5" name="Picture 4">
            <a:extLst>
              <a:ext uri="{FF2B5EF4-FFF2-40B4-BE49-F238E27FC236}">
                <a16:creationId xmlns:a16="http://schemas.microsoft.com/office/drawing/2014/main" id="{30C8B89A-8737-224E-9DC5-8F31560D88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7538" y="3824370"/>
            <a:ext cx="6304546" cy="2139626"/>
          </a:xfrm>
          <a:prstGeom prst="rect">
            <a:avLst/>
          </a:prstGeom>
        </p:spPr>
      </p:pic>
    </p:spTree>
    <p:extLst>
      <p:ext uri="{BB962C8B-B14F-4D97-AF65-F5344CB8AC3E}">
        <p14:creationId xmlns:p14="http://schemas.microsoft.com/office/powerpoint/2010/main" val="3850694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10. Steer clear of high-risk coping mechanisms</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Be aware of increased temptation to use high-risk or unhealthy coping mechanisms such as drinking alcohol, smoking cigarettes, using other substances, over-eating, engaging in risky relationship practices</a:t>
            </a:r>
          </a:p>
          <a:p>
            <a:pPr>
              <a:spcBef>
                <a:spcPts val="600"/>
              </a:spcBef>
              <a:spcAft>
                <a:spcPts val="600"/>
              </a:spcAft>
            </a:pPr>
            <a:r>
              <a:rPr lang="en-US" dirty="0"/>
              <a:t>Limit use</a:t>
            </a:r>
          </a:p>
        </p:txBody>
      </p:sp>
      <p:pic>
        <p:nvPicPr>
          <p:cNvPr id="5" name="Picture 4">
            <a:extLst>
              <a:ext uri="{FF2B5EF4-FFF2-40B4-BE49-F238E27FC236}">
                <a16:creationId xmlns:a16="http://schemas.microsoft.com/office/drawing/2014/main" id="{0876EA9C-E907-FF47-BBCF-C4DA84D035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400" y="3845677"/>
            <a:ext cx="6572250" cy="1974333"/>
          </a:xfrm>
          <a:prstGeom prst="rect">
            <a:avLst/>
          </a:prstGeom>
        </p:spPr>
      </p:pic>
    </p:spTree>
    <p:extLst>
      <p:ext uri="{BB962C8B-B14F-4D97-AF65-F5344CB8AC3E}">
        <p14:creationId xmlns:p14="http://schemas.microsoft.com/office/powerpoint/2010/main" val="196649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11. Connect with a counselor</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461963" y="1146175"/>
            <a:ext cx="8239125" cy="5399004"/>
          </a:xfrm>
        </p:spPr>
        <p:txBody>
          <a:bodyPr/>
          <a:lstStyle/>
          <a:p>
            <a:pPr>
              <a:spcBef>
                <a:spcPts val="600"/>
              </a:spcBef>
              <a:spcAft>
                <a:spcPts val="600"/>
              </a:spcAft>
            </a:pPr>
            <a:r>
              <a:rPr lang="en-US" dirty="0"/>
              <a:t>Your EARP counseling is available by phone or video call. </a:t>
            </a:r>
          </a:p>
          <a:p>
            <a:pPr>
              <a:spcBef>
                <a:spcPts val="600"/>
              </a:spcBef>
              <a:spcAft>
                <a:spcPts val="600"/>
              </a:spcAft>
            </a:pPr>
            <a:r>
              <a:rPr lang="en-US" dirty="0"/>
              <a:t>To request an appointment, send an email to</a:t>
            </a:r>
            <a:r>
              <a:rPr lang="en-US" dirty="0">
                <a:hlinkClick r:id="rId3"/>
              </a:rPr>
              <a:t> IRC@konterrasupport.net</a:t>
            </a:r>
            <a:r>
              <a:rPr lang="en-US" dirty="0"/>
              <a:t> </a:t>
            </a:r>
          </a:p>
        </p:txBody>
      </p:sp>
      <p:pic>
        <p:nvPicPr>
          <p:cNvPr id="8" name="Picture 7">
            <a:extLst>
              <a:ext uri="{FF2B5EF4-FFF2-40B4-BE49-F238E27FC236}">
                <a16:creationId xmlns:a16="http://schemas.microsoft.com/office/drawing/2014/main" id="{9DE836F3-6BAB-104E-AF97-0F4F80F797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51075" y="3361206"/>
            <a:ext cx="5254625" cy="2703044"/>
          </a:xfrm>
          <a:prstGeom prst="rect">
            <a:avLst/>
          </a:prstGeom>
        </p:spPr>
      </p:pic>
    </p:spTree>
    <p:extLst>
      <p:ext uri="{BB962C8B-B14F-4D97-AF65-F5344CB8AC3E}">
        <p14:creationId xmlns:p14="http://schemas.microsoft.com/office/powerpoint/2010/main" val="2804099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89D6-8FD5-5845-93AB-A5F761E10676}"/>
              </a:ext>
            </a:extLst>
          </p:cNvPr>
          <p:cNvSpPr>
            <a:spLocks noGrp="1"/>
          </p:cNvSpPr>
          <p:nvPr>
            <p:ph type="title"/>
          </p:nvPr>
        </p:nvSpPr>
        <p:spPr>
          <a:xfrm>
            <a:off x="171450" y="136526"/>
            <a:ext cx="8972550" cy="611619"/>
          </a:xfrm>
        </p:spPr>
        <p:txBody>
          <a:bodyPr/>
          <a:lstStyle/>
          <a:p>
            <a:r>
              <a:rPr lang="en-US" dirty="0"/>
              <a:t>Make a plan: Answer these questions…</a:t>
            </a:r>
          </a:p>
        </p:txBody>
      </p:sp>
      <p:sp>
        <p:nvSpPr>
          <p:cNvPr id="3" name="Text Placeholder 2">
            <a:extLst>
              <a:ext uri="{FF2B5EF4-FFF2-40B4-BE49-F238E27FC236}">
                <a16:creationId xmlns:a16="http://schemas.microsoft.com/office/drawing/2014/main" id="{E9887167-CA0C-7F49-92B2-C2C79841C5E2}"/>
              </a:ext>
            </a:extLst>
          </p:cNvPr>
          <p:cNvSpPr>
            <a:spLocks noGrp="1"/>
          </p:cNvSpPr>
          <p:nvPr>
            <p:ph type="body" sz="quarter" idx="10"/>
          </p:nvPr>
        </p:nvSpPr>
        <p:spPr>
          <a:xfrm>
            <a:off x="385763" y="1050925"/>
            <a:ext cx="8239125" cy="5399004"/>
          </a:xfrm>
        </p:spPr>
        <p:txBody>
          <a:bodyPr/>
          <a:lstStyle/>
          <a:p>
            <a:pPr marL="457200" lvl="0" indent="-457200">
              <a:buFont typeface="+mj-lt"/>
              <a:buAutoNum type="arabicPeriod"/>
            </a:pPr>
            <a:r>
              <a:rPr lang="en-US" sz="2400" dirty="0"/>
              <a:t>What sort of daily “routine” do I want to put in place?</a:t>
            </a:r>
          </a:p>
          <a:p>
            <a:pPr marL="457200" lvl="0" indent="-457200">
              <a:buFont typeface="+mj-lt"/>
              <a:buAutoNum type="arabicPeriod"/>
            </a:pPr>
            <a:r>
              <a:rPr lang="en-US" sz="2400" dirty="0"/>
              <a:t>Which family and friends do I especially want to connect with in the next couple of weeks?</a:t>
            </a:r>
          </a:p>
          <a:p>
            <a:pPr marL="457200" lvl="0" indent="-457200">
              <a:buFont typeface="+mj-lt"/>
              <a:buAutoNum type="arabicPeriod"/>
            </a:pPr>
            <a:r>
              <a:rPr lang="en-US" sz="2400" dirty="0"/>
              <a:t>Where and when will I get my news?</a:t>
            </a:r>
          </a:p>
          <a:p>
            <a:pPr marL="457200" lvl="0" indent="-457200">
              <a:buFont typeface="+mj-lt"/>
              <a:buAutoNum type="arabicPeriod"/>
            </a:pPr>
            <a:r>
              <a:rPr lang="en-US" sz="2400" dirty="0"/>
              <a:t>How will I get some exercise this week?</a:t>
            </a:r>
          </a:p>
          <a:p>
            <a:pPr marL="457200" lvl="0" indent="-457200">
              <a:buFont typeface="+mj-lt"/>
              <a:buAutoNum type="arabicPeriod"/>
            </a:pPr>
            <a:r>
              <a:rPr lang="en-US" sz="2400" dirty="0"/>
              <a:t>What will I do to have fun?</a:t>
            </a:r>
          </a:p>
          <a:p>
            <a:pPr marL="457200" lvl="0" indent="-457200">
              <a:buFont typeface="+mj-lt"/>
              <a:buAutoNum type="arabicPeriod"/>
            </a:pPr>
            <a:r>
              <a:rPr lang="en-US" sz="2400" dirty="0"/>
              <a:t>What will I do to help myself disconnect from work?</a:t>
            </a:r>
          </a:p>
          <a:p>
            <a:pPr marL="457200" lvl="0" indent="-457200">
              <a:buFont typeface="+mj-lt"/>
              <a:buAutoNum type="arabicPeriod"/>
            </a:pPr>
            <a:r>
              <a:rPr lang="en-US" sz="2400" dirty="0"/>
              <a:t>Will I schedule a counseling session? What would I most like to discuss with a counselor or coach?</a:t>
            </a:r>
          </a:p>
          <a:p>
            <a:pPr marL="457200" lvl="0" indent="-457200">
              <a:buFont typeface="+mj-lt"/>
              <a:buAutoNum type="arabicPeriod"/>
            </a:pPr>
            <a:r>
              <a:rPr lang="en-US" sz="2400" dirty="0"/>
              <a:t>What strategy will I try first if I find myself feeling very anxious, distracted, or overwhelmed? </a:t>
            </a:r>
          </a:p>
          <a:p>
            <a:pPr>
              <a:spcBef>
                <a:spcPts val="600"/>
              </a:spcBef>
              <a:spcAft>
                <a:spcPts val="600"/>
              </a:spcAft>
            </a:pPr>
            <a:endParaRPr lang="en-US" dirty="0"/>
          </a:p>
        </p:txBody>
      </p:sp>
    </p:spTree>
    <p:extLst>
      <p:ext uri="{BB962C8B-B14F-4D97-AF65-F5344CB8AC3E}">
        <p14:creationId xmlns:p14="http://schemas.microsoft.com/office/powerpoint/2010/main" val="371227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608FE-CA8B-3641-9F4F-251B270385A5}"/>
              </a:ext>
            </a:extLst>
          </p:cNvPr>
          <p:cNvSpPr>
            <a:spLocks noGrp="1"/>
          </p:cNvSpPr>
          <p:nvPr>
            <p:ph type="title"/>
          </p:nvPr>
        </p:nvSpPr>
        <p:spPr/>
        <p:txBody>
          <a:bodyPr/>
          <a:lstStyle/>
          <a:p>
            <a:r>
              <a:rPr lang="en-US" dirty="0"/>
              <a:t>Additional staff support resources</a:t>
            </a:r>
          </a:p>
        </p:txBody>
      </p:sp>
      <p:sp>
        <p:nvSpPr>
          <p:cNvPr id="3" name="Text Placeholder 2">
            <a:extLst>
              <a:ext uri="{FF2B5EF4-FFF2-40B4-BE49-F238E27FC236}">
                <a16:creationId xmlns:a16="http://schemas.microsoft.com/office/drawing/2014/main" id="{949F7B81-310D-1948-8EA3-9391106509F6}"/>
              </a:ext>
            </a:extLst>
          </p:cNvPr>
          <p:cNvSpPr>
            <a:spLocks noGrp="1"/>
          </p:cNvSpPr>
          <p:nvPr>
            <p:ph type="body" sz="quarter" idx="10"/>
          </p:nvPr>
        </p:nvSpPr>
        <p:spPr>
          <a:xfrm>
            <a:off x="461963" y="1146175"/>
            <a:ext cx="8239125" cy="4941804"/>
          </a:xfrm>
        </p:spPr>
        <p:txBody>
          <a:bodyPr/>
          <a:lstStyle/>
          <a:p>
            <a:r>
              <a:rPr lang="en-US" dirty="0"/>
              <a:t>Resources and services for IRC staff on the Duty Of Care page: </a:t>
            </a:r>
            <a:r>
              <a:rPr lang="en-US" dirty="0">
                <a:hlinkClick r:id="rId3"/>
              </a:rPr>
              <a:t>https://doc.rescue.org/</a:t>
            </a:r>
            <a:endParaRPr lang="en-US" dirty="0"/>
          </a:p>
          <a:p>
            <a:r>
              <a:rPr lang="en-US" dirty="0"/>
              <a:t>Self-care and Management Resources (including free webinars recordings and VODCASTS) on the </a:t>
            </a:r>
            <a:r>
              <a:rPr lang="en-US" dirty="0" err="1"/>
              <a:t>KonTerra</a:t>
            </a:r>
            <a:r>
              <a:rPr lang="en-US" dirty="0"/>
              <a:t> Group website: </a:t>
            </a:r>
            <a:r>
              <a:rPr lang="en-US" dirty="0">
                <a:hlinkClick r:id="rId4"/>
              </a:rPr>
              <a:t>http://www.konterragroup.net/</a:t>
            </a:r>
            <a:endParaRPr lang="en-US" dirty="0"/>
          </a:p>
          <a:p>
            <a:r>
              <a:rPr lang="en-US" dirty="0"/>
              <a:t>Email health-related questions to the IRC staff help support line at: </a:t>
            </a:r>
            <a:r>
              <a:rPr lang="en-US" dirty="0">
                <a:hlinkClick r:id="rId5"/>
              </a:rPr>
              <a:t>DutyOfCare@rescue.org</a:t>
            </a:r>
            <a:r>
              <a:rPr lang="en-US" dirty="0"/>
              <a:t> </a:t>
            </a:r>
          </a:p>
          <a:p>
            <a:endParaRPr lang="en-US" dirty="0"/>
          </a:p>
        </p:txBody>
      </p:sp>
    </p:spTree>
    <p:extLst>
      <p:ext uri="{BB962C8B-B14F-4D97-AF65-F5344CB8AC3E}">
        <p14:creationId xmlns:p14="http://schemas.microsoft.com/office/powerpoint/2010/main" val="2568887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685800" y="2850263"/>
            <a:ext cx="7772400" cy="1694415"/>
          </a:xfrm>
        </p:spPr>
        <p:txBody>
          <a:bodyPr/>
          <a:lstStyle/>
          <a:p>
            <a:r>
              <a:rPr lang="en-US" dirty="0"/>
              <a:t>1. Why is uncertainty so stressful?</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3B6CE-1696-1A41-9C34-657970B5C1FA}"/>
              </a:ext>
            </a:extLst>
          </p:cNvPr>
          <p:cNvSpPr>
            <a:spLocks noGrp="1"/>
          </p:cNvSpPr>
          <p:nvPr>
            <p:ph type="title"/>
          </p:nvPr>
        </p:nvSpPr>
        <p:spPr/>
        <p:txBody>
          <a:bodyPr/>
          <a:lstStyle/>
          <a:p>
            <a:r>
              <a:rPr lang="en-US" dirty="0"/>
              <a:t>Factors making uncertainty stressful</a:t>
            </a:r>
          </a:p>
        </p:txBody>
      </p:sp>
      <p:sp>
        <p:nvSpPr>
          <p:cNvPr id="3" name="Text Placeholder 2">
            <a:extLst>
              <a:ext uri="{FF2B5EF4-FFF2-40B4-BE49-F238E27FC236}">
                <a16:creationId xmlns:a16="http://schemas.microsoft.com/office/drawing/2014/main" id="{430C9308-16C4-AD49-8527-CB011086C81B}"/>
              </a:ext>
            </a:extLst>
          </p:cNvPr>
          <p:cNvSpPr>
            <a:spLocks noGrp="1"/>
          </p:cNvSpPr>
          <p:nvPr>
            <p:ph type="body" sz="quarter" idx="10"/>
          </p:nvPr>
        </p:nvSpPr>
        <p:spPr>
          <a:xfrm>
            <a:off x="461963" y="1146175"/>
            <a:ext cx="4615363" cy="4701172"/>
          </a:xfrm>
        </p:spPr>
        <p:txBody>
          <a:bodyPr/>
          <a:lstStyle/>
          <a:p>
            <a:pPr indent="-320040">
              <a:spcBef>
                <a:spcPts val="600"/>
              </a:spcBef>
              <a:spcAft>
                <a:spcPts val="600"/>
              </a:spcAft>
              <a:buFont typeface="Wingdings" pitchFamily="2" charset="2"/>
              <a:buChar char="Ø"/>
            </a:pPr>
            <a:r>
              <a:rPr lang="en-US" sz="2800" dirty="0"/>
              <a:t>Sudden and significant changes</a:t>
            </a:r>
          </a:p>
          <a:p>
            <a:pPr indent="-320040">
              <a:spcBef>
                <a:spcPts val="600"/>
              </a:spcBef>
              <a:spcAft>
                <a:spcPts val="600"/>
              </a:spcAft>
              <a:buFont typeface="Wingdings" pitchFamily="2" charset="2"/>
              <a:buChar char="Ø"/>
            </a:pPr>
            <a:r>
              <a:rPr lang="en-US" sz="2800" dirty="0"/>
              <a:t>Lots of things we can’t control</a:t>
            </a:r>
          </a:p>
          <a:p>
            <a:pPr indent="-320040">
              <a:spcBef>
                <a:spcPts val="600"/>
              </a:spcBef>
              <a:spcAft>
                <a:spcPts val="600"/>
              </a:spcAft>
              <a:buFont typeface="Wingdings" pitchFamily="2" charset="2"/>
              <a:buChar char="Ø"/>
            </a:pPr>
            <a:r>
              <a:rPr lang="en-US" sz="2800" dirty="0"/>
              <a:t>Impacting valuable and stabilizing aspects of life at the same time</a:t>
            </a:r>
          </a:p>
          <a:p>
            <a:pPr>
              <a:spcBef>
                <a:spcPts val="600"/>
              </a:spcBef>
              <a:spcAft>
                <a:spcPts val="600"/>
              </a:spcAft>
              <a:buFont typeface="Wingdings" pitchFamily="2" charset="2"/>
              <a:buChar char="Ø"/>
            </a:pPr>
            <a:endParaRPr lang="en-US" dirty="0"/>
          </a:p>
        </p:txBody>
      </p:sp>
      <p:pic>
        <p:nvPicPr>
          <p:cNvPr id="5" name="Picture 4">
            <a:extLst>
              <a:ext uri="{FF2B5EF4-FFF2-40B4-BE49-F238E27FC236}">
                <a16:creationId xmlns:a16="http://schemas.microsoft.com/office/drawing/2014/main" id="{2FD75F19-A7EF-DD46-A86B-601D565061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2088" y="1608137"/>
            <a:ext cx="3429000" cy="3429000"/>
          </a:xfrm>
          <a:prstGeom prst="rect">
            <a:avLst/>
          </a:prstGeom>
        </p:spPr>
      </p:pic>
    </p:spTree>
    <p:extLst>
      <p:ext uri="{BB962C8B-B14F-4D97-AF65-F5344CB8AC3E}">
        <p14:creationId xmlns:p14="http://schemas.microsoft.com/office/powerpoint/2010/main" val="219008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9E39B-5EBD-0244-B65B-48A4B9DDA89E}"/>
              </a:ext>
            </a:extLst>
          </p:cNvPr>
          <p:cNvSpPr>
            <a:spLocks noGrp="1"/>
          </p:cNvSpPr>
          <p:nvPr>
            <p:ph type="ctrTitle"/>
          </p:nvPr>
        </p:nvSpPr>
        <p:spPr>
          <a:xfrm>
            <a:off x="709863" y="2729947"/>
            <a:ext cx="7772400" cy="1694415"/>
          </a:xfrm>
        </p:spPr>
        <p:txBody>
          <a:bodyPr/>
          <a:lstStyle/>
          <a:p>
            <a:r>
              <a:rPr lang="en-US" dirty="0"/>
              <a:t>2.  What sort of stress reactions might we expect to see and experience?</a:t>
            </a:r>
          </a:p>
        </p:txBody>
      </p:sp>
      <p:pic>
        <p:nvPicPr>
          <p:cNvPr id="5" name="Picture 4">
            <a:extLst>
              <a:ext uri="{FF2B5EF4-FFF2-40B4-BE49-F238E27FC236}">
                <a16:creationId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87728" y="86265"/>
            <a:ext cx="1301152" cy="1301152"/>
          </a:xfrm>
          <a:prstGeom prst="rect">
            <a:avLst/>
          </a:prstGeom>
        </p:spPr>
      </p:pic>
    </p:spTree>
    <p:extLst>
      <p:ext uri="{BB962C8B-B14F-4D97-AF65-F5344CB8AC3E}">
        <p14:creationId xmlns:p14="http://schemas.microsoft.com/office/powerpoint/2010/main" val="1185115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F2CB-7B4B-6949-B198-052C0DA8DD5E}"/>
              </a:ext>
            </a:extLst>
          </p:cNvPr>
          <p:cNvSpPr>
            <a:spLocks noGrp="1"/>
          </p:cNvSpPr>
          <p:nvPr>
            <p:ph type="title"/>
          </p:nvPr>
        </p:nvSpPr>
        <p:spPr/>
        <p:txBody>
          <a:bodyPr/>
          <a:lstStyle/>
          <a:p>
            <a:r>
              <a:rPr lang="en-US" dirty="0"/>
              <a:t>Common reactions during uncertainty(I)</a:t>
            </a:r>
          </a:p>
        </p:txBody>
      </p:sp>
      <p:sp>
        <p:nvSpPr>
          <p:cNvPr id="3" name="Text Placeholder 2">
            <a:extLst>
              <a:ext uri="{FF2B5EF4-FFF2-40B4-BE49-F238E27FC236}">
                <a16:creationId xmlns:a16="http://schemas.microsoft.com/office/drawing/2014/main" id="{949ABD34-6B79-4748-A721-8CF7D8D4CD61}"/>
              </a:ext>
            </a:extLst>
          </p:cNvPr>
          <p:cNvSpPr>
            <a:spLocks noGrp="1"/>
          </p:cNvSpPr>
          <p:nvPr>
            <p:ph type="body" sz="quarter" idx="10"/>
          </p:nvPr>
        </p:nvSpPr>
        <p:spPr>
          <a:xfrm>
            <a:off x="461963" y="1146175"/>
            <a:ext cx="8239125" cy="4941804"/>
          </a:xfrm>
        </p:spPr>
        <p:txBody>
          <a:bodyPr/>
          <a:lstStyle/>
          <a:p>
            <a:pPr lvl="0">
              <a:spcBef>
                <a:spcPts val="600"/>
              </a:spcBef>
              <a:spcAft>
                <a:spcPts val="600"/>
              </a:spcAft>
            </a:pPr>
            <a:r>
              <a:rPr lang="en-US" sz="2400" dirty="0"/>
              <a:t>Feeling more anxious, worried, and tense than normal</a:t>
            </a:r>
          </a:p>
          <a:p>
            <a:pPr lvl="0">
              <a:spcBef>
                <a:spcPts val="600"/>
              </a:spcBef>
              <a:spcAft>
                <a:spcPts val="600"/>
              </a:spcAft>
            </a:pPr>
            <a:r>
              <a:rPr lang="en-US" sz="2400" dirty="0"/>
              <a:t>Feeling distracted, jittery, and unable to focus on anything very well, or for very long</a:t>
            </a:r>
          </a:p>
          <a:p>
            <a:pPr lvl="0">
              <a:spcBef>
                <a:spcPts val="600"/>
              </a:spcBef>
              <a:spcAft>
                <a:spcPts val="600"/>
              </a:spcAft>
            </a:pPr>
            <a:r>
              <a:rPr lang="en-US" sz="2400" dirty="0"/>
              <a:t>Finding yourself thinking about uncertainty even when you are trying to focus on other things</a:t>
            </a:r>
          </a:p>
          <a:p>
            <a:pPr lvl="0">
              <a:spcBef>
                <a:spcPts val="600"/>
              </a:spcBef>
              <a:spcAft>
                <a:spcPts val="600"/>
              </a:spcAft>
            </a:pPr>
            <a:r>
              <a:rPr lang="en-US" sz="2400" dirty="0"/>
              <a:t>Wanting to research and learn everything you can about what is unfolding</a:t>
            </a:r>
          </a:p>
          <a:p>
            <a:pPr lvl="0">
              <a:spcBef>
                <a:spcPts val="600"/>
              </a:spcBef>
              <a:spcAft>
                <a:spcPts val="600"/>
              </a:spcAft>
            </a:pPr>
            <a:r>
              <a:rPr lang="en-US" sz="2400" dirty="0"/>
              <a:t>A general sense of being extra-alert and in “overdrive”. Periods of high energy can be followed or interspersed with “energy crashes” (sudden fatigue and feeling overwhelmed or helpless)</a:t>
            </a:r>
          </a:p>
          <a:p>
            <a:pPr>
              <a:spcBef>
                <a:spcPts val="600"/>
              </a:spcBef>
              <a:spcAft>
                <a:spcPts val="600"/>
              </a:spcAft>
            </a:pPr>
            <a:endParaRPr lang="en-US" dirty="0"/>
          </a:p>
        </p:txBody>
      </p:sp>
    </p:spTree>
    <p:extLst>
      <p:ext uri="{BB962C8B-B14F-4D97-AF65-F5344CB8AC3E}">
        <p14:creationId xmlns:p14="http://schemas.microsoft.com/office/powerpoint/2010/main" val="341742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F2CB-7B4B-6949-B198-052C0DA8DD5E}"/>
              </a:ext>
            </a:extLst>
          </p:cNvPr>
          <p:cNvSpPr>
            <a:spLocks noGrp="1"/>
          </p:cNvSpPr>
          <p:nvPr>
            <p:ph type="title"/>
          </p:nvPr>
        </p:nvSpPr>
        <p:spPr/>
        <p:txBody>
          <a:bodyPr/>
          <a:lstStyle/>
          <a:p>
            <a:r>
              <a:rPr lang="en-US" dirty="0"/>
              <a:t>Common reactions during an uncertainty (II)</a:t>
            </a:r>
          </a:p>
        </p:txBody>
      </p:sp>
      <p:sp>
        <p:nvSpPr>
          <p:cNvPr id="3" name="Text Placeholder 2">
            <a:extLst>
              <a:ext uri="{FF2B5EF4-FFF2-40B4-BE49-F238E27FC236}">
                <a16:creationId xmlns:a16="http://schemas.microsoft.com/office/drawing/2014/main" id="{949ABD34-6B79-4748-A721-8CF7D8D4CD61}"/>
              </a:ext>
            </a:extLst>
          </p:cNvPr>
          <p:cNvSpPr>
            <a:spLocks noGrp="1"/>
          </p:cNvSpPr>
          <p:nvPr>
            <p:ph type="body" sz="quarter" idx="10"/>
          </p:nvPr>
        </p:nvSpPr>
        <p:spPr/>
        <p:txBody>
          <a:bodyPr/>
          <a:lstStyle/>
          <a:p>
            <a:pPr lvl="0">
              <a:spcBef>
                <a:spcPts val="600"/>
              </a:spcBef>
              <a:spcAft>
                <a:spcPts val="600"/>
              </a:spcAft>
            </a:pPr>
            <a:r>
              <a:rPr lang="en-US" sz="2400" dirty="0"/>
              <a:t>Difficulty sleeping well</a:t>
            </a:r>
          </a:p>
          <a:p>
            <a:pPr lvl="0">
              <a:spcBef>
                <a:spcPts val="600"/>
              </a:spcBef>
              <a:spcAft>
                <a:spcPts val="600"/>
              </a:spcAft>
            </a:pPr>
            <a:r>
              <a:rPr lang="en-US" sz="2400" dirty="0"/>
              <a:t>Craving more of the unhealthy or dangerous things we can use to help ourselves cope with stress and tension (e.g., alcohol, cigarettes)</a:t>
            </a:r>
          </a:p>
          <a:p>
            <a:pPr>
              <a:spcBef>
                <a:spcPts val="600"/>
              </a:spcBef>
              <a:spcAft>
                <a:spcPts val="600"/>
              </a:spcAft>
            </a:pPr>
            <a:endParaRPr lang="en-US" dirty="0"/>
          </a:p>
        </p:txBody>
      </p:sp>
    </p:spTree>
    <p:extLst>
      <p:ext uri="{BB962C8B-B14F-4D97-AF65-F5344CB8AC3E}">
        <p14:creationId xmlns:p14="http://schemas.microsoft.com/office/powerpoint/2010/main" val="990486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9EAE-6FF5-7445-80DB-B1B39FF7358C}"/>
              </a:ext>
            </a:extLst>
          </p:cNvPr>
          <p:cNvSpPr>
            <a:spLocks noGrp="1"/>
          </p:cNvSpPr>
          <p:nvPr>
            <p:ph type="title"/>
          </p:nvPr>
        </p:nvSpPr>
        <p:spPr>
          <a:xfrm>
            <a:off x="171450" y="136526"/>
            <a:ext cx="8731918" cy="611619"/>
          </a:xfrm>
        </p:spPr>
        <p:txBody>
          <a:bodyPr/>
          <a:lstStyle/>
          <a:p>
            <a:r>
              <a:rPr lang="en-US" dirty="0"/>
              <a:t>common reactions over time and during uncertainty (I)</a:t>
            </a:r>
          </a:p>
        </p:txBody>
      </p:sp>
      <p:sp>
        <p:nvSpPr>
          <p:cNvPr id="3" name="Text Placeholder 2">
            <a:extLst>
              <a:ext uri="{FF2B5EF4-FFF2-40B4-BE49-F238E27FC236}">
                <a16:creationId xmlns:a16="http://schemas.microsoft.com/office/drawing/2014/main" id="{7D47E14F-A077-1C4F-9983-97749B7F008F}"/>
              </a:ext>
            </a:extLst>
          </p:cNvPr>
          <p:cNvSpPr>
            <a:spLocks noGrp="1"/>
          </p:cNvSpPr>
          <p:nvPr>
            <p:ph type="body" sz="quarter" idx="10"/>
          </p:nvPr>
        </p:nvSpPr>
        <p:spPr>
          <a:xfrm>
            <a:off x="461963" y="1146175"/>
            <a:ext cx="8239125" cy="5471193"/>
          </a:xfrm>
        </p:spPr>
        <p:txBody>
          <a:bodyPr/>
          <a:lstStyle/>
          <a:p>
            <a:pPr lvl="0">
              <a:spcBef>
                <a:spcPts val="600"/>
              </a:spcBef>
              <a:spcAft>
                <a:spcPts val="600"/>
              </a:spcAft>
            </a:pPr>
            <a:r>
              <a:rPr lang="en-US" sz="2400" dirty="0"/>
              <a:t>Grief and loss related to the impact of this situation</a:t>
            </a:r>
          </a:p>
          <a:p>
            <a:pPr lvl="0">
              <a:spcBef>
                <a:spcPts val="600"/>
              </a:spcBef>
              <a:spcAft>
                <a:spcPts val="600"/>
              </a:spcAft>
            </a:pPr>
            <a:r>
              <a:rPr lang="en-US" sz="2400" dirty="0"/>
              <a:t>Anger at anyone perceived to be “responsible” for the crisis (or anyone mishandling it)</a:t>
            </a:r>
          </a:p>
          <a:p>
            <a:pPr>
              <a:spcBef>
                <a:spcPts val="600"/>
              </a:spcBef>
              <a:spcAft>
                <a:spcPts val="600"/>
              </a:spcAft>
            </a:pPr>
            <a:r>
              <a:rPr lang="en-US" sz="2400" dirty="0"/>
              <a:t>Feeling disoriented and as if you’re losing track of time </a:t>
            </a:r>
          </a:p>
          <a:p>
            <a:pPr lvl="0">
              <a:spcBef>
                <a:spcPts val="600"/>
              </a:spcBef>
              <a:spcAft>
                <a:spcPts val="600"/>
              </a:spcAft>
            </a:pPr>
            <a:r>
              <a:rPr lang="en-US" sz="2400" dirty="0"/>
              <a:t>Feeling numb and disconnected and as if you’re just going through the motions</a:t>
            </a:r>
          </a:p>
          <a:p>
            <a:pPr>
              <a:spcBef>
                <a:spcPts val="600"/>
              </a:spcBef>
              <a:spcAft>
                <a:spcPts val="600"/>
              </a:spcAft>
            </a:pPr>
            <a:r>
              <a:rPr lang="en-US" sz="2400" dirty="0"/>
              <a:t>Rapid swings in emotion (e.g., from gratitude to grief, from calm to anxious)</a:t>
            </a:r>
          </a:p>
          <a:p>
            <a:pPr lvl="0">
              <a:spcBef>
                <a:spcPts val="600"/>
              </a:spcBef>
              <a:spcAft>
                <a:spcPts val="600"/>
              </a:spcAft>
            </a:pPr>
            <a:r>
              <a:rPr lang="en-US" sz="2400" dirty="0"/>
              <a:t>Boredom, restlessness, and irritability</a:t>
            </a:r>
          </a:p>
          <a:p>
            <a:pPr lvl="0">
              <a:spcBef>
                <a:spcPts val="600"/>
              </a:spcBef>
              <a:spcAft>
                <a:spcPts val="600"/>
              </a:spcAft>
            </a:pPr>
            <a:endParaRPr lang="en-US" sz="2400" dirty="0"/>
          </a:p>
          <a:p>
            <a:pPr>
              <a:spcBef>
                <a:spcPts val="600"/>
              </a:spcBef>
              <a:spcAft>
                <a:spcPts val="600"/>
              </a:spcAft>
            </a:pPr>
            <a:endParaRPr lang="en-US" sz="2400" dirty="0"/>
          </a:p>
        </p:txBody>
      </p:sp>
    </p:spTree>
    <p:extLst>
      <p:ext uri="{BB962C8B-B14F-4D97-AF65-F5344CB8AC3E}">
        <p14:creationId xmlns:p14="http://schemas.microsoft.com/office/powerpoint/2010/main" val="368694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29EAE-6FF5-7445-80DB-B1B39FF7358C}"/>
              </a:ext>
            </a:extLst>
          </p:cNvPr>
          <p:cNvSpPr>
            <a:spLocks noGrp="1"/>
          </p:cNvSpPr>
          <p:nvPr>
            <p:ph type="title"/>
          </p:nvPr>
        </p:nvSpPr>
        <p:spPr>
          <a:xfrm>
            <a:off x="171450" y="136526"/>
            <a:ext cx="8731918" cy="611619"/>
          </a:xfrm>
        </p:spPr>
        <p:txBody>
          <a:bodyPr/>
          <a:lstStyle/>
          <a:p>
            <a:r>
              <a:rPr lang="en-US" dirty="0"/>
              <a:t>Common reactions over time and during uncertainty (II)</a:t>
            </a:r>
          </a:p>
        </p:txBody>
      </p:sp>
      <p:sp>
        <p:nvSpPr>
          <p:cNvPr id="3" name="Text Placeholder 2">
            <a:extLst>
              <a:ext uri="{FF2B5EF4-FFF2-40B4-BE49-F238E27FC236}">
                <a16:creationId xmlns:a16="http://schemas.microsoft.com/office/drawing/2014/main" id="{7D47E14F-A077-1C4F-9983-97749B7F008F}"/>
              </a:ext>
            </a:extLst>
          </p:cNvPr>
          <p:cNvSpPr>
            <a:spLocks noGrp="1"/>
          </p:cNvSpPr>
          <p:nvPr>
            <p:ph type="body" sz="quarter" idx="10"/>
          </p:nvPr>
        </p:nvSpPr>
        <p:spPr>
          <a:xfrm>
            <a:off x="461963" y="1146175"/>
            <a:ext cx="8239125" cy="5254625"/>
          </a:xfrm>
        </p:spPr>
        <p:txBody>
          <a:bodyPr/>
          <a:lstStyle/>
          <a:p>
            <a:pPr>
              <a:spcBef>
                <a:spcPts val="600"/>
              </a:spcBef>
              <a:spcAft>
                <a:spcPts val="600"/>
              </a:spcAft>
            </a:pPr>
            <a:r>
              <a:rPr lang="en-US" sz="2400" dirty="0"/>
              <a:t>Wanting to do something, anything (even if you know it’s risky) just to break the monotony and tension</a:t>
            </a:r>
          </a:p>
          <a:p>
            <a:pPr lvl="0">
              <a:spcBef>
                <a:spcPts val="600"/>
              </a:spcBef>
              <a:spcAft>
                <a:spcPts val="600"/>
              </a:spcAft>
            </a:pPr>
            <a:r>
              <a:rPr lang="en-US" sz="2400" dirty="0"/>
              <a:t>Feeling like this will never end and things will never get better</a:t>
            </a:r>
          </a:p>
          <a:p>
            <a:pPr lvl="0">
              <a:spcBef>
                <a:spcPts val="600"/>
              </a:spcBef>
              <a:spcAft>
                <a:spcPts val="600"/>
              </a:spcAft>
            </a:pPr>
            <a:r>
              <a:rPr lang="en-US" sz="2400" dirty="0"/>
              <a:t>Feeling desperate and as if you’re unable to cope any longer</a:t>
            </a:r>
          </a:p>
          <a:p>
            <a:pPr lvl="0">
              <a:spcBef>
                <a:spcPts val="600"/>
              </a:spcBef>
              <a:spcAft>
                <a:spcPts val="600"/>
              </a:spcAft>
            </a:pPr>
            <a:r>
              <a:rPr lang="en-US" sz="2400" dirty="0"/>
              <a:t>Feeling that life has slowed down and gotten “small”. </a:t>
            </a:r>
          </a:p>
          <a:p>
            <a:pPr marL="0" lvl="0" indent="0">
              <a:spcBef>
                <a:spcPts val="600"/>
              </a:spcBef>
              <a:spcAft>
                <a:spcPts val="600"/>
              </a:spcAft>
              <a:buNone/>
            </a:pPr>
            <a:endParaRPr lang="en-US" sz="2400" dirty="0"/>
          </a:p>
          <a:p>
            <a:pPr>
              <a:spcBef>
                <a:spcPts val="600"/>
              </a:spcBef>
              <a:spcAft>
                <a:spcPts val="600"/>
              </a:spcAft>
            </a:pPr>
            <a:endParaRPr lang="en-US" sz="2400" dirty="0"/>
          </a:p>
        </p:txBody>
      </p:sp>
    </p:spTree>
    <p:extLst>
      <p:ext uri="{BB962C8B-B14F-4D97-AF65-F5344CB8AC3E}">
        <p14:creationId xmlns:p14="http://schemas.microsoft.com/office/powerpoint/2010/main" val="209415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8714</TotalTime>
  <Words>5122</Words>
  <Application>Microsoft Office PowerPoint</Application>
  <PresentationFormat>On-screen Show (4:3)</PresentationFormat>
  <Paragraphs>299</Paragraphs>
  <Slides>24</Slides>
  <Notes>24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Aptos</vt:lpstr>
      <vt:lpstr>Arial</vt:lpstr>
      <vt:lpstr>Calibri</vt:lpstr>
      <vt:lpstr>Wingdings</vt:lpstr>
      <vt:lpstr>Office Theme</vt:lpstr>
      <vt:lpstr>think-cell Slide</vt:lpstr>
      <vt:lpstr>Maintaining Resilience During Uncertainty</vt:lpstr>
      <vt:lpstr>Important questions to answer</vt:lpstr>
      <vt:lpstr>1. Why is uncertainty so stressful?</vt:lpstr>
      <vt:lpstr>Factors making uncertainty stressful</vt:lpstr>
      <vt:lpstr>2.  What sort of stress reactions might we expect to see and experience?</vt:lpstr>
      <vt:lpstr>Common reactions during uncertainty(I)</vt:lpstr>
      <vt:lpstr>Common reactions during an uncertainty (II)</vt:lpstr>
      <vt:lpstr>common reactions over time and during uncertainty (I)</vt:lpstr>
      <vt:lpstr>Common reactions over time and during uncertainty (II)</vt:lpstr>
      <vt:lpstr>3. What can we do to manage stress and build resilience during this time?</vt:lpstr>
      <vt:lpstr>1. Expect to experience some intense feelings</vt:lpstr>
      <vt:lpstr>2. Get back to basics</vt:lpstr>
      <vt:lpstr>3. Stay connected with people important to you</vt:lpstr>
      <vt:lpstr>4. Create new structure and routines</vt:lpstr>
      <vt:lpstr>5. Put your phone down and step away from the news</vt:lpstr>
      <vt:lpstr>6. Do something enjoyable every day</vt:lpstr>
      <vt:lpstr>7. Get outside whenever you can</vt:lpstr>
      <vt:lpstr>8. Take time-outs from people you’re living with</vt:lpstr>
      <vt:lpstr>9. Practice anxiety management techniques that work</vt:lpstr>
      <vt:lpstr>9. Practice anxiety management techniques that work</vt:lpstr>
      <vt:lpstr>10. Steer clear of high-risk coping mechanisms</vt:lpstr>
      <vt:lpstr>11. Connect with a counselor</vt:lpstr>
      <vt:lpstr>Make a plan: Answer these questions…</vt:lpstr>
      <vt:lpstr>Additional staff support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Lana Albqa'een</cp:lastModifiedBy>
  <cp:revision>162</cp:revision>
  <cp:lastPrinted>2018-03-21T12:36:13Z</cp:lastPrinted>
  <dcterms:created xsi:type="dcterms:W3CDTF">2019-12-13T02:50:12Z</dcterms:created>
  <dcterms:modified xsi:type="dcterms:W3CDTF">2024-06-21T17:32:40Z</dcterms:modified>
</cp:coreProperties>
</file>