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470" r:id="rId2"/>
    <p:sldId id="471" r:id="rId3"/>
    <p:sldId id="472" r:id="rId4"/>
    <p:sldId id="569" r:id="rId5"/>
    <p:sldId id="502" r:id="rId6"/>
    <p:sldId id="570" r:id="rId7"/>
    <p:sldId id="571" r:id="rId8"/>
    <p:sldId id="572" r:id="rId9"/>
    <p:sldId id="573" r:id="rId10"/>
    <p:sldId id="513" r:id="rId11"/>
    <p:sldId id="574" r:id="rId12"/>
    <p:sldId id="575" r:id="rId13"/>
    <p:sldId id="576" r:id="rId14"/>
    <p:sldId id="577" r:id="rId15"/>
    <p:sldId id="578" r:id="rId16"/>
    <p:sldId id="579" r:id="rId17"/>
    <p:sldId id="585" r:id="rId18"/>
    <p:sldId id="586" r:id="rId19"/>
    <p:sldId id="580" r:id="rId20"/>
    <p:sldId id="590" r:id="rId21"/>
    <p:sldId id="587" r:id="rId22"/>
    <p:sldId id="581" r:id="rId23"/>
    <p:sldId id="582" r:id="rId24"/>
    <p:sldId id="59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2" pos="504" userDrawn="1">
          <p15:clr>
            <a:srgbClr val="A4A3A4"/>
          </p15:clr>
        </p15:guide>
        <p15:guide id="3" orient="horz" pos="10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O'Malley" initials="MO" lastIdx="1" clrIdx="0">
    <p:extLst>
      <p:ext uri="{19B8F6BF-5375-455C-9EA6-DF929625EA0E}">
        <p15:presenceInfo xmlns:p15="http://schemas.microsoft.com/office/powerpoint/2012/main" userId="S-1-5-21-1294360644-1464272073-1233803906-132840" providerId="AD"/>
      </p:ext>
    </p:extLst>
  </p:cmAuthor>
  <p:cmAuthor id="2" name="Joanna Alexander" initials="JA" lastIdx="15" clrIdx="1">
    <p:extLst>
      <p:ext uri="{19B8F6BF-5375-455C-9EA6-DF929625EA0E}">
        <p15:presenceInfo xmlns:p15="http://schemas.microsoft.com/office/powerpoint/2012/main" userId="S-1-5-21-1294360644-1464272073-1233803906-142033" providerId="AD"/>
      </p:ext>
    </p:extLst>
  </p:cmAuthor>
  <p:cmAuthor id="3" name="Laura Yu" initials="LY" lastIdx="30" clrIdx="2">
    <p:extLst>
      <p:ext uri="{19B8F6BF-5375-455C-9EA6-DF929625EA0E}">
        <p15:presenceInfo xmlns:p15="http://schemas.microsoft.com/office/powerpoint/2012/main" userId="S-1-5-21-1294360644-1464272073-1233803906-123738" providerId="AD"/>
      </p:ext>
    </p:extLst>
  </p:cmAuthor>
  <p:cmAuthor id="4" name="Samira Mirza" initials="SM" lastIdx="7" clrIdx="3">
    <p:extLst>
      <p:ext uri="{19B8F6BF-5375-455C-9EA6-DF929625EA0E}">
        <p15:presenceInfo xmlns:p15="http://schemas.microsoft.com/office/powerpoint/2012/main" userId="S-1-5-21-1294360644-1464272073-1233803906-141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1E8"/>
    <a:srgbClr val="5482E8"/>
    <a:srgbClr val="327EEB"/>
    <a:srgbClr val="FFFFFF"/>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8" autoAdjust="0"/>
    <p:restoredTop sz="54523" autoAdjust="0"/>
  </p:normalViewPr>
  <p:slideViewPr>
    <p:cSldViewPr snapToGrid="0">
      <p:cViewPr varScale="1">
        <p:scale>
          <a:sx n="40" d="100"/>
          <a:sy n="40" d="100"/>
        </p:scale>
        <p:origin x="1960" y="40"/>
      </p:cViewPr>
      <p:guideLst>
        <p:guide orient="horz" pos="552"/>
        <p:guide pos="504"/>
        <p:guide orient="horz" pos="1032"/>
      </p:guideLst>
    </p:cSldViewPr>
  </p:slideViewPr>
  <p:outlineViewPr>
    <p:cViewPr>
      <p:scale>
        <a:sx n="33" d="100"/>
        <a:sy n="33" d="100"/>
      </p:scale>
      <p:origin x="0" y="-88"/>
    </p:cViewPr>
  </p:outlineViewPr>
  <p:notesTextViewPr>
    <p:cViewPr>
      <p:scale>
        <a:sx n="114" d="100"/>
        <a:sy n="114" d="100"/>
      </p:scale>
      <p:origin x="0" y="0"/>
    </p:cViewPr>
  </p:notesTextViewPr>
  <p:sorterViewPr>
    <p:cViewPr varScale="1">
      <p:scale>
        <a:sx n="100" d="100"/>
        <a:sy n="100" d="100"/>
      </p:scale>
      <p:origin x="0" y="0"/>
    </p:cViewPr>
  </p:sorterViewPr>
  <p:notesViewPr>
    <p:cSldViewPr snapToGrid="0">
      <p:cViewPr varScale="1">
        <p:scale>
          <a:sx n="70" d="100"/>
          <a:sy n="70" d="100"/>
        </p:scale>
        <p:origin x="183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ED9AAB96-AC59-C64B-9E55-ABEA796467DE}" type="datetimeFigureOut">
              <a:rPr lang="en-US" smtClean="0"/>
              <a:pPr/>
              <a:t>9/12/2024</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D2AB2A55-7D1A-AD44-A118-77A701CE92C0}" type="slidenum">
              <a:rPr lang="en-US" smtClean="0"/>
              <a:pPr/>
              <a:t>‹#›</a:t>
            </a:fld>
            <a:endParaRPr lang="en-US" dirty="0"/>
          </a:p>
        </p:txBody>
      </p:sp>
    </p:spTree>
    <p:extLst>
      <p:ext uri="{BB962C8B-B14F-4D97-AF65-F5344CB8AC3E}">
        <p14:creationId xmlns:p14="http://schemas.microsoft.com/office/powerpoint/2010/main" val="3680758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4214E3E2-D3B7-4F7D-A4F7-C80E99429A66}" type="datetimeFigureOut">
              <a:rPr lang="en-US" smtClean="0"/>
              <a:pPr/>
              <a:t>9/12/2024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D70FF2E4-95BE-49CA-89E1-C2C428ECDA9A}" type="slidenum">
              <a:rPr lang="en-US" smtClean="0"/>
              <a:pPr/>
              <a:t>‹#›</a:t>
            </a:fld>
            <a:endParaRPr lang="en-US" dirty="0"/>
          </a:p>
        </p:txBody>
      </p:sp>
    </p:spTree>
    <p:extLst>
      <p:ext uri="{BB962C8B-B14F-4D97-AF65-F5344CB8AC3E}">
        <p14:creationId xmlns:p14="http://schemas.microsoft.com/office/powerpoint/2010/main" val="27456577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IRC@konterrasupport.n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قدّم</a:t>
            </a:r>
            <a:r>
              <a:rPr lang="ar-SA" dirty="0"/>
              <a:t>:</a:t>
            </a:r>
          </a:p>
          <a:p>
            <a:pPr marL="171450" indent="-171450" algn="r" rtl="1">
              <a:buFont typeface="Arial" panose="020B0604020202020204" pitchFamily="34" charset="0"/>
              <a:buChar char="•"/>
            </a:pPr>
            <a:r>
              <a:rPr lang="ar-SA" dirty="0"/>
              <a:t>قدِّم موضوع الندوة المقامة عبر الإنترنت وناقش أي مشكلات تتعلق بـ "الأعمال التحضيرية" (مثل كتم صوت الميكروفونات، ومكان العثور على صندوق الدردشة، وإعطاء إرشادات حول الطريقة التي ترغب في أن يسأل بها المشاركون أي أسئلة أثناء الندوة المقامة عبر الإنترنت)</a:t>
            </a:r>
          </a:p>
          <a:p>
            <a:pPr marL="171450" indent="-171450" algn="r" rtl="1">
              <a:buFont typeface="Arial" panose="020B0604020202020204" pitchFamily="34" charset="0"/>
              <a:buChar char="•"/>
            </a:pPr>
            <a:r>
              <a:rPr lang="ar-SA" dirty="0"/>
              <a:t>قدِّم منسق الحوار (إذا كانت الندوة المقامة عبر الإنترنت خاضعة للإشراف من منسق حوار) ومقدم العرض</a:t>
            </a:r>
          </a:p>
          <a:p>
            <a:pPr marL="171450" indent="-171450" algn="r" rtl="1">
              <a:buFont typeface="Arial" panose="020B0604020202020204" pitchFamily="34" charset="0"/>
              <a:buChar char="•"/>
            </a:pPr>
            <a:r>
              <a:rPr lang="ar-SA" i="0" dirty="0"/>
              <a:t>[أيضًا، إذا كان لديك أكثر من 60 دقيقة متاحة لهذه الجلسة: فقم بإجراء مقدمات وأنشطة تعارف مع المشاركين.]</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a:t>
            </a:fld>
            <a:endParaRPr lang="en-US" dirty="0"/>
          </a:p>
        </p:txBody>
      </p:sp>
    </p:spTree>
    <p:extLst>
      <p:ext uri="{BB962C8B-B14F-4D97-AF65-F5344CB8AC3E}">
        <p14:creationId xmlns:p14="http://schemas.microsoft.com/office/powerpoint/2010/main" val="3562680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i="0" kern="1200" dirty="0">
                <a:solidFill>
                  <a:schemeClr val="tx1"/>
                </a:solidFill>
                <a:effectLst/>
                <a:latin typeface="+mn-lt"/>
                <a:ea typeface="+mn-ea"/>
                <a:cs typeface="+mn-cs"/>
              </a:rPr>
              <a:t>اسأل المشاركين</a:t>
            </a:r>
            <a:r>
              <a:rPr lang="ar-SA" sz="1200" b="1"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نحن نعلم أنه يمكننا القيام بالإجراءات واتخاذ الخيارات التي ستساعدنا على السيطرة على التوتر العصبي بشكل أكثر فعالية والحفاظ على المرونة خلال هذا الوقت. ما هي بعض الأشياء التي يمكن أن تساعدنا في القيام بذلك؟</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[إذا كانت ورشة العمل هذه تتم افتراضيًا، فامنح المشاركين وقتًا لكتابة إجاباتهم في الدردشة أو (حسب حجم المجموعة) التحدث في الميكروفون لمشاركة إجابتهم.]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0" i="0" kern="1200" dirty="0">
                <a:solidFill>
                  <a:schemeClr val="tx1"/>
                </a:solidFill>
                <a:effectLst/>
                <a:latin typeface="+mn-lt"/>
                <a:ea typeface="+mn-ea"/>
                <a:cs typeface="+mn-cs"/>
              </a:rPr>
              <a:t>دوّن أي نقاط مشتركة أو مواضيع فيما تناقشه المجموعة ثم انتقل إلى الحديث من خلال الاستراتيجيات.</a:t>
            </a:r>
          </a:p>
          <a:p>
            <a:pPr algn="r" rtl="1"/>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10</a:t>
            </a:fld>
            <a:endParaRPr lang="en-US" dirty="0"/>
          </a:p>
        </p:txBody>
      </p:sp>
    </p:spTree>
    <p:extLst>
      <p:ext uri="{BB962C8B-B14F-4D97-AF65-F5344CB8AC3E}">
        <p14:creationId xmlns:p14="http://schemas.microsoft.com/office/powerpoint/2010/main" val="260280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b="1" i="0" dirty="0"/>
              <a:t>ناقش</a:t>
            </a:r>
            <a:r>
              <a:rPr lang="ar-SA" b="1" i="1" dirty="0"/>
              <a:t> </a:t>
            </a:r>
            <a:r>
              <a:rPr lang="ar-SA" b="0" i="0" dirty="0"/>
              <a:t>النقاط الثلاث الأولى الموجودة على الشريحة وسبب أهمية التوقعات</a:t>
            </a:r>
          </a:p>
          <a:p>
            <a:pPr marL="628650" lvl="1" indent="-171450" algn="r" rtl="1">
              <a:buFont typeface="Arial" panose="020B0604020202020204" pitchFamily="34" charset="0"/>
              <a:buChar char="•"/>
            </a:pPr>
            <a:r>
              <a:rPr lang="ar-SA" b="0" i="0" dirty="0"/>
              <a:t>فلديها تأثير قوي على كيفية تفسيرنا للأحداث وتذكرنا لها.</a:t>
            </a:r>
          </a:p>
          <a:p>
            <a:pPr marL="628650" lvl="1" indent="-171450" algn="r" rtl="1">
              <a:buFont typeface="Arial" panose="020B0604020202020204" pitchFamily="34" charset="0"/>
              <a:buChar char="•"/>
            </a:pPr>
            <a:r>
              <a:rPr lang="ar-SA" b="0" i="0" dirty="0"/>
              <a:t>هل سمعت من قبل عبارة "التوقعات - الواقع = خيبة أمل؟"</a:t>
            </a:r>
          </a:p>
          <a:p>
            <a:pPr marL="628650" lvl="1" indent="-171450" algn="r" rtl="1">
              <a:buFont typeface="Arial" panose="020B0604020202020204" pitchFamily="34" charset="0"/>
              <a:buChar char="•"/>
            </a:pPr>
            <a:r>
              <a:rPr lang="ar-SA" b="0" i="0" dirty="0"/>
              <a:t>إذا كنا نتوقع أن نشعر ببعض المشاعر الشديدة والمعقدة، ونعلم أن هذا أمر طبيعي، فلن نشعر بالضيق أو القلق بشأن كل شيء.</a:t>
            </a:r>
            <a:endParaRPr lang="en-US" b="1" i="1" dirty="0"/>
          </a:p>
          <a:p>
            <a:pPr marL="171450" indent="-171450" algn="r" rtl="1">
              <a:buFont typeface="Arial" panose="020B0604020202020204" pitchFamily="34" charset="0"/>
              <a:buChar char="•"/>
            </a:pPr>
            <a:r>
              <a:rPr lang="ar-SA" dirty="0"/>
              <a:t>قبل تناول النقطة رقم 4 أو مناقشتها، </a:t>
            </a:r>
            <a:r>
              <a:rPr lang="ar-SA" b="1" i="1" dirty="0"/>
              <a:t> </a:t>
            </a:r>
            <a:r>
              <a:rPr lang="ar-SA" b="1" i="0" dirty="0"/>
              <a:t>اسأل المشاركين</a:t>
            </a:r>
            <a:r>
              <a:rPr lang="ar-SA" b="1" i="1" dirty="0"/>
              <a:t>: </a:t>
            </a:r>
            <a:r>
              <a:rPr lang="ar-SA" b="0" i="0" dirty="0"/>
              <a:t>ما هي بعض الأشياء التي فكرت فيها أو أخبرتها لنفسك منذ بدء </a:t>
            </a:r>
            <a:r>
              <a:rPr lang="ar-JO" b="0" i="0" dirty="0"/>
              <a:t>فترة عدم اليقين</a:t>
            </a:r>
            <a:r>
              <a:rPr lang="ar-SA" b="0" i="0" dirty="0"/>
              <a:t> والتي كانت مفيدة؟</a:t>
            </a:r>
          </a:p>
          <a:p>
            <a:pPr marL="628650" lvl="1" indent="-171450" algn="r" rtl="1">
              <a:buFont typeface="Arial" panose="020B0604020202020204" pitchFamily="34" charset="0"/>
              <a:buChar char="•"/>
            </a:pPr>
            <a:r>
              <a:rPr lang="ar-SA" b="0" i="0" dirty="0"/>
              <a:t>شارك الأمثلة الموجودة على الشريحة.</a:t>
            </a: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11</a:t>
            </a:fld>
            <a:endParaRPr lang="en-US" dirty="0"/>
          </a:p>
        </p:txBody>
      </p:sp>
    </p:spTree>
    <p:extLst>
      <p:ext uri="{BB962C8B-B14F-4D97-AF65-F5344CB8AC3E}">
        <p14:creationId xmlns:p14="http://schemas.microsoft.com/office/powerpoint/2010/main" val="43685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r" rtl="1"/>
            <a:r>
              <a:rPr lang="ar-SA" sz="1200" b="1" i="0" kern="1200" dirty="0">
                <a:solidFill>
                  <a:schemeClr val="tx1"/>
                </a:solidFill>
                <a:effectLst/>
                <a:latin typeface="+mn-lt"/>
                <a:ea typeface="+mn-ea"/>
                <a:cs typeface="+mn-cs"/>
              </a:rPr>
              <a:t>ناقش</a:t>
            </a:r>
            <a:r>
              <a:rPr lang="ar-SA" sz="1200" b="1" i="1" kern="1200" dirty="0">
                <a:solidFill>
                  <a:schemeClr val="tx1"/>
                </a:solidFill>
                <a:effectLst/>
                <a:latin typeface="+mn-lt"/>
                <a:ea typeface="+mn-ea"/>
                <a:cs typeface="+mn-cs"/>
              </a:rPr>
              <a:t>:</a:t>
            </a:r>
            <a:endParaRPr lang="en-US" sz="1200" b="1" i="1"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أولاً وقبل كل شيء، قد يساعدنا الانتباه إلى المبادئ الأساسية للرعاية الذاتية.</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تدعم هذه الأسس الثلاثة جسمنا ودماغنا بقوة في التأقلم بشكل فعال، وتنظيم التوتر العصبي، وتحسين المزاج، ومعالجة المعلومات، واتخاذ قرارات سليمة. إلى أي مدى تسير معك الأمور بشكل جيد في هذه الجوانب الثلاثة؟</a:t>
            </a:r>
          </a:p>
          <a:p>
            <a:pPr marL="171450" lvl="0" indent="-171450" algn="r" rtl="1">
              <a:buFont typeface="Arial" panose="020B0604020202020204" pitchFamily="34" charset="0"/>
              <a:buChar char="•"/>
            </a:pPr>
            <a:r>
              <a:rPr lang="ar-SA" sz="1200" b="1" i="0" kern="1200" dirty="0">
                <a:solidFill>
                  <a:schemeClr val="tx1"/>
                </a:solidFill>
                <a:effectLst/>
                <a:latin typeface="+mn-lt"/>
                <a:ea typeface="+mn-ea"/>
                <a:cs typeface="+mn-cs"/>
              </a:rPr>
              <a:t>الحصول على قسط كاف من النوم </a:t>
            </a:r>
            <a:r>
              <a:rPr lang="ar-SA" sz="1200" kern="1200" dirty="0">
                <a:solidFill>
                  <a:schemeClr val="tx1"/>
                </a:solidFill>
                <a:effectLst/>
                <a:latin typeface="+mn-lt"/>
                <a:ea typeface="+mn-ea"/>
                <a:cs typeface="+mn-cs"/>
              </a:rPr>
              <a:t>قد يساعد الحصول على قسط كافٍ من النوم في الوقت الحالي في الحد من </a:t>
            </a:r>
            <a:r>
              <a:rPr lang="ar-JO" sz="1200" kern="1200" dirty="0">
                <a:solidFill>
                  <a:schemeClr val="tx1"/>
                </a:solidFill>
                <a:effectLst/>
                <a:latin typeface="+mn-lt"/>
                <a:ea typeface="+mn-ea"/>
                <a:cs typeface="+mn-cs"/>
              </a:rPr>
              <a:t>الانشطة والافكار التي تزيد من التوتر </a:t>
            </a:r>
            <a:r>
              <a:rPr lang="ar-SA" sz="1200" kern="1200" dirty="0">
                <a:solidFill>
                  <a:schemeClr val="tx1"/>
                </a:solidFill>
                <a:effectLst/>
                <a:latin typeface="+mn-lt"/>
                <a:ea typeface="+mn-ea"/>
                <a:cs typeface="+mn-cs"/>
              </a:rPr>
              <a:t>وفي إيجاد طرق للتهدئة و"صرف انتباهك " عن الأمور التي تشغل تفكيرك قبل النوم بشكل متعمد. إليك بعض الأشياء التي يمكن أن تساعد في ذلك: </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لا تتحدث عن </a:t>
            </a:r>
            <a:r>
              <a:rPr lang="ar-JO" sz="1200" kern="1200" dirty="0">
                <a:solidFill>
                  <a:schemeClr val="tx1"/>
                </a:solidFill>
                <a:effectLst/>
                <a:latin typeface="+mn-lt"/>
                <a:ea typeface="+mn-ea"/>
                <a:cs typeface="+mn-cs"/>
              </a:rPr>
              <a:t>موضوع عدو اليقين</a:t>
            </a:r>
            <a:r>
              <a:rPr lang="ar-SA" sz="1200" kern="1200" dirty="0">
                <a:solidFill>
                  <a:schemeClr val="tx1"/>
                </a:solidFill>
                <a:effectLst/>
                <a:latin typeface="+mn-lt"/>
                <a:ea typeface="+mn-ea"/>
                <a:cs typeface="+mn-cs"/>
              </a:rPr>
              <a:t> في وقت متأخر جدًا من المساء (على سبيل المثال، لا تتحدث عنه بعد الساعة 7 مساءً)؛ و</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اقرأ، أو شاهد، أو افعل شيئًا لا علاقة له ب</a:t>
            </a:r>
            <a:r>
              <a:rPr lang="ar-JO" sz="1200" kern="1200" dirty="0">
                <a:solidFill>
                  <a:schemeClr val="tx1"/>
                </a:solidFill>
                <a:effectLst/>
                <a:latin typeface="+mn-lt"/>
                <a:ea typeface="+mn-ea"/>
                <a:cs typeface="+mn-cs"/>
              </a:rPr>
              <a:t>الموضوع او الوضع الحالي</a:t>
            </a:r>
            <a:r>
              <a:rPr lang="ar-SA" sz="1200" kern="1200" dirty="0">
                <a:solidFill>
                  <a:schemeClr val="tx1"/>
                </a:solidFill>
                <a:effectLst/>
                <a:latin typeface="+mn-lt"/>
                <a:ea typeface="+mn-ea"/>
                <a:cs typeface="+mn-cs"/>
              </a:rPr>
              <a:t> قبل أن تحاول النوم.</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جرب تطبيقًا مثل </a:t>
            </a:r>
            <a:r>
              <a:rPr lang="ar-SA" sz="1200" kern="1200" dirty="0" err="1">
                <a:solidFill>
                  <a:schemeClr val="tx1"/>
                </a:solidFill>
                <a:effectLst/>
                <a:latin typeface="+mn-lt"/>
                <a:ea typeface="+mn-ea"/>
                <a:cs typeface="+mn-cs"/>
              </a:rPr>
              <a:t>Headspace</a:t>
            </a:r>
            <a:r>
              <a:rPr lang="ar-SA" sz="1200" kern="1200" dirty="0">
                <a:solidFill>
                  <a:schemeClr val="tx1"/>
                </a:solidFill>
                <a:effectLst/>
                <a:latin typeface="+mn-lt"/>
                <a:ea typeface="+mn-ea"/>
                <a:cs typeface="+mn-cs"/>
              </a:rPr>
              <a:t> أو CALM (ستحتوي الشريحة الأخيرة على روابط ببعض مواقع الويب التي يمكن للمشاركين العثور فيها على روابط للكثير من الموارد المتاحة عبر الإنترنت مثل تطبيق CALM)</a:t>
            </a:r>
          </a:p>
          <a:p>
            <a:pPr marL="171450" lvl="0" indent="-171450" algn="r" rtl="1">
              <a:buFont typeface="Arial" panose="020B0604020202020204" pitchFamily="34" charset="0"/>
              <a:buChar char="•"/>
            </a:pPr>
            <a:r>
              <a:rPr lang="ar-SA" sz="1200" b="1" i="0" kern="1200" dirty="0">
                <a:solidFill>
                  <a:schemeClr val="tx1"/>
                </a:solidFill>
                <a:effectLst/>
                <a:latin typeface="+mn-lt"/>
                <a:ea typeface="+mn-ea"/>
                <a:cs typeface="+mn-cs"/>
              </a:rPr>
              <a:t>هل تقوم بممارسة بعض التمارين الرياضية كل يوم؟ </a:t>
            </a:r>
            <a:r>
              <a:rPr lang="ar-SA" sz="1200" kern="1200" dirty="0">
                <a:solidFill>
                  <a:schemeClr val="tx1"/>
                </a:solidFill>
                <a:effectLst/>
                <a:latin typeface="+mn-lt"/>
                <a:ea typeface="+mn-ea"/>
                <a:cs typeface="+mn-cs"/>
              </a:rPr>
              <a:t>حتى لو كان عليك أن تكون مبدعًا، فحرّك جسمك! ستساعدك ممارسة التمارين الرياضية على استنفاد بعض المواد الكيميائية التي ينتجها جسمك في حالة التوتر العصبي وستساعدك على الشعور بهدوء أكثر وتقلل من شعورك بعدم الحيلة. سيساعدك البحث السريع عبر الإنترنت في العثور على تمارين رياضية روتينية يمكنك القيام بها في الداخل.</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 راجع فيديوهات تمارين اللياقة البدنية المجانية أو ممارسة اليوغا معي من </a:t>
            </a:r>
            <a:r>
              <a:rPr lang="ar-SA" sz="1200" kern="1200" dirty="0" err="1">
                <a:solidFill>
                  <a:schemeClr val="tx1"/>
                </a:solidFill>
                <a:effectLst/>
                <a:latin typeface="+mn-lt"/>
                <a:ea typeface="+mn-ea"/>
                <a:cs typeface="+mn-cs"/>
              </a:rPr>
              <a:t>Fitness</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Blender</a:t>
            </a:r>
            <a:endParaRPr lang="ar-SA"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ابحث عبر الإنترنت عن مقاطع فيديو لتمارين </a:t>
            </a:r>
            <a:r>
              <a:rPr lang="ar-SA" sz="1200" kern="1200" dirty="0" err="1">
                <a:solidFill>
                  <a:schemeClr val="tx1"/>
                </a:solidFill>
                <a:effectLst/>
                <a:latin typeface="+mn-lt"/>
                <a:ea typeface="+mn-ea"/>
                <a:cs typeface="+mn-cs"/>
              </a:rPr>
              <a:t>بيلاتيس</a:t>
            </a:r>
            <a:r>
              <a:rPr lang="ar-SA" sz="1200" kern="1200" dirty="0">
                <a:solidFill>
                  <a:schemeClr val="tx1"/>
                </a:solidFill>
                <a:effectLst/>
                <a:latin typeface="+mn-lt"/>
                <a:ea typeface="+mn-ea"/>
                <a:cs typeface="+mn-cs"/>
              </a:rPr>
              <a:t> مجانية</a:t>
            </a:r>
          </a:p>
          <a:p>
            <a:pPr marL="171450" lvl="0" indent="-171450" algn="r" rtl="1">
              <a:buFont typeface="Arial" panose="020B0604020202020204" pitchFamily="34" charset="0"/>
              <a:buChar char="•"/>
            </a:pPr>
            <a:r>
              <a:rPr lang="ar-SA" sz="1200" b="1" i="0" kern="1200" dirty="0">
                <a:solidFill>
                  <a:schemeClr val="tx1"/>
                </a:solidFill>
                <a:effectLst/>
                <a:latin typeface="+mn-lt"/>
                <a:ea typeface="+mn-ea"/>
                <a:cs typeface="+mn-cs"/>
              </a:rPr>
              <a:t>تناول الطعام الصحي </a:t>
            </a:r>
            <a:r>
              <a:rPr lang="ar-SA" sz="1200" kern="1200" dirty="0">
                <a:solidFill>
                  <a:schemeClr val="tx1"/>
                </a:solidFill>
                <a:effectLst/>
                <a:latin typeface="+mn-lt"/>
                <a:ea typeface="+mn-ea"/>
                <a:cs typeface="+mn-cs"/>
              </a:rPr>
              <a:t>يعمل الطعام (والشراب) الذي تُدخِله في جسمك على تزويدك بالطاقة. إذا كنت تتناول طعامًا غير صحي من حيث الجودة أو النوع، فلن يستطيع جسمك وذهنك الاستجابة والعمل بكفاءة. قد تكون لديك خيارات محدودة بشأن الطعام الذي يمكنك تناوله في الظرف الحالي. مع ذلك إن أتيح لك الاختيار، فاختر الطعام الصحي.</a:t>
            </a: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12</a:t>
            </a:fld>
            <a:endParaRPr lang="en-US" dirty="0"/>
          </a:p>
        </p:txBody>
      </p:sp>
    </p:spTree>
    <p:extLst>
      <p:ext uri="{BB962C8B-B14F-4D97-AF65-F5344CB8AC3E}">
        <p14:creationId xmlns:p14="http://schemas.microsoft.com/office/powerpoint/2010/main" val="339388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ناقش</a:t>
            </a:r>
            <a:r>
              <a:rPr lang="ar-SA" b="1" i="1" dirty="0"/>
              <a:t> </a:t>
            </a:r>
            <a:r>
              <a:rPr lang="ar-SA" b="0" i="0" dirty="0"/>
              <a:t>مسألة البقاء على اتصال:</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علاقاتنا الأقرب والأكثر رعاية هي أكبر أصولنا عندما يتعلق الأمر بالصحة الوجدانية والرفاهية. لذا ابق على اتصال مع عشيرتك!</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kern="1200" dirty="0">
                <a:solidFill>
                  <a:schemeClr val="tx1"/>
                </a:solidFill>
                <a:effectLst/>
                <a:latin typeface="+mn-lt"/>
                <a:ea typeface="+mn-ea"/>
                <a:cs typeface="+mn-cs"/>
              </a:rPr>
              <a:t>خلال أوقات التوتر العصبي الشديد والعزلة الجسدية، </a:t>
            </a:r>
            <a:r>
              <a:rPr lang="ar-SA" sz="1200" i="0" kern="1200" dirty="0">
                <a:solidFill>
                  <a:schemeClr val="tx1"/>
                </a:solidFill>
                <a:effectLst/>
                <a:latin typeface="+mn-lt"/>
                <a:ea typeface="+mn-ea"/>
                <a:cs typeface="+mn-cs"/>
              </a:rPr>
              <a:t>من المهم جدًا </a:t>
            </a:r>
            <a:r>
              <a:rPr lang="ar-SA" sz="1200" kern="1200" dirty="0">
                <a:solidFill>
                  <a:schemeClr val="tx1"/>
                </a:solidFill>
                <a:effectLst/>
                <a:latin typeface="+mn-lt"/>
                <a:ea typeface="+mn-ea"/>
                <a:cs typeface="+mn-cs"/>
              </a:rPr>
              <a:t>أن نتواصل مع أحبائنا. لذا استخدم التكنولوجيا وابق على اتصال مع الأسرة والأصدقاء.</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200" kern="1200" dirty="0">
                <a:solidFill>
                  <a:schemeClr val="tx1"/>
                </a:solidFill>
                <a:effectLst/>
                <a:latin typeface="+mn-lt"/>
                <a:ea typeface="+mn-ea"/>
                <a:cs typeface="+mn-cs"/>
              </a:rPr>
              <a:t>إذا سمح الوقت…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i="0" kern="1200" dirty="0">
                <a:solidFill>
                  <a:schemeClr val="tx1"/>
                </a:solidFill>
                <a:effectLst/>
                <a:latin typeface="+mn-lt"/>
                <a:ea typeface="+mn-ea"/>
                <a:cs typeface="+mn-cs"/>
              </a:rPr>
              <a:t>اسأل المشاركين </a:t>
            </a:r>
            <a:r>
              <a:rPr lang="ar-SA" sz="1200" b="0" i="0" kern="1200" dirty="0">
                <a:solidFill>
                  <a:schemeClr val="tx1"/>
                </a:solidFill>
                <a:effectLst/>
                <a:latin typeface="+mn-lt"/>
                <a:ea typeface="+mn-ea"/>
                <a:cs typeface="+mn-cs"/>
              </a:rPr>
              <a:t>عن أمثلة وأفكار حول كيفية تواصلهم مع الأسرة والأصدقاء. يمكنك تقديم مثال إضافي لشيء مبدع للقيام به من خلال مشاركة ما يلي:</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0" i="0" kern="1200" dirty="0">
                <a:solidFill>
                  <a:schemeClr val="tx1"/>
                </a:solidFill>
                <a:effectLst/>
                <a:latin typeface="+mn-lt"/>
                <a:ea typeface="+mn-ea"/>
                <a:cs typeface="+mn-cs"/>
              </a:rPr>
              <a:t>ابحث عبر الإنترنت عن أسئلة حول تاريخ العائلة واطلبها من الأقارب الأكبر سنًا الذين يعيشون بمفردهم أو يعيشون في دور رعاية.</a:t>
            </a:r>
            <a:endParaRPr lang="en-US" sz="1200" b="1" i="1" kern="1200" dirty="0">
              <a:solidFill>
                <a:schemeClr val="tx1"/>
              </a:solidFill>
              <a:effectLst/>
              <a:latin typeface="+mn-lt"/>
              <a:ea typeface="+mn-ea"/>
              <a:cs typeface="+mn-cs"/>
            </a:endParaRPr>
          </a:p>
          <a:p>
            <a:pPr algn="r" rtl="1"/>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13</a:t>
            </a:fld>
            <a:endParaRPr lang="en-US" dirty="0"/>
          </a:p>
        </p:txBody>
      </p:sp>
    </p:spTree>
    <p:extLst>
      <p:ext uri="{BB962C8B-B14F-4D97-AF65-F5344CB8AC3E}">
        <p14:creationId xmlns:p14="http://schemas.microsoft.com/office/powerpoint/2010/main" val="42819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ناقش</a:t>
            </a:r>
            <a:r>
              <a:rPr lang="ar-SA" b="1" i="1" dirty="0"/>
              <a:t> </a:t>
            </a:r>
            <a:r>
              <a:rPr lang="ar-SA" b="0" i="0" dirty="0"/>
              <a:t>لماذا يعد وضع ترتيب وروتين جديد أمرًا مفيدًا:</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عندما تشعر بأن العالم مخيف وبأنه لا يمكن التكهن بما سيحدث فيه وكنت لا تستطيع القيام بما تقوم به عادةً، فإن أحد أفضل الأمور التي </a:t>
            </a:r>
            <a:r>
              <a:rPr lang="ar-SA" sz="1200" i="0" kern="1200" dirty="0">
                <a:solidFill>
                  <a:schemeClr val="tx1"/>
                </a:solidFill>
                <a:effectLst/>
                <a:latin typeface="+mn-lt"/>
                <a:ea typeface="+mn-ea"/>
                <a:cs typeface="+mn-cs"/>
              </a:rPr>
              <a:t>يمكنك</a:t>
            </a:r>
            <a:r>
              <a:rPr lang="ar-SA" sz="1200" kern="1200" dirty="0">
                <a:solidFill>
                  <a:schemeClr val="tx1"/>
                </a:solidFill>
                <a:effectLst/>
                <a:latin typeface="+mn-lt"/>
                <a:ea typeface="+mn-ea"/>
                <a:cs typeface="+mn-cs"/>
              </a:rPr>
              <a:t> القيام بها لمساعدة نفسك في التغلب على هذا الشعور هو اتباع أعمال روتينية واضحة المعالم في حياتك.</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لذلك إذا تغير الكثير من روتينك المعتاد، فإن أحد أفضل الأشياء التي يمكنك القيام بها هو اتخاذ بعض الترتيبات لنفسك.</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سيؤدي ذلك إلى زيادة إحساسك بالتحكم والإنجاز.</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إذا شعرت أن لديك الكثير من الوقت المتاح، فسيساعدك ذلك أيضًا على البقاء مشغولاً ومتفاعلاً.</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يعد استخدام الترتيبات والجداول الزمنية استراتيجية يستخدمها الكثير ممن يضطرون إلى تحمل فترات طويلة في البيئات المقيدة (مثل رواد الفضاء والغواصات). على متن مكوك الفضاء الدولي، يتم تحديد أيام رواد الفضاء بزيادات تصل إلى خمس دقائق مع مرور الوقت للتجارب، والصيانة، والمكالمات الجماعية، والوجبات، والتمارين الرياضية، وما إلى ذلك.</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لذا، جرّب هذه الأشياء:</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قسّم اليوم وضع جدولاً زمنيًا للأنشطة التي ستقوم بها خلاله.</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أنشئ قوائم مهام قابلة للإنجاز.</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ولا تنس إدراج بعض أنشطة الرعاية الذاتية في تلك القائمة، وليس فقط مهام العمل.</a:t>
            </a: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14</a:t>
            </a:fld>
            <a:endParaRPr lang="en-US" dirty="0"/>
          </a:p>
        </p:txBody>
      </p:sp>
    </p:spTree>
    <p:extLst>
      <p:ext uri="{BB962C8B-B14F-4D97-AF65-F5344CB8AC3E}">
        <p14:creationId xmlns:p14="http://schemas.microsoft.com/office/powerpoint/2010/main" val="234726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ناقش</a:t>
            </a:r>
            <a:r>
              <a:rPr lang="ar-SA" b="1" i="1" dirty="0"/>
              <a:t> </a:t>
            </a:r>
            <a:r>
              <a:rPr lang="ar-SA" b="0" i="0" dirty="0"/>
              <a:t>لماذا من المهم وضع هاتفك جانبًا ووضع حد لما تتلقاه من أخبار</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بالتأكيد، أنت بحاجة إلى البقاء مطلعًا على الأخبار ولكن بقدر معين.</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ومع ذلك، فإن الأبحاث التي أُجريت حول الهجمات الإرهابية التي وقعت في 11 سبتمبر، ووباء الإيبولا، وغيرهما من الأحداث توضح أنه كلما زاد استخدامك لوسائل الإعلام</a:t>
            </a:r>
            <a:r>
              <a:rPr lang="ar-JO" sz="1200" kern="1200" dirty="0">
                <a:solidFill>
                  <a:schemeClr val="tx1"/>
                </a:solidFill>
                <a:effectLst/>
                <a:latin typeface="+mn-lt"/>
                <a:ea typeface="+mn-ea"/>
                <a:cs typeface="+mn-cs"/>
              </a:rPr>
              <a:t> خلال فترات عدم اليقين</a:t>
            </a:r>
            <a:r>
              <a:rPr lang="ar-SA" sz="1200" kern="1200" dirty="0">
                <a:solidFill>
                  <a:schemeClr val="tx1"/>
                </a:solidFill>
                <a:effectLst/>
                <a:latin typeface="+mn-lt"/>
                <a:ea typeface="+mn-ea"/>
                <a:cs typeface="+mn-cs"/>
              </a:rPr>
              <a:t>، زادت احتمالية شعورك بالصدمة وعدم الأمان.</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لذا ضع حدًا لكَمّ الأخبار الذي تتلقاه، والتزم ببعض المصادر ذات السمعة الطيبة.</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أيضًا، عَوِّد نفسك على تخصيص بعض الوقت الذي لا تستخدم فيه الهاتف يوميًا.</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قد تتفاجأ بمدى صعوبة توصيل هاتفك بقابس الشحن والابتعاد عنه.</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ومع ذلك، هناك سيل لا نهاية له من المعلومات والأخبار الطازجة التي تدفق في الوقت الحالي، ويعد الابتعاد عن الهاتف بشكل دوري أمرًا ضروريًا لمنح نفسك استراحة من ذلك النوع من التفاعل وخلق متنفس لذهنك كي يهدأ ويستريح.</a:t>
            </a:r>
          </a:p>
          <a:p>
            <a:pPr algn="r" rtl="1"/>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15</a:t>
            </a:fld>
            <a:endParaRPr lang="en-US" dirty="0"/>
          </a:p>
        </p:txBody>
      </p:sp>
    </p:spTree>
    <p:extLst>
      <p:ext uri="{BB962C8B-B14F-4D97-AF65-F5344CB8AC3E}">
        <p14:creationId xmlns:p14="http://schemas.microsoft.com/office/powerpoint/2010/main" val="59414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ناقش</a:t>
            </a:r>
            <a:r>
              <a:rPr lang="ar-SA" b="1" i="1" dirty="0"/>
              <a:t> </a:t>
            </a:r>
            <a:r>
              <a:rPr lang="ar-SA" b="0" i="0" dirty="0"/>
              <a:t>سبب أهمية البحث عن طرق للمرح وإمتاع نفسك:</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اعترف أن الأمر قد يبدو سخيفًا عندما تتحدث عن "الاستمتاع" وإمتاع نفسك بينما العالم "مشتعل".</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ومع ذلك، بصفتك عاملاً في مجال المساعدة الإنسانية، فإن الشعور بالتضارب بشأن حالة الشدّ هذه بالتحديد ربما لا يكون جديدًا بالنسبة لك.</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وأنت تعلم أيضًا أن </a:t>
            </a:r>
            <a:r>
              <a:rPr lang="ar-JO" sz="1200" kern="1200" dirty="0">
                <a:solidFill>
                  <a:schemeClr val="tx1"/>
                </a:solidFill>
                <a:effectLst/>
                <a:latin typeface="+mn-lt"/>
                <a:ea typeface="+mn-ea"/>
                <a:cs typeface="+mn-cs"/>
              </a:rPr>
              <a:t>وضع عدم اليقين هذا </a:t>
            </a:r>
            <a:r>
              <a:rPr lang="ar-SA" sz="1200" kern="1200" dirty="0">
                <a:solidFill>
                  <a:schemeClr val="tx1"/>
                </a:solidFill>
                <a:effectLst/>
                <a:latin typeface="+mn-lt"/>
                <a:ea typeface="+mn-ea"/>
                <a:cs typeface="+mn-cs"/>
              </a:rPr>
              <a:t>سيكون بمثابة ماراثون أكثر منه سباق قصير، حتى بمجرد مرور فترة الأزمة الأولية. وتعلم أنك ستتمكن من الجري لمسافة أبعد وأسرع كمقدم للمساعدة للآخرين (وفي حالة معنوية أفضل) إذا كنت تستمتع ببعض أجزاء الرحلة.</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لذا ابحث عن طرق لتوفير بعض المرح، والاستمتاع، والاسترخاء، والإلهاء في يومك.</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قد يعني هذا مشاهدة حلقة من شيء ممتع (ويفضل ألا يكون مثيرًا للانفعال بشدة) على التلفزيون ليلاً بعد انتهاء عمل اليوم </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هذا قد يعني شيئًا مختلفًا تمامًا. لكن البحث عن بعض الوقت لقضائه في المرح هو أمر مهم حتى (ربما بشكل خاص) خلال هذه الأوقات.</a:t>
            </a:r>
          </a:p>
          <a:p>
            <a:pPr marL="171450" indent="-171450" algn="r" rtl="1">
              <a:buFont typeface="Arial" panose="020B0604020202020204" pitchFamily="34" charset="0"/>
              <a:buChar char="•"/>
            </a:pPr>
            <a:r>
              <a:rPr lang="ar-SA" sz="1200" b="1" i="0" kern="1200" dirty="0">
                <a:solidFill>
                  <a:schemeClr val="tx1"/>
                </a:solidFill>
                <a:effectLst/>
                <a:latin typeface="+mn-lt"/>
                <a:ea typeface="+mn-ea"/>
                <a:cs typeface="+mn-cs"/>
              </a:rPr>
              <a:t>اسأل المشاركين </a:t>
            </a:r>
            <a:r>
              <a:rPr lang="ar-SA" sz="1200" b="0" i="0" kern="1200" dirty="0">
                <a:solidFill>
                  <a:schemeClr val="tx1"/>
                </a:solidFill>
                <a:effectLst/>
                <a:latin typeface="+mn-lt"/>
                <a:ea typeface="+mn-ea"/>
                <a:cs typeface="+mn-cs"/>
              </a:rPr>
              <a:t>عما يجدونه مُسليًا أو ممتعًا منذ بدء </a:t>
            </a:r>
            <a:r>
              <a:rPr lang="ar-JO" sz="1200" b="0" i="0" kern="1200" dirty="0">
                <a:solidFill>
                  <a:schemeClr val="tx1"/>
                </a:solidFill>
                <a:effectLst/>
                <a:latin typeface="+mn-lt"/>
                <a:ea typeface="+mn-ea"/>
                <a:cs typeface="+mn-cs"/>
              </a:rPr>
              <a:t>فترةظوضع عدم اليقين</a:t>
            </a:r>
            <a:r>
              <a:rPr lang="ar-SA" sz="1200" b="0" i="0" kern="1200" dirty="0">
                <a:solidFill>
                  <a:schemeClr val="tx1"/>
                </a:solidFill>
                <a:effectLst/>
                <a:latin typeface="+mn-lt"/>
                <a:ea typeface="+mn-ea"/>
                <a:cs typeface="+mn-cs"/>
              </a:rPr>
              <a:t>.</a:t>
            </a:r>
            <a:endParaRPr lang="en-US" sz="1200" b="1" i="1" kern="1200" dirty="0">
              <a:solidFill>
                <a:schemeClr val="tx1"/>
              </a:solidFill>
              <a:effectLst/>
              <a:latin typeface="+mn-lt"/>
              <a:ea typeface="+mn-ea"/>
              <a:cs typeface="+mn-cs"/>
            </a:endParaRPr>
          </a:p>
          <a:p>
            <a:pPr algn="r" rtl="1"/>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16</a:t>
            </a:fld>
            <a:endParaRPr lang="en-US" dirty="0"/>
          </a:p>
        </p:txBody>
      </p:sp>
    </p:spTree>
    <p:extLst>
      <p:ext uri="{BB962C8B-B14F-4D97-AF65-F5344CB8AC3E}">
        <p14:creationId xmlns:p14="http://schemas.microsoft.com/office/powerpoint/2010/main" val="1612772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ناقش</a:t>
            </a:r>
            <a:r>
              <a:rPr lang="ar-SA" b="1" i="1" dirty="0"/>
              <a:t> </a:t>
            </a:r>
            <a:r>
              <a:rPr lang="ar-SA" b="0" i="0" dirty="0"/>
              <a:t>ما يلي: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b="0" i="0" dirty="0"/>
              <a:t>يمكن أن يكون الخروج ترياقًا للتكنولوجيا. إنه يمنح عينيك ودماغك استراحة وغالبًا ما يكون له تأثير عميق علينا يؤدي إلى الاسترخاء واستعادة أنفسنا.</a:t>
            </a:r>
            <a:endParaRPr lang="en-US" b="1" i="1" dirty="0"/>
          </a:p>
          <a:p>
            <a:pPr marL="171450" indent="-171450" algn="r" rtl="1">
              <a:buFont typeface="Arial" panose="020B0604020202020204" pitchFamily="34" charset="0"/>
              <a:buChar char="•"/>
            </a:pPr>
            <a:r>
              <a:rPr lang="ar-SA" b="0" i="0" dirty="0"/>
              <a:t>توضح دراسات بحثية متعددة الفوائد الإيجابية للتواجد في الهواء الطلق - خاصةً عندما يمكنك رؤية العشب، أو الأشجار، أو النباتات الأخرى.</a:t>
            </a:r>
          </a:p>
          <a:p>
            <a:pPr marL="628650" lvl="1" indent="-171450" algn="r" rtl="1">
              <a:buFont typeface="Arial" panose="020B0604020202020204" pitchFamily="34" charset="0"/>
              <a:buChar char="•"/>
            </a:pPr>
            <a:r>
              <a:rPr lang="ar-SA" b="0" i="0" dirty="0"/>
              <a:t>وجدت العديد من الدراسات أن قضاء الوقت بالقرب من الأشجار يؤدي إلى أشياء مثل خفض مستوى </a:t>
            </a:r>
            <a:r>
              <a:rPr lang="ar-SA" b="0" i="0" dirty="0" err="1"/>
              <a:t>الكورتيزول</a:t>
            </a:r>
            <a:r>
              <a:rPr lang="ar-SA" b="0" i="0" dirty="0"/>
              <a:t>، وخفض معدل ضربات القلب، وخفض ضغط الدم. (كما نوقش في كتاب د. </a:t>
            </a:r>
            <a:r>
              <a:rPr lang="ar-SA" b="0" i="0" dirty="0" err="1"/>
              <a:t>رانغان</a:t>
            </a:r>
            <a:r>
              <a:rPr lang="ar-SA" b="0" i="0" dirty="0"/>
              <a:t> </a:t>
            </a:r>
            <a:r>
              <a:rPr lang="ar-SA" b="0" i="0" dirty="0" err="1"/>
              <a:t>شاترجي</a:t>
            </a:r>
            <a:r>
              <a:rPr lang="ar-SA" b="0" i="0" dirty="0"/>
              <a:t>، </a:t>
            </a:r>
            <a:r>
              <a:rPr lang="ar-SA" b="0" i="1" dirty="0" err="1"/>
              <a:t>The</a:t>
            </a:r>
            <a:r>
              <a:rPr lang="ar-SA" b="0" i="1" dirty="0"/>
              <a:t> </a:t>
            </a:r>
            <a:r>
              <a:rPr lang="ar-SA" b="0" i="1" dirty="0" err="1"/>
              <a:t>Stress</a:t>
            </a:r>
            <a:r>
              <a:rPr lang="ar-SA" b="0" i="1" dirty="0"/>
              <a:t> </a:t>
            </a:r>
            <a:r>
              <a:rPr lang="ar-SA" b="0" i="1" dirty="0" err="1"/>
              <a:t>Solution</a:t>
            </a:r>
            <a:r>
              <a:rPr lang="ar-SA" b="0" i="1" dirty="0"/>
              <a:t>, </a:t>
            </a:r>
            <a:r>
              <a:rPr lang="ar-SA" b="0" i="0" dirty="0"/>
              <a:t>2018).</a:t>
            </a:r>
          </a:p>
          <a:p>
            <a:pPr marL="628650" lvl="1" indent="-171450" algn="r" rtl="1">
              <a:buFont typeface="Arial" panose="020B0604020202020204" pitchFamily="34" charset="0"/>
              <a:buChar char="•"/>
            </a:pPr>
            <a:r>
              <a:rPr lang="ar-SA" b="0" i="0" dirty="0"/>
              <a:t>وقد ثبت أيضًا أن الاستماع إلى أصوات الطبيعة يقلل من مستوى التنشيط والتوتر العصبي.</a:t>
            </a:r>
          </a:p>
          <a:p>
            <a:pPr marL="0" lvl="0" indent="0" algn="r" rtl="1">
              <a:buFont typeface="Arial" panose="020B0604020202020204" pitchFamily="34" charset="0"/>
              <a:buNone/>
            </a:pPr>
            <a:endParaRPr lang="en-US" b="0" i="0" dirty="0"/>
          </a:p>
          <a:p>
            <a:pPr marL="0" lvl="0" indent="0" algn="r" rtl="1">
              <a:buFont typeface="Arial" panose="020B0604020202020204" pitchFamily="34" charset="0"/>
              <a:buNone/>
            </a:pPr>
            <a:r>
              <a:rPr lang="ar-SA" b="0" i="0" dirty="0"/>
              <a:t>الآن ستكون فرصة جيدة </a:t>
            </a:r>
            <a:r>
              <a:rPr lang="ar-SA" b="1" i="0" dirty="0"/>
              <a:t>لمطالبة المشاركين </a:t>
            </a:r>
            <a:r>
              <a:rPr lang="ar-SA" b="0" i="0" dirty="0"/>
              <a:t> بالوقوف وأخذ استراحة حركة مدتها 30 ثانية للتمدد وتغيير الأماكن.</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17</a:t>
            </a:fld>
            <a:endParaRPr lang="en-US" dirty="0"/>
          </a:p>
        </p:txBody>
      </p:sp>
    </p:spTree>
    <p:extLst>
      <p:ext uri="{BB962C8B-B14F-4D97-AF65-F5344CB8AC3E}">
        <p14:creationId xmlns:p14="http://schemas.microsoft.com/office/powerpoint/2010/main" val="3476017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ناقش</a:t>
            </a:r>
            <a:r>
              <a:rPr lang="ar-SA" b="1" i="1" dirty="0"/>
              <a:t> </a:t>
            </a:r>
            <a:r>
              <a:rPr lang="ar-SA" b="0" i="0" dirty="0"/>
              <a:t>لماذا من المهم أن تخصص وقتًا منفردًا للتخلص من الضغوط، وكيف يمكنك القيام بذلك:</a:t>
            </a:r>
          </a:p>
          <a:p>
            <a:pPr marL="171450" indent="-171450" algn="r" rtl="1">
              <a:buFont typeface="Arial" panose="020B0604020202020204" pitchFamily="34" charset="0"/>
              <a:buChar char="•"/>
            </a:pPr>
            <a:r>
              <a:rPr lang="ar-SA" b="0" i="0" dirty="0"/>
              <a:t>تزيد أهمية تخصيص بعض الوقت بمفردك إذا كنت تعيش في أماكن قريبة مع الآخرين كلما طال استمرار </a:t>
            </a:r>
            <a:r>
              <a:rPr lang="ar-JO" b="0" i="0" dirty="0"/>
              <a:t>قترة عدم اليقين</a:t>
            </a:r>
            <a:r>
              <a:rPr lang="ar-SA" b="0" i="0" dirty="0"/>
              <a:t>.</a:t>
            </a:r>
          </a:p>
          <a:p>
            <a:pPr marL="171450" indent="-171450" algn="r" rtl="1">
              <a:buFont typeface="Arial" panose="020B0604020202020204" pitchFamily="34" charset="0"/>
              <a:buChar char="•"/>
            </a:pPr>
            <a:r>
              <a:rPr lang="ar-SA" b="0" i="0" dirty="0"/>
              <a:t>أفاد رواد الفضاء أن الناس </a:t>
            </a:r>
            <a:r>
              <a:rPr lang="ar-SA" b="0" i="0" dirty="0" err="1"/>
              <a:t>يبدأون</a:t>
            </a:r>
            <a:r>
              <a:rPr lang="ar-SA" b="0" i="0" dirty="0"/>
              <a:t> في الميل لأن يكونوا تصادميين بشكل أكبر، وأكثر عرضة لأن يبثوا إحباطاتهم، وأكثر توقًا للحصول على وقت بمفردهم، وأكثر عرضة لعزل أنفسهم والانسحاب من الأصدقاء والأسرة عند نقطة الستة أشهر تقريبًا. وهذا ما يُطلَق عليه "ظاهرة الربع الثالث" حيث يبلغ الأشخاص الذين يكملون المهام في بيئات صعبة عن انخفاض في الروح المعنوية عند علامة منتصف الطريق.</a:t>
            </a:r>
          </a:p>
          <a:p>
            <a:pPr marL="171450" indent="-171450" algn="r" rtl="1">
              <a:buFont typeface="Arial" panose="020B0604020202020204" pitchFamily="34" charset="0"/>
              <a:buChar char="•"/>
            </a:pPr>
            <a:r>
              <a:rPr lang="ar-SA" b="0" i="0" dirty="0"/>
              <a:t>نحن لسنا رواد فضاء مدربين (وليس لدينا رؤية واضحة حول موعد انتهاء هذه الأزمة) لذا من المرجح أن نصل إلى هذه النقطة قبل ستة أشهر.</a:t>
            </a:r>
          </a:p>
          <a:p>
            <a:pPr marL="171450" indent="-171450" algn="r" rtl="1">
              <a:buFont typeface="Arial" panose="020B0604020202020204" pitchFamily="34" charset="0"/>
              <a:buChar char="•"/>
            </a:pPr>
            <a:r>
              <a:rPr lang="ar-SA" b="0" i="0" dirty="0"/>
              <a:t>للمساعدة في استباق ذلك، اشرح أهمية ذلك للأشخاص الذين تعيش معهم واكتسب مبكرًا عادة تخصيص بعض الوقت بمفردك لممارسة الرياضة، أو القراءة، أو التدوين، أو التأمل ... إلخ. (حتى لو كان عليك القيام بذلك في خزانة أو جراج).</a:t>
            </a:r>
          </a:p>
          <a:p>
            <a:pPr marL="628650" lvl="1" indent="-171450" algn="r" rtl="1">
              <a:buFont typeface="Arial" panose="020B0604020202020204" pitchFamily="34" charset="0"/>
              <a:buChar char="•"/>
            </a:pPr>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18</a:t>
            </a:fld>
            <a:endParaRPr lang="en-US" dirty="0"/>
          </a:p>
        </p:txBody>
      </p:sp>
    </p:spTree>
    <p:extLst>
      <p:ext uri="{BB962C8B-B14F-4D97-AF65-F5344CB8AC3E}">
        <p14:creationId xmlns:p14="http://schemas.microsoft.com/office/powerpoint/2010/main" val="426877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i="0" kern="1200" dirty="0">
                <a:solidFill>
                  <a:schemeClr val="tx1"/>
                </a:solidFill>
                <a:effectLst/>
                <a:latin typeface="+mn-lt"/>
                <a:ea typeface="+mn-ea"/>
                <a:cs typeface="+mn-cs"/>
              </a:rPr>
              <a:t>وضِّح</a:t>
            </a:r>
            <a:r>
              <a:rPr lang="ar-SA" sz="1200" b="0" i="0" kern="1200" dirty="0">
                <a:solidFill>
                  <a:schemeClr val="tx1"/>
                </a:solidFill>
                <a:effectLst/>
                <a:latin typeface="+mn-lt"/>
                <a:ea typeface="+mn-ea"/>
                <a:cs typeface="+mn-cs"/>
              </a:rPr>
              <a:t> ما يلي: </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سيعاني معظمنا من مزيد من بعض القلق والضيق خلال هذا الوقت.</a:t>
            </a:r>
          </a:p>
          <a:p>
            <a:pPr marL="628650" lvl="1" indent="-171450" algn="r" rtl="1">
              <a:buFont typeface="Arial" panose="020B0604020202020204" pitchFamily="34" charset="0"/>
              <a:buChar char="•"/>
            </a:pPr>
            <a:r>
              <a:rPr lang="ar-JO" sz="1200" kern="1200" dirty="0">
                <a:solidFill>
                  <a:schemeClr val="tx1"/>
                </a:solidFill>
                <a:effectLst/>
                <a:latin typeface="+mn-lt"/>
                <a:ea typeface="+mn-ea"/>
                <a:cs typeface="+mn-cs"/>
              </a:rPr>
              <a:t> يمكن أن تشمل مخاوفنا مجموعة واسعة من القضايا مثل صحة أحبائنا، والصحة الشخصية، والأمن الوظيفي، والموارد المالية، وغيرها من الجوانب المهمة في حياتنا</a:t>
            </a:r>
            <a:r>
              <a:rPr lang="ar-SA" sz="1200" kern="1200" dirty="0">
                <a:solidFill>
                  <a:schemeClr val="tx1"/>
                </a:solidFill>
                <a:effectLst/>
                <a:latin typeface="+mn-lt"/>
                <a:ea typeface="+mn-ea"/>
                <a:cs typeface="+mn-cs"/>
              </a:rPr>
              <a:t>... القائمة طويلة.</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إذن ماذا يمكنك فعله؟ حسنًا، بالإضافة إلى تنفيذ النصائح الأخرى التي ناقشناها، فالوقت يعد الآن مناسبًا لاتباع أساليب محددة تعمل بشكل رائع على تهدئتنا عندما نشعر بالقلق.</a:t>
            </a:r>
          </a:p>
          <a:p>
            <a:pPr marL="0" indent="0" algn="r" rtl="1">
              <a:buFont typeface="Arial" panose="020B0604020202020204" pitchFamily="34" charset="0"/>
              <a:buNone/>
            </a:pPr>
            <a:endParaRPr lang="en-US" sz="1200" kern="1200" dirty="0">
              <a:solidFill>
                <a:schemeClr val="tx1"/>
              </a:solidFill>
              <a:effectLst/>
              <a:latin typeface="+mn-lt"/>
              <a:ea typeface="+mn-ea"/>
              <a:cs typeface="+mn-cs"/>
            </a:endParaRPr>
          </a:p>
          <a:p>
            <a:pPr marL="0" indent="0" algn="r" rtl="1">
              <a:buFont typeface="Arial" panose="020B0604020202020204" pitchFamily="34" charset="0"/>
              <a:buNone/>
            </a:pPr>
            <a:r>
              <a:rPr lang="ar-SA" sz="1200" b="0" i="0" kern="1200" dirty="0">
                <a:solidFill>
                  <a:schemeClr val="tx1"/>
                </a:solidFill>
                <a:effectLst/>
                <a:latin typeface="+mn-lt"/>
                <a:ea typeface="+mn-ea"/>
                <a:cs typeface="+mn-cs"/>
              </a:rPr>
              <a:t>قبل الانتقال إلى مناقشة استراتيجيات محددة (بعضها مدرج في الشريحة التالية)، </a:t>
            </a:r>
            <a:r>
              <a:rPr lang="ar-SA" sz="1200" b="1" i="1" kern="1200" dirty="0">
                <a:solidFill>
                  <a:schemeClr val="tx1"/>
                </a:solidFill>
                <a:effectLst/>
                <a:latin typeface="+mn-lt"/>
                <a:ea typeface="+mn-ea"/>
                <a:cs typeface="+mn-cs"/>
              </a:rPr>
              <a:t> </a:t>
            </a:r>
            <a:r>
              <a:rPr lang="ar-SA" sz="1200" b="1" i="0" kern="1200" dirty="0">
                <a:solidFill>
                  <a:schemeClr val="tx1"/>
                </a:solidFill>
                <a:effectLst/>
                <a:latin typeface="+mn-lt"/>
                <a:ea typeface="+mn-ea"/>
                <a:cs typeface="+mn-cs"/>
              </a:rPr>
              <a:t>اسأل المشاركين</a:t>
            </a:r>
            <a:r>
              <a:rPr lang="ar-SA" sz="1200" b="1" i="1" kern="1200" dirty="0">
                <a:solidFill>
                  <a:schemeClr val="tx1"/>
                </a:solidFill>
                <a:effectLst/>
                <a:latin typeface="+mn-lt"/>
                <a:ea typeface="+mn-ea"/>
                <a:cs typeface="+mn-cs"/>
              </a:rPr>
              <a:t>:</a:t>
            </a:r>
            <a:r>
              <a:rPr lang="ar-EG" sz="1200" b="1"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ما الذي فعلته في الماضي وكان مفيدًا عندما كنت تشعر بالقلق الشديد أو الجرح الشديد؟</a:t>
            </a:r>
            <a:endParaRPr lang="en-US" sz="1200" b="1" i="1" kern="1200" dirty="0">
              <a:solidFill>
                <a:schemeClr val="tx1"/>
              </a:solidFill>
              <a:effectLst/>
              <a:latin typeface="+mn-lt"/>
              <a:ea typeface="+mn-ea"/>
              <a:cs typeface="+mn-cs"/>
            </a:endParaRPr>
          </a:p>
          <a:p>
            <a:pPr marL="171450" indent="-171450" algn="r" rtl="1">
              <a:buFont typeface="Arial" panose="020B0604020202020204" pitchFamily="34" charset="0"/>
              <a:buChar char="•"/>
            </a:pPr>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19</a:t>
            </a:fld>
            <a:endParaRPr lang="en-US" dirty="0"/>
          </a:p>
        </p:txBody>
      </p:sp>
    </p:spTree>
    <p:extLst>
      <p:ext uri="{BB962C8B-B14F-4D97-AF65-F5344CB8AC3E}">
        <p14:creationId xmlns:p14="http://schemas.microsoft.com/office/powerpoint/2010/main" val="69906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860" y="4416426"/>
            <a:ext cx="6158752" cy="4413249"/>
          </a:xfrm>
        </p:spPr>
        <p:txBody>
          <a:bodyPr>
            <a:noAutofit/>
          </a:bodyPr>
          <a:lstStyle/>
          <a:p>
            <a:pPr lvl="0" algn="r" rtl="1"/>
            <a:r>
              <a:rPr lang="ar-SA" sz="1100" b="1" i="0" kern="1200" dirty="0">
                <a:solidFill>
                  <a:schemeClr val="tx1"/>
                </a:solidFill>
                <a:effectLst/>
                <a:latin typeface="+mn-lt"/>
                <a:ea typeface="+mn-ea"/>
                <a:cs typeface="+mn-cs"/>
              </a:rPr>
              <a:t>قدِّم السياق </a:t>
            </a:r>
            <a:r>
              <a:rPr lang="ar-SA" sz="1100" b="0" i="0" kern="1200" dirty="0">
                <a:solidFill>
                  <a:schemeClr val="tx1"/>
                </a:solidFill>
                <a:effectLst/>
                <a:latin typeface="+mn-lt"/>
                <a:ea typeface="+mn-ea"/>
                <a:cs typeface="+mn-cs"/>
              </a:rPr>
              <a:t>وراجع الأسئلة </a:t>
            </a:r>
            <a:r>
              <a:rPr lang="ar-SA" sz="1100" b="1" i="0" kern="1200" dirty="0">
                <a:solidFill>
                  <a:schemeClr val="tx1"/>
                </a:solidFill>
                <a:effectLst/>
                <a:latin typeface="+mn-lt"/>
                <a:ea typeface="+mn-ea"/>
                <a:cs typeface="+mn-cs"/>
              </a:rPr>
              <a:t>التي ستسعى للإجابة عليها خلال الندوة المقامة عبر الإنترنت</a:t>
            </a:r>
            <a:r>
              <a:rPr lang="ar-SA" sz="1100" b="1" i="1" kern="1200" dirty="0">
                <a:solidFill>
                  <a:schemeClr val="tx1"/>
                </a:solidFill>
                <a:effectLst/>
                <a:latin typeface="+mn-lt"/>
                <a:ea typeface="+mn-ea"/>
                <a:cs typeface="+mn-cs"/>
              </a:rPr>
              <a:t>:</a:t>
            </a:r>
          </a:p>
          <a:p>
            <a:pPr marL="171450" lvl="0" indent="-171450" algn="r" rtl="1">
              <a:buFont typeface="Arial" panose="020B0604020202020204" pitchFamily="34" charset="0"/>
              <a:buChar char="•"/>
            </a:pPr>
            <a:r>
              <a:rPr lang="ar-JO" sz="1100" kern="1200" dirty="0">
                <a:solidFill>
                  <a:schemeClr val="tx1"/>
                </a:solidFill>
                <a:effectLst/>
                <a:latin typeface="+mn-lt"/>
                <a:ea typeface="+mn-ea"/>
                <a:cs typeface="+mn-cs"/>
              </a:rPr>
              <a:t>قد ي</a:t>
            </a:r>
            <a:r>
              <a:rPr lang="ar-SA" sz="1100" kern="1200" dirty="0">
                <a:solidFill>
                  <a:schemeClr val="tx1"/>
                </a:solidFill>
                <a:effectLst/>
                <a:latin typeface="+mn-lt"/>
                <a:ea typeface="+mn-ea"/>
                <a:cs typeface="+mn-cs"/>
              </a:rPr>
              <a:t>قَلَب </a:t>
            </a:r>
            <a:r>
              <a:rPr lang="ar-JO" sz="1100" kern="1200" dirty="0">
                <a:solidFill>
                  <a:schemeClr val="tx1"/>
                </a:solidFill>
                <a:effectLst/>
                <a:latin typeface="+mn-lt"/>
                <a:ea typeface="+mn-ea"/>
                <a:cs typeface="+mn-cs"/>
              </a:rPr>
              <a:t>عدم اليقين </a:t>
            </a:r>
            <a:r>
              <a:rPr lang="ar-SA" sz="1100" kern="1200" dirty="0">
                <a:solidFill>
                  <a:schemeClr val="tx1"/>
                </a:solidFill>
                <a:effectLst/>
                <a:latin typeface="+mn-lt"/>
                <a:ea typeface="+mn-ea"/>
                <a:cs typeface="+mn-cs"/>
              </a:rPr>
              <a:t>الحياة رأسًا على عقب للناس في جميع أنحاء العالم.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kern="1200" dirty="0">
                <a:solidFill>
                  <a:schemeClr val="tx1"/>
                </a:solidFill>
                <a:effectLst/>
                <a:latin typeface="+mn-lt"/>
                <a:ea typeface="+mn-ea"/>
                <a:cs typeface="+mn-cs"/>
              </a:rPr>
              <a:t>من المحتمل أنك تشعر بمزيج من الإحباط، والقلق، والإرهاق.</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kern="1200" dirty="0">
                <a:solidFill>
                  <a:schemeClr val="tx1"/>
                </a:solidFill>
                <a:effectLst/>
                <a:latin typeface="+mn-lt"/>
                <a:ea typeface="+mn-ea"/>
                <a:cs typeface="+mn-cs"/>
              </a:rPr>
              <a:t>هذه المشاعر طبيعية. في النهاية، هناك الكثير من الأمور التي قد تشعر حيالها بالقلق وعدم اليقين، وهناك العديد من الأمور التي لا يمكننا التحكم فيها خلال الوضع الحالي:</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kern="1200" dirty="0">
                <a:solidFill>
                  <a:schemeClr val="tx1"/>
                </a:solidFill>
                <a:effectLst/>
                <a:latin typeface="+mn-lt"/>
                <a:ea typeface="+mn-ea"/>
                <a:cs typeface="+mn-cs"/>
              </a:rPr>
              <a:t>لا يمكننا التحكم في العوامل البيئية مثل الكوارث الطبيعية</a:t>
            </a:r>
            <a:endParaRPr lang="ar-JO" sz="1100" kern="1200" dirty="0">
              <a:solidFill>
                <a:schemeClr val="tx1"/>
              </a:solidFill>
              <a:effectLst/>
              <a:latin typeface="+mn-lt"/>
              <a:ea typeface="+mn-ea"/>
              <a:cs typeface="+mn-cs"/>
            </a:endParaRP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1100" kern="1200" dirty="0">
                <a:solidFill>
                  <a:schemeClr val="tx1"/>
                </a:solidFill>
                <a:effectLst/>
                <a:latin typeface="+mn-lt"/>
                <a:ea typeface="+mn-ea"/>
                <a:cs typeface="+mn-cs"/>
              </a:rPr>
              <a:t>لا يمكننا التحكم في الأحداث التي قد تؤثر على مجتمعنا مثل التحولات الجيوسياسية أو تفشي الأمراض</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1100" kern="1200" dirty="0">
                <a:solidFill>
                  <a:schemeClr val="tx1"/>
                </a:solidFill>
                <a:effectLst/>
                <a:latin typeface="+mn-lt"/>
                <a:ea typeface="+mn-ea"/>
                <a:cs typeface="+mn-cs"/>
              </a:rPr>
              <a:t>لا يمكننا التحكم في جميع القضايا المتعلقة بالعمل والتغيرات في ظروف العمل</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1100" kern="1200" dirty="0">
                <a:solidFill>
                  <a:schemeClr val="tx1"/>
                </a:solidFill>
                <a:effectLst/>
                <a:latin typeface="+mn-lt"/>
                <a:ea typeface="+mn-ea"/>
                <a:cs typeface="+mn-cs"/>
              </a:rPr>
              <a:t>لا يمكننا التحكم في الصراعات أو البيئات غير المستقرة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100" kern="1200" dirty="0">
                <a:solidFill>
                  <a:schemeClr val="tx1"/>
                </a:solidFill>
                <a:effectLst/>
                <a:latin typeface="+mn-lt"/>
                <a:ea typeface="+mn-ea"/>
                <a:cs typeface="+mn-cs"/>
              </a:rPr>
              <a:t>ومع ذلك، لا يزال هناك الكثير من الأمور التي </a:t>
            </a:r>
            <a:r>
              <a:rPr lang="ar-SA" sz="1100" i="0" kern="1200" dirty="0">
                <a:solidFill>
                  <a:schemeClr val="tx1"/>
                </a:solidFill>
                <a:effectLst/>
                <a:latin typeface="+mn-lt"/>
                <a:ea typeface="+mn-ea"/>
                <a:cs typeface="+mn-cs"/>
              </a:rPr>
              <a:t>يمكننا</a:t>
            </a:r>
            <a:r>
              <a:rPr lang="ar-SA" sz="1100" i="1" kern="1200" dirty="0">
                <a:solidFill>
                  <a:schemeClr val="tx1"/>
                </a:solidFill>
                <a:effectLst/>
                <a:latin typeface="+mn-lt"/>
                <a:ea typeface="+mn-ea"/>
                <a:cs typeface="+mn-cs"/>
              </a:rPr>
              <a:t> </a:t>
            </a:r>
            <a:r>
              <a:rPr lang="ar-SA" sz="1100" kern="1200" dirty="0">
                <a:solidFill>
                  <a:schemeClr val="tx1"/>
                </a:solidFill>
                <a:effectLst/>
                <a:latin typeface="+mn-lt"/>
                <a:ea typeface="+mn-ea"/>
                <a:cs typeface="+mn-cs"/>
              </a:rPr>
              <a:t>التحكم فيها.</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kern="1200" dirty="0">
                <a:solidFill>
                  <a:schemeClr val="tx1"/>
                </a:solidFill>
                <a:effectLst/>
                <a:latin typeface="+mn-lt"/>
                <a:ea typeface="+mn-ea"/>
                <a:cs typeface="+mn-cs"/>
              </a:rPr>
              <a:t>يمكننا التحكم في كيفية قضاء وقتنا، وما نركز عليه.</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kern="1200" dirty="0">
                <a:solidFill>
                  <a:schemeClr val="tx1"/>
                </a:solidFill>
                <a:effectLst/>
                <a:latin typeface="+mn-lt"/>
                <a:ea typeface="+mn-ea"/>
                <a:cs typeface="+mn-cs"/>
              </a:rPr>
              <a:t>يمكننا التحكم في المنظور الذي نتبناه، والأشياء التي نختار القيام بها لدعم رفاهيتنا الشخصية والحفاظ عليها خلال هذه الأيام الصعبة</a:t>
            </a:r>
            <a:endParaRPr lang="ar-JO" sz="110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kern="1200" dirty="0">
                <a:solidFill>
                  <a:schemeClr val="tx1"/>
                </a:solidFill>
                <a:effectLst/>
                <a:latin typeface="+mn-lt"/>
                <a:ea typeface="+mn-ea"/>
                <a:cs typeface="+mn-cs"/>
              </a:rPr>
              <a:t>التوتر العصبي أمر لا مفر منه في الوقت الحالي، ولكن لا يزال من الممكن جدًا السيطرة على هذا التوتر العصبي بشكل جيد وتعزيز المرونة.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kern="1200" dirty="0">
                <a:solidFill>
                  <a:schemeClr val="tx1"/>
                </a:solidFill>
                <a:effectLst/>
                <a:latin typeface="+mn-lt"/>
                <a:ea typeface="+mn-ea"/>
                <a:cs typeface="+mn-cs"/>
              </a:rPr>
              <a:t>ومع ذلك، خلال الأوقات الصعبة مثل هذه، قد يكون من الصعب جدًا تذكر أو تحديد أكثر الأشياء المفيدة التي يمكننا القيام بها لرعاية أنفسنا والسيطرة على التوتر العصبي بشكل فعال.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kern="1200" dirty="0">
                <a:solidFill>
                  <a:schemeClr val="tx1"/>
                </a:solidFill>
                <a:effectLst/>
                <a:latin typeface="+mn-lt"/>
                <a:ea typeface="+mn-ea"/>
                <a:cs typeface="+mn-cs"/>
              </a:rPr>
              <a:t>لذلك سنناقش اليوم الأسئلة التالية ونستكشف أحد عشر استراتيجية مستندة إلى الأبحاث يمكن أن تساعدك في السيطرة على التوتر العصبي والحفاظ على المرونة خلال هذه الأوقات.</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a:t>
            </a:fld>
            <a:endParaRPr lang="en-US" dirty="0"/>
          </a:p>
        </p:txBody>
      </p:sp>
    </p:spTree>
    <p:extLst>
      <p:ext uri="{BB962C8B-B14F-4D97-AF65-F5344CB8AC3E}">
        <p14:creationId xmlns:p14="http://schemas.microsoft.com/office/powerpoint/2010/main" val="198343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333375"/>
            <a:ext cx="3875088" cy="2906713"/>
          </a:xfrm>
        </p:spPr>
      </p:sp>
      <p:sp>
        <p:nvSpPr>
          <p:cNvPr id="3" name="Notes Placeholder 2"/>
          <p:cNvSpPr>
            <a:spLocks noGrp="1"/>
          </p:cNvSpPr>
          <p:nvPr>
            <p:ph type="body" idx="1"/>
          </p:nvPr>
        </p:nvSpPr>
        <p:spPr>
          <a:xfrm>
            <a:off x="701675" y="3429000"/>
            <a:ext cx="5607050" cy="5170489"/>
          </a:xfrm>
        </p:spPr>
        <p:txBody>
          <a:bodyPr>
            <a:normAutofit lnSpcReduction="100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i="0" kern="1200" dirty="0">
                <a:solidFill>
                  <a:schemeClr val="tx1"/>
                </a:solidFill>
                <a:effectLst/>
                <a:latin typeface="+mn-lt"/>
                <a:ea typeface="+mn-ea"/>
                <a:cs typeface="+mn-cs"/>
              </a:rPr>
              <a:t>ناقش</a:t>
            </a:r>
            <a:r>
              <a:rPr lang="ar-SA" sz="1200" b="1"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أساليب </a:t>
            </a:r>
            <a:r>
              <a:rPr lang="ar-SA" sz="1200" kern="1200" dirty="0">
                <a:solidFill>
                  <a:schemeClr val="tx1"/>
                </a:solidFill>
                <a:effectLst/>
                <a:latin typeface="+mn-lt"/>
                <a:ea typeface="+mn-ea"/>
                <a:cs typeface="+mn-cs"/>
              </a:rPr>
              <a:t>السيطرة على القلق التالية:</a:t>
            </a: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التنفس العميق: </a:t>
            </a:r>
            <a:r>
              <a:rPr lang="ar-SA" sz="1200" kern="1200" dirty="0">
                <a:solidFill>
                  <a:schemeClr val="tx1"/>
                </a:solidFill>
                <a:effectLst/>
                <a:latin typeface="+mn-lt"/>
                <a:ea typeface="+mn-ea"/>
                <a:cs typeface="+mn-cs"/>
              </a:rPr>
              <a:t>يرسل التنفس بعمق وببطء (أخذ نَفَس عميق وبطيء ثم إخراج هذا النَفَس ببطء أكثر) رسالة واضحة لجسمك تفيد بأنك لست في خطر وبأنه يمكنك الاسترخاء. إنها طريقة بسيطة للغاية، لكنها واحدة من أسرع الطرق وأكثرها فعالية لتهدئة نفسك.</a:t>
            </a:r>
          </a:p>
          <a:p>
            <a:pPr marL="628650" lvl="1" indent="-171450" algn="r" rtl="1">
              <a:buFont typeface="Arial" panose="020B0604020202020204" pitchFamily="34" charset="0"/>
              <a:buChar char="•"/>
            </a:pPr>
            <a:r>
              <a:rPr lang="ar-SA" sz="1200" b="1" i="0" kern="1200" dirty="0">
                <a:solidFill>
                  <a:schemeClr val="tx1"/>
                </a:solidFill>
                <a:effectLst/>
                <a:latin typeface="+mn-lt"/>
                <a:ea typeface="+mn-ea"/>
                <a:cs typeface="+mn-cs"/>
              </a:rPr>
              <a:t>اطلب من المشاركين </a:t>
            </a:r>
            <a:r>
              <a:rPr lang="ar-SA" sz="1200" b="0" i="0" kern="1200" dirty="0">
                <a:solidFill>
                  <a:schemeClr val="tx1"/>
                </a:solidFill>
                <a:effectLst/>
                <a:latin typeface="+mn-lt"/>
                <a:ea typeface="+mn-ea"/>
                <a:cs typeface="+mn-cs"/>
              </a:rPr>
              <a:t>أن يجربوا ذلك الآن.</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خذ نفسًا بطيئًا وعميقًا من أنفك لمدة أربع ثوانٍ.</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احبس هذا النَفَس حت تَعُدّ من واحد إلى ثلاثة</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دعه يخرج ببطء من فمك لمدة خمس ثوان.</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كرّري الأمر.</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سيساعد القيام بذلك لمدة دقيقتين جسمك وعقلك على الهدوء.</a:t>
            </a: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تركيز الانتباه على أمور معينة: </a:t>
            </a:r>
            <a:r>
              <a:rPr lang="ar-SA" sz="1200" kern="1200" dirty="0">
                <a:solidFill>
                  <a:schemeClr val="tx1"/>
                </a:solidFill>
                <a:effectLst/>
                <a:latin typeface="+mn-lt"/>
                <a:ea typeface="+mn-ea"/>
                <a:cs typeface="+mn-cs"/>
              </a:rPr>
              <a:t>عندما تشعر بأن ذهنك بدأ ينشغل بالأمور المظلمة والمخيفة، فقم بصرف انتباهك عن تلك الأمور وركّز فقط على مهمتك التالية. لا تدع ذهنك ينجرف إلى الأمر التالي. تدرب على أن تكون حاضرًا تمامًا على الشيء التالي الذي عليك القيام به وتدريب نفسك على التركيز فقط على ذلك.</a:t>
            </a: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صرف الانتباه عن أمور معينة: </a:t>
            </a:r>
            <a:r>
              <a:rPr lang="ar-SA" sz="1200" kern="1200" dirty="0">
                <a:solidFill>
                  <a:schemeClr val="tx1"/>
                </a:solidFill>
                <a:effectLst/>
                <a:latin typeface="+mn-lt"/>
                <a:ea typeface="+mn-ea"/>
                <a:cs typeface="+mn-cs"/>
              </a:rPr>
              <a:t>يمكن أن يكون صرف الانتباه – تجاهل التفكير في الغد والأسابيع أو الأشهر القليلة المقبلة – أمرًا مفيدًا.</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لصرف انتباهك عن الأمور المظلمة والمخيفة، فكّر في المحيطات والجبال أو انظر إلى النجوم.</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فكّر في الماضي — الأشخاص الذين عاشوا قبل 100 عام و قبل 1000 عام.</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فكّر فيما عاناه أجدادك.</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فكّر في طريقة تَجمُّع السحب في الأفق وستتمكن حينها من الشعور بأن المطر قادم.</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انظر إلى اللوحات الفنية. الاستماع إلى الموسيقى اقرأ المخطوطات أو الشعر.</a:t>
            </a: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افعل الأشياء بيديك: </a:t>
            </a:r>
            <a:r>
              <a:rPr lang="ar-SA" sz="1200" b="0" kern="1200" dirty="0">
                <a:solidFill>
                  <a:schemeClr val="tx1"/>
                </a:solidFill>
                <a:effectLst/>
                <a:latin typeface="+mn-lt"/>
                <a:ea typeface="+mn-ea"/>
                <a:cs typeface="+mn-cs"/>
              </a:rPr>
              <a:t>يمكن أن يكون القيام بالأشياء بيديك مُهدِئًا للغاية ويكون بشكل أساسي بمثابة عملية تأمل متحرك. بعض الأمثلة:</a:t>
            </a:r>
          </a:p>
          <a:p>
            <a:pPr marL="628650" lvl="1" indent="-171450" algn="r" rtl="1">
              <a:buFont typeface="Arial" panose="020B0604020202020204" pitchFamily="34" charset="0"/>
              <a:buChar char="•"/>
            </a:pPr>
            <a:r>
              <a:rPr lang="ar-SA" sz="1200" b="0" kern="1200" dirty="0">
                <a:solidFill>
                  <a:schemeClr val="tx1"/>
                </a:solidFill>
                <a:effectLst/>
                <a:latin typeface="+mn-lt"/>
                <a:ea typeface="+mn-ea"/>
                <a:cs typeface="+mn-cs"/>
              </a:rPr>
              <a:t>ترتيب مساحة، أو تنظيمها، أو تنظيفها</a:t>
            </a:r>
          </a:p>
          <a:p>
            <a:pPr marL="628650" lvl="1" indent="-171450" algn="r" rtl="1">
              <a:buFont typeface="Arial" panose="020B0604020202020204" pitchFamily="34" charset="0"/>
              <a:buChar char="•"/>
            </a:pPr>
            <a:r>
              <a:rPr lang="ar-SA" sz="1200" b="0" kern="1200" dirty="0">
                <a:solidFill>
                  <a:schemeClr val="tx1"/>
                </a:solidFill>
                <a:effectLst/>
                <a:latin typeface="+mn-lt"/>
                <a:ea typeface="+mn-ea"/>
                <a:cs typeface="+mn-cs"/>
              </a:rPr>
              <a:t>الطهي</a:t>
            </a:r>
          </a:p>
          <a:p>
            <a:pPr marL="628650" lvl="1" indent="-171450" algn="r" rtl="1">
              <a:buFont typeface="Arial" panose="020B0604020202020204" pitchFamily="34" charset="0"/>
              <a:buChar char="•"/>
            </a:pPr>
            <a:r>
              <a:rPr lang="ar-SA" sz="1200" b="0" kern="1200" dirty="0">
                <a:solidFill>
                  <a:schemeClr val="tx1"/>
                </a:solidFill>
                <a:effectLst/>
                <a:latin typeface="+mn-lt"/>
                <a:ea typeface="+mn-ea"/>
                <a:cs typeface="+mn-cs"/>
              </a:rPr>
              <a:t>البستنة</a:t>
            </a:r>
          </a:p>
          <a:p>
            <a:pPr marL="628650" lvl="1" indent="-171450" algn="r" rtl="1">
              <a:buFont typeface="Arial" panose="020B0604020202020204" pitchFamily="34" charset="0"/>
              <a:buChar char="•"/>
            </a:pPr>
            <a:r>
              <a:rPr lang="ar-SA" sz="1200" b="0" kern="1200" dirty="0">
                <a:solidFill>
                  <a:schemeClr val="tx1"/>
                </a:solidFill>
                <a:effectLst/>
                <a:latin typeface="+mn-lt"/>
                <a:ea typeface="+mn-ea"/>
                <a:cs typeface="+mn-cs"/>
              </a:rPr>
              <a:t>الحياكة، أو التريكو، أو الخياطة، أو النسيج </a:t>
            </a:r>
          </a:p>
          <a:p>
            <a:pPr marL="628650" lvl="1" indent="-171450" algn="r" rtl="1">
              <a:buFont typeface="Arial" panose="020B0604020202020204" pitchFamily="34" charset="0"/>
              <a:buChar char="•"/>
            </a:pPr>
            <a:r>
              <a:rPr lang="ar-SA" sz="1200" b="0" kern="1200" dirty="0">
                <a:solidFill>
                  <a:schemeClr val="tx1"/>
                </a:solidFill>
                <a:effectLst/>
                <a:latin typeface="+mn-lt"/>
                <a:ea typeface="+mn-ea"/>
                <a:cs typeface="+mn-cs"/>
              </a:rPr>
              <a:t>الرسم </a:t>
            </a:r>
            <a:endParaRPr lang="en-US" sz="1200" b="1"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ar-SA" dirty="0"/>
              <a:t>هناك المزيد من عديد الأفكار المتاحة على الإنترنت.</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20</a:t>
            </a:fld>
            <a:endParaRPr lang="en-US" dirty="0"/>
          </a:p>
        </p:txBody>
      </p:sp>
    </p:spTree>
    <p:extLst>
      <p:ext uri="{BB962C8B-B14F-4D97-AF65-F5344CB8AC3E}">
        <p14:creationId xmlns:p14="http://schemas.microsoft.com/office/powerpoint/2010/main" val="3451697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r" rtl="1"/>
            <a:r>
              <a:rPr lang="ar-SA" b="1" i="0" dirty="0"/>
              <a:t>ناقش</a:t>
            </a:r>
            <a:r>
              <a:rPr lang="ar-SA" b="1" i="1" dirty="0"/>
              <a:t> </a:t>
            </a:r>
            <a:r>
              <a:rPr lang="ar-SA" b="0" i="0" dirty="0"/>
              <a:t>مسألة آليات التأقلم عالية المخاطر والفرق بين الرعاية الذاتية والراحة الذاتية:</a:t>
            </a:r>
          </a:p>
          <a:p>
            <a:pPr marL="171450" indent="-171450" algn="r" rtl="1">
              <a:buFont typeface="Arial" panose="020B0604020202020204" pitchFamily="34" charset="0"/>
              <a:buChar char="•"/>
            </a:pPr>
            <a:r>
              <a:rPr lang="ar-SA" b="1" i="0" dirty="0"/>
              <a:t>الرعاية الذاتية الصحية هي الأشياء التي تجعلنا في النهاية نشعر </a:t>
            </a:r>
            <a:r>
              <a:rPr lang="ar-SA" b="0" i="0" dirty="0"/>
              <a:t>باحترام الذات والاتصال. </a:t>
            </a:r>
            <a:r>
              <a:rPr lang="ar-SA" sz="1200" kern="1200" dirty="0">
                <a:solidFill>
                  <a:schemeClr val="tx1"/>
                </a:solidFill>
                <a:effectLst/>
                <a:latin typeface="+mn-lt"/>
                <a:ea typeface="+mn-ea"/>
                <a:cs typeface="+mn-cs"/>
              </a:rPr>
              <a:t>هذه أشياء (مثل التمارين الرياضية) قد لا تبدو جيدة دائمًا في الوقت الحالي، ولكن أثناء قيامنا بها، وبعد قيامنا بها، نعلم أننا قمنا بعمل جيد لأنفسنا. إنها تجعلنا نشعر باحترام الذات، و/أو تجعلنا نشعر بمزيد من الحيوية والقدرة على إعادة التواصل مع الضغوط في حياتنا والمضي قدمًا بشكل مثمر.</a:t>
            </a: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الراحة الذاتية هي تلك الأشياء التي نحب القيام بها، والتي تجعلنا نشعر بالراحة في الوقت الحاضر.</a:t>
            </a:r>
            <a:r>
              <a:rPr lang="ar-SA" sz="1200" kern="1200" dirty="0">
                <a:solidFill>
                  <a:schemeClr val="tx1"/>
                </a:solidFill>
                <a:effectLst/>
                <a:latin typeface="+mn-lt"/>
                <a:ea typeface="+mn-ea"/>
                <a:cs typeface="+mn-cs"/>
              </a:rPr>
              <a:t> كل شخص لديه أساليب مختلفة للراحة ذاتية يلجأ إليها.</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بالنسبة لبعض الأشخاص المحظوظين، نجد التمرينات مدرجة في تلك القائمة..</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بالنسبة للآخرين، نجد الكحول، السجائر، التسوق، قراءة الروايات، مشاهدة التلفزيون، الطبخ، البستنة، ممارسة الجنس، الخروج، تناول الآيس كريم ...</a:t>
            </a: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نحن جميعًا بحاجة إلى بعض الراحة الذاتية في حياتنا. يمكن للراحة الذاتية أن تزيد من الحالة المزاجية أو تعززها وتمنحنا استراحة من ضغوط الحياة. الراحة الذاتية لها مكان، ومعظم الأشياء تكون على ما يرام طالما تتم باعتدال.</a:t>
            </a: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ومع ذلك ... عندما نكون تحت الضغط، يمكننا مواجهة المزيد من الإغراء (للإفراط) في الانغماس في الراحة الذاتية إلى الحد الذي لا تعد فيه هذه الاستراتيجيات مقبولة للرعاية الذاتية، بل تصبح آليات تأقلم ضارة.</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على سبيل المثال، مشاهدة التلفاز بنَهَم</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الإفراط في شرب الكحول</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التدخين</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استخدام مواد أخرى (مثل الأقراص المنومة)</a:t>
            </a: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مغازلة زملاء العمل أو معارف آخرين أو التحرش بهم </a:t>
            </a:r>
          </a:p>
          <a:p>
            <a:pPr marL="171450" lvl="0" indent="-171450" algn="r" rtl="1">
              <a:buFont typeface="Arial" panose="020B0604020202020204" pitchFamily="34" charset="0"/>
              <a:buChar char="•"/>
            </a:pPr>
            <a:r>
              <a:rPr lang="ar-SA" sz="1200" b="1" i="0" kern="1200" dirty="0">
                <a:solidFill>
                  <a:schemeClr val="tx1"/>
                </a:solidFill>
                <a:effectLst/>
                <a:latin typeface="+mn-lt"/>
                <a:ea typeface="+mn-ea"/>
                <a:cs typeface="+mn-cs"/>
              </a:rPr>
              <a:t>اطلب من المشاركين </a:t>
            </a:r>
            <a:r>
              <a:rPr lang="ar-SA" sz="1200" b="0" i="0" kern="1200" dirty="0">
                <a:solidFill>
                  <a:schemeClr val="tx1"/>
                </a:solidFill>
                <a:effectLst/>
                <a:latin typeface="+mn-lt"/>
                <a:ea typeface="+mn-ea"/>
                <a:cs typeface="+mn-cs"/>
              </a:rPr>
              <a:t>التفكير في (ولكن ليس مشاركة) إجاباتهم على الأسئلة التالية:</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ما هي آليات الراحة الذاتية لديّ؟</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أين من المرجح أن أفقد التوازن وأشارك في ممارسات ضارة؟</a:t>
            </a:r>
            <a:endParaRPr lang="en-US" sz="1200" b="1" i="1" kern="1200" dirty="0">
              <a:solidFill>
                <a:schemeClr val="tx1"/>
              </a:solidFill>
              <a:effectLst/>
              <a:latin typeface="+mn-lt"/>
              <a:ea typeface="+mn-ea"/>
              <a:cs typeface="+mn-cs"/>
            </a:endParaRPr>
          </a:p>
          <a:p>
            <a:pPr algn="r" rtl="1"/>
            <a:endParaRPr lang="en-US" sz="1200" b="1" i="1"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lgn="r" rtl="1">
              <a:buFont typeface="Arial" panose="020B0604020202020204" pitchFamily="34" charset="0"/>
              <a:buChar char="•"/>
            </a:pPr>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21</a:t>
            </a:fld>
            <a:endParaRPr lang="en-US" dirty="0"/>
          </a:p>
        </p:txBody>
      </p:sp>
    </p:spTree>
    <p:extLst>
      <p:ext uri="{BB962C8B-B14F-4D97-AF65-F5344CB8AC3E}">
        <p14:creationId xmlns:p14="http://schemas.microsoft.com/office/powerpoint/2010/main" val="354107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وضِّح</a:t>
            </a:r>
            <a:r>
              <a:rPr lang="ar-SA" b="1" i="1" dirty="0"/>
              <a:t> </a:t>
            </a:r>
            <a:r>
              <a:rPr lang="ar-SA" b="0" i="0" dirty="0"/>
              <a:t>ما يلي: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kern="1200" dirty="0">
                <a:solidFill>
                  <a:schemeClr val="tx1"/>
                </a:solidFill>
                <a:effectLst/>
                <a:latin typeface="+mn-lt"/>
                <a:ea typeface="+mn-ea"/>
                <a:cs typeface="+mn-cs"/>
              </a:rPr>
              <a:t>يمكن أن يكون التحدث إلى مستشار وسيلة جيدة لمعالجة بعض أفكارك ومشاعرك المتعلقة بوضعك الحالي.</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يوجد لدى لجنة الإنقاذ الدولية برنامج توفير المساعدة والمرونة للموظف (EARP) يوفر استشارات مجانية مقدمة من مستشارين ذوي خبرة عالية لموظفي لجنة الإنقاذ الدولية وأسرهم، وهذه الاستشارات متاحة عن طريق الهاتف أو مكالمات الفيديو.</a:t>
            </a:r>
          </a:p>
          <a:p>
            <a:pPr marL="171450" indent="-171450" algn="r" rtl="1">
              <a:buFont typeface="Arial" panose="020B0604020202020204" pitchFamily="34" charset="0"/>
              <a:buChar char="•"/>
            </a:pPr>
            <a:r>
              <a:rPr lang="ar-SA" sz="1200" kern="1200" dirty="0">
                <a:solidFill>
                  <a:schemeClr val="tx1"/>
                </a:solidFill>
                <a:effectLst/>
                <a:latin typeface="+mn-lt"/>
                <a:ea typeface="+mn-ea"/>
                <a:cs typeface="+mn-cs"/>
              </a:rPr>
              <a:t>إذا كنت تشعر بأنه يمكنك الاستفادة من التحدث مع أخصائي دعم، فأرسل بريدًا إلكترونيًا تطلب فيه تحديد موعد لجلسة إلى </a:t>
            </a:r>
            <a:r>
              <a:rPr lang="ar-SA" sz="1200" kern="1200" dirty="0">
                <a:solidFill>
                  <a:schemeClr val="tx1"/>
                </a:solidFill>
                <a:effectLst/>
                <a:latin typeface="+mn-lt"/>
                <a:ea typeface="+mn-ea"/>
                <a:cs typeface="+mn-cs"/>
                <a:hlinkClick r:id="rId3"/>
              </a:rPr>
              <a:t>IRC@konterrasupport.net</a:t>
            </a:r>
            <a:r>
              <a:rPr lang="ar-SA" dirty="0">
                <a:effectLst/>
              </a:rPr>
              <a:t> </a:t>
            </a:r>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22</a:t>
            </a:fld>
            <a:endParaRPr lang="en-US" dirty="0"/>
          </a:p>
        </p:txBody>
      </p:sp>
    </p:spTree>
    <p:extLst>
      <p:ext uri="{BB962C8B-B14F-4D97-AF65-F5344CB8AC3E}">
        <p14:creationId xmlns:p14="http://schemas.microsoft.com/office/powerpoint/2010/main" val="177782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ناقش</a:t>
            </a:r>
            <a:r>
              <a:rPr lang="ar-SA" b="1" i="1" dirty="0"/>
              <a:t> </a:t>
            </a:r>
            <a:r>
              <a:rPr lang="ar-SA" b="0" i="0" dirty="0"/>
              <a:t>ما يلي: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kern="1200" dirty="0">
                <a:solidFill>
                  <a:schemeClr val="tx1"/>
                </a:solidFill>
                <a:effectLst/>
                <a:latin typeface="+mn-lt"/>
                <a:ea typeface="+mn-ea"/>
                <a:cs typeface="+mn-cs"/>
              </a:rPr>
              <a:t>بسبب الإجهاد الذي تعاني منه، من المهم أن تدعم نفسك خلال هذه الفترة.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kern="1200" dirty="0">
                <a:solidFill>
                  <a:schemeClr val="tx1"/>
                </a:solidFill>
                <a:effectLst/>
                <a:latin typeface="+mn-lt"/>
                <a:ea typeface="+mn-ea"/>
                <a:cs typeface="+mn-cs"/>
              </a:rPr>
              <a:t>من المرجح أن تدعم نفسك جيدًا إذا وضعت خطة عمل.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kern="1200" dirty="0">
                <a:solidFill>
                  <a:schemeClr val="tx1"/>
                </a:solidFill>
                <a:effectLst/>
                <a:latin typeface="+mn-lt"/>
                <a:ea typeface="+mn-ea"/>
                <a:cs typeface="+mn-cs"/>
              </a:rPr>
              <a:t>لا يجب أن يشمل وضع خطة الرعاية الذاتية هذه أي تعقيدات.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kern="1200" dirty="0">
                <a:solidFill>
                  <a:schemeClr val="tx1"/>
                </a:solidFill>
                <a:effectLst/>
                <a:latin typeface="+mn-lt"/>
                <a:ea typeface="+mn-ea"/>
                <a:cs typeface="+mn-cs"/>
              </a:rPr>
              <a:t>للبدء، فكّر في كل ما ناقشناه حتى الآن، ثم أجب عن الأسئلة الموجودة في هذه الشريحة.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200" kern="1200" dirty="0">
                <a:solidFill>
                  <a:schemeClr val="tx1"/>
                </a:solidFill>
                <a:effectLst/>
                <a:latin typeface="+mn-lt"/>
                <a:ea typeface="+mn-ea"/>
                <a:cs typeface="+mn-cs"/>
              </a:rPr>
              <a:t>اعتمادًا على حجم المجموعة، والوقت، والمتغيرات الأخرى، </a:t>
            </a:r>
            <a:r>
              <a:rPr lang="ar-SA" sz="1200" b="1" i="0" kern="1200" dirty="0">
                <a:solidFill>
                  <a:schemeClr val="tx1"/>
                </a:solidFill>
                <a:effectLst/>
                <a:latin typeface="+mn-lt"/>
                <a:ea typeface="+mn-ea"/>
                <a:cs typeface="+mn-cs"/>
              </a:rPr>
              <a:t>إما أن تطلب من المشاركين </a:t>
            </a:r>
            <a:r>
              <a:rPr lang="ar-SA" sz="1200" b="0" i="0" kern="1200" dirty="0">
                <a:solidFill>
                  <a:schemeClr val="tx1"/>
                </a:solidFill>
                <a:effectLst/>
                <a:latin typeface="+mn-lt"/>
                <a:ea typeface="+mn-ea"/>
                <a:cs typeface="+mn-cs"/>
              </a:rPr>
              <a:t>إكمال هذا التمرين فورًا (وامنحهم الوقت لتدوين الملاحظات) أو أن تطلب منهم القيام بذلك في غضون 24 ساعة من ورشة العمل.</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200" b="1" i="0" kern="1200" dirty="0">
                <a:solidFill>
                  <a:schemeClr val="tx1"/>
                </a:solidFill>
                <a:effectLst/>
                <a:latin typeface="+mn-lt"/>
                <a:ea typeface="+mn-ea"/>
                <a:cs typeface="+mn-cs"/>
              </a:rPr>
              <a:t>ملاحظة لمقدمي العرض </a:t>
            </a:r>
            <a:r>
              <a:rPr lang="ar-SA" sz="1200" b="1" i="0" kern="1200" dirty="0" err="1">
                <a:solidFill>
                  <a:schemeClr val="tx1"/>
                </a:solidFill>
                <a:effectLst/>
                <a:latin typeface="+mn-lt"/>
                <a:ea typeface="+mn-ea"/>
                <a:cs typeface="+mn-cs"/>
              </a:rPr>
              <a:t>التقديمي</a:t>
            </a:r>
            <a:r>
              <a:rPr lang="ar-SA" sz="1200" b="1" i="0"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يمكنك إنهاء العرض </a:t>
            </a:r>
            <a:r>
              <a:rPr lang="ar-SA" sz="1200" b="0" i="0" kern="1200" dirty="0" err="1">
                <a:solidFill>
                  <a:schemeClr val="tx1"/>
                </a:solidFill>
                <a:effectLst/>
                <a:latin typeface="+mn-lt"/>
                <a:ea typeface="+mn-ea"/>
                <a:cs typeface="+mn-cs"/>
              </a:rPr>
              <a:t>التقديمي</a:t>
            </a:r>
            <a:r>
              <a:rPr lang="ar-SA" sz="1200" b="0" i="0" kern="1200" dirty="0">
                <a:solidFill>
                  <a:schemeClr val="tx1"/>
                </a:solidFill>
                <a:effectLst/>
                <a:latin typeface="+mn-lt"/>
                <a:ea typeface="+mn-ea"/>
                <a:cs typeface="+mn-cs"/>
              </a:rPr>
              <a:t> الأساسي هنا والانتقال إلى شرائح الموارد في نهاية العرض </a:t>
            </a:r>
            <a:r>
              <a:rPr lang="ar-SA" sz="1200" b="0" i="0" kern="1200" dirty="0" err="1">
                <a:solidFill>
                  <a:schemeClr val="tx1"/>
                </a:solidFill>
                <a:effectLst/>
                <a:latin typeface="+mn-lt"/>
                <a:ea typeface="+mn-ea"/>
                <a:cs typeface="+mn-cs"/>
              </a:rPr>
              <a:t>التقديمي</a:t>
            </a:r>
            <a:r>
              <a:rPr lang="ar-SA" sz="1200" b="0" i="0" kern="1200" dirty="0">
                <a:solidFill>
                  <a:schemeClr val="tx1"/>
                </a:solidFill>
                <a:effectLst/>
                <a:latin typeface="+mn-lt"/>
                <a:ea typeface="+mn-ea"/>
                <a:cs typeface="+mn-cs"/>
              </a:rPr>
              <a:t>. ومع ذلك، هناك بعض الشرائح الإضافية الموجودة في العرض التقديمي التي تتناول الموضوعات التالية مباشرةً. </a:t>
            </a:r>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23</a:t>
            </a:fld>
            <a:endParaRPr lang="en-US" dirty="0"/>
          </a:p>
        </p:txBody>
      </p:sp>
    </p:spTree>
    <p:extLst>
      <p:ext uri="{BB962C8B-B14F-4D97-AF65-F5344CB8AC3E}">
        <p14:creationId xmlns:p14="http://schemas.microsoft.com/office/powerpoint/2010/main" val="3141568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1" i="0" dirty="0"/>
              <a:t>قدّم</a:t>
            </a:r>
            <a:r>
              <a:rPr lang="ar-SA" b="1" i="1" dirty="0"/>
              <a:t> </a:t>
            </a:r>
            <a:r>
              <a:rPr lang="ar-SA" b="0" i="0" dirty="0"/>
              <a:t>هذه الموارد وذكّر المشاركين بأنه يمكنهم العثور على موارد ومراجع إضافية على هذه الصفحات، وبإمكانهم إرسال الأسئلة المتعلقة بالصحة عبر البريد الإلكتروني إلى عنوان البريد الإلكتروني الخاص بـ "واجب العناية".</a:t>
            </a:r>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24</a:t>
            </a:fld>
            <a:endParaRPr lang="en-US" dirty="0"/>
          </a:p>
        </p:txBody>
      </p:sp>
    </p:spTree>
    <p:extLst>
      <p:ext uri="{BB962C8B-B14F-4D97-AF65-F5344CB8AC3E}">
        <p14:creationId xmlns:p14="http://schemas.microsoft.com/office/powerpoint/2010/main" val="76535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i="0" kern="1200" dirty="0">
                <a:solidFill>
                  <a:schemeClr val="tx1"/>
                </a:solidFill>
                <a:effectLst/>
                <a:latin typeface="+mn-lt"/>
                <a:ea typeface="+mn-ea"/>
                <a:cs typeface="+mn-cs"/>
              </a:rPr>
              <a:t>اسأل المشاركين</a:t>
            </a:r>
            <a:r>
              <a:rPr lang="ar-SA" sz="1200" b="1"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ما هي بعض الأسباب التي تجعل </a:t>
            </a:r>
            <a:r>
              <a:rPr lang="ar-JO" sz="1200" b="0" i="0" kern="1200" dirty="0">
                <a:solidFill>
                  <a:schemeClr val="tx1"/>
                </a:solidFill>
                <a:effectLst/>
                <a:latin typeface="+mn-lt"/>
                <a:ea typeface="+mn-ea"/>
                <a:cs typeface="+mn-cs"/>
              </a:rPr>
              <a:t>عدم اليقين </a:t>
            </a:r>
            <a:r>
              <a:rPr lang="ar-SA" sz="1200" b="0" i="0" kern="1200" dirty="0">
                <a:solidFill>
                  <a:schemeClr val="tx1"/>
                </a:solidFill>
                <a:effectLst/>
                <a:latin typeface="+mn-lt"/>
                <a:ea typeface="+mn-ea"/>
                <a:cs typeface="+mn-cs"/>
              </a:rPr>
              <a:t>يسبب التوتر العصبي؟</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[إذا كانت ورشة العمل هذه تتم افتراضيًا، فامنح المشاركين وقتًا لكتابة إجاباتهم في الدردشة أو (حسب حجم المجموعة) التحدث في الميكروفون لمشاركة إجابتهم.]</a:t>
            </a:r>
          </a:p>
          <a:p>
            <a:pPr algn="r" rtl="1"/>
            <a:endParaRPr lang="en-US" sz="1200" b="0" i="0" kern="1200" dirty="0">
              <a:solidFill>
                <a:schemeClr val="tx1"/>
              </a:solidFill>
              <a:effectLst/>
              <a:latin typeface="+mn-lt"/>
              <a:ea typeface="+mn-ea"/>
              <a:cs typeface="+mn-cs"/>
            </a:endParaRPr>
          </a:p>
          <a:p>
            <a:pPr algn="r" rtl="1"/>
            <a:r>
              <a:rPr lang="ar-SA" sz="1200" b="1" i="0" kern="1200" dirty="0">
                <a:solidFill>
                  <a:schemeClr val="tx1"/>
                </a:solidFill>
                <a:effectLst/>
                <a:latin typeface="+mn-lt"/>
                <a:ea typeface="+mn-ea"/>
                <a:cs typeface="+mn-cs"/>
              </a:rPr>
              <a:t>ناقش</a:t>
            </a:r>
            <a:r>
              <a:rPr lang="ar-SA" sz="1200" b="1"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مساهمات المشاركين ودوِّن أي مواضيع يتم يتناولها.</a:t>
            </a:r>
          </a:p>
          <a:p>
            <a:pPr algn="r" rtl="1"/>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3</a:t>
            </a:fld>
            <a:endParaRPr lang="en-US" dirty="0"/>
          </a:p>
        </p:txBody>
      </p:sp>
    </p:spTree>
    <p:extLst>
      <p:ext uri="{BB962C8B-B14F-4D97-AF65-F5344CB8AC3E}">
        <p14:creationId xmlns:p14="http://schemas.microsoft.com/office/powerpoint/2010/main" val="407858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87350"/>
            <a:ext cx="3284537" cy="2463800"/>
          </a:xfrm>
        </p:spPr>
      </p:sp>
      <p:sp>
        <p:nvSpPr>
          <p:cNvPr id="3" name="Notes Placeholder 2"/>
          <p:cNvSpPr>
            <a:spLocks noGrp="1"/>
          </p:cNvSpPr>
          <p:nvPr>
            <p:ph type="body" idx="1"/>
          </p:nvPr>
        </p:nvSpPr>
        <p:spPr>
          <a:xfrm>
            <a:off x="476110" y="3085167"/>
            <a:ext cx="6091518" cy="4183063"/>
          </a:xfrm>
        </p:spPr>
        <p:txBody>
          <a:bodyPr>
            <a:noAutofit/>
          </a:bodyPr>
          <a:lstStyle/>
          <a:p>
            <a:pPr algn="r" rtl="1"/>
            <a:r>
              <a:rPr lang="ar-SA" sz="1100" b="1" i="0" dirty="0"/>
              <a:t>ناقش</a:t>
            </a:r>
            <a:r>
              <a:rPr lang="ar-SA" sz="1100" b="1" i="1" dirty="0"/>
              <a:t> </a:t>
            </a:r>
            <a:r>
              <a:rPr lang="ar-SA" sz="1100" b="0" i="0" dirty="0"/>
              <a:t>العوامل التي تجعل هذا الوباء مثيرًا للتوتر العصبي:</a:t>
            </a:r>
            <a:endParaRPr lang="en-US" sz="1100" b="1" i="1"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ar-SA" sz="1100" b="1" i="0" kern="1200" dirty="0">
                <a:solidFill>
                  <a:schemeClr val="tx1"/>
                </a:solidFill>
                <a:effectLst/>
                <a:latin typeface="+mn-lt"/>
                <a:ea typeface="+mn-ea"/>
                <a:cs typeface="+mn-cs"/>
              </a:rPr>
              <a:t>تغيرات مفاجئة و</a:t>
            </a:r>
            <a:r>
              <a:rPr lang="ar-JO" sz="1100" b="1" i="0" kern="1200" dirty="0">
                <a:solidFill>
                  <a:schemeClr val="tx1"/>
                </a:solidFill>
                <a:effectLst/>
                <a:latin typeface="+mn-lt"/>
                <a:ea typeface="+mn-ea"/>
                <a:cs typeface="+mn-cs"/>
              </a:rPr>
              <a:t> كبيرة</a:t>
            </a:r>
            <a:r>
              <a:rPr lang="ar-SA" sz="1100" b="1" i="0" kern="1200" dirty="0">
                <a:solidFill>
                  <a:schemeClr val="tx1"/>
                </a:solidFill>
                <a:effectLst/>
                <a:latin typeface="+mn-lt"/>
                <a:ea typeface="+mn-ea"/>
                <a:cs typeface="+mn-cs"/>
              </a:rPr>
              <a:t>: </a:t>
            </a:r>
            <a:r>
              <a:rPr lang="ar-SA" sz="1100" b="0" i="0" kern="1200" dirty="0">
                <a:solidFill>
                  <a:schemeClr val="tx1"/>
                </a:solidFill>
                <a:effectLst/>
                <a:latin typeface="+mn-lt"/>
                <a:ea typeface="+mn-ea"/>
                <a:cs typeface="+mn-cs"/>
              </a:rPr>
              <a:t>بالنسبة لمعظمنا، من المحتمل أن يكون هناك الكثير مما قد يتغير في حياتنا بسرعة. ربما كان علينا التعامل مع التحولات المفاجئة التي تؤثر على روتيننا وبيئاتنا، سواء في حياتنا الشخصية أو المتعلقة بالعمل. تشمل الأمثلة التغييرات المتعلقة بالعمل، والأحداث المجتمعية (مثل الانتخابات)، والصراعات، والقضايا الصحية، وصحة الأسرة، وتفشي الأمراض و</a:t>
            </a:r>
            <a:r>
              <a:rPr lang="ar-JO" sz="1100" b="0" i="0" kern="1200" dirty="0">
                <a:solidFill>
                  <a:schemeClr val="tx1"/>
                </a:solidFill>
                <a:effectLst/>
                <a:latin typeface="+mn-lt"/>
                <a:ea typeface="+mn-ea"/>
                <a:cs typeface="+mn-cs"/>
              </a:rPr>
              <a:t>غير ذلك</a:t>
            </a:r>
          </a:p>
          <a:p>
            <a:pPr marL="171450" indent="-171450" algn="r" rtl="1">
              <a:buFont typeface="Arial" panose="020B0604020202020204" pitchFamily="34" charset="0"/>
              <a:buChar char="•"/>
            </a:pPr>
            <a:r>
              <a:rPr lang="ar-JO" sz="1100" b="1" i="0" kern="1200" dirty="0">
                <a:solidFill>
                  <a:schemeClr val="tx1"/>
                </a:solidFill>
                <a:effectLst/>
                <a:latin typeface="+mn-lt"/>
                <a:ea typeface="+mn-ea"/>
                <a:cs typeface="+mn-cs"/>
              </a:rPr>
              <a:t>الكثير من الأشياء التي لا يمكننا التحكم فيها:</a:t>
            </a:r>
            <a:r>
              <a:rPr lang="ar-JO" sz="1100" b="0" i="0" kern="1200" dirty="0">
                <a:solidFill>
                  <a:schemeClr val="tx1"/>
                </a:solidFill>
                <a:effectLst/>
                <a:latin typeface="+mn-lt"/>
                <a:ea typeface="+mn-ea"/>
                <a:cs typeface="+mn-cs"/>
              </a:rPr>
              <a:t> بالإضافة إلى التغيير المفاجئ والكثير من عدم اليقين، قد يكون هناك الكثير من الأشياء التي لا يمكننا التحكم فيها في هذا الموقف ولا نعرف ما سيحدث.. وهذا يمكن أن يخلق شعورًا بالعجز والإحباط بينما نتنقل عبر هذه الأوقات غير المتوقعة.</a:t>
            </a:r>
          </a:p>
          <a:p>
            <a:pPr marL="171450" indent="-171450" algn="r" rtl="1">
              <a:buFont typeface="Arial" panose="020B0604020202020204" pitchFamily="34" charset="0"/>
              <a:buChar char="•"/>
            </a:pPr>
            <a:r>
              <a:rPr lang="ar-SA" sz="1100" b="1" i="0" kern="1200" dirty="0">
                <a:solidFill>
                  <a:schemeClr val="tx1"/>
                </a:solidFill>
                <a:effectLst/>
                <a:latin typeface="+mn-lt"/>
                <a:ea typeface="+mn-ea"/>
                <a:cs typeface="+mn-cs"/>
              </a:rPr>
              <a:t>التأثير على العديد من جوانب الحياة القَيِّمَة والمؤدية للاستقرار: </a:t>
            </a:r>
            <a:r>
              <a:rPr lang="ar-SA" sz="1100" kern="1200" dirty="0">
                <a:solidFill>
                  <a:schemeClr val="tx1"/>
                </a:solidFill>
                <a:effectLst/>
                <a:latin typeface="+mn-lt"/>
                <a:ea typeface="+mn-ea"/>
                <a:cs typeface="+mn-cs"/>
              </a:rPr>
              <a:t>يعد هذا ثالوثًا قويًا من العوامل، مع مزيج من التغيير المفاجئ وعدم اليقين وانعدام السيطرة والتي</a:t>
            </a:r>
            <a:r>
              <a:rPr lang="ar-JO" sz="1100" kern="1200" dirty="0">
                <a:solidFill>
                  <a:schemeClr val="tx1"/>
                </a:solidFill>
                <a:effectLst/>
                <a:latin typeface="+mn-lt"/>
                <a:ea typeface="+mn-ea"/>
                <a:cs typeface="+mn-cs"/>
              </a:rPr>
              <a:t> قد ت</a:t>
            </a:r>
            <a:r>
              <a:rPr lang="ar-SA" sz="1100" kern="1200" dirty="0">
                <a:solidFill>
                  <a:schemeClr val="tx1"/>
                </a:solidFill>
                <a:effectLst/>
                <a:latin typeface="+mn-lt"/>
                <a:ea typeface="+mn-ea"/>
                <a:cs typeface="+mn-cs"/>
              </a:rPr>
              <a:t>ؤثر على العديد من جوانب الحياة القَيِّمَة والمؤدية للاستقرار في نفس الوقت. لدينا...</a:t>
            </a:r>
          </a:p>
          <a:p>
            <a:pPr marL="628650" lvl="1" indent="-171450" algn="r" rtl="1">
              <a:buFont typeface="Arial" panose="020B0604020202020204" pitchFamily="34" charset="0"/>
              <a:buChar char="•"/>
            </a:pPr>
            <a:r>
              <a:rPr lang="ar-SA" sz="1100" kern="1200" dirty="0">
                <a:solidFill>
                  <a:schemeClr val="tx1"/>
                </a:solidFill>
                <a:effectLst/>
                <a:latin typeface="+mn-lt"/>
                <a:ea typeface="+mn-ea"/>
                <a:cs typeface="+mn-cs"/>
              </a:rPr>
              <a:t>علاقاتنا المهمة</a:t>
            </a:r>
          </a:p>
          <a:p>
            <a:pPr marL="628650" lvl="1" indent="-171450" algn="r" rtl="1">
              <a:buFont typeface="Arial" panose="020B0604020202020204" pitchFamily="34" charset="0"/>
              <a:buChar char="•"/>
            </a:pPr>
            <a:r>
              <a:rPr lang="ar-SA" sz="1100" kern="1200" dirty="0">
                <a:solidFill>
                  <a:schemeClr val="tx1"/>
                </a:solidFill>
                <a:effectLst/>
                <a:latin typeface="+mn-lt"/>
                <a:ea typeface="+mn-ea"/>
                <a:cs typeface="+mn-cs"/>
              </a:rPr>
              <a:t>استقلاليتنا وإحساسنا بأننا قادرون على اتخاذ خيارات مهمة لأنفسنا</a:t>
            </a:r>
          </a:p>
          <a:p>
            <a:pPr marL="628650" lvl="1" indent="-171450" algn="r" rtl="1">
              <a:buFont typeface="Arial" panose="020B0604020202020204" pitchFamily="34" charset="0"/>
              <a:buChar char="•"/>
            </a:pPr>
            <a:r>
              <a:rPr lang="ar-SA" sz="1100" kern="1200" dirty="0">
                <a:solidFill>
                  <a:schemeClr val="tx1"/>
                </a:solidFill>
                <a:effectLst/>
                <a:latin typeface="+mn-lt"/>
                <a:ea typeface="+mn-ea"/>
                <a:cs typeface="+mn-cs"/>
              </a:rPr>
              <a:t>أعمالنا الروتينية ويقيننا</a:t>
            </a:r>
            <a:endParaRPr lang="en-US" sz="1100" b="1" kern="1200" dirty="0">
              <a:solidFill>
                <a:schemeClr val="tx1"/>
              </a:solidFill>
              <a:effectLst/>
              <a:latin typeface="+mn-lt"/>
              <a:ea typeface="+mn-ea"/>
              <a:cs typeface="+mn-cs"/>
            </a:endParaRPr>
          </a:p>
          <a:p>
            <a:pPr marL="0" lvl="0" indent="0" algn="r" rtl="1">
              <a:buFont typeface="Arial" panose="020B0604020202020204" pitchFamily="34" charset="0"/>
              <a:buNone/>
            </a:pPr>
            <a:endParaRPr lang="en-US" sz="1100" b="1" i="1" kern="1200" dirty="0">
              <a:solidFill>
                <a:schemeClr val="tx1"/>
              </a:solidFill>
              <a:effectLst/>
              <a:latin typeface="+mn-lt"/>
              <a:ea typeface="+mn-ea"/>
              <a:cs typeface="+mn-cs"/>
            </a:endParaRPr>
          </a:p>
          <a:p>
            <a:pPr marL="0" lvl="0" indent="0" algn="r" rtl="1">
              <a:buFont typeface="Arial" panose="020B0604020202020204" pitchFamily="34" charset="0"/>
              <a:buNone/>
            </a:pPr>
            <a:r>
              <a:rPr lang="ar-SA" sz="1100" b="1" i="0" kern="1200" dirty="0">
                <a:solidFill>
                  <a:schemeClr val="tx1"/>
                </a:solidFill>
                <a:effectLst/>
                <a:latin typeface="+mn-lt"/>
                <a:ea typeface="+mn-ea"/>
                <a:cs typeface="+mn-cs"/>
              </a:rPr>
              <a:t>اشرح</a:t>
            </a:r>
            <a:r>
              <a:rPr lang="ar-SA" sz="1100" b="1" i="1" kern="1200" dirty="0">
                <a:solidFill>
                  <a:schemeClr val="tx1"/>
                </a:solidFill>
                <a:effectLst/>
                <a:latin typeface="+mn-lt"/>
                <a:ea typeface="+mn-ea"/>
                <a:cs typeface="+mn-cs"/>
              </a:rPr>
              <a:t> </a:t>
            </a:r>
            <a:r>
              <a:rPr lang="ar-SA" sz="1100" b="0" i="0" kern="1200" dirty="0">
                <a:solidFill>
                  <a:schemeClr val="tx1"/>
                </a:solidFill>
                <a:effectLst/>
                <a:latin typeface="+mn-lt"/>
                <a:ea typeface="+mn-ea"/>
                <a:cs typeface="+mn-cs"/>
              </a:rPr>
              <a:t>المزيد حول ما يجعلنا نشعر بالأحداث على أنها مسببة للصدمة</a:t>
            </a:r>
          </a:p>
          <a:p>
            <a:pPr marL="171450" lvl="0" indent="-171450" algn="r" rtl="1">
              <a:buFont typeface="Arial" panose="020B0604020202020204" pitchFamily="34" charset="0"/>
              <a:buChar char="•"/>
            </a:pPr>
            <a:r>
              <a:rPr lang="ar-SA" sz="1100" kern="1200" dirty="0">
                <a:solidFill>
                  <a:schemeClr val="tx1"/>
                </a:solidFill>
                <a:effectLst/>
                <a:latin typeface="+mn-lt"/>
                <a:ea typeface="+mn-ea"/>
                <a:cs typeface="+mn-cs"/>
              </a:rPr>
              <a:t>غالبًا ما تُعتبر الأحداث مسببة للصدمة عندما تبدو غير قابلة</a:t>
            </a:r>
            <a:r>
              <a:rPr lang="ar-JO" sz="1100" kern="1200" dirty="0">
                <a:solidFill>
                  <a:schemeClr val="tx1"/>
                </a:solidFill>
                <a:effectLst/>
                <a:latin typeface="+mn-lt"/>
                <a:ea typeface="+mn-ea"/>
                <a:cs typeface="+mn-cs"/>
              </a:rPr>
              <a:t> ل</a:t>
            </a:r>
            <a:r>
              <a:rPr lang="ar-SA" sz="1100" kern="1200" dirty="0">
                <a:solidFill>
                  <a:schemeClr val="tx1"/>
                </a:solidFill>
                <a:effectLst/>
                <a:latin typeface="+mn-lt"/>
                <a:ea typeface="+mn-ea"/>
                <a:cs typeface="+mn-cs"/>
              </a:rPr>
              <a:t>لتنبؤ بها ومُهَدِّدَة - عندما تطغى الأحداث على قدراتنا الطبيعية على التغلب على شعورنا بالأمان والسيطرة.</a:t>
            </a:r>
          </a:p>
          <a:p>
            <a:pPr marL="171450" lvl="0" indent="-171450" algn="r" rtl="1">
              <a:buFont typeface="Arial" panose="020B0604020202020204" pitchFamily="34" charset="0"/>
              <a:buChar char="•"/>
            </a:pPr>
            <a:r>
              <a:rPr lang="ar-SA" sz="1100" kern="1200" dirty="0">
                <a:solidFill>
                  <a:schemeClr val="tx1"/>
                </a:solidFill>
                <a:effectLst/>
                <a:latin typeface="+mn-lt"/>
                <a:ea typeface="+mn-ea"/>
                <a:cs typeface="+mn-cs"/>
              </a:rPr>
              <a:t>عندما نواجه مثل هذه الأحداث فإن معظمنا سوف</a:t>
            </a:r>
            <a:r>
              <a:rPr lang="ar-JO" sz="1100" kern="1200" dirty="0">
                <a:solidFill>
                  <a:schemeClr val="tx1"/>
                </a:solidFill>
                <a:effectLst/>
                <a:latin typeface="+mn-lt"/>
                <a:ea typeface="+mn-ea"/>
                <a:cs typeface="+mn-cs"/>
              </a:rPr>
              <a:t> يشعر</a:t>
            </a:r>
            <a:r>
              <a:rPr lang="ar-SA" sz="1100" kern="1200" dirty="0">
                <a:solidFill>
                  <a:schemeClr val="tx1"/>
                </a:solidFill>
                <a:effectLst/>
                <a:latin typeface="+mn-lt"/>
                <a:ea typeface="+mn-ea"/>
                <a:cs typeface="+mn-cs"/>
              </a:rPr>
              <a:t>- في بعض الأحيان - </a:t>
            </a:r>
            <a:r>
              <a:rPr lang="ar-JO" sz="1100" kern="1200" dirty="0">
                <a:solidFill>
                  <a:schemeClr val="tx1"/>
                </a:solidFill>
                <a:effectLst/>
                <a:latin typeface="+mn-lt"/>
                <a:ea typeface="+mn-ea"/>
                <a:cs typeface="+mn-cs"/>
              </a:rPr>
              <a:t>بالارهاق</a:t>
            </a:r>
            <a:r>
              <a:rPr lang="ar-SA" sz="1100" kern="1200" dirty="0">
                <a:solidFill>
                  <a:schemeClr val="tx1"/>
                </a:solidFill>
                <a:effectLst/>
                <a:latin typeface="+mn-lt"/>
                <a:ea typeface="+mn-ea"/>
                <a:cs typeface="+mn-cs"/>
              </a:rPr>
              <a:t>، وبعدم الأمان، وبالعجز </a:t>
            </a:r>
            <a:r>
              <a:rPr lang="ar-JO" sz="1100" kern="1200" dirty="0">
                <a:solidFill>
                  <a:schemeClr val="tx1"/>
                </a:solidFill>
                <a:effectLst/>
                <a:latin typeface="+mn-lt"/>
                <a:ea typeface="+mn-ea"/>
                <a:cs typeface="+mn-cs"/>
              </a:rPr>
              <a:t>عن ا</a:t>
            </a:r>
            <a:r>
              <a:rPr lang="ar-SA" sz="1100" kern="1200" dirty="0">
                <a:solidFill>
                  <a:schemeClr val="tx1"/>
                </a:solidFill>
                <a:effectLst/>
                <a:latin typeface="+mn-lt"/>
                <a:ea typeface="+mn-ea"/>
                <a:cs typeface="+mn-cs"/>
              </a:rPr>
              <a:t>لسيطرة على مسار الأحداث. وبالتالي، فمن العدل أن نقول إن أغلبنا سوف يعاني من درجة ما من التوتر والصدمة نتيجة لذلك.</a:t>
            </a:r>
            <a:endParaRPr lang="ar-JO" sz="11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100" kern="1200" dirty="0">
                <a:solidFill>
                  <a:schemeClr val="tx1"/>
                </a:solidFill>
                <a:effectLst/>
                <a:latin typeface="+mn-lt"/>
                <a:ea typeface="+mn-ea"/>
                <a:cs typeface="+mn-cs"/>
              </a:rPr>
              <a:t>من المنطقي تمامًا أن</a:t>
            </a:r>
            <a:r>
              <a:rPr lang="ar-JO" sz="1100" kern="1200" dirty="0">
                <a:solidFill>
                  <a:schemeClr val="tx1"/>
                </a:solidFill>
                <a:effectLst/>
                <a:latin typeface="+mn-lt"/>
                <a:ea typeface="+mn-ea"/>
                <a:cs typeface="+mn-cs"/>
              </a:rPr>
              <a:t> </a:t>
            </a:r>
            <a:r>
              <a:rPr lang="ar-SA" sz="1100" kern="1200" dirty="0">
                <a:solidFill>
                  <a:schemeClr val="tx1"/>
                </a:solidFill>
                <a:effectLst/>
                <a:latin typeface="+mn-lt"/>
                <a:ea typeface="+mn-ea"/>
                <a:cs typeface="+mn-cs"/>
              </a:rPr>
              <a:t>نعاني من </a:t>
            </a:r>
            <a:r>
              <a:rPr lang="ar-JO" sz="1100" kern="1200" dirty="0">
                <a:solidFill>
                  <a:schemeClr val="tx1"/>
                </a:solidFill>
                <a:effectLst/>
                <a:latin typeface="+mn-lt"/>
                <a:ea typeface="+mn-ea"/>
                <a:cs typeface="+mn-cs"/>
              </a:rPr>
              <a:t>ا</a:t>
            </a:r>
            <a:r>
              <a:rPr lang="ar-SA" sz="1100" kern="1200" dirty="0">
                <a:solidFill>
                  <a:schemeClr val="tx1"/>
                </a:solidFill>
                <a:effectLst/>
                <a:latin typeface="+mn-lt"/>
                <a:ea typeface="+mn-ea"/>
                <a:cs typeface="+mn-cs"/>
              </a:rPr>
              <a:t>لتوتر العصبي</a:t>
            </a:r>
            <a:r>
              <a:rPr lang="ar-JO" sz="1100" kern="1200" dirty="0">
                <a:solidFill>
                  <a:schemeClr val="tx1"/>
                </a:solidFill>
                <a:effectLst/>
                <a:latin typeface="+mn-lt"/>
                <a:ea typeface="+mn-ea"/>
                <a:cs typeface="+mn-cs"/>
              </a:rPr>
              <a:t> خلال هذه الاوقات</a:t>
            </a:r>
            <a:r>
              <a:rPr lang="ar-SA" sz="1100" kern="1200" dirty="0">
                <a:solidFill>
                  <a:schemeClr val="tx1"/>
                </a:solidFill>
                <a:effectLst/>
                <a:latin typeface="+mn-lt"/>
                <a:ea typeface="+mn-ea"/>
                <a:cs typeface="+mn-cs"/>
              </a:rPr>
              <a:t>، وبالتالي يصبح السؤال المهم للإجابة عليه: </a:t>
            </a:r>
            <a:r>
              <a:rPr lang="ar-SA" sz="1100" i="0" kern="1200" dirty="0">
                <a:solidFill>
                  <a:schemeClr val="tx1"/>
                </a:solidFill>
                <a:effectLst/>
                <a:latin typeface="+mn-lt"/>
                <a:ea typeface="+mn-ea"/>
                <a:cs typeface="+mn-cs"/>
              </a:rPr>
              <a:t>ما الذي يمكننا فعله الآن لمساعد</a:t>
            </a:r>
            <a:r>
              <a:rPr lang="ar-JO" sz="1100" i="0" kern="1200" dirty="0">
                <a:solidFill>
                  <a:schemeClr val="tx1"/>
                </a:solidFill>
                <a:effectLst/>
                <a:latin typeface="+mn-lt"/>
                <a:ea typeface="+mn-ea"/>
                <a:cs typeface="+mn-cs"/>
              </a:rPr>
              <a:t>ة انفسنا</a:t>
            </a:r>
            <a:r>
              <a:rPr lang="ar-SA" sz="1100" i="0" kern="1200" dirty="0">
                <a:solidFill>
                  <a:schemeClr val="tx1"/>
                </a:solidFill>
                <a:effectLst/>
                <a:latin typeface="+mn-lt"/>
                <a:ea typeface="+mn-ea"/>
                <a:cs typeface="+mn-cs"/>
              </a:rPr>
              <a:t> على التعامل مع الموقف، وتقليل احتمالية تعرضنا لردود فعل شديدة ودائمة ناجمة عن التوتر العصبي؟</a:t>
            </a:r>
          </a:p>
          <a:p>
            <a:pPr marL="171450" lvl="0" indent="-171450" algn="r" rtl="1">
              <a:buFont typeface="Arial" panose="020B0604020202020204" pitchFamily="34" charset="0"/>
              <a:buChar char="•"/>
            </a:pPr>
            <a:r>
              <a:rPr lang="ar-SA" sz="1100" kern="1200" dirty="0">
                <a:solidFill>
                  <a:schemeClr val="tx1"/>
                </a:solidFill>
                <a:effectLst/>
                <a:latin typeface="+mn-lt"/>
                <a:ea typeface="+mn-ea"/>
                <a:cs typeface="+mn-cs"/>
              </a:rPr>
              <a:t>عندما لا نعرف ما قد يحدث بعد ذلك ولا نعرف كيفية التحكم فيه، فلا يزال بإمكاننا التركيز على فهم ردود أفعالنا والتحكم فيها، وعلى اتخاذ القرارات والقيام بالأشياء التي ستعزز المرونة وتساعدنا على التأقلم بشكل جيد.</a:t>
            </a:r>
          </a:p>
          <a:p>
            <a:pPr marL="171450" lvl="0" indent="-171450" algn="r" rtl="1">
              <a:buFont typeface="Arial" panose="020B0604020202020204" pitchFamily="34" charset="0"/>
              <a:buChar char="•"/>
            </a:pPr>
            <a:endParaRPr lang="en-US" sz="1100" kern="1200" dirty="0">
              <a:solidFill>
                <a:schemeClr val="tx1"/>
              </a:solidFill>
              <a:effectLst/>
              <a:latin typeface="+mn-lt"/>
              <a:ea typeface="+mn-ea"/>
              <a:cs typeface="+mn-cs"/>
            </a:endParaRPr>
          </a:p>
          <a:p>
            <a:pPr algn="r" rtl="1"/>
            <a:r>
              <a:rPr lang="ar-SA" sz="1100" dirty="0"/>
              <a:t>قبل الانتقال إلى مناقشة علامات التوتر العصبي التي يمكن للأشخاص توقع التعرض لها أو رؤيتها في الآخرين (الشريحة التالية)، </a:t>
            </a:r>
            <a:r>
              <a:rPr lang="ar-SA" sz="1100" b="1" i="0" dirty="0"/>
              <a:t>اطلب من المشاركين التفكير </a:t>
            </a:r>
            <a:r>
              <a:rPr lang="ar-SA" sz="1100" b="0" i="0" dirty="0"/>
              <a:t>في الجزء الأكثر إثارة للتوتر العصبي لهذا الوباء بالنسبة لهم شخصيًا.</a:t>
            </a:r>
          </a:p>
          <a:p>
            <a:pPr marL="171450" indent="-171450" algn="r" rtl="1">
              <a:buFont typeface="Arial" panose="020B0604020202020204" pitchFamily="34" charset="0"/>
              <a:buChar char="•"/>
            </a:pPr>
            <a:r>
              <a:rPr lang="ar-SA" sz="1100" b="0" i="0" dirty="0"/>
              <a:t>[بناءً على الوقت المتاح وديناميكيات المجموعة، اطلب من المتطوعين التعبير عن أفكارهم.]</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4</a:t>
            </a:fld>
            <a:endParaRPr lang="en-US" dirty="0"/>
          </a:p>
        </p:txBody>
      </p:sp>
    </p:spTree>
    <p:extLst>
      <p:ext uri="{BB962C8B-B14F-4D97-AF65-F5344CB8AC3E}">
        <p14:creationId xmlns:p14="http://schemas.microsoft.com/office/powerpoint/2010/main" val="116540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i="0" kern="1200" dirty="0">
                <a:solidFill>
                  <a:schemeClr val="tx1"/>
                </a:solidFill>
                <a:effectLst/>
                <a:latin typeface="+mn-lt"/>
                <a:ea typeface="+mn-ea"/>
                <a:cs typeface="+mn-cs"/>
              </a:rPr>
              <a:t>اسأل المشاركين</a:t>
            </a:r>
            <a:r>
              <a:rPr lang="ar-SA" sz="1200" b="1"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ما نوع ردود الفعل الناجمة عن التوتر العصبي التي تعرضت لها، أو شاهدتها لدى الآخرين؟</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[إذا كانت ورشة العمل هذه تتم افتراضيًا، فامنح المشاركين وقتًا لكتابة إجاباتهم في الدردشة أو (حسب حجم المجموعة) التحدث في الميكروفون لمشاركة إجابتهم.]</a:t>
            </a:r>
          </a:p>
          <a:p>
            <a:pPr algn="r" rtl="1"/>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5</a:t>
            </a:fld>
            <a:endParaRPr lang="en-US" dirty="0"/>
          </a:p>
        </p:txBody>
      </p:sp>
    </p:spTree>
    <p:extLst>
      <p:ext uri="{BB962C8B-B14F-4D97-AF65-F5344CB8AC3E}">
        <p14:creationId xmlns:p14="http://schemas.microsoft.com/office/powerpoint/2010/main" val="423126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2975" y="401638"/>
            <a:ext cx="2692400" cy="2019300"/>
          </a:xfrm>
        </p:spPr>
      </p:sp>
      <p:sp>
        <p:nvSpPr>
          <p:cNvPr id="3" name="Notes Placeholder 2"/>
          <p:cNvSpPr>
            <a:spLocks noGrp="1"/>
          </p:cNvSpPr>
          <p:nvPr>
            <p:ph type="body" idx="1"/>
          </p:nvPr>
        </p:nvSpPr>
        <p:spPr>
          <a:xfrm>
            <a:off x="701674" y="2654861"/>
            <a:ext cx="5699125" cy="6174814"/>
          </a:xfrm>
        </p:spPr>
        <p:txBody>
          <a:bodyPr>
            <a:normAutofit/>
          </a:bodyPr>
          <a:lstStyle/>
          <a:p>
            <a:pPr algn="r" rtl="1"/>
            <a:r>
              <a:rPr lang="ar-SA" sz="1200" b="0" i="0" kern="1200" dirty="0">
                <a:solidFill>
                  <a:schemeClr val="tx1"/>
                </a:solidFill>
                <a:effectLst/>
                <a:latin typeface="+mn-lt"/>
                <a:ea typeface="+mn-ea"/>
                <a:cs typeface="+mn-cs"/>
              </a:rPr>
              <a:t>قبل مشاركة ردود الفعل الشائعة أثناء </a:t>
            </a:r>
            <a:r>
              <a:rPr lang="ar-JO" sz="1200" b="0" i="0" kern="1200" dirty="0">
                <a:solidFill>
                  <a:schemeClr val="tx1"/>
                </a:solidFill>
                <a:effectLst/>
                <a:latin typeface="+mn-lt"/>
                <a:ea typeface="+mn-ea"/>
                <a:cs typeface="+mn-cs"/>
              </a:rPr>
              <a:t>فترات عدم اليقين</a:t>
            </a:r>
            <a:r>
              <a:rPr lang="ar-SA"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ar-SA" sz="1200" b="1" i="0" kern="1200" dirty="0">
                <a:solidFill>
                  <a:schemeClr val="tx1"/>
                </a:solidFill>
                <a:effectLst/>
                <a:latin typeface="+mn-lt"/>
                <a:ea typeface="+mn-ea"/>
                <a:cs typeface="+mn-cs"/>
              </a:rPr>
              <a:t>اشرح</a:t>
            </a:r>
            <a:r>
              <a:rPr lang="ar-SA" sz="1200" b="1"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سبب </a:t>
            </a:r>
            <a:r>
              <a:rPr lang="ar-SA" sz="1200" b="1"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احتمال تعرضنا جميعًا لبعض علامات التوتر العصبي وأعراضه (يرجع الفضل لبعض العبارات التالية </a:t>
            </a:r>
            <a:r>
              <a:rPr lang="ar-SA" sz="1200" b="0" i="0" kern="1200" dirty="0" err="1">
                <a:solidFill>
                  <a:schemeClr val="tx1"/>
                </a:solidFill>
                <a:effectLst/>
                <a:latin typeface="+mn-lt"/>
                <a:ea typeface="+mn-ea"/>
                <a:cs typeface="+mn-cs"/>
              </a:rPr>
              <a:t>لإيموجين</a:t>
            </a:r>
            <a:r>
              <a:rPr lang="ar-SA" sz="1200" b="0" i="0" kern="1200" dirty="0">
                <a:solidFill>
                  <a:schemeClr val="tx1"/>
                </a:solidFill>
                <a:effectLst/>
                <a:latin typeface="+mn-lt"/>
                <a:ea typeface="+mn-ea"/>
                <a:cs typeface="+mn-cs"/>
              </a:rPr>
              <a:t> وول):</a:t>
            </a:r>
            <a:r>
              <a:rPr lang="ar-SA" sz="1200" b="0" i="1" kern="1200" dirty="0">
                <a:solidFill>
                  <a:schemeClr val="tx1"/>
                </a:solidFill>
                <a:effectLst/>
                <a:latin typeface="+mn-lt"/>
                <a:ea typeface="+mn-ea"/>
                <a:cs typeface="+mn-cs"/>
              </a:rPr>
              <a:t> </a:t>
            </a:r>
            <a:r>
              <a:rPr lang="ar-SA" sz="1200" b="0" i="0" kern="1200" dirty="0">
                <a:solidFill>
                  <a:schemeClr val="tx1"/>
                </a:solidFill>
                <a:effectLst/>
                <a:latin typeface="+mn-lt"/>
                <a:ea typeface="+mn-ea"/>
                <a:cs typeface="+mn-cs"/>
              </a:rPr>
              <a:t> </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إذن، إليكم خلفية ما يدور في أجسادنا في أوقات كهذه ...</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عندما نواجه تهديدات، فإن جزءًا صغيرًا من دماغنا يبدو بريئًا بحجم حبة اللوز تقريبًا - يسمى اللوزة - يتولى الدفة ويصبح قائد السفينة.</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لسوء الحظ، هذا جزء من رأي مدرسة قديمة للغاية حول توصيلات الدماغ، ظهر إلى الوجود عندما كانت التهديدات تتمثل في الغالب من الخوف من أن يؤكل الشخص من قبل الحيوانات المخيفة الكبيرة مثل الأسود.</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هل سمعت مثل هذا القول "عندما يكون لديك مطرقة، يبدو كل شيء مثل المسمار"؟ حسنًا، بالنسبة إلى اللوزة، يبدو كل شيء وكأنه أسد. كما أنها أساسية جدًا، لذا فهي لديها خياران فقط. هما "لا يوجد أسد" و "أسد!!!"</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لأن جميع التهديدات تبدو مثل الأسود بالنسبة للوزة، فهي تجهزنا وفقًا لذلك. هناك ثلاثة ردود فعل لوجود أسد على وشك أن </a:t>
            </a:r>
            <a:r>
              <a:rPr lang="ar-EG" sz="1200" b="0" i="0" kern="1200" dirty="0">
                <a:solidFill>
                  <a:schemeClr val="tx1"/>
                </a:solidFill>
                <a:effectLst/>
                <a:latin typeface="+mn-lt"/>
                <a:ea typeface="+mn-ea"/>
                <a:cs typeface="+mn-cs"/>
              </a:rPr>
              <a:t>يلتهمك</a:t>
            </a:r>
            <a:r>
              <a:rPr lang="ar-SA" sz="1200" b="0" i="0" kern="1200" dirty="0">
                <a:solidFill>
                  <a:schemeClr val="tx1"/>
                </a:solidFill>
                <a:effectLst/>
                <a:latin typeface="+mn-lt"/>
                <a:ea typeface="+mn-ea"/>
                <a:cs typeface="+mn-cs"/>
              </a:rPr>
              <a:t>: (1) التظاهر بالموت (التجمد في المكان) على أمل أن يتركك وشأنك؛ (2) مقاتلته؛ و (3) الهروب بسرعة (الفرار).</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للاستعداد للقيام بواحد أو أكثر من هذه التصرفات، تغمر اللوزة الدماغية جسمك بالمواد الكيميائية والهرمونات مثل الأدرينالين </a:t>
            </a:r>
            <a:r>
              <a:rPr lang="ar-SA" sz="1200" b="0" i="0" kern="1200" dirty="0" err="1">
                <a:solidFill>
                  <a:schemeClr val="tx1"/>
                </a:solidFill>
                <a:effectLst/>
                <a:latin typeface="+mn-lt"/>
                <a:ea typeface="+mn-ea"/>
                <a:cs typeface="+mn-cs"/>
              </a:rPr>
              <a:t>والكورتيزول</a:t>
            </a:r>
            <a:r>
              <a:rPr lang="ar-SA" sz="1200" b="0" i="0" kern="1200" dirty="0">
                <a:solidFill>
                  <a:schemeClr val="tx1"/>
                </a:solidFill>
                <a:effectLst/>
                <a:latin typeface="+mn-lt"/>
                <a:ea typeface="+mn-ea"/>
                <a:cs typeface="+mn-cs"/>
              </a:rPr>
              <a:t> عندما تشعر بالتهديد. تجعل هذه المواد الكيميائية معدل ضربات قلبك يرتفع، وتجعلك تشعر بانتباه فائق، وتجعلك تتنفس بسرعة وضحالة، وتشد عضلاتك لتكون جاهزة للعمل، ومجموعة كاملة من الأشياء الأخرى.</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من الواضح أن كل هذا رائع حقًا إذا كنت تواجه أسدًا.</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لكن الآن نحن لا نواجه أسدًا. </a:t>
            </a:r>
            <a:r>
              <a:rPr lang="ar-JO" sz="1200" b="0" i="0" kern="1200" dirty="0">
                <a:solidFill>
                  <a:schemeClr val="tx1"/>
                </a:solidFill>
                <a:effectLst/>
                <a:latin typeface="+mn-lt"/>
                <a:ea typeface="+mn-ea"/>
                <a:cs typeface="+mn-cs"/>
              </a:rPr>
              <a:t>ممكن ان</a:t>
            </a:r>
            <a:r>
              <a:rPr lang="ar-SA" sz="1200" b="0" i="0" kern="1200" dirty="0">
                <a:solidFill>
                  <a:schemeClr val="tx1"/>
                </a:solidFill>
                <a:effectLst/>
                <a:latin typeface="+mn-lt"/>
                <a:ea typeface="+mn-ea"/>
                <a:cs typeface="+mn-cs"/>
              </a:rPr>
              <a:t> يُطلَب منا أن نجلس ساكنين. حرفيًا البقاء ساكنين. معالجة كميات كبيرة من المعلومات، واتخاذ قرارات معقدة ومُغيِّرة للحياة، والحفاظ على هدوءنا. في حين أن جزءًا صغيرًا من عقلك يتمحور حول أن تصرخ "أسد"!!! "أسد"!!! "أسد"!!!</a:t>
            </a:r>
          </a:p>
          <a:p>
            <a:pPr marL="171450" indent="-171450" algn="r" rtl="1">
              <a:buFont typeface="Arial" panose="020B0604020202020204" pitchFamily="34" charset="0"/>
              <a:buChar char="•"/>
            </a:pPr>
            <a:r>
              <a:rPr lang="ar-SA" sz="1200" b="0" i="0" kern="1200" dirty="0">
                <a:solidFill>
                  <a:schemeClr val="tx1"/>
                </a:solidFill>
                <a:effectLst/>
                <a:latin typeface="+mn-lt"/>
                <a:ea typeface="+mn-ea"/>
                <a:cs typeface="+mn-cs"/>
              </a:rPr>
              <a:t>هذا ليس سهلاً. والنتيجة هي الكثير من التوتر العصبي والقلق، وستلاحظ جميع أنواع الأعراض نتيجة للهرمونات الناجمة عن التوتر العصبي التي كنا نتحدث عنها للتو.</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فهي تجعل من الصعب للغاية التركيز على أي شيء غير التهديد</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كما أنها تجعل من الصعب للغاية الاسترخاء والنوم.</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فهي يمكن أن تسبب اضطرابات في البطن وشغفًا غريبًا لأنها تفسد إيقاعات الهضم العادية.</a:t>
            </a:r>
          </a:p>
          <a:p>
            <a:pPr marL="628650" lvl="1" indent="-171450" algn="r" rtl="1">
              <a:buFont typeface="Arial" panose="020B0604020202020204" pitchFamily="34" charset="0"/>
              <a:buChar char="•"/>
            </a:pPr>
            <a:r>
              <a:rPr lang="ar-SA" sz="1200" b="0" i="0" kern="1200" dirty="0">
                <a:solidFill>
                  <a:schemeClr val="tx1"/>
                </a:solidFill>
                <a:effectLst/>
                <a:latin typeface="+mn-lt"/>
                <a:ea typeface="+mn-ea"/>
                <a:cs typeface="+mn-cs"/>
              </a:rPr>
              <a:t>بشكل عام، من الصعب التفكير بشكل مباشر عندما نجد تنبيه "أسد"!!! "أسد"!!! "أسد"!!! يدور بداخلنا، لذلك نصبح سيئين للغاية في اتخاذ القرارات، واستيعاب المعلومات، والتفكير المنطقي بشكل عام.</a:t>
            </a:r>
          </a:p>
          <a:p>
            <a:pPr algn="r" rtl="1"/>
            <a:r>
              <a:rPr lang="ar-SA" sz="1200" b="0" i="0" kern="1200" dirty="0">
                <a:solidFill>
                  <a:schemeClr val="tx1"/>
                </a:solidFill>
                <a:effectLst/>
                <a:latin typeface="+mn-lt"/>
                <a:ea typeface="+mn-ea"/>
                <a:cs typeface="+mn-cs"/>
              </a:rPr>
              <a:t> </a:t>
            </a:r>
          </a:p>
          <a:p>
            <a:pPr algn="r" rtl="1"/>
            <a:r>
              <a:rPr lang="ar-SA" sz="1200" b="1" i="0" kern="1200" dirty="0">
                <a:solidFill>
                  <a:schemeClr val="tx1"/>
                </a:solidFill>
                <a:effectLst/>
                <a:latin typeface="+mn-lt"/>
                <a:ea typeface="+mn-ea"/>
                <a:cs typeface="+mn-cs"/>
              </a:rPr>
              <a:t>راجع</a:t>
            </a:r>
            <a:r>
              <a:rPr lang="ar-SA" sz="1200" i="1" kern="1200" dirty="0">
                <a:solidFill>
                  <a:schemeClr val="tx1"/>
                </a:solidFill>
                <a:effectLst/>
                <a:latin typeface="+mn-lt"/>
                <a:ea typeface="+mn-ea"/>
                <a:cs typeface="+mn-cs"/>
              </a:rPr>
              <a:t> </a:t>
            </a:r>
            <a:r>
              <a:rPr lang="ar-SA" sz="1200" i="0" kern="1200" dirty="0">
                <a:solidFill>
                  <a:schemeClr val="tx1"/>
                </a:solidFill>
                <a:effectLst/>
                <a:latin typeface="+mn-lt"/>
                <a:ea typeface="+mn-ea"/>
                <a:cs typeface="+mn-cs"/>
              </a:rPr>
              <a:t>ردود الفعل الشائعة أثناء </a:t>
            </a:r>
            <a:r>
              <a:rPr lang="ar-JO" sz="1200" i="0" kern="1200" dirty="0">
                <a:solidFill>
                  <a:schemeClr val="tx1"/>
                </a:solidFill>
                <a:effectLst/>
                <a:latin typeface="+mn-lt"/>
                <a:ea typeface="+mn-ea"/>
                <a:cs typeface="+mn-cs"/>
              </a:rPr>
              <a:t>فترات عدم اليقين</a:t>
            </a:r>
            <a:r>
              <a:rPr lang="ar-SA" sz="1200" i="0" kern="1200" dirty="0">
                <a:solidFill>
                  <a:schemeClr val="tx1"/>
                </a:solidFill>
                <a:effectLst/>
                <a:latin typeface="+mn-lt"/>
                <a:ea typeface="+mn-ea"/>
                <a:cs typeface="+mn-cs"/>
              </a:rPr>
              <a:t>(هذه الشريحة والشريحة التالية).</a:t>
            </a:r>
          </a:p>
          <a:p>
            <a:pPr marL="171450" indent="-171450" algn="r" rtl="1">
              <a:buFont typeface="Arial" panose="020B0604020202020204" pitchFamily="34" charset="0"/>
              <a:buChar char="•"/>
            </a:pPr>
            <a:r>
              <a:rPr lang="ar-SA" dirty="0"/>
              <a:t>لاحظ أن ردود الفعل الموجودة على هذه الشريحة والشريحة التالية غالبًا ما تكون واضحة بشكل خاص خلال المراحل المبكرة (أول أسبوعين - شهر واحد) </a:t>
            </a:r>
            <a:r>
              <a:rPr lang="ar-JO" dirty="0"/>
              <a:t>من حالة عدم اليقين</a:t>
            </a:r>
            <a:endParaRPr lang="ar-SA" dirty="0"/>
          </a:p>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6</a:t>
            </a:fld>
            <a:endParaRPr lang="en-US" dirty="0"/>
          </a:p>
        </p:txBody>
      </p:sp>
    </p:spTree>
    <p:extLst>
      <p:ext uri="{BB962C8B-B14F-4D97-AF65-F5344CB8AC3E}">
        <p14:creationId xmlns:p14="http://schemas.microsoft.com/office/powerpoint/2010/main" val="42651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7</a:t>
            </a:fld>
            <a:endParaRPr lang="en-US" dirty="0"/>
          </a:p>
        </p:txBody>
      </p:sp>
    </p:spTree>
    <p:extLst>
      <p:ext uri="{BB962C8B-B14F-4D97-AF65-F5344CB8AC3E}">
        <p14:creationId xmlns:p14="http://schemas.microsoft.com/office/powerpoint/2010/main" val="242161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ar-SA" sz="1200" b="1" i="0" dirty="0"/>
              <a:t>اشرح</a:t>
            </a:r>
            <a:r>
              <a:rPr lang="ar-SA" sz="1200" i="1" dirty="0"/>
              <a:t> </a:t>
            </a:r>
            <a:r>
              <a:rPr lang="ar-SA" sz="1200" b="0" i="0" dirty="0"/>
              <a:t>أنه بمرور الوقت قد تتغير ردود الفعل المرتبطة بالتوتر العصبي على الأرجح.</a:t>
            </a:r>
          </a:p>
          <a:p>
            <a:pPr marL="171450" indent="-171450" algn="r" rtl="1">
              <a:buFont typeface="Arial" panose="020B0604020202020204" pitchFamily="34" charset="0"/>
              <a:buChar char="•"/>
            </a:pPr>
            <a:r>
              <a:rPr lang="ar-SA" sz="1200" b="0" i="0" dirty="0"/>
              <a:t>[تحتوي هذه الشريحة والشريحة التالية على بعض ردود الفعل الشائعة التي تنتج مع مرور الوقت، لا سيما </a:t>
            </a:r>
            <a:r>
              <a:rPr lang="ar-JO" sz="1200" b="0" i="0" dirty="0"/>
              <a:t>امتداد حالة عدم اليقين)</a:t>
            </a:r>
            <a:endParaRPr lang="ar-SA" sz="1200" b="0" i="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8</a:t>
            </a:fld>
            <a:endParaRPr lang="en-US" dirty="0"/>
          </a:p>
        </p:txBody>
      </p:sp>
    </p:spTree>
    <p:extLst>
      <p:ext uri="{BB962C8B-B14F-4D97-AF65-F5344CB8AC3E}">
        <p14:creationId xmlns:p14="http://schemas.microsoft.com/office/powerpoint/2010/main" val="178891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sz="1200" dirty="0"/>
              <a:t>عندما تناقش النقطة المتعلقة بكوّن الحياة أضحت "صغيرة"، </a:t>
            </a:r>
            <a:r>
              <a:rPr lang="ar-SA" sz="1200" b="1" i="0" dirty="0"/>
              <a:t>فيمكنك الإشارة</a:t>
            </a:r>
            <a:r>
              <a:rPr lang="ar-SA" sz="1200" i="0" dirty="0"/>
              <a:t> </a:t>
            </a:r>
            <a:r>
              <a:rPr lang="ar-SA" sz="1200" dirty="0"/>
              <a:t>إلى أنه هناك جانب إيجابي، حيث غالبًا ما يفيد الأشخاص بأن هذا الوقت يساعدهم على ملاحظة الأشياء الصغيرة في الحياة وتقديرها بشكل أكبر، وأن لديهم الوقت للتفكير في ما هو مهم حقًا لهم.</a:t>
            </a:r>
          </a:p>
          <a:p>
            <a:pPr marL="171450" indent="-171450" algn="r" rtl="1">
              <a:buFont typeface="Arial" panose="020B0604020202020204" pitchFamily="34" charset="0"/>
              <a:buChar char="•"/>
            </a:pPr>
            <a:endParaRPr lang="en-US" sz="1200" dirty="0"/>
          </a:p>
          <a:p>
            <a:pPr marL="0" indent="0" algn="r" rtl="1">
              <a:buFont typeface="Arial" panose="020B0604020202020204" pitchFamily="34" charset="0"/>
              <a:buNone/>
            </a:pPr>
            <a:r>
              <a:rPr lang="ar-SA" sz="1200" b="1" i="0" dirty="0"/>
              <a:t>إذا سمح الوقت</a:t>
            </a:r>
          </a:p>
          <a:p>
            <a:pPr marL="171450" indent="-171450" algn="r" rtl="1">
              <a:buFont typeface="Arial" panose="020B0604020202020204" pitchFamily="34" charset="0"/>
              <a:buChar char="•"/>
            </a:pPr>
            <a:r>
              <a:rPr lang="ar-SA" sz="1200" b="1" i="0" dirty="0"/>
              <a:t>أشِر</a:t>
            </a:r>
            <a:r>
              <a:rPr lang="ar-SA" sz="1200" b="1" i="1" dirty="0"/>
              <a:t> </a:t>
            </a:r>
            <a:r>
              <a:rPr lang="ar-SA" sz="1200" b="0" i="0" dirty="0"/>
              <a:t>إلى أن هناك الكثير من الأشياء الصعبة التي تحدث الآن، ولكن هناك أيضًا بعض الجوانب البرّاقة غير المتوقعة التي تظهر لكثير من الناس.</a:t>
            </a:r>
          </a:p>
          <a:p>
            <a:pPr marL="171450" indent="-171450" algn="r" rtl="1">
              <a:buFont typeface="Arial" panose="020B0604020202020204" pitchFamily="34" charset="0"/>
              <a:buChar char="•"/>
            </a:pPr>
            <a:r>
              <a:rPr lang="ar-SA" sz="1200" b="1" i="0" dirty="0"/>
              <a:t>اطلب من المشاركين </a:t>
            </a:r>
            <a:r>
              <a:rPr lang="ar-SA" sz="1200" b="0" i="0" dirty="0"/>
              <a:t> التفكير في بعض "الأمور الإيجابية" التي لاحظوها ومرّوا بها خلال هذا الوقت.]</a:t>
            </a:r>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9</a:t>
            </a:fld>
            <a:endParaRPr lang="en-US" dirty="0"/>
          </a:p>
        </p:txBody>
      </p:sp>
    </p:spTree>
    <p:extLst>
      <p:ext uri="{BB962C8B-B14F-4D97-AF65-F5344CB8AC3E}">
        <p14:creationId xmlns:p14="http://schemas.microsoft.com/office/powerpoint/2010/main" val="129166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5547"/>
            <a:ext cx="7772400" cy="1694415"/>
          </a:xfrm>
          <a:prstGeom prst="rect">
            <a:avLst/>
          </a:prstGeom>
        </p:spPr>
        <p:txBody>
          <a:bodyPr anchor="b"/>
          <a:lstStyle>
            <a:lvl1pPr algn="ctr" rtl="1">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rtl="1">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983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96"/>
                        <a:ext cx="1587" cy="1587"/>
                      </a:xfrm>
                      <a:prstGeom prst="rect">
                        <a:avLst/>
                      </a:prstGeom>
                    </p:spPr>
                  </p:pic>
                </p:oleObj>
              </mc:Fallback>
            </mc:AlternateContent>
          </a:graphicData>
        </a:graphic>
      </p:graphicFrame>
      <p:sp>
        <p:nvSpPr>
          <p:cNvPr id="2" name="Title 1"/>
          <p:cNvSpPr>
            <a:spLocks noGrp="1"/>
          </p:cNvSpPr>
          <p:nvPr>
            <p:ph type="title"/>
          </p:nvPr>
        </p:nvSpPr>
        <p:spPr>
          <a:xfrm>
            <a:off x="1068152" y="136526"/>
            <a:ext cx="7886700" cy="611619"/>
          </a:xfrm>
          <a:prstGeom prst="rect">
            <a:avLst/>
          </a:prstGeom>
        </p:spPr>
        <p:txBody>
          <a:bodyPr/>
          <a:lstStyle>
            <a:lvl1pPr algn="r" rtl="1">
              <a:defRPr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1A0E97C-5F10-6E4F-AB66-305A53036F00}"/>
              </a:ext>
            </a:extLst>
          </p:cNvPr>
          <p:cNvSpPr>
            <a:spLocks noGrp="1"/>
          </p:cNvSpPr>
          <p:nvPr>
            <p:ph type="body" sz="quarter" idx="10"/>
          </p:nvPr>
        </p:nvSpPr>
        <p:spPr>
          <a:xfrm>
            <a:off x="461963" y="1134376"/>
            <a:ext cx="8239125" cy="923925"/>
          </a:xfrm>
          <a:prstGeom prst="rect">
            <a:avLst/>
          </a:prstGeom>
        </p:spPr>
        <p:txBody>
          <a:bodyPr/>
          <a:lstStyle>
            <a:lvl1pPr algn="r" rtl="1">
              <a:lnSpc>
                <a:spcPct val="100000"/>
              </a:lnSpc>
              <a:defRPr sz="2600">
                <a:latin typeface="Arial" panose="020B0604020202020204" pitchFamily="34" charset="0"/>
                <a:cs typeface="Arial" panose="020B0604020202020204" pitchFamily="34" charset="0"/>
              </a:defRPr>
            </a:lvl1pPr>
            <a:lvl2pPr algn="r" rtl="1">
              <a:lnSpc>
                <a:spcPct val="100000"/>
              </a:lnSpc>
              <a:defRPr>
                <a:latin typeface="Arial" panose="020B0604020202020204" pitchFamily="34" charset="0"/>
                <a:cs typeface="Arial" panose="020B0604020202020204" pitchFamily="34" charset="0"/>
              </a:defRPr>
            </a:lvl2pPr>
            <a:lvl3pPr algn="r" rtl="1">
              <a:lnSpc>
                <a:spcPct val="100000"/>
              </a:lnSpc>
              <a:defRPr>
                <a:latin typeface="Arial" panose="020B0604020202020204" pitchFamily="34" charset="0"/>
                <a:cs typeface="Arial" panose="020B0604020202020204" pitchFamily="34" charset="0"/>
              </a:defRPr>
            </a:lvl3pPr>
            <a:lvl4pPr algn="r" rtl="1">
              <a:lnSpc>
                <a:spcPct val="100000"/>
              </a:lnSpc>
              <a:defRPr>
                <a:latin typeface="Arial" panose="020B0604020202020204" pitchFamily="34" charset="0"/>
                <a:cs typeface="Arial" panose="020B0604020202020204" pitchFamily="34" charset="0"/>
              </a:defRPr>
            </a:lvl4pPr>
            <a:lvl5pPr algn="r" rtl="1">
              <a:lnSpc>
                <a:spcPct val="10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82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3"/>
          <p:cNvSpPr>
            <a:spLocks noChangeArrowheads="1"/>
          </p:cNvSpPr>
          <p:nvPr userDrawn="1"/>
        </p:nvSpPr>
        <p:spPr bwMode="auto">
          <a:xfrm>
            <a:off x="123825" y="6166556"/>
            <a:ext cx="8896350" cy="589456"/>
          </a:xfrm>
          <a:prstGeom prst="rect">
            <a:avLst/>
          </a:prstGeom>
          <a:solidFill>
            <a:srgbClr val="FDC82F"/>
          </a:solidFill>
          <a:ln w="9525">
            <a:noFill/>
            <a:miter lim="800000"/>
            <a:headEnd/>
            <a:tailEnd/>
          </a:ln>
        </p:spPr>
        <p:txBody>
          <a:bodyPr wrap="none" anchor="ctr"/>
          <a:lstStyle/>
          <a:p>
            <a:pPr algn="r" rtl="1" fontAlgn="auto">
              <a:spcBef>
                <a:spcPts val="0"/>
              </a:spcBef>
              <a:spcAft>
                <a:spcPts val="0"/>
              </a:spcAft>
              <a:defRPr/>
            </a:pPr>
            <a:endParaRPr lang="en-US" sz="1800" dirty="0">
              <a:solidFill>
                <a:prstClr val="black"/>
              </a:solidFill>
              <a:latin typeface="Arial"/>
            </a:endParaRPr>
          </a:p>
        </p:txBody>
      </p:sp>
      <p:sp>
        <p:nvSpPr>
          <p:cNvPr id="9" name="Text Box 8"/>
          <p:cNvSpPr txBox="1">
            <a:spLocks noChangeArrowheads="1"/>
          </p:cNvSpPr>
          <p:nvPr userDrawn="1"/>
        </p:nvSpPr>
        <p:spPr bwMode="auto">
          <a:xfrm>
            <a:off x="5925533" y="6540114"/>
            <a:ext cx="2971800" cy="138499"/>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r" rtl="1">
              <a:spcBef>
                <a:spcPct val="50000"/>
              </a:spcBef>
              <a:defRPr/>
            </a:pPr>
            <a:r>
              <a:rPr lang="ar-SA" sz="900" b="1" dirty="0">
                <a:cs typeface="Arial" charset="0"/>
              </a:rPr>
              <a:t>من التضرر إلى الإيواء </a:t>
            </a:r>
            <a:r>
              <a:rPr lang="ar-SA" sz="900" dirty="0">
                <a:cs typeface="Arial" charset="0"/>
              </a:rPr>
              <a:t>|</a:t>
            </a:r>
            <a:r>
              <a:rPr lang="ar-SA" sz="900" b="1" dirty="0">
                <a:cs typeface="Arial" charset="0"/>
              </a:rPr>
              <a:t> Rescue.org</a:t>
            </a:r>
            <a:endParaRPr lang="en-US" sz="900" dirty="0">
              <a:cs typeface="Arial" charset="0"/>
            </a:endParaRPr>
          </a:p>
        </p:txBody>
      </p:sp>
      <p:pic>
        <p:nvPicPr>
          <p:cNvPr id="8" name="Picture 6" descr="irc_logo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3825" y="6184900"/>
            <a:ext cx="4191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2071" y="616828"/>
            <a:ext cx="9143999" cy="212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p>
        </p:txBody>
      </p:sp>
    </p:spTree>
    <p:extLst>
      <p:ext uri="{BB962C8B-B14F-4D97-AF65-F5344CB8AC3E}">
        <p14:creationId xmlns:p14="http://schemas.microsoft.com/office/powerpoint/2010/main" val="2785926661"/>
      </p:ext>
    </p:extLst>
  </p:cSld>
  <p:clrMap bg1="lt1" tx1="dk1" bg2="lt2" tx2="dk2" accent1="accent1" accent2="accent2" accent3="accent3" accent4="accent4" accent5="accent5" accent6="accent6" hlink="hlink" folHlink="folHlink"/>
  <p:sldLayoutIdLst>
    <p:sldLayoutId id="2147483661" r:id="rId1"/>
    <p:sldLayoutId id="2147483678" r:id="rId2"/>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RC@konterrasupport.n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rescue.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DutyOfCare@rescue.org" TargetMode="External"/><Relationship Id="rId4" Type="http://schemas.openxmlformats.org/officeDocument/2006/relationships/hyperlink" Target="http://www.konterragroup.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0A22-B766-5244-B2B9-2885DBBD4D00}"/>
              </a:ext>
            </a:extLst>
          </p:cNvPr>
          <p:cNvSpPr>
            <a:spLocks noGrp="1"/>
          </p:cNvSpPr>
          <p:nvPr>
            <p:ph type="ctrTitle"/>
          </p:nvPr>
        </p:nvSpPr>
        <p:spPr>
          <a:xfrm>
            <a:off x="507207" y="1028784"/>
            <a:ext cx="8101012" cy="1738479"/>
          </a:xfrm>
        </p:spPr>
        <p:txBody>
          <a:bodyPr/>
          <a:lstStyle/>
          <a:p>
            <a:pPr algn="r" rtl="1"/>
            <a:r>
              <a:rPr lang="ar-SA" sz="4800" b="1" dirty="0"/>
              <a:t>الحفاظ على المرونة أثناء </a:t>
            </a:r>
            <a:r>
              <a:rPr lang="ar-JO" sz="4800" b="1" dirty="0"/>
              <a:t>فترات عدم اليقين</a:t>
            </a:r>
            <a:endParaRPr lang="ar-SA" sz="4800" b="1" dirty="0"/>
          </a:p>
        </p:txBody>
      </p:sp>
      <p:pic>
        <p:nvPicPr>
          <p:cNvPr id="9" name="Picture 8">
            <a:extLst>
              <a:ext uri="{FF2B5EF4-FFF2-40B4-BE49-F238E27FC236}">
                <a16:creationId xmlns:a16="http://schemas.microsoft.com/office/drawing/2014/main" id="{BEC354A2-DCCF-0A4D-A597-6E71F1570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38" y="3091567"/>
            <a:ext cx="2216150" cy="2958674"/>
          </a:xfrm>
          <a:prstGeom prst="rect">
            <a:avLst/>
          </a:prstGeom>
        </p:spPr>
      </p:pic>
    </p:spTree>
    <p:extLst>
      <p:ext uri="{BB962C8B-B14F-4D97-AF65-F5344CB8AC3E}">
        <p14:creationId xmlns:p14="http://schemas.microsoft.com/office/powerpoint/2010/main" val="321247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E39B-5EBD-0244-B65B-48A4B9DDA89E}"/>
              </a:ext>
            </a:extLst>
          </p:cNvPr>
          <p:cNvSpPr>
            <a:spLocks noGrp="1"/>
          </p:cNvSpPr>
          <p:nvPr>
            <p:ph type="ctrTitle"/>
          </p:nvPr>
        </p:nvSpPr>
        <p:spPr>
          <a:xfrm>
            <a:off x="700088" y="2672797"/>
            <a:ext cx="7772400" cy="1694415"/>
          </a:xfrm>
        </p:spPr>
        <p:txBody>
          <a:bodyPr/>
          <a:lstStyle/>
          <a:p>
            <a:pPr algn="r" rtl="1"/>
            <a:r>
              <a:rPr lang="ar-SA"/>
              <a:t>3. ما الذي يمكننا فعله للسيطرة على التوتر العصبي وتعزيز المرونة خلال هذه الفترة؟</a:t>
            </a:r>
          </a:p>
        </p:txBody>
      </p:sp>
      <p:pic>
        <p:nvPicPr>
          <p:cNvPr id="5" name="Picture 4">
            <a:extLst>
              <a:ext uri="{FF2B5EF4-FFF2-40B4-BE49-F238E27FC236}">
                <a16:creationId xmlns:a16="http://schemas.microsoft.com/office/drawing/2014/main"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8470" y="86265"/>
            <a:ext cx="1301152" cy="1301152"/>
          </a:xfrm>
          <a:prstGeom prst="rect">
            <a:avLst/>
          </a:prstGeom>
        </p:spPr>
      </p:pic>
    </p:spTree>
    <p:extLst>
      <p:ext uri="{BB962C8B-B14F-4D97-AF65-F5344CB8AC3E}">
        <p14:creationId xmlns:p14="http://schemas.microsoft.com/office/powerpoint/2010/main" val="369014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529638" cy="611619"/>
          </a:xfrm>
        </p:spPr>
        <p:txBody>
          <a:bodyPr/>
          <a:lstStyle/>
          <a:p>
            <a:pPr algn="r" rtl="1"/>
            <a:r>
              <a:rPr lang="ar-SA"/>
              <a:t>1. توقع أن تشعر ببعض المشاعر القوية</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marL="514350" indent="-514350" algn="r" rtl="1">
              <a:spcBef>
                <a:spcPts val="600"/>
              </a:spcBef>
              <a:spcAft>
                <a:spcPts val="600"/>
              </a:spcAft>
              <a:buFont typeface="+mj-lt"/>
              <a:buAutoNum type="arabicPeriod"/>
            </a:pPr>
            <a:r>
              <a:rPr lang="ar-SA" dirty="0"/>
              <a:t>توقع أن تشعر بعض المشاعر الشديدة والمعقدة، سواء في الوقت الحالي أو في المستقبل</a:t>
            </a:r>
          </a:p>
          <a:p>
            <a:pPr marL="514350" indent="-514350" algn="r" rtl="1">
              <a:spcBef>
                <a:spcPts val="600"/>
              </a:spcBef>
              <a:spcAft>
                <a:spcPts val="600"/>
              </a:spcAft>
              <a:buFont typeface="+mj-lt"/>
              <a:buAutoNum type="arabicPeriod"/>
            </a:pPr>
            <a:r>
              <a:rPr lang="ar-SA" dirty="0"/>
              <a:t>هذا أمر طبيعي وعادي</a:t>
            </a:r>
          </a:p>
          <a:p>
            <a:pPr marL="514350" indent="-514350" algn="r" rtl="1">
              <a:spcBef>
                <a:spcPts val="600"/>
              </a:spcBef>
              <a:spcAft>
                <a:spcPts val="600"/>
              </a:spcAft>
              <a:buFont typeface="+mj-lt"/>
              <a:buAutoNum type="arabicPeriod"/>
            </a:pPr>
            <a:r>
              <a:rPr lang="ar-SA" dirty="0"/>
              <a:t>قد يبدو أن هذه المشاعر لن تزول أبدًا</a:t>
            </a:r>
          </a:p>
          <a:p>
            <a:pPr marL="514350" indent="-514350" algn="r" rtl="1">
              <a:spcBef>
                <a:spcPts val="600"/>
              </a:spcBef>
              <a:spcAft>
                <a:spcPts val="600"/>
              </a:spcAft>
              <a:buFont typeface="+mj-lt"/>
              <a:buAutoNum type="arabicPeriod"/>
            </a:pPr>
            <a:r>
              <a:rPr lang="ar-SA" dirty="0"/>
              <a:t>بعض الأشياء التي يمكنك إخبارها لنفسك ...</a:t>
            </a:r>
          </a:p>
          <a:p>
            <a:pPr lvl="1" algn="r" rtl="1">
              <a:spcBef>
                <a:spcPts val="300"/>
              </a:spcBef>
              <a:spcAft>
                <a:spcPts val="300"/>
              </a:spcAft>
            </a:pPr>
            <a:r>
              <a:rPr lang="ar-SA" dirty="0">
                <a:solidFill>
                  <a:srgbClr val="0070C0"/>
                </a:solidFill>
              </a:rPr>
              <a:t>تأتي المشاعر الكبيرة، وتختفي المشاعر الكبيرة أيضًا بمرور الوقت. سأشعر بتحسن مرة أخرى.</a:t>
            </a:r>
          </a:p>
          <a:p>
            <a:pPr lvl="1" algn="r" rtl="1">
              <a:spcBef>
                <a:spcPts val="300"/>
              </a:spcBef>
              <a:spcAft>
                <a:spcPts val="300"/>
              </a:spcAft>
            </a:pPr>
            <a:r>
              <a:rPr lang="ar-SA" dirty="0">
                <a:solidFill>
                  <a:srgbClr val="0070C0"/>
                </a:solidFill>
              </a:rPr>
              <a:t>س</a:t>
            </a:r>
            <a:r>
              <a:rPr lang="ar-JO" dirty="0">
                <a:solidFill>
                  <a:srgbClr val="0070C0"/>
                </a:solidFill>
              </a:rPr>
              <a:t>تنتهي فترة عدم اليقين هذه</a:t>
            </a:r>
            <a:r>
              <a:rPr lang="ar-SA" dirty="0">
                <a:solidFill>
                  <a:srgbClr val="0070C0"/>
                </a:solidFill>
              </a:rPr>
              <a:t>، </a:t>
            </a:r>
            <a:r>
              <a:rPr lang="ar-SA" i="1" dirty="0">
                <a:solidFill>
                  <a:srgbClr val="0070C0"/>
                </a:solidFill>
              </a:rPr>
              <a:t>لن </a:t>
            </a:r>
            <a:r>
              <a:rPr lang="ar-SA" dirty="0">
                <a:solidFill>
                  <a:srgbClr val="0070C0"/>
                </a:solidFill>
              </a:rPr>
              <a:t> تبقى الحياة هكذا إلى الأبد.</a:t>
            </a:r>
          </a:p>
          <a:p>
            <a:pPr lvl="1" algn="r" rtl="1">
              <a:spcBef>
                <a:spcPts val="300"/>
              </a:spcBef>
              <a:spcAft>
                <a:spcPts val="300"/>
              </a:spcAft>
            </a:pPr>
            <a:r>
              <a:rPr lang="ar-SA" dirty="0">
                <a:solidFill>
                  <a:srgbClr val="0070C0"/>
                </a:solidFill>
              </a:rPr>
              <a:t>لقد تأقلمت مع المواقف الصعبة من قبل. يمكنني التأقلم مع هذا الموقف كذلك.</a:t>
            </a:r>
          </a:p>
        </p:txBody>
      </p:sp>
    </p:spTree>
    <p:extLst>
      <p:ext uri="{BB962C8B-B14F-4D97-AF65-F5344CB8AC3E}">
        <p14:creationId xmlns:p14="http://schemas.microsoft.com/office/powerpoint/2010/main" val="353647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41CE-2837-B94C-90A2-CE048682D9D8}"/>
              </a:ext>
            </a:extLst>
          </p:cNvPr>
          <p:cNvSpPr>
            <a:spLocks noGrp="1"/>
          </p:cNvSpPr>
          <p:nvPr>
            <p:ph type="title"/>
          </p:nvPr>
        </p:nvSpPr>
        <p:spPr/>
        <p:txBody>
          <a:bodyPr/>
          <a:lstStyle/>
          <a:p>
            <a:pPr algn="r" rtl="1"/>
            <a:r>
              <a:rPr lang="ar-SA"/>
              <a:t>2. عُد إلى المبادئ الأساسية</a:t>
            </a:r>
          </a:p>
        </p:txBody>
      </p:sp>
      <p:sp>
        <p:nvSpPr>
          <p:cNvPr id="6" name="Oval 5">
            <a:extLst>
              <a:ext uri="{FF2B5EF4-FFF2-40B4-BE49-F238E27FC236}">
                <a16:creationId xmlns:a16="http://schemas.microsoft.com/office/drawing/2014/main" id="{7E3B4D20-D726-9F45-BCF3-90F087CC5120}"/>
              </a:ext>
            </a:extLst>
          </p:cNvPr>
          <p:cNvSpPr/>
          <p:nvPr/>
        </p:nvSpPr>
        <p:spPr>
          <a:xfrm>
            <a:off x="3341606" y="859181"/>
            <a:ext cx="2502568" cy="24134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sz="3600">
                <a:solidFill>
                  <a:schemeClr val="tx1"/>
                </a:solidFill>
              </a:rPr>
              <a:t>النوم</a:t>
            </a:r>
            <a:endParaRPr lang="en-US" sz="4000" dirty="0">
              <a:solidFill>
                <a:schemeClr val="tx1"/>
              </a:solidFill>
            </a:endParaRPr>
          </a:p>
        </p:txBody>
      </p:sp>
      <p:sp>
        <p:nvSpPr>
          <p:cNvPr id="7" name="Oval 6">
            <a:extLst>
              <a:ext uri="{FF2B5EF4-FFF2-40B4-BE49-F238E27FC236}">
                <a16:creationId xmlns:a16="http://schemas.microsoft.com/office/drawing/2014/main" id="{1AF2D506-5A49-234D-97CA-8B3CC5160578}"/>
              </a:ext>
            </a:extLst>
          </p:cNvPr>
          <p:cNvSpPr/>
          <p:nvPr/>
        </p:nvSpPr>
        <p:spPr>
          <a:xfrm>
            <a:off x="6339280" y="3506780"/>
            <a:ext cx="2566533" cy="24082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sz="3200">
                <a:solidFill>
                  <a:schemeClr val="tx1"/>
                </a:solidFill>
              </a:rPr>
              <a:t>ممارسة التمارين الرياضية</a:t>
            </a:r>
          </a:p>
        </p:txBody>
      </p:sp>
      <p:sp>
        <p:nvSpPr>
          <p:cNvPr id="8" name="Oval 7">
            <a:extLst>
              <a:ext uri="{FF2B5EF4-FFF2-40B4-BE49-F238E27FC236}">
                <a16:creationId xmlns:a16="http://schemas.microsoft.com/office/drawing/2014/main" id="{6C276618-6BF7-B34D-85A3-442AFB835373}"/>
              </a:ext>
            </a:extLst>
          </p:cNvPr>
          <p:cNvSpPr/>
          <p:nvPr/>
        </p:nvSpPr>
        <p:spPr>
          <a:xfrm>
            <a:off x="489373" y="3506780"/>
            <a:ext cx="2631181" cy="24082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sz="3200" dirty="0">
                <a:solidFill>
                  <a:schemeClr val="tx1"/>
                </a:solidFill>
              </a:rPr>
              <a:t>صحي</a:t>
            </a:r>
          </a:p>
          <a:p>
            <a:pPr algn="ctr" rtl="1"/>
            <a:r>
              <a:rPr lang="ar-SA" sz="3200" dirty="0">
                <a:solidFill>
                  <a:schemeClr val="tx1"/>
                </a:solidFill>
              </a:rPr>
              <a:t>الطعام</a:t>
            </a:r>
          </a:p>
        </p:txBody>
      </p:sp>
      <p:cxnSp>
        <p:nvCxnSpPr>
          <p:cNvPr id="10" name="Straight Connector 9">
            <a:extLst>
              <a:ext uri="{FF2B5EF4-FFF2-40B4-BE49-F238E27FC236}">
                <a16:creationId xmlns:a16="http://schemas.microsoft.com/office/drawing/2014/main" id="{7E148305-7720-7F48-B020-EEE5A06E7003}"/>
              </a:ext>
            </a:extLst>
          </p:cNvPr>
          <p:cNvCxnSpPr>
            <a:cxnSpLocks/>
            <a:stCxn id="8" idx="6"/>
          </p:cNvCxnSpPr>
          <p:nvPr/>
        </p:nvCxnSpPr>
        <p:spPr>
          <a:xfrm>
            <a:off x="3120554" y="4710890"/>
            <a:ext cx="3218726"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9B68A8-3813-F14C-84BB-BC849314AB44}"/>
              </a:ext>
            </a:extLst>
          </p:cNvPr>
          <p:cNvCxnSpPr>
            <a:cxnSpLocks/>
            <a:stCxn id="6" idx="5"/>
            <a:endCxn id="7" idx="0"/>
          </p:cNvCxnSpPr>
          <p:nvPr/>
        </p:nvCxnSpPr>
        <p:spPr>
          <a:xfrm>
            <a:off x="5477681" y="2919154"/>
            <a:ext cx="2144866" cy="58762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7A080C-74F6-6C41-9F75-8EF24653CEB3}"/>
              </a:ext>
            </a:extLst>
          </p:cNvPr>
          <p:cNvCxnSpPr>
            <a:cxnSpLocks/>
            <a:stCxn id="6" idx="3"/>
            <a:endCxn id="8" idx="0"/>
          </p:cNvCxnSpPr>
          <p:nvPr/>
        </p:nvCxnSpPr>
        <p:spPr>
          <a:xfrm flipH="1">
            <a:off x="1804964" y="2919154"/>
            <a:ext cx="1903135" cy="587626"/>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DC748B4-5237-E94F-836C-7082F71B0BF6}"/>
              </a:ext>
            </a:extLst>
          </p:cNvPr>
          <p:cNvSpPr txBox="1"/>
          <p:nvPr/>
        </p:nvSpPr>
        <p:spPr>
          <a:xfrm>
            <a:off x="2642259" y="3556050"/>
            <a:ext cx="4008417" cy="830997"/>
          </a:xfrm>
          <a:prstGeom prst="rect">
            <a:avLst/>
          </a:prstGeom>
          <a:noFill/>
        </p:spPr>
        <p:txBody>
          <a:bodyPr wrap="square" rtlCol="0">
            <a:spAutoFit/>
          </a:bodyPr>
          <a:lstStyle/>
          <a:p>
            <a:pPr algn="ctr" rtl="1"/>
            <a:r>
              <a:rPr lang="ar-SA" sz="2400" b="1" dirty="0"/>
              <a:t>"المثلث الذهبي" </a:t>
            </a:r>
          </a:p>
          <a:p>
            <a:pPr algn="ctr" rtl="1"/>
            <a:r>
              <a:rPr lang="ar-SA" sz="2400" b="1" dirty="0"/>
              <a:t>للصحة</a:t>
            </a:r>
          </a:p>
        </p:txBody>
      </p:sp>
    </p:spTree>
    <p:extLst>
      <p:ext uri="{BB962C8B-B14F-4D97-AF65-F5344CB8AC3E}">
        <p14:creationId xmlns:p14="http://schemas.microsoft.com/office/powerpoint/2010/main" val="105783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3. ابق على اتصال مع الأشخاص المهمين لك</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1923803" y="1146175"/>
            <a:ext cx="6777285" cy="5399004"/>
          </a:xfrm>
        </p:spPr>
        <p:txBody>
          <a:bodyPr/>
          <a:lstStyle/>
          <a:p>
            <a:pPr algn="r" rtl="1">
              <a:spcBef>
                <a:spcPts val="600"/>
              </a:spcBef>
              <a:spcAft>
                <a:spcPts val="600"/>
              </a:spcAft>
            </a:pPr>
            <a:r>
              <a:rPr lang="ar-SA" dirty="0"/>
              <a:t>علاقاتنا الأقرب والأكثر رعاية هي أكبر أصولنا</a:t>
            </a:r>
          </a:p>
          <a:p>
            <a:pPr algn="r" rtl="1">
              <a:spcBef>
                <a:spcPts val="600"/>
              </a:spcBef>
              <a:spcAft>
                <a:spcPts val="600"/>
              </a:spcAft>
            </a:pPr>
            <a:r>
              <a:rPr lang="ar-SA" dirty="0"/>
              <a:t>خلال أوقات التوتر العصبي الشديد، من المهم أن تبقى على اتصال مع الآخرين</a:t>
            </a:r>
          </a:p>
        </p:txBody>
      </p:sp>
      <p:pic>
        <p:nvPicPr>
          <p:cNvPr id="5" name="Picture 4">
            <a:extLst>
              <a:ext uri="{FF2B5EF4-FFF2-40B4-BE49-F238E27FC236}">
                <a16:creationId xmlns:a16="http://schemas.microsoft.com/office/drawing/2014/main" id="{4801F25A-EBCE-B54C-8111-BD7712A53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804" y="3195681"/>
            <a:ext cx="3997842" cy="2669392"/>
          </a:xfrm>
          <a:prstGeom prst="rect">
            <a:avLst/>
          </a:prstGeom>
        </p:spPr>
      </p:pic>
    </p:spTree>
    <p:extLst>
      <p:ext uri="{BB962C8B-B14F-4D97-AF65-F5344CB8AC3E}">
        <p14:creationId xmlns:p14="http://schemas.microsoft.com/office/powerpoint/2010/main" val="16921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4. ضع ترتيبًا وروتينًا جديدًا لحياتك</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algn="r" rtl="1">
              <a:spcBef>
                <a:spcPts val="600"/>
              </a:spcBef>
              <a:spcAft>
                <a:spcPts val="600"/>
              </a:spcAft>
            </a:pPr>
            <a:r>
              <a:rPr lang="ar-SA"/>
              <a:t>عندما تشعر بأن الأشياء لا يمكن التنبؤ بها وتشكل تهديدًا، فإن أحد أفضل الأشياء التي يمكنك القيام بها هو جعل حياتك أكثر قابلية للتنبؤ بها - وذلك بوضع جدول زمني وخطة</a:t>
            </a:r>
          </a:p>
        </p:txBody>
      </p:sp>
      <p:pic>
        <p:nvPicPr>
          <p:cNvPr id="5" name="Picture 4">
            <a:extLst>
              <a:ext uri="{FF2B5EF4-FFF2-40B4-BE49-F238E27FC236}">
                <a16:creationId xmlns:a16="http://schemas.microsoft.com/office/drawing/2014/main" id="{11297443-B2D8-B940-BA9D-7DE7E52AF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246" y="2664904"/>
            <a:ext cx="4954772" cy="3180492"/>
          </a:xfrm>
          <a:prstGeom prst="rect">
            <a:avLst/>
          </a:prstGeom>
        </p:spPr>
      </p:pic>
    </p:spTree>
    <p:extLst>
      <p:ext uri="{BB962C8B-B14F-4D97-AF65-F5344CB8AC3E}">
        <p14:creationId xmlns:p14="http://schemas.microsoft.com/office/powerpoint/2010/main" val="7625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5. اطرح هاتفك جانبًا وابتعد عن الأخبار</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algn="r" rtl="1">
              <a:spcBef>
                <a:spcPts val="600"/>
              </a:spcBef>
              <a:spcAft>
                <a:spcPts val="600"/>
              </a:spcAft>
            </a:pPr>
            <a:r>
              <a:rPr lang="ar-SA"/>
              <a:t>كلما زاد استخدامك لوسائل الإعلام، زادت احتمالية شعورك بعدم الأمان والمعاناة من ردود الفعل الناجمة عن الصدمات</a:t>
            </a:r>
          </a:p>
          <a:p>
            <a:pPr algn="r" rtl="1">
              <a:spcBef>
                <a:spcPts val="600"/>
              </a:spcBef>
              <a:spcAft>
                <a:spcPts val="600"/>
              </a:spcAft>
            </a:pPr>
            <a:r>
              <a:rPr lang="ar-SA"/>
              <a:t>قلل من استهلاكك للأخبار والتزم بتقارير موثوقة ومدروسة</a:t>
            </a:r>
          </a:p>
          <a:p>
            <a:pPr algn="r" rtl="1">
              <a:spcBef>
                <a:spcPts val="600"/>
              </a:spcBef>
              <a:spcAft>
                <a:spcPts val="600"/>
              </a:spcAft>
            </a:pPr>
            <a:r>
              <a:rPr lang="ar-SA"/>
              <a:t>وفر لنفسك وقتًا بدون الهاتف</a:t>
            </a:r>
          </a:p>
        </p:txBody>
      </p:sp>
      <p:pic>
        <p:nvPicPr>
          <p:cNvPr id="7" name="Picture 6">
            <a:extLst>
              <a:ext uri="{FF2B5EF4-FFF2-40B4-BE49-F238E27FC236}">
                <a16:creationId xmlns:a16="http://schemas.microsoft.com/office/drawing/2014/main" id="{85134504-C2F7-874F-AEAA-D07ADE19F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527" y="3922248"/>
            <a:ext cx="4779435" cy="1981717"/>
          </a:xfrm>
          <a:prstGeom prst="rect">
            <a:avLst/>
          </a:prstGeom>
        </p:spPr>
      </p:pic>
      <p:pic>
        <p:nvPicPr>
          <p:cNvPr id="9" name="Picture 8">
            <a:extLst>
              <a:ext uri="{FF2B5EF4-FFF2-40B4-BE49-F238E27FC236}">
                <a16:creationId xmlns:a16="http://schemas.microsoft.com/office/drawing/2014/main" id="{80B3AB9A-394B-0341-9D42-B2539B53D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600" y="3921056"/>
            <a:ext cx="1945662" cy="1774883"/>
          </a:xfrm>
          <a:prstGeom prst="rect">
            <a:avLst/>
          </a:prstGeom>
        </p:spPr>
      </p:pic>
    </p:spTree>
    <p:extLst>
      <p:ext uri="{BB962C8B-B14F-4D97-AF65-F5344CB8AC3E}">
        <p14:creationId xmlns:p14="http://schemas.microsoft.com/office/powerpoint/2010/main" val="367755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6. افعل شيئًا ممتعًا كل يوم</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algn="r" rtl="1">
              <a:spcBef>
                <a:spcPts val="600"/>
              </a:spcBef>
              <a:spcAft>
                <a:spcPts val="600"/>
              </a:spcAft>
            </a:pPr>
            <a:r>
              <a:rPr lang="ar-SA"/>
              <a:t>قم بإيجاد بعض المرح، والإلهاء، والمتعة، والسرور في يومك. امنح نفسك أشياءً تستمتع بها وتتطلع إليها.</a:t>
            </a:r>
          </a:p>
        </p:txBody>
      </p:sp>
      <p:pic>
        <p:nvPicPr>
          <p:cNvPr id="5" name="Picture 4">
            <a:extLst>
              <a:ext uri="{FF2B5EF4-FFF2-40B4-BE49-F238E27FC236}">
                <a16:creationId xmlns:a16="http://schemas.microsoft.com/office/drawing/2014/main" id="{67E4AF7D-E133-4243-BAB7-F521A9FF2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335" y="2248800"/>
            <a:ext cx="3193754" cy="3193754"/>
          </a:xfrm>
          <a:prstGeom prst="rect">
            <a:avLst/>
          </a:prstGeom>
        </p:spPr>
      </p:pic>
      <p:pic>
        <p:nvPicPr>
          <p:cNvPr id="10" name="Picture 9">
            <a:extLst>
              <a:ext uri="{FF2B5EF4-FFF2-40B4-BE49-F238E27FC236}">
                <a16:creationId xmlns:a16="http://schemas.microsoft.com/office/drawing/2014/main" id="{47F86ACE-BFDC-F34C-AAE4-70D236BC5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63" y="2066848"/>
            <a:ext cx="5045372" cy="3791446"/>
          </a:xfrm>
          <a:prstGeom prst="rect">
            <a:avLst/>
          </a:prstGeom>
        </p:spPr>
      </p:pic>
    </p:spTree>
    <p:extLst>
      <p:ext uri="{BB962C8B-B14F-4D97-AF65-F5344CB8AC3E}">
        <p14:creationId xmlns:p14="http://schemas.microsoft.com/office/powerpoint/2010/main" val="25794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7. اخرج كلما استطعت</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algn="r" rtl="1">
              <a:spcBef>
                <a:spcPts val="600"/>
              </a:spcBef>
              <a:spcAft>
                <a:spcPts val="600"/>
              </a:spcAft>
            </a:pPr>
            <a:r>
              <a:rPr lang="ar-SA"/>
              <a:t>أثبتت الطبيعة أنها مخففة للتوتر العصبي - خاصةً إذا كان بإمكانك رؤية الخضرة والأشجار. يمكن أن يكون قضاء بعض الوقت حتى ولو خمس دقائق في الخارج أمرًا مفيدًا.</a:t>
            </a:r>
          </a:p>
        </p:txBody>
      </p:sp>
      <p:pic>
        <p:nvPicPr>
          <p:cNvPr id="5" name="Picture 4">
            <a:extLst>
              <a:ext uri="{FF2B5EF4-FFF2-40B4-BE49-F238E27FC236}">
                <a16:creationId xmlns:a16="http://schemas.microsoft.com/office/drawing/2014/main" id="{15FFA27A-EB6D-D54F-B542-E3D06103C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725" y="2647950"/>
            <a:ext cx="3403600" cy="3403600"/>
          </a:xfrm>
          <a:prstGeom prst="rect">
            <a:avLst/>
          </a:prstGeom>
        </p:spPr>
      </p:pic>
    </p:spTree>
    <p:extLst>
      <p:ext uri="{BB962C8B-B14F-4D97-AF65-F5344CB8AC3E}">
        <p14:creationId xmlns:p14="http://schemas.microsoft.com/office/powerpoint/2010/main" val="87687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8. خذ وقتًا مستقطعًا من الأشخاص الذين تعيش معهم</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algn="r" rtl="1">
              <a:spcBef>
                <a:spcPts val="600"/>
              </a:spcBef>
              <a:spcAft>
                <a:spcPts val="600"/>
              </a:spcAft>
            </a:pPr>
            <a:r>
              <a:rPr lang="ar-SA" dirty="0"/>
              <a:t>اقض بعض الوقت بمفردك - بصرف النظر عن الأشخاص الذين تعيش معهم</a:t>
            </a:r>
          </a:p>
          <a:p>
            <a:pPr algn="r" rtl="1">
              <a:spcBef>
                <a:spcPts val="600"/>
              </a:spcBef>
              <a:spcAft>
                <a:spcPts val="600"/>
              </a:spcAft>
            </a:pPr>
            <a:r>
              <a:rPr lang="ar-SA" dirty="0"/>
              <a:t>سيصبح ذلك أكثر أهمية كلما طالت فترة </a:t>
            </a:r>
            <a:r>
              <a:rPr lang="ar-JO" dirty="0"/>
              <a:t>عدم اليقين</a:t>
            </a:r>
            <a:endParaRPr lang="ar-SA" dirty="0"/>
          </a:p>
        </p:txBody>
      </p:sp>
      <p:pic>
        <p:nvPicPr>
          <p:cNvPr id="5" name="Graphic 4">
            <a:extLst>
              <a:ext uri="{FF2B5EF4-FFF2-40B4-BE49-F238E27FC236}">
                <a16:creationId xmlns:a16="http://schemas.microsoft.com/office/drawing/2014/main" id="{E7A8CAB1-2EDC-6E40-8051-8D870CC895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8023" y="3289300"/>
            <a:ext cx="3445277" cy="2616200"/>
          </a:xfrm>
          <a:prstGeom prst="rect">
            <a:avLst/>
          </a:prstGeom>
        </p:spPr>
      </p:pic>
    </p:spTree>
    <p:extLst>
      <p:ext uri="{BB962C8B-B14F-4D97-AF65-F5344CB8AC3E}">
        <p14:creationId xmlns:p14="http://schemas.microsoft.com/office/powerpoint/2010/main" val="32586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9. مارس أساليب السيطرة الفعالة على القلق</a:t>
            </a:r>
          </a:p>
        </p:txBody>
      </p:sp>
      <p:pic>
        <p:nvPicPr>
          <p:cNvPr id="5" name="Picture 4">
            <a:extLst>
              <a:ext uri="{FF2B5EF4-FFF2-40B4-BE49-F238E27FC236}">
                <a16:creationId xmlns:a16="http://schemas.microsoft.com/office/drawing/2014/main" id="{882F9CC3-35CF-2441-8DA6-B1F3DB92B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1456531"/>
            <a:ext cx="5857875" cy="4067969"/>
          </a:xfrm>
          <a:prstGeom prst="rect">
            <a:avLst/>
          </a:prstGeom>
        </p:spPr>
      </p:pic>
    </p:spTree>
    <p:extLst>
      <p:ext uri="{BB962C8B-B14F-4D97-AF65-F5344CB8AC3E}">
        <p14:creationId xmlns:p14="http://schemas.microsoft.com/office/powerpoint/2010/main" val="146636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60F8-F7AA-454E-8B4C-ADB2610EB424}"/>
              </a:ext>
            </a:extLst>
          </p:cNvPr>
          <p:cNvSpPr>
            <a:spLocks noGrp="1"/>
          </p:cNvSpPr>
          <p:nvPr>
            <p:ph type="title"/>
          </p:nvPr>
        </p:nvSpPr>
        <p:spPr>
          <a:xfrm>
            <a:off x="973034" y="136526"/>
            <a:ext cx="7886700" cy="611619"/>
          </a:xfrm>
        </p:spPr>
        <p:txBody>
          <a:bodyPr/>
          <a:lstStyle/>
          <a:p>
            <a:pPr algn="r" rtl="1"/>
            <a:r>
              <a:rPr lang="ar-SA" dirty="0"/>
              <a:t>أسئلة مهمة للإجابة عنها</a:t>
            </a:r>
          </a:p>
        </p:txBody>
      </p:sp>
      <p:sp>
        <p:nvSpPr>
          <p:cNvPr id="4" name="Text Placeholder 3">
            <a:extLst>
              <a:ext uri="{FF2B5EF4-FFF2-40B4-BE49-F238E27FC236}">
                <a16:creationId xmlns:a16="http://schemas.microsoft.com/office/drawing/2014/main" id="{78BA598B-3E58-EF40-9BCA-0A4B810308F0}"/>
              </a:ext>
            </a:extLst>
          </p:cNvPr>
          <p:cNvSpPr>
            <a:spLocks noGrp="1"/>
          </p:cNvSpPr>
          <p:nvPr>
            <p:ph type="body" sz="quarter" idx="10"/>
          </p:nvPr>
        </p:nvSpPr>
        <p:spPr>
          <a:xfrm>
            <a:off x="3182587" y="1115693"/>
            <a:ext cx="5341300" cy="5539107"/>
          </a:xfrm>
        </p:spPr>
        <p:txBody>
          <a:bodyPr/>
          <a:lstStyle/>
          <a:p>
            <a:pPr marL="514350" indent="-514350" algn="r" rtl="1">
              <a:spcAft>
                <a:spcPts val="1000"/>
              </a:spcAft>
              <a:buFont typeface="+mj-lt"/>
              <a:buAutoNum type="arabicPeriod"/>
            </a:pPr>
            <a:r>
              <a:rPr lang="ar-SA" dirty="0"/>
              <a:t>لماذا </a:t>
            </a:r>
            <a:r>
              <a:rPr lang="ar-JO" dirty="0"/>
              <a:t>يثيرعدم اليقين ا</a:t>
            </a:r>
            <a:r>
              <a:rPr lang="ar-SA" dirty="0"/>
              <a:t>لتوتر العصبي بشدة؟</a:t>
            </a:r>
          </a:p>
          <a:p>
            <a:pPr marL="514350" indent="-514350" algn="r" rtl="1">
              <a:spcAft>
                <a:spcPts val="1000"/>
              </a:spcAft>
              <a:buFont typeface="+mj-lt"/>
              <a:buAutoNum type="arabicPeriod"/>
            </a:pPr>
            <a:r>
              <a:rPr lang="ar-SA" dirty="0"/>
              <a:t>ما نوع ردود الفعل الناجمة عن التوتر العصبي التي نتوقع رؤيتها والتعرض لها؟</a:t>
            </a:r>
          </a:p>
          <a:p>
            <a:pPr marL="514350" indent="-514350" algn="r" rtl="1">
              <a:spcAft>
                <a:spcPts val="1000"/>
              </a:spcAft>
              <a:buFont typeface="+mj-lt"/>
              <a:buAutoNum type="arabicPeriod"/>
            </a:pPr>
            <a:r>
              <a:rPr lang="ar-SA" dirty="0"/>
              <a:t>ما الذي يمكننا فعله للسيطرة على التوتر العصبي وتعزيز المرونة خلال هذه الفترة؟</a:t>
            </a:r>
          </a:p>
          <a:p>
            <a:pPr marL="514350" indent="-514350" algn="r" rtl="1">
              <a:lnSpc>
                <a:spcPct val="100000"/>
              </a:lnSpc>
              <a:spcBef>
                <a:spcPts val="600"/>
              </a:spcBef>
              <a:spcAft>
                <a:spcPts val="600"/>
              </a:spcAft>
              <a:buFont typeface="+mj-lt"/>
              <a:buAutoNum type="arabicPeriod"/>
            </a:pPr>
            <a:endParaRPr lang="en-US" dirty="0"/>
          </a:p>
        </p:txBody>
      </p:sp>
      <p:pic>
        <p:nvPicPr>
          <p:cNvPr id="6" name="Picture 5">
            <a:extLst>
              <a:ext uri="{FF2B5EF4-FFF2-40B4-BE49-F238E27FC236}">
                <a16:creationId xmlns:a16="http://schemas.microsoft.com/office/drawing/2014/main" id="{B418DC27-8892-EC4F-BCAE-F75E1A90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707" y="1516540"/>
            <a:ext cx="3425825" cy="3425825"/>
          </a:xfrm>
          <a:prstGeom prst="rect">
            <a:avLst/>
          </a:prstGeom>
        </p:spPr>
      </p:pic>
    </p:spTree>
    <p:extLst>
      <p:ext uri="{BB962C8B-B14F-4D97-AF65-F5344CB8AC3E}">
        <p14:creationId xmlns:p14="http://schemas.microsoft.com/office/powerpoint/2010/main" val="9415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9. مارس أساليب السيطرة الفعالة على القلق</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marL="514350" indent="-514350" algn="r" rtl="1">
              <a:spcBef>
                <a:spcPts val="600"/>
              </a:spcBef>
              <a:spcAft>
                <a:spcPts val="600"/>
              </a:spcAft>
              <a:buFont typeface="+mj-lt"/>
              <a:buAutoNum type="arabicPeriod"/>
            </a:pPr>
            <a:r>
              <a:rPr lang="ar-SA" sz="3200"/>
              <a:t>التنفس العميق</a:t>
            </a:r>
          </a:p>
          <a:p>
            <a:pPr marL="514350" indent="-514350" algn="r" rtl="1">
              <a:spcBef>
                <a:spcPts val="600"/>
              </a:spcBef>
              <a:spcAft>
                <a:spcPts val="600"/>
              </a:spcAft>
              <a:buFont typeface="+mj-lt"/>
              <a:buAutoNum type="arabicPeriod"/>
            </a:pPr>
            <a:r>
              <a:rPr lang="ar-SA" sz="3200"/>
              <a:t>تركيز الانتباه على أمور معينة</a:t>
            </a:r>
          </a:p>
          <a:p>
            <a:pPr marL="514350" indent="-514350" algn="r" rtl="1">
              <a:spcBef>
                <a:spcPts val="600"/>
              </a:spcBef>
              <a:spcAft>
                <a:spcPts val="600"/>
              </a:spcAft>
              <a:buFont typeface="+mj-lt"/>
              <a:buAutoNum type="arabicPeriod"/>
            </a:pPr>
            <a:r>
              <a:rPr lang="ar-SA" sz="3200"/>
              <a:t>صرف الانتباه عن أمور معينة</a:t>
            </a:r>
          </a:p>
          <a:p>
            <a:pPr marL="514350" indent="-514350" algn="r" rtl="1">
              <a:spcBef>
                <a:spcPts val="600"/>
              </a:spcBef>
              <a:spcAft>
                <a:spcPts val="600"/>
              </a:spcAft>
              <a:buFont typeface="+mj-lt"/>
              <a:buAutoNum type="arabicPeriod"/>
            </a:pPr>
            <a:r>
              <a:rPr lang="ar-SA" sz="3200"/>
              <a:t>افعل الأشياء بيديك</a:t>
            </a:r>
          </a:p>
        </p:txBody>
      </p:sp>
      <p:pic>
        <p:nvPicPr>
          <p:cNvPr id="5" name="Picture 4">
            <a:extLst>
              <a:ext uri="{FF2B5EF4-FFF2-40B4-BE49-F238E27FC236}">
                <a16:creationId xmlns:a16="http://schemas.microsoft.com/office/drawing/2014/main" id="{30C8B89A-8737-224E-9DC5-8F31560D8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538" y="3824370"/>
            <a:ext cx="6304546" cy="2139626"/>
          </a:xfrm>
          <a:prstGeom prst="rect">
            <a:avLst/>
          </a:prstGeom>
        </p:spPr>
      </p:pic>
    </p:spTree>
    <p:extLst>
      <p:ext uri="{BB962C8B-B14F-4D97-AF65-F5344CB8AC3E}">
        <p14:creationId xmlns:p14="http://schemas.microsoft.com/office/powerpoint/2010/main" val="385069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10. الابتعاد عن آليات التأقلم عالية المخاطر</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algn="r" rtl="1">
              <a:spcBef>
                <a:spcPts val="600"/>
              </a:spcBef>
              <a:spcAft>
                <a:spcPts val="600"/>
              </a:spcAft>
            </a:pPr>
            <a:r>
              <a:rPr lang="ar-SA"/>
              <a:t>كن على دراية بزيادة الإغراء لاستخدام آليات تأقلم عالية المخاطر أو غير صحية مثل شرب الكحول، أو تدخين السجائر، أو استخدام مواد أخرى، أو الإفراط في تناول الطعام، أو الانخراط في ممارسات العلاقات الخطرة</a:t>
            </a:r>
          </a:p>
          <a:p>
            <a:pPr algn="r" rtl="1">
              <a:spcBef>
                <a:spcPts val="600"/>
              </a:spcBef>
              <a:spcAft>
                <a:spcPts val="600"/>
              </a:spcAft>
            </a:pPr>
            <a:r>
              <a:rPr lang="ar-SA"/>
              <a:t>الحد من الاستخدام</a:t>
            </a:r>
          </a:p>
        </p:txBody>
      </p:sp>
      <p:pic>
        <p:nvPicPr>
          <p:cNvPr id="5" name="Picture 4">
            <a:extLst>
              <a:ext uri="{FF2B5EF4-FFF2-40B4-BE49-F238E27FC236}">
                <a16:creationId xmlns:a16="http://schemas.microsoft.com/office/drawing/2014/main" id="{0876EA9C-E907-FF47-BBCF-C4DA84D03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845677"/>
            <a:ext cx="6572250" cy="1974333"/>
          </a:xfrm>
          <a:prstGeom prst="rect">
            <a:avLst/>
          </a:prstGeom>
        </p:spPr>
      </p:pic>
    </p:spTree>
    <p:extLst>
      <p:ext uri="{BB962C8B-B14F-4D97-AF65-F5344CB8AC3E}">
        <p14:creationId xmlns:p14="http://schemas.microsoft.com/office/powerpoint/2010/main" val="196649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11. تواصل مع مستشار</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461963" y="1146175"/>
            <a:ext cx="8239125" cy="5399004"/>
          </a:xfrm>
        </p:spPr>
        <p:txBody>
          <a:bodyPr/>
          <a:lstStyle/>
          <a:p>
            <a:pPr algn="r" rtl="1">
              <a:spcBef>
                <a:spcPts val="600"/>
              </a:spcBef>
              <a:spcAft>
                <a:spcPts val="600"/>
              </a:spcAft>
            </a:pPr>
            <a:r>
              <a:rPr lang="ar-SA" dirty="0"/>
              <a:t>تتوفر استشارة برنامج توفير المساعدة والصمود للموظف EARP الخاصة بك عن طريق الهاتف أو مكالمات الفيديو.</a:t>
            </a:r>
          </a:p>
          <a:p>
            <a:pPr algn="r" rtl="1">
              <a:spcBef>
                <a:spcPts val="600"/>
              </a:spcBef>
              <a:spcAft>
                <a:spcPts val="600"/>
              </a:spcAft>
            </a:pPr>
            <a:r>
              <a:rPr lang="ar-SA" dirty="0"/>
              <a:t>لطلب موعد، أرسل بريدًا إلكترونيًا إلى</a:t>
            </a:r>
            <a:r>
              <a:rPr lang="ar-SA" dirty="0">
                <a:hlinkClick r:id="rId3"/>
              </a:rPr>
              <a:t> IRC@konterrasupport.net</a:t>
            </a:r>
            <a:r>
              <a:rPr lang="ar-SA" dirty="0"/>
              <a:t> </a:t>
            </a:r>
          </a:p>
        </p:txBody>
      </p:sp>
      <p:pic>
        <p:nvPicPr>
          <p:cNvPr id="8" name="Picture 7">
            <a:extLst>
              <a:ext uri="{FF2B5EF4-FFF2-40B4-BE49-F238E27FC236}">
                <a16:creationId xmlns:a16="http://schemas.microsoft.com/office/drawing/2014/main" id="{9DE836F3-6BAB-104E-AF97-0F4F80F79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075" y="3361206"/>
            <a:ext cx="5254625" cy="2703044"/>
          </a:xfrm>
          <a:prstGeom prst="rect">
            <a:avLst/>
          </a:prstGeom>
        </p:spPr>
      </p:pic>
    </p:spTree>
    <p:extLst>
      <p:ext uri="{BB962C8B-B14F-4D97-AF65-F5344CB8AC3E}">
        <p14:creationId xmlns:p14="http://schemas.microsoft.com/office/powerpoint/2010/main" val="28040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89D6-8FD5-5845-93AB-A5F761E10676}"/>
              </a:ext>
            </a:extLst>
          </p:cNvPr>
          <p:cNvSpPr>
            <a:spLocks noGrp="1"/>
          </p:cNvSpPr>
          <p:nvPr>
            <p:ph type="title"/>
          </p:nvPr>
        </p:nvSpPr>
        <p:spPr>
          <a:xfrm>
            <a:off x="171450" y="136526"/>
            <a:ext cx="8972550" cy="611619"/>
          </a:xfrm>
        </p:spPr>
        <p:txBody>
          <a:bodyPr/>
          <a:lstStyle/>
          <a:p>
            <a:pPr algn="r" rtl="1"/>
            <a:r>
              <a:rPr lang="ar-SA"/>
              <a:t>ضع خطة: أجب على هذه الأسئلة…</a:t>
            </a:r>
          </a:p>
        </p:txBody>
      </p:sp>
      <p:sp>
        <p:nvSpPr>
          <p:cNvPr id="3" name="Text Placeholder 2">
            <a:extLst>
              <a:ext uri="{FF2B5EF4-FFF2-40B4-BE49-F238E27FC236}">
                <a16:creationId xmlns:a16="http://schemas.microsoft.com/office/drawing/2014/main" id="{E9887167-CA0C-7F49-92B2-C2C79841C5E2}"/>
              </a:ext>
            </a:extLst>
          </p:cNvPr>
          <p:cNvSpPr>
            <a:spLocks noGrp="1"/>
          </p:cNvSpPr>
          <p:nvPr>
            <p:ph type="body" sz="quarter" idx="10"/>
          </p:nvPr>
        </p:nvSpPr>
        <p:spPr>
          <a:xfrm>
            <a:off x="385763" y="1050925"/>
            <a:ext cx="8239125" cy="5399004"/>
          </a:xfrm>
        </p:spPr>
        <p:txBody>
          <a:bodyPr/>
          <a:lstStyle/>
          <a:p>
            <a:pPr marL="457200" lvl="0" indent="-457200" algn="r" rtl="1">
              <a:buFont typeface="+mj-lt"/>
              <a:buAutoNum type="arabicPeriod"/>
            </a:pPr>
            <a:r>
              <a:rPr lang="ar-SA" sz="2400"/>
              <a:t>ما نوع "الروتين" اليومي الذي أرغب في تنفيذه؟</a:t>
            </a:r>
          </a:p>
          <a:p>
            <a:pPr marL="457200" lvl="0" indent="-457200" algn="r" rtl="1">
              <a:buFont typeface="+mj-lt"/>
              <a:buAutoNum type="arabicPeriod"/>
            </a:pPr>
            <a:r>
              <a:rPr lang="ar-SA" sz="2400"/>
              <a:t>من هم أفراد الأسرة والأصدقاء الذين أريد التواصل معهم بشكل خاص في الأسبوعين المقبلين؟</a:t>
            </a:r>
          </a:p>
          <a:p>
            <a:pPr marL="457200" lvl="0" indent="-457200" algn="r" rtl="1">
              <a:buFont typeface="+mj-lt"/>
              <a:buAutoNum type="arabicPeriod"/>
            </a:pPr>
            <a:r>
              <a:rPr lang="ar-SA" sz="2400"/>
              <a:t>أين ومتى ساطّلع على الأخبار؟</a:t>
            </a:r>
          </a:p>
          <a:p>
            <a:pPr marL="457200" lvl="0" indent="-457200" algn="r" rtl="1">
              <a:buFont typeface="+mj-lt"/>
              <a:buAutoNum type="arabicPeriod"/>
            </a:pPr>
            <a:r>
              <a:rPr lang="ar-SA" sz="2400"/>
              <a:t>كيف سأمارس بعض التمارين الرياضية هذا الأسبوع؟</a:t>
            </a:r>
          </a:p>
          <a:p>
            <a:pPr marL="457200" lvl="0" indent="-457200" algn="r" rtl="1">
              <a:buFont typeface="+mj-lt"/>
              <a:buAutoNum type="arabicPeriod"/>
            </a:pPr>
            <a:r>
              <a:rPr lang="ar-SA" sz="2400"/>
              <a:t>ماذا سأفعل للاستمتاع بوقتي؟</a:t>
            </a:r>
          </a:p>
          <a:p>
            <a:pPr marL="457200" lvl="0" indent="-457200" algn="r" rtl="1">
              <a:buFont typeface="+mj-lt"/>
              <a:buAutoNum type="arabicPeriod"/>
            </a:pPr>
            <a:r>
              <a:rPr lang="ar-SA" sz="2400"/>
              <a:t>ماذا سأفعل لمساعدة نفسي على الابتعاد عن أجواء العمل؟</a:t>
            </a:r>
          </a:p>
          <a:p>
            <a:pPr marL="457200" lvl="0" indent="-457200" algn="r" rtl="1">
              <a:buFont typeface="+mj-lt"/>
              <a:buAutoNum type="arabicPeriod"/>
            </a:pPr>
            <a:r>
              <a:rPr lang="ar-SA" sz="2400"/>
              <a:t>هل أحجز موعدًا لجلسة استشارية؟ ما الأمور التي يُفضل مناقشتها مع مستشار أو مدرب؟</a:t>
            </a:r>
          </a:p>
          <a:p>
            <a:pPr marL="457200" lvl="0" indent="-457200" algn="r" rtl="1">
              <a:buFont typeface="+mj-lt"/>
              <a:buAutoNum type="arabicPeriod"/>
            </a:pPr>
            <a:r>
              <a:rPr lang="ar-SA" sz="2400"/>
              <a:t>ما هي الأساليب التي ينبغي أن أجربها أولاً إذا وجدت نفسي أشعر بالقلق، أو التشتيت، أو الارتباك الشديد؟</a:t>
            </a:r>
          </a:p>
          <a:p>
            <a:pPr algn="r" rtl="1">
              <a:spcBef>
                <a:spcPts val="600"/>
              </a:spcBef>
              <a:spcAft>
                <a:spcPts val="600"/>
              </a:spcAft>
            </a:pPr>
            <a:endParaRPr lang="en-US" dirty="0"/>
          </a:p>
        </p:txBody>
      </p:sp>
    </p:spTree>
    <p:extLst>
      <p:ext uri="{BB962C8B-B14F-4D97-AF65-F5344CB8AC3E}">
        <p14:creationId xmlns:p14="http://schemas.microsoft.com/office/powerpoint/2010/main" val="37122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08FE-CA8B-3641-9F4F-251B270385A5}"/>
              </a:ext>
            </a:extLst>
          </p:cNvPr>
          <p:cNvSpPr>
            <a:spLocks noGrp="1"/>
          </p:cNvSpPr>
          <p:nvPr>
            <p:ph type="title"/>
          </p:nvPr>
        </p:nvSpPr>
        <p:spPr/>
        <p:txBody>
          <a:bodyPr/>
          <a:lstStyle/>
          <a:p>
            <a:pPr algn="r" rtl="1"/>
            <a:r>
              <a:rPr lang="ar-SA"/>
              <a:t>موارد دعم الموظفين الإضافية</a:t>
            </a:r>
          </a:p>
        </p:txBody>
      </p:sp>
      <p:sp>
        <p:nvSpPr>
          <p:cNvPr id="3" name="Text Placeholder 2">
            <a:extLst>
              <a:ext uri="{FF2B5EF4-FFF2-40B4-BE49-F238E27FC236}">
                <a16:creationId xmlns:a16="http://schemas.microsoft.com/office/drawing/2014/main" id="{949F7B81-310D-1948-8EA3-9391106509F6}"/>
              </a:ext>
            </a:extLst>
          </p:cNvPr>
          <p:cNvSpPr>
            <a:spLocks noGrp="1"/>
          </p:cNvSpPr>
          <p:nvPr>
            <p:ph type="body" sz="quarter" idx="10"/>
          </p:nvPr>
        </p:nvSpPr>
        <p:spPr>
          <a:xfrm>
            <a:off x="461963" y="1146175"/>
            <a:ext cx="8239125" cy="4941804"/>
          </a:xfrm>
        </p:spPr>
        <p:txBody>
          <a:bodyPr/>
          <a:lstStyle/>
          <a:p>
            <a:pPr rtl="1"/>
            <a:r>
              <a:rPr lang="ar-OM" dirty="0"/>
              <a:t>موارد</a:t>
            </a:r>
            <a:r>
              <a:rPr lang="ar-JO"/>
              <a:t> و خدمات</a:t>
            </a:r>
            <a:r>
              <a:rPr lang="ar-OM"/>
              <a:t> </a:t>
            </a:r>
            <a:r>
              <a:rPr lang="ar-OM" dirty="0"/>
              <a:t>لموظفي لجنة الإنقاذ الدولية على صفحة "واجب العناية" </a:t>
            </a:r>
            <a:r>
              <a:rPr lang="ar-OM" dirty="0">
                <a:hlinkClick r:id="rId3"/>
              </a:rPr>
              <a:t>https://doc.rescue.org</a:t>
            </a:r>
            <a:endParaRPr lang="ar-OM" dirty="0"/>
          </a:p>
          <a:p>
            <a:pPr rtl="1"/>
            <a:r>
              <a:rPr lang="ar-OM" dirty="0"/>
              <a:t>موارد الرعاية الذاتية والإدارة (بما في ذلك تسجيلات الندوات المقامة عبر الإنترنت المجانية وVODCASTS) على موقع ويب مجموعة KonTerra: </a:t>
            </a:r>
            <a:r>
              <a:rPr lang="ar-OM" dirty="0">
                <a:hlinkClick r:id="rId4"/>
              </a:rPr>
              <a:t>http://www.konterragroup.net</a:t>
            </a:r>
            <a:endParaRPr lang="ar-OM" dirty="0"/>
          </a:p>
          <a:p>
            <a:pPr algn="r" rtl="1"/>
            <a:r>
              <a:rPr lang="ar-OM" dirty="0"/>
              <a:t>أرسل الأسئلة المتعلقة بالصحة بالبريد الإلكتروني إلى خط دعم مساعدة موظفي لجنة الإنقاذ الدولية على: </a:t>
            </a:r>
            <a:r>
              <a:rPr lang="ar-OM" dirty="0">
                <a:hlinkClick r:id="rId5"/>
              </a:rPr>
              <a:t>DutyOfCare@rescue.org</a:t>
            </a:r>
            <a:r>
              <a:rPr lang="ar-OM" dirty="0"/>
              <a:t> </a:t>
            </a:r>
          </a:p>
          <a:p>
            <a:pPr algn="r" rtl="1"/>
            <a:endParaRPr lang="ar-OM" dirty="0"/>
          </a:p>
        </p:txBody>
      </p:sp>
    </p:spTree>
    <p:extLst>
      <p:ext uri="{BB962C8B-B14F-4D97-AF65-F5344CB8AC3E}">
        <p14:creationId xmlns:p14="http://schemas.microsoft.com/office/powerpoint/2010/main" val="256888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E39B-5EBD-0244-B65B-48A4B9DDA89E}"/>
              </a:ext>
            </a:extLst>
          </p:cNvPr>
          <p:cNvSpPr>
            <a:spLocks noGrp="1"/>
          </p:cNvSpPr>
          <p:nvPr>
            <p:ph type="ctrTitle"/>
          </p:nvPr>
        </p:nvSpPr>
        <p:spPr>
          <a:xfrm>
            <a:off x="685800" y="2850263"/>
            <a:ext cx="7772400" cy="1694415"/>
          </a:xfrm>
        </p:spPr>
        <p:txBody>
          <a:bodyPr/>
          <a:lstStyle/>
          <a:p>
            <a:pPr algn="r"/>
            <a:r>
              <a:rPr lang="ar-SA" dirty="0"/>
              <a:t>1. لماذا </a:t>
            </a:r>
            <a:r>
              <a:rPr lang="ar-JO" dirty="0"/>
              <a:t>يثيرعدم اليقين ا</a:t>
            </a:r>
            <a:r>
              <a:rPr lang="ar-SA" dirty="0"/>
              <a:t>لتوتر العصبي بشدة؟</a:t>
            </a:r>
            <a:br>
              <a:rPr lang="ar-SA" dirty="0"/>
            </a:br>
            <a:endParaRPr lang="ar-SA" dirty="0"/>
          </a:p>
        </p:txBody>
      </p:sp>
      <p:pic>
        <p:nvPicPr>
          <p:cNvPr id="5" name="Picture 4">
            <a:extLst>
              <a:ext uri="{FF2B5EF4-FFF2-40B4-BE49-F238E27FC236}">
                <a16:creationId xmlns:a16="http://schemas.microsoft.com/office/drawing/2014/main"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0970" y="86265"/>
            <a:ext cx="1301152" cy="1301152"/>
          </a:xfrm>
          <a:prstGeom prst="rect">
            <a:avLst/>
          </a:prstGeom>
        </p:spPr>
      </p:pic>
    </p:spTree>
    <p:extLst>
      <p:ext uri="{BB962C8B-B14F-4D97-AF65-F5344CB8AC3E}">
        <p14:creationId xmlns:p14="http://schemas.microsoft.com/office/powerpoint/2010/main" val="7289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B6CE-1696-1A41-9C34-657970B5C1FA}"/>
              </a:ext>
            </a:extLst>
          </p:cNvPr>
          <p:cNvSpPr>
            <a:spLocks noGrp="1"/>
          </p:cNvSpPr>
          <p:nvPr>
            <p:ph type="title"/>
          </p:nvPr>
        </p:nvSpPr>
        <p:spPr/>
        <p:txBody>
          <a:bodyPr/>
          <a:lstStyle/>
          <a:p>
            <a:pPr algn="r" rtl="1"/>
            <a:r>
              <a:rPr lang="ar-SA" dirty="0"/>
              <a:t>عوامل </a:t>
            </a:r>
            <a:r>
              <a:rPr lang="ar-JO" dirty="0"/>
              <a:t>عدم اليقين </a:t>
            </a:r>
            <a:r>
              <a:rPr lang="ar-SA" dirty="0"/>
              <a:t>مثيرًا للتوتر العصبي</a:t>
            </a:r>
          </a:p>
        </p:txBody>
      </p:sp>
      <p:sp>
        <p:nvSpPr>
          <p:cNvPr id="3" name="Text Placeholder 2">
            <a:extLst>
              <a:ext uri="{FF2B5EF4-FFF2-40B4-BE49-F238E27FC236}">
                <a16:creationId xmlns:a16="http://schemas.microsoft.com/office/drawing/2014/main" id="{430C9308-16C4-AD49-8527-CB011086C81B}"/>
              </a:ext>
            </a:extLst>
          </p:cNvPr>
          <p:cNvSpPr>
            <a:spLocks noGrp="1"/>
          </p:cNvSpPr>
          <p:nvPr>
            <p:ph type="body" sz="quarter" idx="10"/>
          </p:nvPr>
        </p:nvSpPr>
        <p:spPr>
          <a:xfrm>
            <a:off x="3890963" y="1146175"/>
            <a:ext cx="4615363" cy="4701172"/>
          </a:xfrm>
        </p:spPr>
        <p:txBody>
          <a:bodyPr/>
          <a:lstStyle/>
          <a:p>
            <a:pPr marL="661988" indent="-661988" algn="r" rtl="1">
              <a:spcBef>
                <a:spcPts val="600"/>
              </a:spcBef>
              <a:spcAft>
                <a:spcPts val="600"/>
              </a:spcAft>
              <a:buFont typeface="Wingdings" panose="05000000000000000000" pitchFamily="2" charset="2"/>
              <a:buChar char="×"/>
              <a:tabLst>
                <a:tab pos="569913" algn="r"/>
              </a:tabLst>
            </a:pPr>
            <a:r>
              <a:rPr lang="ar-SA" sz="2800" dirty="0"/>
              <a:t>تغييرات مفاجئة وكبيرة </a:t>
            </a:r>
            <a:endParaRPr lang="ar-JO" sz="2800" dirty="0"/>
          </a:p>
          <a:p>
            <a:pPr marL="661988" indent="-661988" algn="r" rtl="1">
              <a:spcBef>
                <a:spcPts val="600"/>
              </a:spcBef>
              <a:spcAft>
                <a:spcPts val="600"/>
              </a:spcAft>
              <a:buFont typeface="Wingdings" panose="05000000000000000000" pitchFamily="2" charset="2"/>
              <a:buChar char="×"/>
              <a:tabLst>
                <a:tab pos="569913" algn="r"/>
              </a:tabLst>
            </a:pPr>
            <a:r>
              <a:rPr lang="ar-SA" sz="2800" dirty="0"/>
              <a:t>الكثير من الأشياء التي لا نستطيع التحكم فيها</a:t>
            </a:r>
          </a:p>
          <a:p>
            <a:pPr marL="661988" indent="-661988" algn="r" rtl="1">
              <a:spcBef>
                <a:spcPts val="600"/>
              </a:spcBef>
              <a:spcAft>
                <a:spcPts val="600"/>
              </a:spcAft>
              <a:buFont typeface="Wingdings" panose="05000000000000000000" pitchFamily="2" charset="2"/>
              <a:buChar char="×"/>
              <a:tabLst>
                <a:tab pos="569913" algn="r"/>
              </a:tabLst>
            </a:pPr>
            <a:r>
              <a:rPr lang="ar-SA" sz="2800" dirty="0"/>
              <a:t>التأثير على العديد من جوانب الحياة القَيِّمَة والمؤدية للاستقرار في نفس الوقت</a:t>
            </a:r>
          </a:p>
          <a:p>
            <a:pPr marL="549275" indent="-641350" algn="r" rtl="1">
              <a:spcBef>
                <a:spcPts val="600"/>
              </a:spcBef>
              <a:spcAft>
                <a:spcPts val="600"/>
              </a:spcAft>
              <a:buFont typeface="Wingdings" panose="05000000000000000000" pitchFamily="2" charset="2"/>
              <a:buChar char="×"/>
              <a:tabLst>
                <a:tab pos="569913" algn="r"/>
              </a:tabLst>
            </a:pPr>
            <a:endParaRPr lang="en-US" dirty="0"/>
          </a:p>
        </p:txBody>
      </p:sp>
      <p:pic>
        <p:nvPicPr>
          <p:cNvPr id="5" name="Picture 4">
            <a:extLst>
              <a:ext uri="{FF2B5EF4-FFF2-40B4-BE49-F238E27FC236}">
                <a16:creationId xmlns:a16="http://schemas.microsoft.com/office/drawing/2014/main" id="{2FD75F19-A7EF-DD46-A86B-601D5650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3" y="1608137"/>
            <a:ext cx="3429000" cy="3429000"/>
          </a:xfrm>
          <a:prstGeom prst="rect">
            <a:avLst/>
          </a:prstGeom>
        </p:spPr>
      </p:pic>
    </p:spTree>
    <p:extLst>
      <p:ext uri="{BB962C8B-B14F-4D97-AF65-F5344CB8AC3E}">
        <p14:creationId xmlns:p14="http://schemas.microsoft.com/office/powerpoint/2010/main" val="21900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E39B-5EBD-0244-B65B-48A4B9DDA89E}"/>
              </a:ext>
            </a:extLst>
          </p:cNvPr>
          <p:cNvSpPr>
            <a:spLocks noGrp="1"/>
          </p:cNvSpPr>
          <p:nvPr>
            <p:ph type="ctrTitle"/>
          </p:nvPr>
        </p:nvSpPr>
        <p:spPr>
          <a:xfrm>
            <a:off x="709863" y="2729947"/>
            <a:ext cx="7772400" cy="1694415"/>
          </a:xfrm>
        </p:spPr>
        <p:txBody>
          <a:bodyPr/>
          <a:lstStyle/>
          <a:p>
            <a:pPr rtl="1"/>
            <a:r>
              <a:rPr lang="ar-SA" dirty="0"/>
              <a:t>2.</a:t>
            </a:r>
            <a:r>
              <a:rPr lang="en-US" dirty="0"/>
              <a:t> </a:t>
            </a:r>
            <a:r>
              <a:rPr lang="ar-SA" dirty="0"/>
              <a:t>ما نوع ردود الفعل الناجمة عن التوتر العصبي التي نتوقع رؤيتها والتعرض لها؟</a:t>
            </a:r>
          </a:p>
        </p:txBody>
      </p:sp>
      <p:pic>
        <p:nvPicPr>
          <p:cNvPr id="5" name="Picture 4">
            <a:extLst>
              <a:ext uri="{FF2B5EF4-FFF2-40B4-BE49-F238E27FC236}">
                <a16:creationId xmlns:a16="http://schemas.microsoft.com/office/drawing/2014/main"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0658" y="86265"/>
            <a:ext cx="1301152" cy="1301152"/>
          </a:xfrm>
          <a:prstGeom prst="rect">
            <a:avLst/>
          </a:prstGeom>
        </p:spPr>
      </p:pic>
    </p:spTree>
    <p:extLst>
      <p:ext uri="{BB962C8B-B14F-4D97-AF65-F5344CB8AC3E}">
        <p14:creationId xmlns:p14="http://schemas.microsoft.com/office/powerpoint/2010/main" val="118511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F2CB-7B4B-6949-B198-052C0DA8DD5E}"/>
              </a:ext>
            </a:extLst>
          </p:cNvPr>
          <p:cNvSpPr>
            <a:spLocks noGrp="1"/>
          </p:cNvSpPr>
          <p:nvPr>
            <p:ph type="title"/>
          </p:nvPr>
        </p:nvSpPr>
        <p:spPr/>
        <p:txBody>
          <a:bodyPr/>
          <a:lstStyle/>
          <a:p>
            <a:pPr algn="r" rtl="1"/>
            <a:r>
              <a:rPr lang="ar-SA" dirty="0"/>
              <a:t>ردود الفعل الشائعة أثناء</a:t>
            </a:r>
            <a:r>
              <a:rPr lang="ar-JO" dirty="0"/>
              <a:t> فترات</a:t>
            </a:r>
            <a:r>
              <a:rPr lang="ar-SA" dirty="0"/>
              <a:t> </a:t>
            </a:r>
            <a:r>
              <a:rPr lang="ar-JO" dirty="0"/>
              <a:t>عدم اليقين</a:t>
            </a:r>
            <a:r>
              <a:rPr lang="ar-SA" dirty="0"/>
              <a:t>(I)</a:t>
            </a:r>
          </a:p>
        </p:txBody>
      </p:sp>
      <p:sp>
        <p:nvSpPr>
          <p:cNvPr id="3" name="Text Placeholder 2">
            <a:extLst>
              <a:ext uri="{FF2B5EF4-FFF2-40B4-BE49-F238E27FC236}">
                <a16:creationId xmlns:a16="http://schemas.microsoft.com/office/drawing/2014/main" id="{949ABD34-6B79-4748-A721-8CF7D8D4CD61}"/>
              </a:ext>
            </a:extLst>
          </p:cNvPr>
          <p:cNvSpPr>
            <a:spLocks noGrp="1"/>
          </p:cNvSpPr>
          <p:nvPr>
            <p:ph type="body" sz="quarter" idx="10"/>
          </p:nvPr>
        </p:nvSpPr>
        <p:spPr>
          <a:xfrm>
            <a:off x="461963" y="1146175"/>
            <a:ext cx="8239125" cy="4941804"/>
          </a:xfrm>
        </p:spPr>
        <p:txBody>
          <a:bodyPr/>
          <a:lstStyle/>
          <a:p>
            <a:pPr lvl="0" algn="r" rtl="1">
              <a:spcBef>
                <a:spcPts val="600"/>
              </a:spcBef>
              <a:spcAft>
                <a:spcPts val="600"/>
              </a:spcAft>
            </a:pPr>
            <a:r>
              <a:rPr lang="ar-SA" sz="2400" dirty="0"/>
              <a:t>الشعور بالقلق، والانزعاج، والتوتر أكثر من المعتاد</a:t>
            </a:r>
          </a:p>
          <a:p>
            <a:pPr lvl="0" algn="r" rtl="1">
              <a:spcBef>
                <a:spcPts val="600"/>
              </a:spcBef>
              <a:spcAft>
                <a:spcPts val="600"/>
              </a:spcAft>
            </a:pPr>
            <a:r>
              <a:rPr lang="ar-SA" sz="2400" dirty="0"/>
              <a:t>الشعور بالتشتت، والقلق، وعدم القدرة على التركيز في أي شيء بشكل جيد، أو لفترة طويلة </a:t>
            </a:r>
            <a:endParaRPr lang="ar-JO" sz="2400" dirty="0"/>
          </a:p>
          <a:p>
            <a:pPr lvl="0" algn="r" rtl="1">
              <a:spcBef>
                <a:spcPts val="600"/>
              </a:spcBef>
              <a:spcAft>
                <a:spcPts val="600"/>
              </a:spcAft>
            </a:pPr>
            <a:r>
              <a:rPr lang="ar-SA" sz="2400" dirty="0"/>
              <a:t>تجد نفسك تفكر في </a:t>
            </a:r>
            <a:r>
              <a:rPr lang="ar-JO" sz="2400" dirty="0"/>
              <a:t>حالة عدم اليقين </a:t>
            </a:r>
            <a:r>
              <a:rPr lang="ar-SA" sz="2400" dirty="0"/>
              <a:t>حتى عندما تحاول التركيز على أشياء أخرى</a:t>
            </a:r>
          </a:p>
          <a:p>
            <a:pPr lvl="0" algn="r" rtl="1">
              <a:spcBef>
                <a:spcPts val="600"/>
              </a:spcBef>
              <a:spcAft>
                <a:spcPts val="600"/>
              </a:spcAft>
            </a:pPr>
            <a:r>
              <a:rPr lang="ar-SA" sz="2400" dirty="0"/>
              <a:t>الرغبة في البحث ومعرفة كل ما تستطيع حول ما يتكشف من أمور</a:t>
            </a:r>
          </a:p>
          <a:p>
            <a:pPr lvl="0" algn="r" rtl="1">
              <a:spcBef>
                <a:spcPts val="600"/>
              </a:spcBef>
              <a:spcAft>
                <a:spcPts val="600"/>
              </a:spcAft>
            </a:pPr>
            <a:r>
              <a:rPr lang="ar-SA" sz="2400" dirty="0"/>
              <a:t>شعور عام بأن تكون في حالة تأهب قصوى و"نشاط متزايد". يمكن أن تتبع فترات الطاقة العالية أو تتخللها فترات "انهيار" (تعب مفاجئ وشعور بالإرهاق أو العجز)</a:t>
            </a:r>
          </a:p>
          <a:p>
            <a:pPr algn="r" rtl="1">
              <a:spcBef>
                <a:spcPts val="600"/>
              </a:spcBef>
              <a:spcAft>
                <a:spcPts val="600"/>
              </a:spcAft>
            </a:pPr>
            <a:endParaRPr lang="en-US" dirty="0"/>
          </a:p>
        </p:txBody>
      </p:sp>
    </p:spTree>
    <p:extLst>
      <p:ext uri="{BB962C8B-B14F-4D97-AF65-F5344CB8AC3E}">
        <p14:creationId xmlns:p14="http://schemas.microsoft.com/office/powerpoint/2010/main" val="34174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F2CB-7B4B-6949-B198-052C0DA8DD5E}"/>
              </a:ext>
            </a:extLst>
          </p:cNvPr>
          <p:cNvSpPr>
            <a:spLocks noGrp="1"/>
          </p:cNvSpPr>
          <p:nvPr>
            <p:ph type="title"/>
          </p:nvPr>
        </p:nvSpPr>
        <p:spPr/>
        <p:txBody>
          <a:bodyPr/>
          <a:lstStyle/>
          <a:p>
            <a:pPr algn="r" rtl="1"/>
            <a:r>
              <a:rPr lang="ar-SA" dirty="0"/>
              <a:t>ردود الفعل الشائعة أثناء </a:t>
            </a:r>
            <a:r>
              <a:rPr lang="ar-JO" dirty="0"/>
              <a:t>فترات عدم اليقين</a:t>
            </a:r>
            <a:r>
              <a:rPr lang="ar-SA" dirty="0"/>
              <a:t>(II)</a:t>
            </a:r>
          </a:p>
        </p:txBody>
      </p:sp>
      <p:sp>
        <p:nvSpPr>
          <p:cNvPr id="3" name="Text Placeholder 2">
            <a:extLst>
              <a:ext uri="{FF2B5EF4-FFF2-40B4-BE49-F238E27FC236}">
                <a16:creationId xmlns:a16="http://schemas.microsoft.com/office/drawing/2014/main" id="{949ABD34-6B79-4748-A721-8CF7D8D4CD61}"/>
              </a:ext>
            </a:extLst>
          </p:cNvPr>
          <p:cNvSpPr>
            <a:spLocks noGrp="1"/>
          </p:cNvSpPr>
          <p:nvPr>
            <p:ph type="body" sz="quarter" idx="10"/>
          </p:nvPr>
        </p:nvSpPr>
        <p:spPr/>
        <p:txBody>
          <a:bodyPr/>
          <a:lstStyle/>
          <a:p>
            <a:pPr lvl="0" algn="r" rtl="1">
              <a:spcBef>
                <a:spcPts val="600"/>
              </a:spcBef>
              <a:spcAft>
                <a:spcPts val="600"/>
              </a:spcAft>
            </a:pPr>
            <a:r>
              <a:rPr lang="ar-SA" sz="2400" dirty="0"/>
              <a:t>وجود صعوبة في النوم بشكل جيد</a:t>
            </a:r>
          </a:p>
          <a:p>
            <a:pPr lvl="0" algn="r" rtl="1">
              <a:spcBef>
                <a:spcPts val="600"/>
              </a:spcBef>
              <a:spcAft>
                <a:spcPts val="600"/>
              </a:spcAft>
            </a:pPr>
            <a:r>
              <a:rPr lang="ar-SA" sz="2400" dirty="0"/>
              <a:t>الشغف بالمزيد من الأشياء غير الصحية أو الخطيرة التي يمكننا استخدامها لمساعدة أنفسنا في التغلب التوتر العصبي والشَدّ (مثل تناول الكحول، وتدخين السجائر)</a:t>
            </a:r>
          </a:p>
          <a:p>
            <a:pPr algn="r" rtl="1">
              <a:spcBef>
                <a:spcPts val="600"/>
              </a:spcBef>
              <a:spcAft>
                <a:spcPts val="600"/>
              </a:spcAft>
            </a:pPr>
            <a:endParaRPr lang="en-US" dirty="0"/>
          </a:p>
        </p:txBody>
      </p:sp>
    </p:spTree>
    <p:extLst>
      <p:ext uri="{BB962C8B-B14F-4D97-AF65-F5344CB8AC3E}">
        <p14:creationId xmlns:p14="http://schemas.microsoft.com/office/powerpoint/2010/main" val="99048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9EAE-6FF5-7445-80DB-B1B39FF7358C}"/>
              </a:ext>
            </a:extLst>
          </p:cNvPr>
          <p:cNvSpPr>
            <a:spLocks noGrp="1"/>
          </p:cNvSpPr>
          <p:nvPr>
            <p:ph type="title"/>
          </p:nvPr>
        </p:nvSpPr>
        <p:spPr>
          <a:xfrm>
            <a:off x="171450" y="136526"/>
            <a:ext cx="8731918" cy="611619"/>
          </a:xfrm>
        </p:spPr>
        <p:txBody>
          <a:bodyPr/>
          <a:lstStyle/>
          <a:p>
            <a:pPr algn="r" rtl="1"/>
            <a:r>
              <a:rPr lang="ar-SA" dirty="0"/>
              <a:t>ردود الفعل الشائعة التي تنتج بمرور الوقت وأثناء </a:t>
            </a:r>
            <a:r>
              <a:rPr lang="ar-JO" dirty="0"/>
              <a:t>فترات عدم اليقين</a:t>
            </a:r>
            <a:r>
              <a:rPr lang="ar-SA" dirty="0"/>
              <a:t> (I)</a:t>
            </a:r>
          </a:p>
        </p:txBody>
      </p:sp>
      <p:sp>
        <p:nvSpPr>
          <p:cNvPr id="3" name="Text Placeholder 2">
            <a:extLst>
              <a:ext uri="{FF2B5EF4-FFF2-40B4-BE49-F238E27FC236}">
                <a16:creationId xmlns:a16="http://schemas.microsoft.com/office/drawing/2014/main" id="{7D47E14F-A077-1C4F-9983-97749B7F008F}"/>
              </a:ext>
            </a:extLst>
          </p:cNvPr>
          <p:cNvSpPr>
            <a:spLocks noGrp="1"/>
          </p:cNvSpPr>
          <p:nvPr>
            <p:ph type="body" sz="quarter" idx="10"/>
          </p:nvPr>
        </p:nvSpPr>
        <p:spPr>
          <a:xfrm>
            <a:off x="461963" y="1146175"/>
            <a:ext cx="8239125" cy="5471193"/>
          </a:xfrm>
        </p:spPr>
        <p:txBody>
          <a:bodyPr/>
          <a:lstStyle/>
          <a:p>
            <a:pPr lvl="0" algn="r" rtl="1">
              <a:spcBef>
                <a:spcPts val="600"/>
              </a:spcBef>
              <a:spcAft>
                <a:spcPts val="600"/>
              </a:spcAft>
            </a:pPr>
            <a:r>
              <a:rPr lang="ar-SA" sz="2400" dirty="0"/>
              <a:t>حزن وخسارة متعلقان بتأثير هذ</a:t>
            </a:r>
            <a:r>
              <a:rPr lang="ar-JO" sz="2400" dirty="0"/>
              <a:t>ا الوضع</a:t>
            </a:r>
            <a:endParaRPr lang="ar-SA" sz="2400" dirty="0"/>
          </a:p>
          <a:p>
            <a:pPr lvl="0" algn="r" rtl="1">
              <a:spcBef>
                <a:spcPts val="600"/>
              </a:spcBef>
              <a:spcAft>
                <a:spcPts val="600"/>
              </a:spcAft>
            </a:pPr>
            <a:r>
              <a:rPr lang="ar-SA" sz="2400" dirty="0"/>
              <a:t>غضب تجاه أي شخص يُنظر إليه على أنه "مسؤول" عن الأزمة (أو أي شخص يسيء التعامل معها)</a:t>
            </a:r>
          </a:p>
          <a:p>
            <a:pPr algn="r" rtl="1">
              <a:spcBef>
                <a:spcPts val="600"/>
              </a:spcBef>
              <a:spcAft>
                <a:spcPts val="600"/>
              </a:spcAft>
            </a:pPr>
            <a:r>
              <a:rPr lang="ar-SA" sz="2400" dirty="0"/>
              <a:t>الشعور بالارتباك وكأنك تفقد مسار الخط الزمني </a:t>
            </a:r>
          </a:p>
          <a:p>
            <a:pPr lvl="0" algn="r" rtl="1">
              <a:spcBef>
                <a:spcPts val="600"/>
              </a:spcBef>
              <a:spcAft>
                <a:spcPts val="600"/>
              </a:spcAft>
            </a:pPr>
            <a:r>
              <a:rPr lang="ar-SA" sz="2400" dirty="0"/>
              <a:t>الشعور باللامبالاة والانفصال وكأنك تقوم بعمل روتيني بلا حماسة</a:t>
            </a:r>
          </a:p>
          <a:p>
            <a:pPr algn="r" rtl="1">
              <a:spcBef>
                <a:spcPts val="600"/>
              </a:spcBef>
              <a:spcAft>
                <a:spcPts val="600"/>
              </a:spcAft>
            </a:pPr>
            <a:r>
              <a:rPr lang="ar-SA" sz="2400" dirty="0"/>
              <a:t>تقلبات سريعة في المشاعر (على سبيل المثال، من الامتنان إلى الحزن، من الهدوء إلى القلق)</a:t>
            </a:r>
          </a:p>
          <a:p>
            <a:pPr lvl="0" algn="r" rtl="1">
              <a:spcBef>
                <a:spcPts val="600"/>
              </a:spcBef>
              <a:spcAft>
                <a:spcPts val="600"/>
              </a:spcAft>
            </a:pPr>
            <a:r>
              <a:rPr lang="ar-SA" sz="2400" dirty="0"/>
              <a:t>ملل، وأرق، وتهيج</a:t>
            </a:r>
          </a:p>
          <a:p>
            <a:pPr lvl="0" algn="r" rtl="1">
              <a:spcBef>
                <a:spcPts val="600"/>
              </a:spcBef>
              <a:spcAft>
                <a:spcPts val="600"/>
              </a:spcAft>
            </a:pPr>
            <a:endParaRPr lang="en-US" sz="2400" dirty="0"/>
          </a:p>
          <a:p>
            <a:pPr algn="r" rtl="1">
              <a:spcBef>
                <a:spcPts val="600"/>
              </a:spcBef>
              <a:spcAft>
                <a:spcPts val="600"/>
              </a:spcAft>
            </a:pPr>
            <a:endParaRPr lang="en-US" sz="2400" dirty="0"/>
          </a:p>
        </p:txBody>
      </p:sp>
    </p:spTree>
    <p:extLst>
      <p:ext uri="{BB962C8B-B14F-4D97-AF65-F5344CB8AC3E}">
        <p14:creationId xmlns:p14="http://schemas.microsoft.com/office/powerpoint/2010/main" val="368694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9EAE-6FF5-7445-80DB-B1B39FF7358C}"/>
              </a:ext>
            </a:extLst>
          </p:cNvPr>
          <p:cNvSpPr>
            <a:spLocks noGrp="1"/>
          </p:cNvSpPr>
          <p:nvPr>
            <p:ph type="title"/>
          </p:nvPr>
        </p:nvSpPr>
        <p:spPr>
          <a:xfrm>
            <a:off x="171450" y="136526"/>
            <a:ext cx="8731918" cy="611619"/>
          </a:xfrm>
        </p:spPr>
        <p:txBody>
          <a:bodyPr/>
          <a:lstStyle/>
          <a:p>
            <a:pPr algn="r" rtl="1"/>
            <a:r>
              <a:rPr lang="ar-SA" dirty="0"/>
              <a:t>ردود الفعل الشائعة التي تنتج بمرور الوقت وأثناء </a:t>
            </a:r>
            <a:r>
              <a:rPr lang="ar-JO" dirty="0"/>
              <a:t>فترات عدم اليقين</a:t>
            </a:r>
            <a:r>
              <a:rPr lang="ar-SA" dirty="0"/>
              <a:t> (II)</a:t>
            </a:r>
          </a:p>
        </p:txBody>
      </p:sp>
      <p:sp>
        <p:nvSpPr>
          <p:cNvPr id="3" name="Text Placeholder 2">
            <a:extLst>
              <a:ext uri="{FF2B5EF4-FFF2-40B4-BE49-F238E27FC236}">
                <a16:creationId xmlns:a16="http://schemas.microsoft.com/office/drawing/2014/main" id="{7D47E14F-A077-1C4F-9983-97749B7F008F}"/>
              </a:ext>
            </a:extLst>
          </p:cNvPr>
          <p:cNvSpPr>
            <a:spLocks noGrp="1"/>
          </p:cNvSpPr>
          <p:nvPr>
            <p:ph type="body" sz="quarter" idx="10"/>
          </p:nvPr>
        </p:nvSpPr>
        <p:spPr>
          <a:xfrm>
            <a:off x="461963" y="1146175"/>
            <a:ext cx="8239125" cy="5254625"/>
          </a:xfrm>
        </p:spPr>
        <p:txBody>
          <a:bodyPr/>
          <a:lstStyle/>
          <a:p>
            <a:pPr algn="r" rtl="1">
              <a:spcBef>
                <a:spcPts val="600"/>
              </a:spcBef>
              <a:spcAft>
                <a:spcPts val="600"/>
              </a:spcAft>
            </a:pPr>
            <a:r>
              <a:rPr lang="ar-SA" sz="2400" dirty="0"/>
              <a:t>الرغبة في فعل شيء ما، أي شيء (حتى إذا كنت تعلم أنه أمر محفوف بالمخاطر) لمجرد كسر الرتابة والشَدّ</a:t>
            </a:r>
          </a:p>
          <a:p>
            <a:pPr lvl="0" algn="r" rtl="1">
              <a:spcBef>
                <a:spcPts val="600"/>
              </a:spcBef>
              <a:spcAft>
                <a:spcPts val="600"/>
              </a:spcAft>
            </a:pPr>
            <a:r>
              <a:rPr lang="ar-SA" sz="2400" dirty="0"/>
              <a:t>الشعور بأن هذا الأمر لن ينتهي أبدًا وأن الأمور لن تتحسن أبدًا</a:t>
            </a:r>
          </a:p>
          <a:p>
            <a:pPr lvl="0" algn="r" rtl="1">
              <a:spcBef>
                <a:spcPts val="600"/>
              </a:spcBef>
              <a:spcAft>
                <a:spcPts val="600"/>
              </a:spcAft>
            </a:pPr>
            <a:r>
              <a:rPr lang="ar-SA" sz="2400" dirty="0"/>
              <a:t>الشعور باليأس وكأنك لم تعد قادرًا على التأقلم</a:t>
            </a:r>
          </a:p>
          <a:p>
            <a:pPr lvl="0" algn="r" rtl="1">
              <a:spcBef>
                <a:spcPts val="600"/>
              </a:spcBef>
              <a:spcAft>
                <a:spcPts val="600"/>
              </a:spcAft>
            </a:pPr>
            <a:r>
              <a:rPr lang="ar-SA" sz="2400" dirty="0"/>
              <a:t>الشعور بأن الحياة قد تباطأت وأصبحت "صغيرة".</a:t>
            </a:r>
          </a:p>
          <a:p>
            <a:pPr marL="0" lvl="0" indent="0" algn="r" rtl="1">
              <a:spcBef>
                <a:spcPts val="600"/>
              </a:spcBef>
              <a:spcAft>
                <a:spcPts val="600"/>
              </a:spcAft>
              <a:buNone/>
            </a:pPr>
            <a:endParaRPr lang="en-US" sz="2400" dirty="0"/>
          </a:p>
          <a:p>
            <a:pPr algn="r" rtl="1">
              <a:spcBef>
                <a:spcPts val="600"/>
              </a:spcBef>
              <a:spcAft>
                <a:spcPts val="600"/>
              </a:spcAft>
            </a:pPr>
            <a:endParaRPr lang="en-US" sz="2400" dirty="0"/>
          </a:p>
        </p:txBody>
      </p:sp>
    </p:spTree>
    <p:extLst>
      <p:ext uri="{BB962C8B-B14F-4D97-AF65-F5344CB8AC3E}">
        <p14:creationId xmlns:p14="http://schemas.microsoft.com/office/powerpoint/2010/main" val="209415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derstanding Burnout" id="{9F9F561A-3832-4B44-A019-50EB6AB0E3B5}" vid="{FE375CF1-A32D-6A47-9B5C-96D78946E5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3405</TotalTime>
  <Words>4900</Words>
  <Application>Microsoft Office PowerPoint</Application>
  <PresentationFormat>On-screen Show (4:3)</PresentationFormat>
  <Paragraphs>299</Paragraphs>
  <Slides>24</Slides>
  <Notes>24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Wingdings</vt:lpstr>
      <vt:lpstr>Office Theme</vt:lpstr>
      <vt:lpstr>think-cell Slide</vt:lpstr>
      <vt:lpstr>الحفاظ على المرونة أثناء فترات عدم اليقين</vt:lpstr>
      <vt:lpstr>أسئلة مهمة للإجابة عنها</vt:lpstr>
      <vt:lpstr>1. لماذا يثيرعدم اليقين التوتر العصبي بشدة؟ </vt:lpstr>
      <vt:lpstr>عوامل عدم اليقين مثيرًا للتوتر العصبي</vt:lpstr>
      <vt:lpstr>2. ما نوع ردود الفعل الناجمة عن التوتر العصبي التي نتوقع رؤيتها والتعرض لها؟</vt:lpstr>
      <vt:lpstr>ردود الفعل الشائعة أثناء فترات عدم اليقين(I)</vt:lpstr>
      <vt:lpstr>ردود الفعل الشائعة أثناء فترات عدم اليقين(II)</vt:lpstr>
      <vt:lpstr>ردود الفعل الشائعة التي تنتج بمرور الوقت وأثناء فترات عدم اليقين (I)</vt:lpstr>
      <vt:lpstr>ردود الفعل الشائعة التي تنتج بمرور الوقت وأثناء فترات عدم اليقين (II)</vt:lpstr>
      <vt:lpstr>3. ما الذي يمكننا فعله للسيطرة على التوتر العصبي وتعزيز المرونة خلال هذه الفترة؟</vt:lpstr>
      <vt:lpstr>1. توقع أن تشعر ببعض المشاعر القوية</vt:lpstr>
      <vt:lpstr>2. عُد إلى المبادئ الأساسية</vt:lpstr>
      <vt:lpstr>3. ابق على اتصال مع الأشخاص المهمين لك</vt:lpstr>
      <vt:lpstr>4. ضع ترتيبًا وروتينًا جديدًا لحياتك</vt:lpstr>
      <vt:lpstr>5. اطرح هاتفك جانبًا وابتعد عن الأخبار</vt:lpstr>
      <vt:lpstr>6. افعل شيئًا ممتعًا كل يوم</vt:lpstr>
      <vt:lpstr>7. اخرج كلما استطعت</vt:lpstr>
      <vt:lpstr>8. خذ وقتًا مستقطعًا من الأشخاص الذين تعيش معهم</vt:lpstr>
      <vt:lpstr>9. مارس أساليب السيطرة الفعالة على القلق</vt:lpstr>
      <vt:lpstr>9. مارس أساليب السيطرة الفعالة على القلق</vt:lpstr>
      <vt:lpstr>10. الابتعاد عن آليات التأقلم عالية المخاطر</vt:lpstr>
      <vt:lpstr>11. تواصل مع مستشار</vt:lpstr>
      <vt:lpstr>ضع خطة: أجب على هذه الأسئلة…</vt:lpstr>
      <vt:lpstr>موارد دعم الموظفين الإضافية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Tackling Burnout</dc:title>
  <dc:creator>Lisa McKay</dc:creator>
  <cp:lastModifiedBy>Lana Albqa'een</cp:lastModifiedBy>
  <cp:revision>182</cp:revision>
  <cp:lastPrinted>2018-03-21T12:36:13Z</cp:lastPrinted>
  <dcterms:created xsi:type="dcterms:W3CDTF">2019-12-13T02:50:12Z</dcterms:created>
  <dcterms:modified xsi:type="dcterms:W3CDTF">2024-09-12T20:17:16Z</dcterms:modified>
</cp:coreProperties>
</file>