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6"/>
  </p:notesMasterIdLst>
  <p:handoutMasterIdLst>
    <p:handoutMasterId r:id="rId27"/>
  </p:handoutMasterIdLst>
  <p:sldIdLst>
    <p:sldId id="470" r:id="rId2"/>
    <p:sldId id="471" r:id="rId3"/>
    <p:sldId id="472" r:id="rId4"/>
    <p:sldId id="569" r:id="rId5"/>
    <p:sldId id="502" r:id="rId6"/>
    <p:sldId id="570" r:id="rId7"/>
    <p:sldId id="571" r:id="rId8"/>
    <p:sldId id="572" r:id="rId9"/>
    <p:sldId id="573" r:id="rId10"/>
    <p:sldId id="513" r:id="rId11"/>
    <p:sldId id="574" r:id="rId12"/>
    <p:sldId id="575" r:id="rId13"/>
    <p:sldId id="576" r:id="rId14"/>
    <p:sldId id="577" r:id="rId15"/>
    <p:sldId id="578" r:id="rId16"/>
    <p:sldId id="579" r:id="rId17"/>
    <p:sldId id="585" r:id="rId18"/>
    <p:sldId id="586" r:id="rId19"/>
    <p:sldId id="580" r:id="rId20"/>
    <p:sldId id="590" r:id="rId21"/>
    <p:sldId id="587" r:id="rId22"/>
    <p:sldId id="581" r:id="rId23"/>
    <p:sldId id="582" r:id="rId24"/>
    <p:sldId id="591"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52" userDrawn="1">
          <p15:clr>
            <a:srgbClr val="A4A3A4"/>
          </p15:clr>
        </p15:guide>
        <p15:guide id="2" pos="504" userDrawn="1">
          <p15:clr>
            <a:srgbClr val="A4A3A4"/>
          </p15:clr>
        </p15:guide>
        <p15:guide id="3" orient="horz" pos="103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O'Malley" initials="MO" lastIdx="1" clrIdx="0">
    <p:extLst>
      <p:ext uri="{19B8F6BF-5375-455C-9EA6-DF929625EA0E}">
        <p15:presenceInfo xmlns:p15="http://schemas.microsoft.com/office/powerpoint/2012/main" userId="S-1-5-21-1294360644-1464272073-1233803906-132840" providerId="AD"/>
      </p:ext>
    </p:extLst>
  </p:cmAuthor>
  <p:cmAuthor id="2" name="Joanna Alexander" initials="JA" lastIdx="15" clrIdx="1">
    <p:extLst>
      <p:ext uri="{19B8F6BF-5375-455C-9EA6-DF929625EA0E}">
        <p15:presenceInfo xmlns:p15="http://schemas.microsoft.com/office/powerpoint/2012/main" userId="S-1-5-21-1294360644-1464272073-1233803906-142033" providerId="AD"/>
      </p:ext>
    </p:extLst>
  </p:cmAuthor>
  <p:cmAuthor id="3" name="Laura Yu" initials="LY" lastIdx="30" clrIdx="2">
    <p:extLst>
      <p:ext uri="{19B8F6BF-5375-455C-9EA6-DF929625EA0E}">
        <p15:presenceInfo xmlns:p15="http://schemas.microsoft.com/office/powerpoint/2012/main" userId="S-1-5-21-1294360644-1464272073-1233803906-123738" providerId="AD"/>
      </p:ext>
    </p:extLst>
  </p:cmAuthor>
  <p:cmAuthor id="4" name="Samira Mirza" initials="SM" lastIdx="7" clrIdx="3">
    <p:extLst>
      <p:ext uri="{19B8F6BF-5375-455C-9EA6-DF929625EA0E}">
        <p15:presenceInfo xmlns:p15="http://schemas.microsoft.com/office/powerpoint/2012/main" userId="S-1-5-21-1294360644-1464272073-1233803906-1410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81E8"/>
    <a:srgbClr val="5482E8"/>
    <a:srgbClr val="327EEB"/>
    <a:srgbClr val="FFFFFF"/>
    <a:srgbClr val="FFF4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88" autoAdjust="0"/>
    <p:restoredTop sz="53223" autoAdjust="0"/>
  </p:normalViewPr>
  <p:slideViewPr>
    <p:cSldViewPr snapToGrid="0">
      <p:cViewPr varScale="1">
        <p:scale>
          <a:sx n="37" d="100"/>
          <a:sy n="37" d="100"/>
        </p:scale>
        <p:origin x="1044" y="36"/>
      </p:cViewPr>
      <p:guideLst>
        <p:guide orient="horz" pos="552"/>
        <p:guide pos="504"/>
        <p:guide orient="horz" pos="1032"/>
      </p:guideLst>
    </p:cSldViewPr>
  </p:slideViewPr>
  <p:outlineViewPr>
    <p:cViewPr>
      <p:scale>
        <a:sx n="33" d="100"/>
        <a:sy n="33" d="100"/>
      </p:scale>
      <p:origin x="0" y="-88"/>
    </p:cViewPr>
  </p:outlineViewPr>
  <p:notesTextViewPr>
    <p:cViewPr>
      <p:scale>
        <a:sx n="114" d="100"/>
        <a:sy n="114" d="100"/>
      </p:scale>
      <p:origin x="0" y="0"/>
    </p:cViewPr>
  </p:notesTextViewPr>
  <p:sorterViewPr>
    <p:cViewPr varScale="1">
      <p:scale>
        <a:sx n="100" d="100"/>
        <a:sy n="100" d="100"/>
      </p:scale>
      <p:origin x="0" y="0"/>
    </p:cViewPr>
  </p:sorterViewPr>
  <p:notesViewPr>
    <p:cSldViewPr snapToGrid="0">
      <p:cViewPr varScale="1">
        <p:scale>
          <a:sx n="70" d="100"/>
          <a:sy n="70" d="100"/>
        </p:scale>
        <p:origin x="183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40" y="0"/>
            <a:ext cx="3038475" cy="465138"/>
          </a:xfrm>
          <a:prstGeom prst="rect">
            <a:avLst/>
          </a:prstGeom>
        </p:spPr>
        <p:txBody>
          <a:bodyPr vert="horz" lIns="91440" tIns="45720" rIns="91440" bIns="45720" rtlCol="0"/>
          <a:lstStyle>
            <a:lvl1pPr algn="r">
              <a:defRPr sz="1200"/>
            </a:lvl1pPr>
          </a:lstStyle>
          <a:p>
            <a:fld id="{ED9AAB96-AC59-C64B-9E55-ABEA796467DE}" type="datetimeFigureOut">
              <a:rPr lang="en-US" smtClean="0"/>
              <a:pPr/>
              <a:t>8/31/2026</a:t>
            </a:fld>
            <a:endParaRPr lang="en-US" dirty="0"/>
          </a:p>
        </p:txBody>
      </p:sp>
      <p:sp>
        <p:nvSpPr>
          <p:cNvPr id="4" name="Footer Placeholder 3"/>
          <p:cNvSpPr>
            <a:spLocks noGrp="1"/>
          </p:cNvSpPr>
          <p:nvPr>
            <p:ph type="ftr" sz="quarter" idx="2"/>
          </p:nvPr>
        </p:nvSpPr>
        <p:spPr>
          <a:xfrm>
            <a:off x="2"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40" y="8829675"/>
            <a:ext cx="3038475" cy="465138"/>
          </a:xfrm>
          <a:prstGeom prst="rect">
            <a:avLst/>
          </a:prstGeom>
        </p:spPr>
        <p:txBody>
          <a:bodyPr vert="horz" lIns="91440" tIns="45720" rIns="91440" bIns="45720" rtlCol="0" anchor="b"/>
          <a:lstStyle>
            <a:lvl1pPr algn="r">
              <a:defRPr sz="1200"/>
            </a:lvl1pPr>
          </a:lstStyle>
          <a:p>
            <a:fld id="{D2AB2A55-7D1A-AD44-A118-77A701CE92C0}" type="slidenum">
              <a:rPr lang="en-US" smtClean="0"/>
              <a:pPr/>
              <a:t>‹#›</a:t>
            </a:fld>
            <a:endParaRPr lang="en-US" dirty="0"/>
          </a:p>
        </p:txBody>
      </p:sp>
    </p:spTree>
    <p:extLst>
      <p:ext uri="{BB962C8B-B14F-4D97-AF65-F5344CB8AC3E}">
        <p14:creationId xmlns:p14="http://schemas.microsoft.com/office/powerpoint/2010/main" val="36807587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40" y="0"/>
            <a:ext cx="3038475" cy="465138"/>
          </a:xfrm>
          <a:prstGeom prst="rect">
            <a:avLst/>
          </a:prstGeom>
        </p:spPr>
        <p:txBody>
          <a:bodyPr vert="horz" lIns="91440" tIns="45720" rIns="91440" bIns="45720" rtlCol="0"/>
          <a:lstStyle>
            <a:lvl1pPr algn="r">
              <a:defRPr sz="1200"/>
            </a:lvl1pPr>
          </a:lstStyle>
          <a:p>
            <a:fld id="{4214E3E2-D3B7-4F7D-A4F7-C80E99429A66}" type="datetimeFigureOut">
              <a:rPr lang="en-US" smtClean="0"/>
              <a:pPr/>
              <a:t>8/31/2026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6"/>
            <a:ext cx="5607050" cy="41830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40" y="8829675"/>
            <a:ext cx="3038475" cy="465138"/>
          </a:xfrm>
          <a:prstGeom prst="rect">
            <a:avLst/>
          </a:prstGeom>
        </p:spPr>
        <p:txBody>
          <a:bodyPr vert="horz" lIns="91440" tIns="45720" rIns="91440" bIns="45720" rtlCol="0" anchor="b"/>
          <a:lstStyle>
            <a:lvl1pPr algn="r">
              <a:defRPr sz="1200"/>
            </a:lvl1pPr>
          </a:lstStyle>
          <a:p>
            <a:fld id="{D70FF2E4-95BE-49CA-89E1-C2C428ECDA9A}" type="slidenum">
              <a:rPr lang="en-US" smtClean="0"/>
              <a:pPr/>
              <a:t>‹#›</a:t>
            </a:fld>
            <a:endParaRPr lang="en-US" dirty="0"/>
          </a:p>
        </p:txBody>
      </p:sp>
    </p:spTree>
    <p:extLst>
      <p:ext uri="{BB962C8B-B14F-4D97-AF65-F5344CB8AC3E}">
        <p14:creationId xmlns:p14="http://schemas.microsoft.com/office/powerpoint/2010/main" val="274565779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0" dirty="0"/>
              <a:t>Introducir: </a:t>
            </a:r>
            <a:r>
              <a:rPr lang="es-ES" b="0" i="0" dirty="0"/>
              <a:t>
Introduce el tema del seminario web y discute cualquier problema de "mantenimiento" (como silenciar micrófonos, dónde encontrar el chat y dar orientación sobre cómo te gustaría que los participantes hagan preguntas durante el seminario)
Presenta al moderador (si se modera el seminario web) y al presentador
[Además, si tienes más de 60 minutos disponibles para esta sesión: Realiza presentaciones y rompehielos con los participantes.]</a:t>
            </a:r>
            <a:endParaRPr lang="en-US" b="0" i="0"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1</a:t>
            </a:fld>
            <a:endParaRPr lang="en-US" dirty="0"/>
          </a:p>
        </p:txBody>
      </p:sp>
    </p:spTree>
    <p:extLst>
      <p:ext uri="{BB962C8B-B14F-4D97-AF65-F5344CB8AC3E}">
        <p14:creationId xmlns:p14="http://schemas.microsoft.com/office/powerpoint/2010/main" val="3562680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6860" y="4416426"/>
            <a:ext cx="6158752" cy="4413249"/>
          </a:xfrm>
        </p:spPr>
        <p:txBody>
          <a:bodyPr>
            <a:noAutofit/>
          </a:bodyPr>
          <a:lstStyle/>
          <a:p>
            <a:pPr marL="0" marR="0" algn="l">
              <a:lnSpc>
                <a:spcPts val="1315"/>
              </a:lnSpc>
              <a:spcBef>
                <a:spcPts val="0"/>
              </a:spcBef>
              <a:spcAft>
                <a:spcPts val="0"/>
              </a:spcAft>
            </a:pPr>
            <a:r>
              <a:rPr lang="es-ES" sz="1800" b="1" i="1" kern="100" spc="1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Proporciona contexto y repasa las preguntas que buscarás responder durante el seminario web:</a:t>
            </a:r>
            <a:r>
              <a:rPr lang="en-US" sz="1800" kern="100" spc="67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p>
          <a:p>
            <a:pPr marL="285750" marR="0" indent="-285750" algn="l">
              <a:lnSpc>
                <a:spcPts val="1315"/>
              </a:lnSpc>
              <a:spcBef>
                <a:spcPts val="0"/>
              </a:spcBef>
              <a:spcAft>
                <a:spcPts val="0"/>
              </a:spcAft>
              <a:buFont typeface="Arial" panose="020B0604020202020204" pitchFamily="34" charset="0"/>
              <a:buChar char="•"/>
            </a:pPr>
            <a:r>
              <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La incertidumbre puede poner la vida patas arriba para personas en todo el mundo. 
Probablemente estés sintiendo alguna combinación de frustración, ansiedad y agotamiento. 
Estos sentimientos son normales. Después de todo, hay mucho por lo que sentirse ansioso e inseguro, y</a:t>
            </a:r>
          </a:p>
          <a:p>
            <a:pPr marL="285750" marR="0" indent="-285750" algn="l">
              <a:lnSpc>
                <a:spcPts val="1315"/>
              </a:lnSpc>
              <a:spcBef>
                <a:spcPts val="0"/>
              </a:spcBef>
              <a:spcAft>
                <a:spcPts val="0"/>
              </a:spcAft>
              <a:buFont typeface="Arial" panose="020B0604020202020204" pitchFamily="34" charset="0"/>
              <a:buChar char="•"/>
            </a:pPr>
            <a:endPar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0" marR="0" indent="0" algn="l">
              <a:lnSpc>
                <a:spcPts val="1315"/>
              </a:lnSpc>
              <a:spcBef>
                <a:spcPts val="0"/>
              </a:spcBef>
              <a:spcAft>
                <a:spcPts val="0"/>
              </a:spcAft>
              <a:buFont typeface="Arial" panose="020B0604020202020204" pitchFamily="34" charset="0"/>
              <a:buNone/>
            </a:pPr>
            <a:r>
              <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Puede haber muchas cosas que no podemos controlar, ejemplos: </a:t>
            </a:r>
          </a:p>
          <a:p>
            <a:pPr marL="285750" marR="0" indent="-285750" algn="l">
              <a:lnSpc>
                <a:spcPts val="1315"/>
              </a:lnSpc>
              <a:spcBef>
                <a:spcPts val="0"/>
              </a:spcBef>
              <a:spcAft>
                <a:spcPts val="0"/>
              </a:spcAft>
              <a:buFont typeface="Arial" panose="020B0604020202020204" pitchFamily="34" charset="0"/>
              <a:buChar char="•"/>
            </a:pPr>
            <a:r>
              <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No podemos controlar factores ambientales como desastres naturales 
No podemos controlar eventos que puedan afectar a nuestra comunidad, como cambios geopolíticos o brotes de enfermedades
No podemos controlar todos los problemas relacionados con el trabajo y los cambios en las condiciones laborales. 
No podemos controlar conflictos ni ambientes inestables</a:t>
            </a:r>
          </a:p>
          <a:p>
            <a:pPr marL="0" marR="0" indent="0" algn="l">
              <a:lnSpc>
                <a:spcPts val="1315"/>
              </a:lnSpc>
              <a:spcBef>
                <a:spcPts val="0"/>
              </a:spcBef>
              <a:spcAft>
                <a:spcPts val="0"/>
              </a:spcAft>
              <a:buFont typeface="Arial" panose="020B0604020202020204" pitchFamily="34" charset="0"/>
              <a:buNone/>
            </a:pPr>
            <a:r>
              <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Sin embargo, todavía hay muchas cosas que podemos controlar. </a:t>
            </a:r>
          </a:p>
          <a:p>
            <a:pPr marL="285750" marR="0" indent="-285750" algn="l">
              <a:lnSpc>
                <a:spcPts val="1315"/>
              </a:lnSpc>
              <a:spcBef>
                <a:spcPts val="0"/>
              </a:spcBef>
              <a:spcAft>
                <a:spcPts val="0"/>
              </a:spcAft>
              <a:buFont typeface="Arial" panose="020B0604020202020204" pitchFamily="34" charset="0"/>
              <a:buChar char="•"/>
            </a:pPr>
            <a:r>
              <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Podemos controlar cómo gastamos nuestro tiempo y en qué nos enfocamos. 
Podemos controlar la perspectiva que adoptamos, lo que elegimos hacer para apoyar y mantener
 nuestro bienestar personal durante estos días difíciles</a:t>
            </a:r>
          </a:p>
          <a:p>
            <a:pPr marL="285750" marR="0" indent="-285750" algn="l">
              <a:lnSpc>
                <a:spcPts val="1315"/>
              </a:lnSpc>
              <a:spcBef>
                <a:spcPts val="0"/>
              </a:spcBef>
              <a:spcAft>
                <a:spcPts val="0"/>
              </a:spcAft>
              <a:buFont typeface="Arial" panose="020B0604020202020204" pitchFamily="34" charset="0"/>
              <a:buChar char="•"/>
            </a:pPr>
            <a:endPar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285750" marR="0" indent="-285750" algn="l">
              <a:lnSpc>
                <a:spcPts val="1315"/>
              </a:lnSpc>
              <a:spcBef>
                <a:spcPts val="0"/>
              </a:spcBef>
              <a:spcAft>
                <a:spcPts val="0"/>
              </a:spcAft>
              <a:buFont typeface="Arial" panose="020B0604020202020204" pitchFamily="34" charset="0"/>
              <a:buChar char="•"/>
            </a:pPr>
            <a:r>
              <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El estrés es inevitable en estos momentos, pero manejar bien ese estrés y construir resiliencia sigue siendo muy posible. 
Sin embargo, en tiempos difíciles como estos, puede ser muy complicado recordar o identificar la mayoría
Cosas útiles que podemos hacer para cuidarnos y manejar el estrés de manera efectiva. 
Así que hoy vamos a discutir las siguientes preguntas y explorar once estrategias respaldadas por investigación que pueden ayudarte a manejar el estrés y mantener la resiliencia en estos momentos.</a:t>
            </a:r>
            <a:endParaRPr lang="en-US" sz="11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70FF2E4-95BE-49CA-89E1-C2C428ECDA9A}" type="slidenum">
              <a:rPr lang="en-US" smtClean="0"/>
              <a:pPr/>
              <a:t>2</a:t>
            </a:fld>
            <a:endParaRPr lang="en-US" dirty="0"/>
          </a:p>
        </p:txBody>
      </p:sp>
    </p:spTree>
    <p:extLst>
      <p:ext uri="{BB962C8B-B14F-4D97-AF65-F5344CB8AC3E}">
        <p14:creationId xmlns:p14="http://schemas.microsoft.com/office/powerpoint/2010/main" val="1983438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i="1" kern="1200" dirty="0">
                <a:solidFill>
                  <a:schemeClr val="tx1"/>
                </a:solidFill>
                <a:effectLst/>
                <a:latin typeface="+mn-lt"/>
                <a:ea typeface="+mn-ea"/>
                <a:cs typeface="+mn-cs"/>
              </a:rPr>
              <a:t>Pregunta a los participantes: </a:t>
            </a:r>
            <a:r>
              <a:rPr lang="es-ES" sz="1200" b="0" i="0" kern="1200" dirty="0">
                <a:solidFill>
                  <a:schemeClr val="tx1"/>
                </a:solidFill>
                <a:effectLst/>
                <a:latin typeface="+mn-lt"/>
                <a:ea typeface="+mn-ea"/>
                <a:cs typeface="+mn-cs"/>
              </a:rPr>
              <a:t>¿Cuáles son algunas razones por las que la incertidumbre puede causar estrés? 
[Si están llevando a cabo este taller de manera virtual, permitan que los participantes tengan tiempo para escribir respuestas en el chat o (dependiendo del tamaño del grupo) hablar por su micrófono para compartir.]</a:t>
            </a:r>
          </a:p>
          <a:p>
            <a:r>
              <a:rPr lang="es-ES" sz="1200" b="0" i="0" kern="1200" dirty="0">
                <a:solidFill>
                  <a:schemeClr val="tx1"/>
                </a:solidFill>
                <a:effectLst/>
                <a:latin typeface="+mn-lt"/>
                <a:ea typeface="+mn-ea"/>
                <a:cs typeface="+mn-cs"/>
              </a:rPr>
              <a:t>
Discute las contribuciones de los participantes y señala cualquier tema.</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70FF2E4-95BE-49CA-89E1-C2C428ECDA9A}" type="slidenum">
              <a:rPr lang="en-US" smtClean="0"/>
              <a:pPr/>
              <a:t>3</a:t>
            </a:fld>
            <a:endParaRPr lang="en-US" dirty="0"/>
          </a:p>
        </p:txBody>
      </p:sp>
    </p:spTree>
    <p:extLst>
      <p:ext uri="{BB962C8B-B14F-4D97-AF65-F5344CB8AC3E}">
        <p14:creationId xmlns:p14="http://schemas.microsoft.com/office/powerpoint/2010/main" val="4078589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65313" y="387350"/>
            <a:ext cx="3284537" cy="2463800"/>
          </a:xfrm>
        </p:spPr>
      </p:sp>
      <p:sp>
        <p:nvSpPr>
          <p:cNvPr id="3" name="Notes Placeholder 2"/>
          <p:cNvSpPr>
            <a:spLocks noGrp="1"/>
          </p:cNvSpPr>
          <p:nvPr>
            <p:ph type="body" idx="1"/>
          </p:nvPr>
        </p:nvSpPr>
        <p:spPr>
          <a:xfrm>
            <a:off x="476110" y="3085167"/>
            <a:ext cx="6091518" cy="4183063"/>
          </a:xfrm>
        </p:spPr>
        <p:txBody>
          <a:bodyPr>
            <a:noAutofit/>
          </a:bodyPr>
          <a:lstStyle/>
          <a:p>
            <a:pPr marL="0" marR="0" algn="l">
              <a:lnSpc>
                <a:spcPts val="1415"/>
              </a:lnSpc>
              <a:spcBef>
                <a:spcPts val="2645"/>
              </a:spcBef>
              <a:spcAft>
                <a:spcPts val="0"/>
              </a:spcAft>
            </a:pPr>
            <a:r>
              <a:rPr lang="es-ES" sz="1800" b="1" i="1" kern="100" spc="1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Habla </a:t>
            </a:r>
            <a:r>
              <a:rPr lang="es-ES" sz="1800" b="0" i="1" kern="100" spc="1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sobre los factores que están haciendo que esta pandemia sea estresante:</a:t>
            </a:r>
          </a:p>
          <a:p>
            <a:pPr marL="0" marR="0" algn="l">
              <a:lnSpc>
                <a:spcPts val="1415"/>
              </a:lnSpc>
              <a:spcBef>
                <a:spcPts val="2645"/>
              </a:spcBef>
              <a:spcAft>
                <a:spcPts val="0"/>
              </a:spcAft>
            </a:pPr>
            <a:endParaRPr lang="es-ES" sz="1800" b="1" i="1" kern="100" spc="1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285750" marR="0" indent="-285750" algn="l">
              <a:lnSpc>
                <a:spcPts val="1415"/>
              </a:lnSpc>
              <a:spcBef>
                <a:spcPts val="2645"/>
              </a:spcBef>
              <a:spcAft>
                <a:spcPts val="0"/>
              </a:spcAft>
              <a:buFont typeface="Arial" panose="020B0604020202020204" pitchFamily="34" charset="0"/>
              <a:buChar char="•"/>
            </a:pPr>
            <a:r>
              <a:rPr lang="en-US" sz="1800" b="1" kern="100" spc="25"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Cambios</a:t>
            </a:r>
            <a:r>
              <a:rPr lang="en-US" sz="1800" b="1" kern="100" spc="2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n-US" sz="1800" b="1" kern="100" spc="25"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repentinos</a:t>
            </a:r>
            <a:r>
              <a:rPr lang="en-US" sz="1800" b="1" kern="100" spc="2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y </a:t>
            </a:r>
            <a:r>
              <a:rPr lang="en-US" sz="1800" b="1" kern="100" spc="25"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significativos</a:t>
            </a:r>
            <a:r>
              <a:rPr lang="en-US" sz="1800" b="1" kern="100" spc="2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r>
              <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Para la mayoría de nosotros, es probable que haya muchas cosas que cambien en nuestras vidas rápidamente. Quizá hemos tenido que lidiar con cambios repentinos que afectan nuestras rutinas y entornos, tanto en nuestra vida personal como en el trabajo. Ejemplos incluyen cambios relacionados con el trabajo, eventos comunitarios (como elecciones), conflictos, problemas de salud, salud familiar, brotes de enfermedades y más.</a:t>
            </a:r>
          </a:p>
          <a:p>
            <a:pPr marL="285750" marR="0" indent="-285750" algn="l">
              <a:lnSpc>
                <a:spcPts val="1415"/>
              </a:lnSpc>
              <a:spcBef>
                <a:spcPts val="2645"/>
              </a:spcBef>
              <a:spcAft>
                <a:spcPts val="0"/>
              </a:spcAft>
              <a:buFont typeface="Arial" panose="020B0604020202020204" pitchFamily="34" charset="0"/>
              <a:buChar char="•"/>
            </a:pPr>
            <a:r>
              <a:rPr lang="es-ES" sz="1800" b="1" kern="100" spc="1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Muchas cosas que no podemos </a:t>
            </a:r>
            <a:r>
              <a:rPr lang="es-ES" sz="1800" b="1" kern="100" spc="10"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controlar:</a:t>
            </a:r>
            <a:r>
              <a:rPr lang="es-ES" sz="1800" kern="100" spc="30"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Además</a:t>
            </a:r>
            <a:r>
              <a:rPr lang="es-ES" sz="1800" kern="100" spc="3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del cambio repentino, puede haber muchas cosas que no podemos controlar en esta situación y no sabemos qué va a pasar. Esto puede crear una sensación de impotencia y frustración mientras navegamos estos tiempos impredecibles.</a:t>
            </a:r>
          </a:p>
          <a:p>
            <a:pPr marL="285750" marR="0" indent="-285750" algn="l">
              <a:lnSpc>
                <a:spcPts val="1415"/>
              </a:lnSpc>
              <a:spcBef>
                <a:spcPts val="2645"/>
              </a:spcBef>
              <a:spcAft>
                <a:spcPts val="0"/>
              </a:spcAft>
              <a:buFont typeface="Arial" panose="020B0604020202020204" pitchFamily="34" charset="0"/>
              <a:buChar char="•"/>
            </a:pPr>
            <a:r>
              <a:rPr lang="es-ES" sz="1800" b="1" kern="100" spc="1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Impactando aspectos valiosos y estabilizadores de la vida</a:t>
            </a:r>
            <a:r>
              <a:rPr lang="en-US" sz="1800" b="1" kern="100" spc="1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r>
              <a:rPr lang="en-US" sz="1800" b="1" kern="100" spc="-2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s-ES" sz="1800" kern="1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Esta es una tríada bastante potente de factores, con una combinación de cambios repentinos, incertidumbre y falta de control que puede afectar varios aspectos críticos y estabilizadores de nuestras vidas al mismo tiempo</a:t>
            </a:r>
            <a:r>
              <a:rPr lang="en-US" sz="1800" kern="100" spc="-2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r>
              <a:rPr lang="en-U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800" kern="100" dirty="0">
              <a:effectLst/>
              <a:latin typeface="Aptos" panose="020B0004020202020204" pitchFamily="34" charset="0"/>
              <a:ea typeface="Times New Roman" panose="02020603050405020304" pitchFamily="18" charset="0"/>
              <a:cs typeface="Arial" panose="020B0604020202020204" pitchFamily="34" charset="0"/>
            </a:endParaRPr>
          </a:p>
          <a:p>
            <a:pPr marL="0" marR="0" algn="l">
              <a:lnSpc>
                <a:spcPts val="1315"/>
              </a:lnSpc>
              <a:spcBef>
                <a:spcPts val="50"/>
              </a:spcBef>
              <a:spcAft>
                <a:spcPts val="0"/>
              </a:spcAft>
            </a:pPr>
            <a:r>
              <a:rPr lang="en-US" sz="1800" kern="100" spc="3295"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18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lang="en-US" sz="1800" kern="100" spc="68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1800" kern="100" spc="5"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Relaciones</a:t>
            </a:r>
            <a:r>
              <a:rPr lang="en-U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n-US" sz="1800" kern="100" spc="5"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importantes</a:t>
            </a:r>
            <a:endParaRPr lang="en-US" sz="1800" kern="100" dirty="0">
              <a:effectLst/>
              <a:latin typeface="Aptos" panose="020B0004020202020204" pitchFamily="34" charset="0"/>
              <a:ea typeface="Times New Roman" panose="02020603050405020304" pitchFamily="18" charset="0"/>
              <a:cs typeface="Arial" panose="020B0604020202020204" pitchFamily="34" charset="0"/>
            </a:endParaRPr>
          </a:p>
          <a:p>
            <a:pPr marL="457200" marR="0" algn="l">
              <a:lnSpc>
                <a:spcPts val="1335"/>
              </a:lnSpc>
              <a:spcBef>
                <a:spcPts val="30"/>
              </a:spcBef>
              <a:spcAft>
                <a:spcPts val="0"/>
              </a:spcAft>
            </a:pPr>
            <a:r>
              <a:rPr lang="en-US" sz="18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lang="en-US" sz="1800" kern="100" spc="68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s-ES" sz="1800" kern="1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Autonomía y nuestra sensación de que podemos tomar decisiones importantes por nosotros mismos</a:t>
            </a:r>
          </a:p>
          <a:p>
            <a:pPr marL="457200" marR="0" algn="l">
              <a:lnSpc>
                <a:spcPts val="1335"/>
              </a:lnSpc>
              <a:spcBef>
                <a:spcPts val="30"/>
              </a:spcBef>
              <a:spcAft>
                <a:spcPts val="0"/>
              </a:spcAft>
            </a:pPr>
            <a:r>
              <a:rPr lang="en-US" sz="18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lang="en-US" sz="1800" kern="100" spc="68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1800" kern="100"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Rutinas</a:t>
            </a:r>
            <a:r>
              <a:rPr lang="en-US" sz="1800" kern="1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y </a:t>
            </a:r>
            <a:r>
              <a:rPr lang="en-US" sz="1800" kern="100"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certeza</a:t>
            </a:r>
            <a:endParaRPr lang="en-US" sz="1800" kern="100" dirty="0">
              <a:effectLst/>
              <a:latin typeface="Aptos" panose="020B0004020202020204" pitchFamily="34" charset="0"/>
              <a:ea typeface="Times New Roman" panose="02020603050405020304" pitchFamily="18" charset="0"/>
              <a:cs typeface="Arial" panose="020B0604020202020204" pitchFamily="34" charset="0"/>
            </a:endParaRPr>
          </a:p>
          <a:p>
            <a:pPr marL="0" marR="0" algn="l">
              <a:lnSpc>
                <a:spcPts val="1410"/>
              </a:lnSpc>
              <a:spcBef>
                <a:spcPts val="1215"/>
              </a:spcBef>
              <a:spcAft>
                <a:spcPts val="0"/>
              </a:spcAft>
            </a:pPr>
            <a:r>
              <a:rPr lang="en-US" sz="1800" b="1" i="1" kern="100" spc="5"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Explica</a:t>
            </a:r>
            <a:r>
              <a:rPr lang="en-US" sz="1800" b="1" i="1"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s-ES" sz="1800" kern="100" spc="1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Más sobre qué nos hace experimentar los eventos como traumáticos</a:t>
            </a:r>
          </a:p>
          <a:p>
            <a:pPr marL="285750" marR="0" indent="-285750" algn="l">
              <a:lnSpc>
                <a:spcPts val="1410"/>
              </a:lnSpc>
              <a:spcBef>
                <a:spcPts val="1215"/>
              </a:spcBef>
              <a:spcAft>
                <a:spcPts val="0"/>
              </a:spcAft>
              <a:buFont typeface="Arial" panose="020B0604020202020204" pitchFamily="34" charset="0"/>
              <a:buChar char="•"/>
            </a:pPr>
            <a:r>
              <a:rPr lang="es-ES" sz="1800" kern="1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Los eventos a menudo se experimentan como traumáticos cuando se sienten impredecibles y amenazantes—cuando los eventos sobrepasan nuestras habilidades normales para sobrellevar y destruyen nuestra sensación de seguridad y control.</a:t>
            </a:r>
          </a:p>
          <a:p>
            <a:pPr marL="285750" marR="0" indent="-285750" algn="l">
              <a:lnSpc>
                <a:spcPts val="1410"/>
              </a:lnSpc>
              <a:spcBef>
                <a:spcPts val="1215"/>
              </a:spcBef>
              <a:spcAft>
                <a:spcPts val="0"/>
              </a:spcAft>
              <a:buFont typeface="Arial" panose="020B0604020202020204" pitchFamily="34" charset="0"/>
              <a:buChar char="•"/>
            </a:pPr>
            <a:r>
              <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Cuando nos enfrentamos a estos eventos, la mayoría de nosotros —a veces— nos sentimos abrumados, inseguros e impotentes para controlar el curso de los acontecimientos. Por lo tanto, es justo decir que la mayoría experimentaremos algún grado de estrés y trauma como resultado. Tiene todo el sentido que experimentemos estos momentos como estresantes, y una pregunta importante que responder es: </a:t>
            </a:r>
            <a:r>
              <a:rPr lang="es-ES" sz="1800" i="1"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¿Qué podemos hacer ahora para ayudarnos a sobrellevar la situación y reducir la probabilidad de que experimentemos reacciones severas y duraderas al estrés?</a:t>
            </a:r>
          </a:p>
          <a:p>
            <a:pPr marL="285750" marR="0" indent="-285750" algn="l">
              <a:lnSpc>
                <a:spcPts val="1410"/>
              </a:lnSpc>
              <a:spcBef>
                <a:spcPts val="1215"/>
              </a:spcBef>
              <a:spcAft>
                <a:spcPts val="0"/>
              </a:spcAft>
              <a:buFont typeface="Arial" panose="020B0604020202020204" pitchFamily="34" charset="0"/>
              <a:buChar char="•"/>
            </a:pPr>
            <a:r>
              <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Cuando no sabemos qué puede pasar después y no sabemos cómo controlarlo, aún podemos enfocarnos en entender y controlar nuestras propias reacciones, tomar decisiones y hacer cosas que construyan resiliencia y nos ayuden a sobrellevar bien.</a:t>
            </a:r>
          </a:p>
          <a:p>
            <a:pPr marL="285750" marR="0" indent="-285750" algn="l">
              <a:lnSpc>
                <a:spcPts val="1410"/>
              </a:lnSpc>
              <a:spcBef>
                <a:spcPts val="1215"/>
              </a:spcBef>
              <a:spcAft>
                <a:spcPts val="0"/>
              </a:spcAft>
              <a:buFont typeface="Arial" panose="020B0604020202020204" pitchFamily="34" charset="0"/>
              <a:buChar char="•"/>
            </a:pPr>
            <a:endParaRPr lang="en-U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0" marR="0" indent="0" algn="l">
              <a:lnSpc>
                <a:spcPts val="1410"/>
              </a:lnSpc>
              <a:spcBef>
                <a:spcPts val="0"/>
              </a:spcBef>
              <a:spcAft>
                <a:spcPts val="0"/>
              </a:spcAft>
              <a:buFont typeface="Arial" panose="020B0604020202020204" pitchFamily="34" charset="0"/>
              <a:buNone/>
            </a:pPr>
            <a:r>
              <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Antes de pasar a hablar de qué señales de estrés pueden esperar experimentar o ver en otros (siguiente diapositiva),</a:t>
            </a:r>
            <a:r>
              <a:rPr lang="es-ES" sz="1800" b="1" i="1"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Pide a los participantes que reflexionen </a:t>
            </a:r>
            <a:r>
              <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Sobre cuál ha sido la parte más estresante de esta incertidumbre para ellos personalmente.</a:t>
            </a:r>
          </a:p>
          <a:p>
            <a:pPr marL="0" marR="0" indent="0" algn="l">
              <a:lnSpc>
                <a:spcPts val="1410"/>
              </a:lnSpc>
              <a:spcBef>
                <a:spcPts val="0"/>
              </a:spcBef>
              <a:spcAft>
                <a:spcPts val="0"/>
              </a:spcAft>
              <a:buFont typeface="Arial" panose="020B0604020202020204" pitchFamily="34" charset="0"/>
              <a:buNone/>
            </a:pPr>
            <a:r>
              <a:rPr lang="es-ES" sz="1800" kern="100" spc="-5"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[Dependiendo del tiempo disponible y la dinámica del grupo, pide voluntarios para compartir sus opiniones.]</a:t>
            </a:r>
            <a:endParaRPr lang="en-US" sz="1100" b="0" i="0"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4</a:t>
            </a:fld>
            <a:endParaRPr lang="en-US" dirty="0"/>
          </a:p>
        </p:txBody>
      </p:sp>
    </p:spTree>
    <p:extLst>
      <p:ext uri="{BB962C8B-B14F-4D97-AF65-F5344CB8AC3E}">
        <p14:creationId xmlns:p14="http://schemas.microsoft.com/office/powerpoint/2010/main" val="1165405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err="1">
                <a:solidFill>
                  <a:schemeClr val="tx1"/>
                </a:solidFill>
                <a:effectLst/>
                <a:latin typeface="+mn-lt"/>
                <a:ea typeface="+mn-ea"/>
                <a:cs typeface="+mn-cs"/>
              </a:rPr>
              <a:t>Pregunta</a:t>
            </a:r>
            <a:r>
              <a:rPr lang="en-US" sz="1200" b="1" i="1" kern="1200" dirty="0">
                <a:solidFill>
                  <a:schemeClr val="tx1"/>
                </a:solidFill>
                <a:effectLst/>
                <a:latin typeface="+mn-lt"/>
                <a:ea typeface="+mn-ea"/>
                <a:cs typeface="+mn-cs"/>
              </a:rPr>
              <a:t> a </a:t>
            </a:r>
            <a:r>
              <a:rPr lang="en-US" sz="1200" b="1" i="1" kern="1200" dirty="0" err="1">
                <a:solidFill>
                  <a:schemeClr val="tx1"/>
                </a:solidFill>
                <a:effectLst/>
                <a:latin typeface="+mn-lt"/>
                <a:ea typeface="+mn-ea"/>
                <a:cs typeface="+mn-cs"/>
              </a:rPr>
              <a:t>los</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participantes</a:t>
            </a:r>
            <a:r>
              <a:rPr lang="en-US" sz="1200" b="1" i="1" kern="1200" dirty="0">
                <a:solidFill>
                  <a:schemeClr val="tx1"/>
                </a:solidFill>
                <a:effectLst/>
                <a:latin typeface="+mn-lt"/>
                <a:ea typeface="+mn-ea"/>
                <a:cs typeface="+mn-cs"/>
              </a:rPr>
              <a:t>: </a:t>
            </a:r>
            <a:r>
              <a:rPr lang="es-ES" sz="1200" b="0" i="0" kern="1200" dirty="0">
                <a:solidFill>
                  <a:schemeClr val="tx1"/>
                </a:solidFill>
                <a:effectLst/>
                <a:latin typeface="+mn-lt"/>
                <a:ea typeface="+mn-ea"/>
                <a:cs typeface="+mn-cs"/>
              </a:rPr>
              <a:t>¿Qué tipo de reacciones al estrés has experimentado o presenciado en otros? </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[Si están llevando a cabo este taller de manera virtual, permitan que los participantes tengan tiempo para escribir respuestas en el chat o (dependiendo del tamaño del grupo) hablar por su micrófono para compartir.]</a:t>
            </a:r>
            <a:endParaRPr lang="en-US" sz="1200" b="1" i="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70FF2E4-95BE-49CA-89E1-C2C428ECDA9A}" type="slidenum">
              <a:rPr lang="en-US" smtClean="0"/>
              <a:pPr/>
              <a:t>5</a:t>
            </a:fld>
            <a:endParaRPr lang="en-US" dirty="0"/>
          </a:p>
        </p:txBody>
      </p:sp>
    </p:spTree>
    <p:extLst>
      <p:ext uri="{BB962C8B-B14F-4D97-AF65-F5344CB8AC3E}">
        <p14:creationId xmlns:p14="http://schemas.microsoft.com/office/powerpoint/2010/main" val="4231266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12975" y="401638"/>
            <a:ext cx="2692400" cy="2019300"/>
          </a:xfrm>
        </p:spPr>
      </p:sp>
      <p:sp>
        <p:nvSpPr>
          <p:cNvPr id="3" name="Notes Placeholder 2"/>
          <p:cNvSpPr>
            <a:spLocks noGrp="1"/>
          </p:cNvSpPr>
          <p:nvPr>
            <p:ph type="body" idx="1"/>
          </p:nvPr>
        </p:nvSpPr>
        <p:spPr>
          <a:xfrm>
            <a:off x="701674" y="2654861"/>
            <a:ext cx="5699125" cy="6174814"/>
          </a:xfrm>
        </p:spPr>
        <p:txBody>
          <a:bodyPr>
            <a:normAutofit fontScale="92500" lnSpcReduction="10000"/>
          </a:bodyPr>
          <a:lstStyle/>
          <a:p>
            <a:r>
              <a:rPr lang="es-ES" sz="1200" b="0" i="0" kern="1200" dirty="0">
                <a:solidFill>
                  <a:schemeClr val="tx1"/>
                </a:solidFill>
                <a:effectLst/>
                <a:latin typeface="+mn-lt"/>
                <a:ea typeface="+mn-ea"/>
                <a:cs typeface="+mn-cs"/>
              </a:rPr>
              <a:t>Antes de compartir reacciones comunes durante la incertidumbre</a:t>
            </a:r>
            <a:r>
              <a:rPr lang="en-US" sz="1200" b="0" i="1" kern="1200" dirty="0">
                <a:solidFill>
                  <a:schemeClr val="tx1"/>
                </a:solidFill>
                <a:effectLst/>
                <a:latin typeface="+mn-lt"/>
                <a:ea typeface="+mn-ea"/>
                <a:cs typeface="+mn-cs"/>
              </a:rPr>
              <a:t>, </a:t>
            </a:r>
            <a:r>
              <a:rPr lang="es-ES" sz="1200" b="1" i="1" kern="1200" dirty="0">
                <a:solidFill>
                  <a:schemeClr val="tx1"/>
                </a:solidFill>
                <a:effectLst/>
                <a:latin typeface="+mn-lt"/>
                <a:ea typeface="+mn-ea"/>
                <a:cs typeface="+mn-cs"/>
              </a:rPr>
              <a:t>Explica </a:t>
            </a:r>
            <a:r>
              <a:rPr lang="es-ES" sz="1200" b="0" i="0" kern="1200" dirty="0">
                <a:solidFill>
                  <a:schemeClr val="tx1"/>
                </a:solidFill>
                <a:effectLst/>
                <a:latin typeface="+mn-lt"/>
                <a:ea typeface="+mn-ea"/>
                <a:cs typeface="+mn-cs"/>
              </a:rPr>
              <a:t>por qué probablemente todos estamos experimentando algunos signos y síntomas de estrés (crédito a Imogen Wall por algunas de las siguientes frases):</a:t>
            </a:r>
            <a:r>
              <a:rPr lang="en-US" sz="1200" b="0" i="1"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Así que, aquí está la historia de lo que sucede en nuestros cuerpos en momentos como estos...</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Cuando nos enfrentamos a amenazas, una pequeña parte de nuestro cerebro que parece inocente, del tamaño de una almendra—llamada amígdala—toma el control y se convierte en el Capitán del Barco</a:t>
            </a:r>
            <a:r>
              <a:rPr lang="en-US" sz="1200" b="0" i="0" kern="1200" dirty="0">
                <a:solidFill>
                  <a:schemeClr val="tx1"/>
                </a:solidFill>
                <a:effectLst/>
                <a:latin typeface="+mn-lt"/>
                <a:ea typeface="+mn-ea"/>
                <a:cs typeface="+mn-cs"/>
              </a:rPr>
              <a:t>.</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Desafortunadamente, es un cableado cerebral bastante tradicional, y surgió cuando las amenazas consistían principalmente en ser devorados por animales grandes y aterradores como leones</a:t>
            </a:r>
            <a:r>
              <a:rPr lang="en-US" sz="1200" b="0" i="0" kern="1200" dirty="0">
                <a:solidFill>
                  <a:schemeClr val="tx1"/>
                </a:solidFill>
                <a:effectLst/>
                <a:latin typeface="+mn-lt"/>
                <a:ea typeface="+mn-ea"/>
                <a:cs typeface="+mn-cs"/>
              </a:rPr>
              <a:t>.</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¿Has escuchado el dicho de que cuando tienes un martillo todo parece un clavo? Bueno, para la amígdala todo parece un león. También es bastante básico, así que solo tiene dos configuraciones. Esas son "no león" y "LEÓN!!</a:t>
            </a:r>
            <a:r>
              <a:rPr lang="en-US" sz="1200" b="0" i="0" kern="1200" dirty="0">
                <a:solidFill>
                  <a:schemeClr val="tx1"/>
                </a:solidFill>
                <a:effectLst/>
                <a:latin typeface="+mn-lt"/>
                <a:ea typeface="+mn-ea"/>
                <a:cs typeface="+mn-cs"/>
              </a:rPr>
              <a:t>”</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Como todas las amenazas parecen leones para la amígdala, nos prepara en consecuencia. Realmente solo hay tres reacciones ante un león a punto de comerte: (1) Fingirse muerto (Congelarse) y esperar que te deje en paz; (2) Pelear; y (3) Huir muy rápido (Huir</a:t>
            </a:r>
            <a:r>
              <a:rPr lang="en-US" sz="1200" b="0" i="0" kern="1200" dirty="0">
                <a:solidFill>
                  <a:schemeClr val="tx1"/>
                </a:solidFill>
                <a:effectLst/>
                <a:latin typeface="+mn-lt"/>
                <a:ea typeface="+mn-ea"/>
                <a:cs typeface="+mn-cs"/>
              </a:rPr>
              <a:t>).</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Para prepararte a tomar una o más de estas acciones, la amígdala inunda tu cuerpo con químicos y hormonas como la adrenalina y el cortisol cuando detecta una amenaza. Estos químicos hacen que tu ritmo cardíaco suba, te sientas súper alerta, respires rápido y superficialmente, tensan tus músculos para la acción y muchas otras cosas</a:t>
            </a:r>
            <a:r>
              <a:rPr lang="en-US" sz="1200" b="0" i="0" kern="1200" dirty="0">
                <a:solidFill>
                  <a:schemeClr val="tx1"/>
                </a:solidFill>
                <a:effectLst/>
                <a:latin typeface="+mn-lt"/>
                <a:ea typeface="+mn-ea"/>
                <a:cs typeface="+mn-cs"/>
              </a:rPr>
              <a:t>.</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Obviamente, todo esto es muy bueno si te enfrentas a un león</a:t>
            </a:r>
            <a:r>
              <a:rPr lang="en-US" sz="1200" b="0" i="0" kern="1200" dirty="0">
                <a:solidFill>
                  <a:schemeClr val="tx1"/>
                </a:solidFill>
                <a:effectLst/>
                <a:latin typeface="+mn-lt"/>
                <a:ea typeface="+mn-ea"/>
                <a:cs typeface="+mn-cs"/>
              </a:rPr>
              <a:t>.</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Pero ahora mismo no estás enfrentando a un león. Ahora mismo podrías estar en una situación donde nos piden hacer EXACTAMENTE LO CONTRARIO a huir. Quizá necesitemos quedarnos quietos. Procesar grandes cantidades de información, tomar decisiones complicadas y que cambian la vida, y mantener la calma. Todo mientras una parte de tu cerebro corre gritando LEÓN!! LEÓN!! LEÓN</a:t>
            </a:r>
            <a:r>
              <a:rPr lang="en-US" sz="1200" b="0" i="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Esto no es fácil. El resultado es muchísimo estrés y ansiedad, y notarás todo tipo de síntomas como resultado de esas hormonas del estrés de las que hablábamos</a:t>
            </a:r>
            <a:r>
              <a:rPr lang="en-US" sz="1200" b="0" i="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b="0" i="0" kern="1200" dirty="0">
                <a:solidFill>
                  <a:schemeClr val="tx1"/>
                </a:solidFill>
                <a:effectLst/>
                <a:latin typeface="+mn-lt"/>
                <a:ea typeface="+mn-ea"/>
                <a:cs typeface="+mn-cs"/>
              </a:rPr>
              <a:t>Hacen muy difícil concentrarse en algo que no sea la amenaza</a:t>
            </a:r>
          </a:p>
          <a:p>
            <a:pPr marL="628650" lvl="1" indent="-171450">
              <a:buFont typeface="Arial" panose="020B0604020202020204" pitchFamily="34" charset="0"/>
              <a:buChar char="•"/>
            </a:pPr>
            <a:r>
              <a:rPr lang="es-ES" sz="1200" b="0" i="0" kern="1200" dirty="0">
                <a:solidFill>
                  <a:schemeClr val="tx1"/>
                </a:solidFill>
                <a:effectLst/>
                <a:latin typeface="+mn-lt"/>
                <a:ea typeface="+mn-ea"/>
                <a:cs typeface="+mn-cs"/>
              </a:rPr>
              <a:t>También hacen mucho más difícil relajarse, dormir y relajarse</a:t>
            </a:r>
            <a:r>
              <a:rPr lang="en-US" sz="1200" b="0" i="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b="0" i="0" kern="1200" dirty="0">
                <a:solidFill>
                  <a:schemeClr val="tx1"/>
                </a:solidFill>
                <a:effectLst/>
                <a:latin typeface="+mn-lt"/>
                <a:ea typeface="+mn-ea"/>
                <a:cs typeface="+mn-cs"/>
              </a:rPr>
              <a:t>Pueden causar malestares estomacales y antojos extraños porque alteran nuestros ritmos digestivos normales</a:t>
            </a:r>
            <a:r>
              <a:rPr lang="en-US" sz="1200" b="0" i="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b="0" i="0" kern="1200" dirty="0">
                <a:solidFill>
                  <a:schemeClr val="tx1"/>
                </a:solidFill>
                <a:effectLst/>
                <a:latin typeface="+mn-lt"/>
                <a:ea typeface="+mn-ea"/>
                <a:cs typeface="+mn-cs"/>
              </a:rPr>
              <a:t>En general, es muy difícil pensar con claridad cuando tenemos al LEÓN!! LEÓN!! LEÓN!! así que nos volvemos muy malos para tomar decisiones, absorber información y, en general, pensar lógicamente</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 </a:t>
            </a:r>
          </a:p>
          <a:p>
            <a:r>
              <a:rPr lang="en-US" sz="1200" b="1" i="1" kern="1200" dirty="0" err="1">
                <a:solidFill>
                  <a:schemeClr val="tx1"/>
                </a:solidFill>
                <a:effectLst/>
                <a:latin typeface="+mn-lt"/>
                <a:ea typeface="+mn-ea"/>
                <a:cs typeface="+mn-cs"/>
              </a:rPr>
              <a:t>Reseña</a:t>
            </a:r>
            <a:r>
              <a:rPr lang="en-US" sz="1200" i="1" kern="1200" dirty="0">
                <a:solidFill>
                  <a:schemeClr val="tx1"/>
                </a:solidFill>
                <a:effectLst/>
                <a:latin typeface="+mn-lt"/>
                <a:ea typeface="+mn-ea"/>
                <a:cs typeface="+mn-cs"/>
              </a:rPr>
              <a:t> </a:t>
            </a:r>
            <a:r>
              <a:rPr lang="es-ES" sz="1200" i="0" kern="1200" dirty="0">
                <a:solidFill>
                  <a:schemeClr val="tx1"/>
                </a:solidFill>
                <a:effectLst/>
                <a:latin typeface="+mn-lt"/>
                <a:ea typeface="+mn-ea"/>
                <a:cs typeface="+mn-cs"/>
              </a:rPr>
              <a:t>Reacciones comunes en estos momentos (esta diapositiva y la siguiente).</a:t>
            </a:r>
            <a:endParaRPr lang="en-US" sz="1200" i="0" kern="1200" dirty="0">
              <a:solidFill>
                <a:schemeClr val="tx1"/>
              </a:solidFill>
              <a:effectLst/>
              <a:latin typeface="+mn-lt"/>
              <a:ea typeface="+mn-ea"/>
              <a:cs typeface="+mn-cs"/>
            </a:endParaRPr>
          </a:p>
          <a:p>
            <a:pPr marL="171450" indent="-171450">
              <a:buFont typeface="Arial" panose="020B0604020202020204" pitchFamily="34" charset="0"/>
              <a:buChar char="•"/>
            </a:pPr>
            <a:r>
              <a:rPr lang="es-ES" dirty="0"/>
              <a:t>Cabe señalar que las reacciones en esta diapositiva y en la siguiente suelen ser especialmente evidentes durante las primeras etapas (las primeras semanas a un mes) de incertidumbre</a:t>
            </a:r>
            <a:r>
              <a:rPr lang="en-US" dirty="0"/>
              <a:t>.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6</a:t>
            </a:fld>
            <a:endParaRPr lang="en-US" dirty="0"/>
          </a:p>
        </p:txBody>
      </p:sp>
    </p:spTree>
    <p:extLst>
      <p:ext uri="{BB962C8B-B14F-4D97-AF65-F5344CB8AC3E}">
        <p14:creationId xmlns:p14="http://schemas.microsoft.com/office/powerpoint/2010/main" val="426512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7</a:t>
            </a:fld>
            <a:endParaRPr lang="en-US" dirty="0"/>
          </a:p>
        </p:txBody>
      </p:sp>
    </p:spTree>
    <p:extLst>
      <p:ext uri="{BB962C8B-B14F-4D97-AF65-F5344CB8AC3E}">
        <p14:creationId xmlns:p14="http://schemas.microsoft.com/office/powerpoint/2010/main" val="2421613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1" i="1" dirty="0" err="1"/>
              <a:t>Explica</a:t>
            </a:r>
            <a:r>
              <a:rPr lang="en-US" sz="1200" i="1" dirty="0"/>
              <a:t> </a:t>
            </a:r>
            <a:r>
              <a:rPr lang="es-ES" sz="1200" b="0" i="0" dirty="0"/>
              <a:t>que con el tiempo las reacciones relacionadas con el estrés que más probablemente se </a:t>
            </a:r>
            <a:r>
              <a:rPr lang="es-ES" sz="1200" b="0" i="0" dirty="0" err="1"/>
              <a:t>manifesten</a:t>
            </a:r>
            <a:r>
              <a:rPr lang="es-ES" sz="1200" b="0" i="0" dirty="0"/>
              <a:t> pueden cambiar</a:t>
            </a:r>
            <a:r>
              <a:rPr lang="en-US" sz="1200" b="0" i="0" dirty="0"/>
              <a:t>.</a:t>
            </a:r>
          </a:p>
          <a:p>
            <a:pPr marL="171450" indent="-171450">
              <a:buFont typeface="Arial" panose="020B0604020202020204" pitchFamily="34" charset="0"/>
              <a:buChar char="•"/>
            </a:pPr>
            <a:r>
              <a:rPr lang="es-ES" sz="1200" b="0" i="0" dirty="0"/>
              <a:t>[Esta diapositiva y la siguiente enumeran algunas reacciones comunes con el paso del tiempo, y particularmente a medida que la incertidumbre se extiende.]</a:t>
            </a:r>
            <a:endParaRPr lang="en-US" sz="1200" b="0" i="0"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8</a:t>
            </a:fld>
            <a:endParaRPr lang="en-US" dirty="0"/>
          </a:p>
        </p:txBody>
      </p:sp>
    </p:spTree>
    <p:extLst>
      <p:ext uri="{BB962C8B-B14F-4D97-AF65-F5344CB8AC3E}">
        <p14:creationId xmlns:p14="http://schemas.microsoft.com/office/powerpoint/2010/main" val="1788916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 sz="1200" dirty="0"/>
              <a:t>Cuando hablas del punto de que la vida se vuelve "pequeña", puedes notar que, en una nota positiva, las personas a menudo también reportan que este tiempo les ayuda a notar y apreciar más las pequeñas cosas de la vida, y que tienen tiempo para pensar en lo que realmente les importa</a:t>
            </a:r>
            <a:r>
              <a:rPr lang="en-US" sz="1200" dirty="0"/>
              <a:t>.</a:t>
            </a:r>
          </a:p>
          <a:p>
            <a:pPr marL="171450" indent="-171450">
              <a:buFont typeface="Arial" panose="020B0604020202020204" pitchFamily="34" charset="0"/>
              <a:buChar char="•"/>
            </a:pPr>
            <a:endParaRPr lang="en-US" sz="1200" dirty="0"/>
          </a:p>
          <a:p>
            <a:pPr marL="0" indent="0">
              <a:buFont typeface="Arial" panose="020B0604020202020204" pitchFamily="34" charset="0"/>
              <a:buNone/>
            </a:pPr>
            <a:r>
              <a:rPr lang="es-ES" sz="1200" b="1" i="1" dirty="0"/>
              <a:t>Si el tiempo lo permite</a:t>
            </a:r>
          </a:p>
          <a:p>
            <a:pPr marL="171450" indent="-171450">
              <a:buFont typeface="Arial" panose="020B0604020202020204" pitchFamily="34" charset="0"/>
              <a:buChar char="•"/>
            </a:pPr>
            <a:r>
              <a:rPr lang="en-US" sz="1200" b="1" i="1" dirty="0"/>
              <a:t>Nota </a:t>
            </a:r>
            <a:r>
              <a:rPr lang="es-ES" sz="1200" b="0" i="0" dirty="0"/>
              <a:t>Que están pasando muchas cosas difíciles en este momento, pero también hay algunos aspectos positivos inesperados que están surgiendo para muchas personas</a:t>
            </a:r>
            <a:r>
              <a:rPr lang="en-US" sz="1200" b="0" i="0" dirty="0"/>
              <a:t>. </a:t>
            </a:r>
          </a:p>
          <a:p>
            <a:pPr marL="171450" indent="-171450">
              <a:buFont typeface="Arial" panose="020B0604020202020204" pitchFamily="34" charset="0"/>
              <a:buChar char="•"/>
            </a:pPr>
            <a:r>
              <a:rPr lang="en-US" sz="1200" b="1" i="1" dirty="0" err="1"/>
              <a:t>Pregunta</a:t>
            </a:r>
            <a:r>
              <a:rPr lang="en-US" sz="1200" b="1" i="1" dirty="0"/>
              <a:t> a </a:t>
            </a:r>
            <a:r>
              <a:rPr lang="en-US" sz="1200" b="1" i="1" dirty="0" err="1"/>
              <a:t>los</a:t>
            </a:r>
            <a:r>
              <a:rPr lang="en-US" sz="1200" b="1" i="1" dirty="0"/>
              <a:t> </a:t>
            </a:r>
            <a:r>
              <a:rPr lang="en-US" sz="1200" b="1" i="1" dirty="0" err="1"/>
              <a:t>participantes</a:t>
            </a:r>
            <a:r>
              <a:rPr lang="en-US" sz="1200" b="1" i="1" dirty="0"/>
              <a:t> </a:t>
            </a:r>
            <a:r>
              <a:rPr lang="es-ES" sz="1200" b="0" i="0" dirty="0"/>
              <a:t>para reflexionar sobre algunos "aspectos positivos" que han notado y experimentado durante este tiempo.]</a:t>
            </a:r>
            <a:endParaRPr lang="en-US"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9</a:t>
            </a:fld>
            <a:endParaRPr lang="en-US" dirty="0"/>
          </a:p>
        </p:txBody>
      </p:sp>
    </p:spTree>
    <p:extLst>
      <p:ext uri="{BB962C8B-B14F-4D97-AF65-F5344CB8AC3E}">
        <p14:creationId xmlns:p14="http://schemas.microsoft.com/office/powerpoint/2010/main" val="1291664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err="1">
                <a:solidFill>
                  <a:schemeClr val="tx1"/>
                </a:solidFill>
                <a:effectLst/>
                <a:latin typeface="+mn-lt"/>
                <a:ea typeface="+mn-ea"/>
                <a:cs typeface="+mn-cs"/>
              </a:rPr>
              <a:t>Pregunta</a:t>
            </a:r>
            <a:r>
              <a:rPr lang="en-US" sz="1200" b="1" i="1" kern="1200" dirty="0">
                <a:solidFill>
                  <a:schemeClr val="tx1"/>
                </a:solidFill>
                <a:effectLst/>
                <a:latin typeface="+mn-lt"/>
                <a:ea typeface="+mn-ea"/>
                <a:cs typeface="+mn-cs"/>
              </a:rPr>
              <a:t> a </a:t>
            </a:r>
            <a:r>
              <a:rPr lang="en-US" sz="1200" b="1" i="1" kern="1200" dirty="0" err="1">
                <a:solidFill>
                  <a:schemeClr val="tx1"/>
                </a:solidFill>
                <a:effectLst/>
                <a:latin typeface="+mn-lt"/>
                <a:ea typeface="+mn-ea"/>
                <a:cs typeface="+mn-cs"/>
              </a:rPr>
              <a:t>los</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participantes</a:t>
            </a:r>
            <a:r>
              <a:rPr lang="en-US" sz="1200" b="1" i="1" kern="1200" dirty="0">
                <a:solidFill>
                  <a:schemeClr val="tx1"/>
                </a:solidFill>
                <a:effectLst/>
                <a:latin typeface="+mn-lt"/>
                <a:ea typeface="+mn-ea"/>
                <a:cs typeface="+mn-cs"/>
              </a:rPr>
              <a:t>: </a:t>
            </a:r>
            <a:r>
              <a:rPr lang="es-ES" sz="1200" b="0" i="0" kern="1200" dirty="0">
                <a:solidFill>
                  <a:schemeClr val="tx1"/>
                </a:solidFill>
                <a:effectLst/>
                <a:latin typeface="+mn-lt"/>
                <a:ea typeface="+mn-ea"/>
                <a:cs typeface="+mn-cs"/>
              </a:rPr>
              <a:t>Sabemos que podemos tomar acciones y tomar decisiones que nos ayuden a manejar el estrés de manera más efectiva y mantener la resiliencia durante este tiempo. ¿Cuáles son algunas cosas que pueden ayudarnos a lograr esto</a:t>
            </a:r>
            <a:r>
              <a:rPr lang="en-US" sz="1200" b="0" i="0" kern="1200" dirty="0">
                <a:solidFill>
                  <a:schemeClr val="tx1"/>
                </a:solidFill>
                <a:effectLst/>
                <a:latin typeface="+mn-lt"/>
                <a:ea typeface="+mn-ea"/>
                <a:cs typeface="+mn-cs"/>
              </a:rPr>
              <a:t>?</a:t>
            </a:r>
          </a:p>
          <a:p>
            <a:pPr marL="171450" indent="-171450">
              <a:buFont typeface="Arial" panose="020B0604020202020204" pitchFamily="34" charset="0"/>
              <a:buChar char="•"/>
            </a:pPr>
            <a:r>
              <a:rPr lang="es-ES" sz="1200" b="0" i="0" kern="1200" dirty="0">
                <a:solidFill>
                  <a:schemeClr val="tx1"/>
                </a:solidFill>
                <a:effectLst/>
                <a:latin typeface="+mn-lt"/>
                <a:ea typeface="+mn-ea"/>
                <a:cs typeface="+mn-cs"/>
              </a:rPr>
              <a:t>[Si están impartiendo este taller de manera virtual, permite que los participantes tengan tiempo para escribir respuestas en el chat o (dependiendo del tamaño del grupo) hablar por su micrófono para compartir</a:t>
            </a:r>
            <a:r>
              <a:rPr lang="en-US" sz="1200" b="0" i="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b="0" i="0" kern="1200" dirty="0">
                <a:solidFill>
                  <a:schemeClr val="tx1"/>
                </a:solidFill>
                <a:effectLst/>
                <a:latin typeface="+mn-lt"/>
                <a:ea typeface="+mn-ea"/>
                <a:cs typeface="+mn-cs"/>
              </a:rPr>
              <a:t>Anota cualquier punto en común o tema en lo que el grupo comparte y luego pasa a hablar de las estrategias</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70FF2E4-95BE-49CA-89E1-C2C428ECDA9A}" type="slidenum">
              <a:rPr lang="en-US" smtClean="0"/>
              <a:pPr/>
              <a:t>10</a:t>
            </a:fld>
            <a:endParaRPr lang="en-US" dirty="0"/>
          </a:p>
        </p:txBody>
      </p:sp>
    </p:spTree>
    <p:extLst>
      <p:ext uri="{BB962C8B-B14F-4D97-AF65-F5344CB8AC3E}">
        <p14:creationId xmlns:p14="http://schemas.microsoft.com/office/powerpoint/2010/main" val="2602807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i="1" dirty="0" err="1"/>
              <a:t>Discutir</a:t>
            </a:r>
            <a:r>
              <a:rPr lang="en-US" b="1" i="1" dirty="0"/>
              <a:t> </a:t>
            </a:r>
            <a:r>
              <a:rPr lang="es-ES" b="0" i="0" dirty="0"/>
              <a:t>Los primeros tres puntos de la diapositiva y por qué las expectativas son importantes</a:t>
            </a:r>
            <a:endParaRPr lang="en-US" b="0" i="0" dirty="0"/>
          </a:p>
          <a:p>
            <a:pPr marL="628650" lvl="1" indent="-171450">
              <a:buFont typeface="Arial" panose="020B0604020202020204" pitchFamily="34" charset="0"/>
              <a:buChar char="•"/>
            </a:pPr>
            <a:r>
              <a:rPr lang="es-ES" b="0" i="0" dirty="0"/>
              <a:t>Tienen un efecto poderoso en cómo interpretamos y recordamos los eventos</a:t>
            </a:r>
            <a:r>
              <a:rPr lang="en-US" b="0" i="0" dirty="0"/>
              <a:t>.</a:t>
            </a:r>
          </a:p>
          <a:p>
            <a:pPr marL="628650" lvl="1" indent="-171450">
              <a:buFont typeface="Arial" panose="020B0604020202020204" pitchFamily="34" charset="0"/>
              <a:buChar char="•"/>
            </a:pPr>
            <a:r>
              <a:rPr lang="es-ES" b="0" i="0" dirty="0"/>
              <a:t>¿Alguna vez has escuchado la frase Expectativas – Realidad = Decepción</a:t>
            </a:r>
            <a:r>
              <a:rPr lang="en-US" b="0" i="0" dirty="0"/>
              <a:t>? </a:t>
            </a:r>
          </a:p>
          <a:p>
            <a:pPr marL="628650" lvl="1" indent="-171450">
              <a:buFont typeface="Arial" panose="020B0604020202020204" pitchFamily="34" charset="0"/>
              <a:buChar char="•"/>
            </a:pPr>
            <a:r>
              <a:rPr lang="es-ES" b="0" i="0" dirty="0"/>
              <a:t>Si esperamos experimentar sentimientos intensos y complicados, y sabemos que esto es normal, no nos sentiremos tan molestos ni preocupados por todo</a:t>
            </a:r>
            <a:r>
              <a:rPr lang="en-US" b="0" i="0" dirty="0"/>
              <a:t>.</a:t>
            </a:r>
            <a:endParaRPr lang="en-US" b="1" i="1" dirty="0"/>
          </a:p>
          <a:p>
            <a:pPr marL="171450" indent="-171450">
              <a:buFont typeface="Arial" panose="020B0604020202020204" pitchFamily="34" charset="0"/>
              <a:buChar char="•"/>
            </a:pPr>
            <a:r>
              <a:rPr lang="es-ES" dirty="0"/>
              <a:t>Antes de compartir o discutir el punto 4</a:t>
            </a:r>
            <a:r>
              <a:rPr lang="en-US" dirty="0"/>
              <a:t>, </a:t>
            </a:r>
            <a:r>
              <a:rPr lang="en-US" b="1" i="1" dirty="0" err="1"/>
              <a:t>Pregunta</a:t>
            </a:r>
            <a:r>
              <a:rPr lang="en-US" b="1" i="1" dirty="0"/>
              <a:t> a </a:t>
            </a:r>
            <a:r>
              <a:rPr lang="en-US" b="1" i="1" dirty="0" err="1"/>
              <a:t>los</a:t>
            </a:r>
            <a:r>
              <a:rPr lang="en-US" b="1" i="1" dirty="0"/>
              <a:t> </a:t>
            </a:r>
            <a:r>
              <a:rPr lang="en-US" b="1" i="1" dirty="0" err="1"/>
              <a:t>participantes</a:t>
            </a:r>
            <a:r>
              <a:rPr lang="en-US" b="1" i="1" dirty="0"/>
              <a:t>: </a:t>
            </a:r>
            <a:r>
              <a:rPr lang="es-ES" b="0" i="0" dirty="0"/>
              <a:t>¿Cuáles son algunas cosas que has pensado o dicho desde que empezó la situación incierta que te ayudaron</a:t>
            </a:r>
            <a:r>
              <a:rPr lang="en-US" b="0" i="0" dirty="0"/>
              <a:t>?</a:t>
            </a:r>
          </a:p>
          <a:p>
            <a:pPr marL="628650" lvl="1" indent="-171450">
              <a:buFont typeface="Arial" panose="020B0604020202020204" pitchFamily="34" charset="0"/>
              <a:buChar char="•"/>
            </a:pPr>
            <a:r>
              <a:rPr lang="es-ES" b="0" i="0" dirty="0"/>
              <a:t>Comparte los ejemplos en la diapositiva</a:t>
            </a:r>
            <a:r>
              <a:rPr lang="en-US" b="0" i="0" dirty="0"/>
              <a:t>. </a:t>
            </a:r>
          </a:p>
          <a:p>
            <a:endParaRPr lang="en-US"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11</a:t>
            </a:fld>
            <a:endParaRPr lang="en-US" dirty="0"/>
          </a:p>
        </p:txBody>
      </p:sp>
    </p:spTree>
    <p:extLst>
      <p:ext uri="{BB962C8B-B14F-4D97-AF65-F5344CB8AC3E}">
        <p14:creationId xmlns:p14="http://schemas.microsoft.com/office/powerpoint/2010/main" val="436850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b="1" i="1" kern="1200" dirty="0" err="1">
                <a:solidFill>
                  <a:schemeClr val="tx1"/>
                </a:solidFill>
                <a:effectLst/>
                <a:latin typeface="+mn-lt"/>
                <a:ea typeface="+mn-ea"/>
                <a:cs typeface="+mn-cs"/>
              </a:rPr>
              <a:t>Discutir</a:t>
            </a:r>
            <a:r>
              <a:rPr lang="en-US" sz="1200" b="0" i="0" kern="1200" dirty="0">
                <a:solidFill>
                  <a:schemeClr val="tx1"/>
                </a:solidFill>
                <a:effectLst/>
                <a:latin typeface="+mn-lt"/>
                <a:ea typeface="+mn-ea"/>
                <a:cs typeface="+mn-cs"/>
              </a:rPr>
              <a:t>:</a:t>
            </a:r>
            <a:endParaRPr lang="en-US" sz="1200" b="1" i="1" kern="1200" dirty="0">
              <a:solidFill>
                <a:schemeClr val="tx1"/>
              </a:solidFill>
              <a:effectLst/>
              <a:latin typeface="+mn-lt"/>
              <a:ea typeface="+mn-ea"/>
              <a:cs typeface="+mn-cs"/>
            </a:endParaRPr>
          </a:p>
          <a:p>
            <a:pPr marL="171450" indent="-171450">
              <a:buFont typeface="Arial" panose="020B0604020202020204" pitchFamily="34" charset="0"/>
              <a:buChar char="•"/>
            </a:pPr>
            <a:r>
              <a:rPr lang="es-ES" sz="1200" kern="1200" dirty="0">
                <a:solidFill>
                  <a:schemeClr val="tx1"/>
                </a:solidFill>
                <a:effectLst/>
                <a:latin typeface="+mn-lt"/>
                <a:ea typeface="+mn-ea"/>
                <a:cs typeface="+mn-cs"/>
              </a:rPr>
              <a:t>Primero que nada, ayuda prestar atención a lo básico del autocuidado</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Estas tres bases apoyan poderosamente nuestro cuerpo y cerebro para sobrellevar eficazmente, regular el estrés, mejorar el estado de ánimo, procesar información y tomar buenas decisiones. ¿Qué tan bien te va en estas tres áreas</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n-US" sz="1200" b="1" i="0" kern="1200" dirty="0" err="1">
                <a:solidFill>
                  <a:schemeClr val="tx1"/>
                </a:solidFill>
                <a:effectLst/>
                <a:latin typeface="+mn-lt"/>
                <a:ea typeface="+mn-ea"/>
                <a:cs typeface="+mn-cs"/>
              </a:rPr>
              <a:t>Dormir</a:t>
            </a:r>
            <a:r>
              <a:rPr lang="en-US" sz="1200" b="1" i="0" kern="1200" dirty="0">
                <a:solidFill>
                  <a:schemeClr val="tx1"/>
                </a:solidFill>
                <a:effectLst/>
                <a:latin typeface="+mn-lt"/>
                <a:ea typeface="+mn-ea"/>
                <a:cs typeface="+mn-cs"/>
              </a:rPr>
              <a:t> lo </a:t>
            </a:r>
            <a:r>
              <a:rPr lang="en-US" sz="1200" b="1" i="0" kern="1200" dirty="0" err="1">
                <a:solidFill>
                  <a:schemeClr val="tx1"/>
                </a:solidFill>
                <a:effectLst/>
                <a:latin typeface="+mn-lt"/>
                <a:ea typeface="+mn-ea"/>
                <a:cs typeface="+mn-cs"/>
              </a:rPr>
              <a:t>suficiente</a:t>
            </a:r>
            <a:r>
              <a:rPr lang="en-US" sz="1200" b="1" i="0"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Dormir lo suficiente en este momento probablemente significa limitar las actividades y pensamientos que aumentan el estrés en la noche y encontrar deliberadamente formas de calmarte y "cambiar el canal" en tu cerebro antes de dormir. Aquí hay algunas cosas que pueden ayudar con esto</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No hables de la situación incierta demasiado tarde en la noche (por ejemplo, nada de hablar sobre el estrés después de las 7pm); y</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Lee, mira o haz algo que no tenga nada que ver con la situación incierta actual antes de intentar dormir</a:t>
            </a:r>
            <a:r>
              <a:rPr lang="en-US"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Prueba una APP como </a:t>
            </a:r>
            <a:r>
              <a:rPr lang="es-ES" sz="1200" kern="1200" dirty="0" err="1">
                <a:solidFill>
                  <a:schemeClr val="tx1"/>
                </a:solidFill>
                <a:effectLst/>
                <a:latin typeface="+mn-lt"/>
                <a:ea typeface="+mn-ea"/>
                <a:cs typeface="+mn-cs"/>
              </a:rPr>
              <a:t>Headspace</a:t>
            </a:r>
            <a:r>
              <a:rPr lang="es-ES" sz="1200" kern="1200" dirty="0">
                <a:solidFill>
                  <a:schemeClr val="tx1"/>
                </a:solidFill>
                <a:effectLst/>
                <a:latin typeface="+mn-lt"/>
                <a:ea typeface="+mn-ea"/>
                <a:cs typeface="+mn-cs"/>
              </a:rPr>
              <a:t> o CALM (la última diapositiva enlazará a algunos sitios web donde los participantes pueden encontrar enlaces a muchos recursos en línea como CALM</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s-ES" sz="1200" b="1" i="0" kern="1200" dirty="0">
                <a:solidFill>
                  <a:schemeClr val="tx1"/>
                </a:solidFill>
                <a:effectLst/>
                <a:latin typeface="+mn-lt"/>
                <a:ea typeface="+mn-ea"/>
                <a:cs typeface="+mn-cs"/>
              </a:rPr>
              <a:t>Hacer algo de ejercicio todos los días</a:t>
            </a:r>
            <a:r>
              <a:rPr lang="en-US" sz="1200" b="1" i="0"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Aunque tengas que ser creativo, ¡mueve tu cuerpo! Hacer ejercicio ayudará a eliminar algunos de los muchos químicos del estrés que tu cuerpo está produciendo y te hará sentir más tranquilo y menos indefenso</a:t>
            </a:r>
            <a:r>
              <a:rPr lang="en-US" sz="1200"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Una búsqueda rápida en línea te ayudará a encontrar rutinas de ejercicio que puedas hacer dentro de ti</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 Mira videos </a:t>
            </a:r>
            <a:r>
              <a:rPr lang="en-US" sz="1200" kern="1200" dirty="0" err="1">
                <a:solidFill>
                  <a:schemeClr val="tx1"/>
                </a:solidFill>
                <a:effectLst/>
                <a:latin typeface="+mn-lt"/>
                <a:ea typeface="+mn-ea"/>
                <a:cs typeface="+mn-cs"/>
              </a:rPr>
              <a:t>gratuitos</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entrenamiento</a:t>
            </a:r>
            <a:r>
              <a:rPr lang="en-US" sz="1200" kern="1200" dirty="0">
                <a:solidFill>
                  <a:schemeClr val="tx1"/>
                </a:solidFill>
                <a:effectLst/>
                <a:latin typeface="+mn-lt"/>
                <a:ea typeface="+mn-ea"/>
                <a:cs typeface="+mn-cs"/>
              </a:rPr>
              <a:t> de Fitness Blender o </a:t>
            </a:r>
            <a:r>
              <a:rPr lang="en-US" sz="1200" kern="1200" dirty="0" err="1">
                <a:solidFill>
                  <a:schemeClr val="tx1"/>
                </a:solidFill>
                <a:effectLst/>
                <a:latin typeface="+mn-lt"/>
                <a:ea typeface="+mn-ea"/>
                <a:cs typeface="+mn-cs"/>
              </a:rPr>
              <a:t>haz</a:t>
            </a:r>
            <a:r>
              <a:rPr lang="en-US" sz="1200" kern="1200" dirty="0">
                <a:solidFill>
                  <a:schemeClr val="tx1"/>
                </a:solidFill>
                <a:effectLst/>
                <a:latin typeface="+mn-lt"/>
                <a:ea typeface="+mn-ea"/>
                <a:cs typeface="+mn-cs"/>
              </a:rPr>
              <a:t> yoga </a:t>
            </a:r>
            <a:r>
              <a:rPr lang="en-US" sz="1200" kern="1200" dirty="0" err="1">
                <a:solidFill>
                  <a:schemeClr val="tx1"/>
                </a:solidFill>
                <a:effectLst/>
                <a:latin typeface="+mn-lt"/>
                <a:ea typeface="+mn-ea"/>
                <a:cs typeface="+mn-cs"/>
              </a:rPr>
              <a:t>conmigo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Haz una búsqueda en línea para videos gratuitos de pilates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0" kern="1200" dirty="0">
                <a:solidFill>
                  <a:schemeClr val="tx1"/>
                </a:solidFill>
                <a:effectLst/>
                <a:latin typeface="+mn-lt"/>
                <a:ea typeface="+mn-ea"/>
                <a:cs typeface="+mn-cs"/>
              </a:rPr>
              <a:t>Comer </a:t>
            </a:r>
            <a:r>
              <a:rPr lang="en-US" sz="1200" b="1" i="0" kern="1200" dirty="0" err="1">
                <a:solidFill>
                  <a:schemeClr val="tx1"/>
                </a:solidFill>
                <a:effectLst/>
                <a:latin typeface="+mn-lt"/>
                <a:ea typeface="+mn-ea"/>
                <a:cs typeface="+mn-cs"/>
              </a:rPr>
              <a:t>alimentos</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saludables</a:t>
            </a:r>
            <a:r>
              <a:rPr lang="en-US" sz="1200" b="1" i="0"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La comida (y bebida) que consumes en tu cuerpo te alimenta. Si pones combustible de mala calidad o del tipo incorrecto, tu cuerpo y cerebro no pueden responder ni funcionar igual de bien. Puede que tengas opciones limitadas respecto a lo que comes en este momento. Sin embargo, cuando puedas, elige algo saludable</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12</a:t>
            </a:fld>
            <a:endParaRPr lang="en-US" dirty="0"/>
          </a:p>
        </p:txBody>
      </p:sp>
    </p:spTree>
    <p:extLst>
      <p:ext uri="{BB962C8B-B14F-4D97-AF65-F5344CB8AC3E}">
        <p14:creationId xmlns:p14="http://schemas.microsoft.com/office/powerpoint/2010/main" val="3393889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err="1"/>
              <a:t>Discutir</a:t>
            </a:r>
            <a:r>
              <a:rPr lang="en-US" b="1" i="1" dirty="0"/>
              <a:t> </a:t>
            </a:r>
            <a:r>
              <a:rPr lang="es-ES" b="0" i="0" dirty="0"/>
              <a:t>El tema de mantenerse conectado</a:t>
            </a:r>
            <a:r>
              <a:rPr lang="en-US" b="0" i="0" dirty="0"/>
              <a:t>:</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Nuestras relaciones más cercanas y nutritivas son nuestro mayor activo cuando se trata de salud emocional y bienestar. Así que mantente conectado con tu tribu</a:t>
            </a:r>
            <a:r>
              <a:rPr lang="en-US" sz="120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kern="1200" dirty="0">
                <a:solidFill>
                  <a:schemeClr val="tx1"/>
                </a:solidFill>
                <a:effectLst/>
                <a:latin typeface="+mn-lt"/>
                <a:ea typeface="+mn-ea"/>
                <a:cs typeface="+mn-cs"/>
              </a:rPr>
              <a:t>En momentos de intenso estrés, es aún más importante que conectemos con nuestros seres queridos. Así que usa la tecnología y mantente en contacto con familiares y amigos</a:t>
            </a:r>
            <a:r>
              <a:rPr lang="en-US" sz="120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1200" kern="1200" dirty="0">
                <a:solidFill>
                  <a:schemeClr val="tx1"/>
                </a:solidFill>
                <a:effectLst/>
                <a:latin typeface="+mn-lt"/>
                <a:ea typeface="+mn-ea"/>
                <a:cs typeface="+mn-cs"/>
              </a:rPr>
              <a:t>Si el tiempo lo permite</a:t>
            </a:r>
            <a:r>
              <a:rPr lang="en-US" sz="12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kern="1200" dirty="0" err="1">
                <a:solidFill>
                  <a:schemeClr val="tx1"/>
                </a:solidFill>
                <a:effectLst/>
                <a:latin typeface="+mn-lt"/>
                <a:ea typeface="+mn-ea"/>
                <a:cs typeface="+mn-cs"/>
              </a:rPr>
              <a:t>Pregunta</a:t>
            </a:r>
            <a:r>
              <a:rPr lang="en-US" sz="1200" b="1" i="1" kern="1200" dirty="0">
                <a:solidFill>
                  <a:schemeClr val="tx1"/>
                </a:solidFill>
                <a:effectLst/>
                <a:latin typeface="+mn-lt"/>
                <a:ea typeface="+mn-ea"/>
                <a:cs typeface="+mn-cs"/>
              </a:rPr>
              <a:t> a </a:t>
            </a:r>
            <a:r>
              <a:rPr lang="en-US" sz="1200" b="1" i="1" kern="1200" dirty="0" err="1">
                <a:solidFill>
                  <a:schemeClr val="tx1"/>
                </a:solidFill>
                <a:effectLst/>
                <a:latin typeface="+mn-lt"/>
                <a:ea typeface="+mn-ea"/>
                <a:cs typeface="+mn-cs"/>
              </a:rPr>
              <a:t>los</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participantes</a:t>
            </a:r>
            <a:r>
              <a:rPr lang="en-US" sz="1200" b="1" i="1" kern="1200" dirty="0">
                <a:solidFill>
                  <a:schemeClr val="tx1"/>
                </a:solidFill>
                <a:effectLst/>
                <a:latin typeface="+mn-lt"/>
                <a:ea typeface="+mn-ea"/>
                <a:cs typeface="+mn-cs"/>
              </a:rPr>
              <a:t> </a:t>
            </a:r>
            <a:r>
              <a:rPr lang="es-ES" sz="1200" b="0" i="0" kern="1200" dirty="0">
                <a:solidFill>
                  <a:schemeClr val="tx1"/>
                </a:solidFill>
                <a:effectLst/>
                <a:latin typeface="+mn-lt"/>
                <a:ea typeface="+mn-ea"/>
                <a:cs typeface="+mn-cs"/>
              </a:rPr>
              <a:t>Para ejemplos e ideas de cómo se mantienen conectados con su familia y amigos. Puedes ofrecer un ejemplo extra de algo creativo para hacer compartiendo lo siguiente</a:t>
            </a:r>
            <a:r>
              <a:rPr lang="en-US" sz="1200" b="0" i="0" kern="1200" dirty="0">
                <a:solidFill>
                  <a:schemeClr val="tx1"/>
                </a:solidFill>
                <a:effectLst/>
                <a:latin typeface="+mn-lt"/>
                <a:ea typeface="+mn-ea"/>
                <a:cs typeface="+mn-cs"/>
              </a:rPr>
              <a: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b="0" i="0" kern="1200" dirty="0">
                <a:solidFill>
                  <a:schemeClr val="tx1"/>
                </a:solidFill>
                <a:effectLst/>
                <a:latin typeface="+mn-lt"/>
                <a:ea typeface="+mn-ea"/>
                <a:cs typeface="+mn-cs"/>
              </a:rPr>
              <a:t>Busca en línea preguntas sobre historia familiar y hazlas a familiares mayores que estén solos en casa o vivan en asilos</a:t>
            </a:r>
            <a:r>
              <a:rPr lang="en-US" sz="1200" b="0" i="0" kern="1200" dirty="0">
                <a:solidFill>
                  <a:schemeClr val="tx1"/>
                </a:solidFill>
                <a:effectLst/>
                <a:latin typeface="+mn-lt"/>
                <a:ea typeface="+mn-ea"/>
                <a:cs typeface="+mn-cs"/>
              </a:rPr>
              <a:t>.</a:t>
            </a:r>
            <a:endParaRPr lang="en-US" sz="1200" b="1" i="1" kern="1200" dirty="0">
              <a:solidFill>
                <a:schemeClr val="tx1"/>
              </a:solidFill>
              <a:effectLst/>
              <a:latin typeface="+mn-lt"/>
              <a:ea typeface="+mn-ea"/>
              <a:cs typeface="+mn-cs"/>
            </a:endParaRPr>
          </a:p>
          <a:p>
            <a:endParaRPr lang="en-US" b="1" i="1"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13</a:t>
            </a:fld>
            <a:endParaRPr lang="en-US" dirty="0"/>
          </a:p>
        </p:txBody>
      </p:sp>
    </p:spTree>
    <p:extLst>
      <p:ext uri="{BB962C8B-B14F-4D97-AF65-F5344CB8AC3E}">
        <p14:creationId xmlns:p14="http://schemas.microsoft.com/office/powerpoint/2010/main" val="428196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err="1"/>
              <a:t>Discutir</a:t>
            </a:r>
            <a:r>
              <a:rPr lang="en-US" b="1" i="1" dirty="0"/>
              <a:t> </a:t>
            </a:r>
            <a:r>
              <a:rPr lang="es-ES" b="0" i="0" dirty="0"/>
              <a:t>Por qué crear nuevas estructuras y rutinas ayuda</a:t>
            </a:r>
            <a:r>
              <a:rPr lang="en-US" b="0" i="0" dirty="0"/>
              <a:t>:</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Cuando el mundo se siente impredecible y aterrador y no puedes hacer lo que normalmente harías, una de las mejores cosas que puedes hacer para sobrellevarlo es hacer tu propia vida más predecible</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Así que si muchas de tus rutinas normales han cambiado, una de las mejores cosas que puedes hacer es crear algo de estructura para ti mismo</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Esto aumentará tu sensación de control y logro</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Si sientes que tienes demasiado tiempo libre, también te ayudará a mantenerte ocupado y comprometido</a:t>
            </a:r>
            <a:r>
              <a:rPr lang="en-US"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Usar estructura y horarios es una estrategia que muchos tienen que soportar largos periodos en ambientes restrictivos (como astronautas y submarinistas). En el Transbordador Espacial Internacional, los días de astronauta se programan en intervalos de cinco minutos con tiempo para experimentos, mantenimiento, llamadas de conferencia, comidas, ejercicio, </a:t>
            </a:r>
            <a:r>
              <a:rPr lang="es-ES" sz="1200" kern="1200" dirty="0" err="1">
                <a:solidFill>
                  <a:schemeClr val="tx1"/>
                </a:solidFill>
                <a:effectLst/>
                <a:latin typeface="+mn-lt"/>
                <a:ea typeface="+mn-ea"/>
                <a:cs typeface="+mn-cs"/>
              </a:rPr>
              <a:t>etc</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Así que prueba estas cosas</a:t>
            </a:r>
            <a:r>
              <a:rPr lang="en-US"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Divide el día y </a:t>
            </a:r>
            <a:r>
              <a:rPr lang="es-ES" sz="1200" kern="1200" dirty="0" err="1">
                <a:solidFill>
                  <a:schemeClr val="tx1"/>
                </a:solidFill>
                <a:effectLst/>
                <a:latin typeface="+mn-lt"/>
                <a:ea typeface="+mn-ea"/>
                <a:cs typeface="+mn-cs"/>
              </a:rPr>
              <a:t>programalo</a:t>
            </a:r>
            <a:r>
              <a:rPr lang="es-ES"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Crea listas de tareas alcanzables</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No olvides poner algunas actividades de autocuidado en esa lista, no solo tareas de trabajo</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14</a:t>
            </a:fld>
            <a:endParaRPr lang="en-US" dirty="0"/>
          </a:p>
        </p:txBody>
      </p:sp>
    </p:spTree>
    <p:extLst>
      <p:ext uri="{BB962C8B-B14F-4D97-AF65-F5344CB8AC3E}">
        <p14:creationId xmlns:p14="http://schemas.microsoft.com/office/powerpoint/2010/main" val="2347269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err="1"/>
              <a:t>Discutir</a:t>
            </a:r>
            <a:r>
              <a:rPr lang="en-US" b="1" i="1" dirty="0"/>
              <a:t> </a:t>
            </a:r>
            <a:r>
              <a:rPr lang="es-ES" b="0" i="0" dirty="0"/>
              <a:t>Por qué es importante dejar el teléfono y limitar la ingesta de noticias</a:t>
            </a:r>
            <a:endParaRPr lang="en-US" b="0" i="0" dirty="0"/>
          </a:p>
          <a:p>
            <a:pPr marL="171450" indent="-171450">
              <a:buFont typeface="Arial" panose="020B0604020202020204" pitchFamily="34" charset="0"/>
              <a:buChar char="•"/>
            </a:pPr>
            <a:r>
              <a:rPr lang="es-ES" sz="1200" kern="1200" dirty="0">
                <a:solidFill>
                  <a:schemeClr val="tx1"/>
                </a:solidFill>
                <a:effectLst/>
                <a:latin typeface="+mn-lt"/>
                <a:ea typeface="+mn-ea"/>
                <a:cs typeface="+mn-cs"/>
              </a:rPr>
              <a:t>Claro, necesitas mantenerte informado en algún nivel</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Sin embargo, investigaciones sobre los ataques terroristas del 11 de septiembre, la pandemia de ébola y otros eventos dejan claro que mientras más exposición tengas a los medios en tiempos de incertidumbre, más probable es que te sientas traumatizado e inseguro</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Así que pon límites a la cantidad de noticias que consumes y quédate con un par de fuentes confiables</a:t>
            </a:r>
            <a:r>
              <a:rPr lang="en-US" sz="1200" kern="1200" dirty="0">
                <a:solidFill>
                  <a:schemeClr val="tx1"/>
                </a:solidFill>
                <a:effectLst/>
                <a:latin typeface="+mn-lt"/>
                <a:ea typeface="+mn-ea"/>
                <a:cs typeface="+mn-cs"/>
              </a:rPr>
              <a:t>.</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Además, acostúmbrate a tener un poco de tiempo sin teléfono todos los días</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Puede que te sorprenda lo difícil que es conectar tu teléfono y alejarte</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Sin embargo, hay una avalancha interminable de información y actualizaciones que procesar en este momento, y estar periódicamente sin teléfono es una parte esencial para darte un descanso de esa dinámica y crear un espacio para que tu cerebro se calme y descanse</a:t>
            </a:r>
            <a:r>
              <a:rPr lang="en-US" sz="1200" kern="1200" dirty="0">
                <a:solidFill>
                  <a:schemeClr val="tx1"/>
                </a:solidFill>
                <a:effectLst/>
                <a:latin typeface="+mn-lt"/>
                <a:ea typeface="+mn-ea"/>
                <a:cs typeface="+mn-cs"/>
              </a:rPr>
              <a:t>. </a:t>
            </a:r>
          </a:p>
          <a:p>
            <a:endParaRPr lang="en-US" b="1" i="1"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15</a:t>
            </a:fld>
            <a:endParaRPr lang="en-US" dirty="0"/>
          </a:p>
        </p:txBody>
      </p:sp>
    </p:spTree>
    <p:extLst>
      <p:ext uri="{BB962C8B-B14F-4D97-AF65-F5344CB8AC3E}">
        <p14:creationId xmlns:p14="http://schemas.microsoft.com/office/powerpoint/2010/main" val="594149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err="1"/>
              <a:t>Discutir</a:t>
            </a:r>
            <a:r>
              <a:rPr lang="en-US" b="1" i="1" dirty="0"/>
              <a:t> </a:t>
            </a:r>
            <a:r>
              <a:rPr lang="es-ES" b="0" i="0" dirty="0"/>
              <a:t>Por qué es importante buscar maneras de divertirse y disfrutar</a:t>
            </a:r>
            <a:r>
              <a:rPr lang="en-US" b="0" i="0" dirty="0"/>
              <a:t>:</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Reconoce que puede sentirse casi sacrílego hablar de "divertirse" y disfrutar cuando el mundo está "ardiendo en llamas</a:t>
            </a:r>
            <a:r>
              <a:rPr lang="en-US" sz="1200" kern="1200" dirty="0">
                <a:solidFill>
                  <a:schemeClr val="tx1"/>
                </a:solidFill>
                <a:effectLst/>
                <a:latin typeface="+mn-lt"/>
                <a:ea typeface="+mn-ea"/>
                <a:cs typeface="+mn-cs"/>
              </a:rPr>
              <a:t>”.</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Sin embargo, como trabajador humanitario, sentirse conflictuado por esta tensión en particular probablemente no sea algo nuevo para ti</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También sabes que los tiempos inciertos serán más un maratón que un sprint, incluso una vez que pase el periodo inicial de crisis. Y sabes que podrás correr más lejos y más rápido como ayudante (y de mejor ánimo) si disfrutas algunas partes del viaje</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Así que busca maneras de incorporar diversión, placer, relajación y distracción en tu día</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Esto podría significar ver un episodio de algo disfrutable (y preferiblemente no demasiado intenso) en la televisión por la noche después de que el día de trabajo esté</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Puede significar algo completamente diferente. Pero buscar y hacer tiempo para divertirse es importante incluso (quizá especialmente) en estos momentos</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200" b="1" i="1" kern="1200" dirty="0" err="1">
                <a:solidFill>
                  <a:schemeClr val="tx1"/>
                </a:solidFill>
                <a:effectLst/>
                <a:latin typeface="+mn-lt"/>
                <a:ea typeface="+mn-ea"/>
                <a:cs typeface="+mn-cs"/>
              </a:rPr>
              <a:t>Pregunta</a:t>
            </a:r>
            <a:r>
              <a:rPr lang="en-US" sz="1200" b="1" i="1" kern="1200" dirty="0">
                <a:solidFill>
                  <a:schemeClr val="tx1"/>
                </a:solidFill>
                <a:effectLst/>
                <a:latin typeface="+mn-lt"/>
                <a:ea typeface="+mn-ea"/>
                <a:cs typeface="+mn-cs"/>
              </a:rPr>
              <a:t> a </a:t>
            </a:r>
            <a:r>
              <a:rPr lang="en-US" sz="1200" b="1" i="1" kern="1200" dirty="0" err="1">
                <a:solidFill>
                  <a:schemeClr val="tx1"/>
                </a:solidFill>
                <a:effectLst/>
                <a:latin typeface="+mn-lt"/>
                <a:ea typeface="+mn-ea"/>
                <a:cs typeface="+mn-cs"/>
              </a:rPr>
              <a:t>los</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participantes</a:t>
            </a:r>
            <a:r>
              <a:rPr lang="en-US" sz="1200" b="1" i="1" kern="1200" dirty="0">
                <a:solidFill>
                  <a:schemeClr val="tx1"/>
                </a:solidFill>
                <a:effectLst/>
                <a:latin typeface="+mn-lt"/>
                <a:ea typeface="+mn-ea"/>
                <a:cs typeface="+mn-cs"/>
              </a:rPr>
              <a:t> </a:t>
            </a:r>
            <a:r>
              <a:rPr lang="es-ES" sz="1200" b="0" i="0" kern="1200" dirty="0">
                <a:solidFill>
                  <a:schemeClr val="tx1"/>
                </a:solidFill>
                <a:effectLst/>
                <a:latin typeface="+mn-lt"/>
                <a:ea typeface="+mn-ea"/>
                <a:cs typeface="+mn-cs"/>
              </a:rPr>
              <a:t>qué les ha gustado o divertido desde que empezó la incertidumbre</a:t>
            </a:r>
            <a:r>
              <a:rPr lang="en-US" sz="1200" b="0" i="0" kern="1200" dirty="0">
                <a:solidFill>
                  <a:schemeClr val="tx1"/>
                </a:solidFill>
                <a:effectLst/>
                <a:latin typeface="+mn-lt"/>
                <a:ea typeface="+mn-ea"/>
                <a:cs typeface="+mn-cs"/>
              </a:rPr>
              <a:t>. </a:t>
            </a:r>
            <a:endParaRPr lang="en-US" sz="1200" b="1" i="1" kern="1200" dirty="0">
              <a:solidFill>
                <a:schemeClr val="tx1"/>
              </a:solidFill>
              <a:effectLst/>
              <a:latin typeface="+mn-lt"/>
              <a:ea typeface="+mn-ea"/>
              <a:cs typeface="+mn-cs"/>
            </a:endParaRPr>
          </a:p>
          <a:p>
            <a:endParaRPr lang="en-US" b="1" i="1"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16</a:t>
            </a:fld>
            <a:endParaRPr lang="en-US" dirty="0"/>
          </a:p>
        </p:txBody>
      </p:sp>
    </p:spTree>
    <p:extLst>
      <p:ext uri="{BB962C8B-B14F-4D97-AF65-F5344CB8AC3E}">
        <p14:creationId xmlns:p14="http://schemas.microsoft.com/office/powerpoint/2010/main" val="16127728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err="1"/>
              <a:t>Discutir</a:t>
            </a:r>
            <a:r>
              <a:rPr lang="en-US" b="1" i="1" dirty="0"/>
              <a:t> </a:t>
            </a:r>
            <a:r>
              <a:rPr lang="en-US" b="0" i="0" dirty="0"/>
              <a:t>Lo </a:t>
            </a:r>
            <a:r>
              <a:rPr lang="en-US" b="0" i="0" dirty="0" err="1"/>
              <a:t>siguiente</a:t>
            </a:r>
            <a:r>
              <a:rPr lang="en-US" b="0" i="0"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b="0" i="0" dirty="0"/>
              <a:t>Salir al aire libre puede ser un antídoto contra la tecnología. Le da un respiro a tus ojos y a tu cerebro y a menudo tiene un efecto profundo relajante y restaurador en nosotros</a:t>
            </a:r>
            <a:r>
              <a:rPr lang="en-US" b="0" i="0" dirty="0"/>
              <a:t>. </a:t>
            </a:r>
            <a:endParaRPr lang="en-US" b="1" i="1" dirty="0"/>
          </a:p>
          <a:p>
            <a:pPr marL="171450" indent="-171450">
              <a:buFont typeface="Arial" panose="020B0604020202020204" pitchFamily="34" charset="0"/>
              <a:buChar char="•"/>
            </a:pPr>
            <a:r>
              <a:rPr lang="es-ES" b="0" i="0" dirty="0"/>
              <a:t>Múltiples estudios de investigación demuestran los beneficios positivos de estar al aire libre, especialmente cuando puedes ver pasto, árboles u otra vegetación</a:t>
            </a:r>
            <a:r>
              <a:rPr lang="en-US" b="0" i="0" dirty="0"/>
              <a:t>. </a:t>
            </a:r>
          </a:p>
          <a:p>
            <a:pPr marL="628650" lvl="1" indent="-171450">
              <a:buFont typeface="Arial" panose="020B0604020202020204" pitchFamily="34" charset="0"/>
              <a:buChar char="•"/>
            </a:pPr>
            <a:r>
              <a:rPr lang="es-ES" b="0" i="0" dirty="0"/>
              <a:t>Varios estudios han encontrado que pasar tiempo cerca de árboles hace cosas como bajar nuestro nivel de cortisol, disminuir nuestra frecuencia cardíaca y bajar nuestra presión arterial. (Como se discute en </a:t>
            </a:r>
            <a:r>
              <a:rPr lang="es-ES" b="0" i="0" dirty="0" err="1"/>
              <a:t>Chaterjee</a:t>
            </a:r>
            <a:r>
              <a:rPr lang="es-ES" b="0" i="0" dirty="0"/>
              <a:t>, La solución al estrés, 2018</a:t>
            </a:r>
            <a:r>
              <a:rPr lang="en-US" b="0" i="0" dirty="0"/>
              <a:t>).</a:t>
            </a:r>
          </a:p>
          <a:p>
            <a:pPr marL="628650" lvl="1" indent="-171450">
              <a:buFont typeface="Arial" panose="020B0604020202020204" pitchFamily="34" charset="0"/>
              <a:buChar char="•"/>
            </a:pPr>
            <a:r>
              <a:rPr lang="es-ES" b="0" i="0" dirty="0"/>
              <a:t>También se ha demostrado que escuchar los sonidos de la naturaleza reduce la activación y el nivel de estrés</a:t>
            </a:r>
            <a:r>
              <a:rPr lang="en-US" b="0" i="0" dirty="0"/>
              <a:t>.  </a:t>
            </a:r>
          </a:p>
          <a:p>
            <a:pPr marL="0" lvl="0" indent="0">
              <a:buFont typeface="Arial" panose="020B0604020202020204" pitchFamily="34" charset="0"/>
              <a:buNone/>
            </a:pPr>
            <a:endParaRPr lang="en-US" b="0" i="0" dirty="0"/>
          </a:p>
          <a:p>
            <a:pPr marL="0" lvl="0" indent="0">
              <a:buFont typeface="Arial" panose="020B0604020202020204" pitchFamily="34" charset="0"/>
              <a:buNone/>
            </a:pPr>
            <a:r>
              <a:rPr lang="es-ES" b="0" i="0" dirty="0"/>
              <a:t>Ahora sería un buen lugar para </a:t>
            </a:r>
            <a:r>
              <a:rPr lang="es-ES" b="1" i="1" dirty="0"/>
              <a:t>pedirles a los participantes</a:t>
            </a:r>
            <a:r>
              <a:rPr lang="es-ES" b="0" i="0" dirty="0"/>
              <a:t> que se paren y tomen un descanso de 30 segundos para estirarse y cambiar de posición</a:t>
            </a:r>
            <a:r>
              <a:rPr lang="en-US" b="0" i="0" dirty="0"/>
              <a:t>. </a:t>
            </a:r>
          </a:p>
        </p:txBody>
      </p:sp>
      <p:sp>
        <p:nvSpPr>
          <p:cNvPr id="4" name="Slide Number Placeholder 3"/>
          <p:cNvSpPr>
            <a:spLocks noGrp="1"/>
          </p:cNvSpPr>
          <p:nvPr>
            <p:ph type="sldNum" sz="quarter" idx="5"/>
          </p:nvPr>
        </p:nvSpPr>
        <p:spPr/>
        <p:txBody>
          <a:bodyPr/>
          <a:lstStyle/>
          <a:p>
            <a:fld id="{D70FF2E4-95BE-49CA-89E1-C2C428ECDA9A}" type="slidenum">
              <a:rPr lang="en-US" smtClean="0"/>
              <a:pPr/>
              <a:t>17</a:t>
            </a:fld>
            <a:endParaRPr lang="en-US" dirty="0"/>
          </a:p>
        </p:txBody>
      </p:sp>
    </p:spTree>
    <p:extLst>
      <p:ext uri="{BB962C8B-B14F-4D97-AF65-F5344CB8AC3E}">
        <p14:creationId xmlns:p14="http://schemas.microsoft.com/office/powerpoint/2010/main" val="3476017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err="1"/>
              <a:t>Discutir</a:t>
            </a:r>
            <a:r>
              <a:rPr lang="en-US" b="1" i="1" dirty="0"/>
              <a:t> </a:t>
            </a:r>
            <a:r>
              <a:rPr lang="es-ES" b="0" i="0" dirty="0"/>
              <a:t>Por qué es importante sacar tiempo a solas para desconectar y cómo podrías hacerlo</a:t>
            </a:r>
            <a:r>
              <a:rPr lang="en-US" b="0" i="0" dirty="0"/>
              <a:t>:</a:t>
            </a:r>
          </a:p>
          <a:p>
            <a:pPr marL="171450" indent="-171450">
              <a:buFont typeface="Arial" panose="020B0604020202020204" pitchFamily="34" charset="0"/>
              <a:buChar char="•"/>
            </a:pPr>
            <a:r>
              <a:rPr lang="es-ES" b="0" i="0" dirty="0"/>
              <a:t>La importancia de reservar tiempo a solas si vives en espacios reducidos con otros aumenta conforme más tiempo dura la incertidumbre</a:t>
            </a:r>
            <a:r>
              <a:rPr lang="en-US" b="0" i="0" dirty="0"/>
              <a:t>.</a:t>
            </a:r>
          </a:p>
          <a:p>
            <a:pPr marL="171450" indent="-171450">
              <a:buFont typeface="Arial" panose="020B0604020202020204" pitchFamily="34" charset="0"/>
              <a:buChar char="•"/>
            </a:pPr>
            <a:r>
              <a:rPr lang="es-ES" b="0" i="0" dirty="0"/>
              <a:t>Los astronautas reportan que las personas empiezan a volverse más confrontativas, más propensas a expresar sus frustraciones, más desesperadas por tiempo a solas y más propensas a aislarse y alejarse solos de amigos y familiares alrededor de los seis meses. Se le llama el "fenómeno del tercer trimestre", donde las personas que completan misiones en entornos desafiantes reportan una caída en su moral alrededor de la mitad del camino</a:t>
            </a:r>
            <a:r>
              <a:rPr lang="en-US" b="0" i="0" dirty="0"/>
              <a:t>.</a:t>
            </a:r>
          </a:p>
          <a:p>
            <a:pPr marL="171450" indent="-171450">
              <a:buFont typeface="Arial" panose="020B0604020202020204" pitchFamily="34" charset="0"/>
              <a:buChar char="•"/>
            </a:pPr>
            <a:r>
              <a:rPr lang="es-ES" b="0" i="0" dirty="0"/>
              <a:t>No somos astronautas entrenados (y no tenemos una visión clara de cuándo terminará esto), así que probablemente lleguemos a este punto antes de seis meses</a:t>
            </a:r>
            <a:r>
              <a:rPr lang="en-US" b="0" i="0" dirty="0"/>
              <a:t>. </a:t>
            </a:r>
          </a:p>
          <a:p>
            <a:pPr marL="171450" indent="-171450">
              <a:buFont typeface="Arial" panose="020B0604020202020204" pitchFamily="34" charset="0"/>
              <a:buChar char="•"/>
            </a:pPr>
            <a:r>
              <a:rPr lang="es-ES" b="0" i="0" dirty="0"/>
              <a:t>Para ayudar a anticipar esto, explica la importancia de esto a las personas con las que vives y adquiere temprano el hábito de reservar tiempo a solas para hacer ejercicio, leer, escribir en un diario, meditar... etc. (aunque tengas que hacerlo en un clóset o en un garaje</a:t>
            </a:r>
            <a:r>
              <a:rPr lang="en-US" b="0" i="0" dirty="0"/>
              <a:t>).</a:t>
            </a:r>
          </a:p>
          <a:p>
            <a:pPr marL="628650" lvl="1" indent="-171450">
              <a:buFont typeface="Arial" panose="020B0604020202020204" pitchFamily="34" charset="0"/>
              <a:buChar char="•"/>
            </a:pPr>
            <a:endParaRPr lang="en-US" b="1" i="1"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18</a:t>
            </a:fld>
            <a:endParaRPr lang="en-US" dirty="0"/>
          </a:p>
        </p:txBody>
      </p:sp>
    </p:spTree>
    <p:extLst>
      <p:ext uri="{BB962C8B-B14F-4D97-AF65-F5344CB8AC3E}">
        <p14:creationId xmlns:p14="http://schemas.microsoft.com/office/powerpoint/2010/main" val="4268777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err="1">
                <a:solidFill>
                  <a:schemeClr val="tx1"/>
                </a:solidFill>
                <a:effectLst/>
                <a:latin typeface="+mn-lt"/>
                <a:ea typeface="+mn-ea"/>
                <a:cs typeface="+mn-cs"/>
              </a:rPr>
              <a:t>Explica</a:t>
            </a:r>
            <a:r>
              <a:rPr lang="en-US" sz="1200" b="1" i="1"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Lo </a:t>
            </a:r>
            <a:r>
              <a:rPr lang="en-US" sz="1200" b="0" i="0" kern="1200" dirty="0" err="1">
                <a:solidFill>
                  <a:schemeClr val="tx1"/>
                </a:solidFill>
                <a:effectLst/>
                <a:latin typeface="+mn-lt"/>
                <a:ea typeface="+mn-ea"/>
                <a:cs typeface="+mn-cs"/>
              </a:rPr>
              <a:t>siguiente</a:t>
            </a:r>
            <a:r>
              <a:rPr lang="en-US" sz="1200" b="0" i="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La mayoría de nosotros experimentaremos algo de ansiedad y preocupación extra en tiempos de incertidumbre</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800" spc="-2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Nuestras preocupaciones pueden abarcar una amplia gama de temas como la salud de nuestros seres queridos, salud personal, seguridad laboral, finanzas y otros aspectos importantes de nuestra vida</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s-ES" sz="1200" kern="1200" dirty="0">
                <a:solidFill>
                  <a:schemeClr val="tx1"/>
                </a:solidFill>
                <a:effectLst/>
                <a:latin typeface="+mn-lt"/>
                <a:ea typeface="+mn-ea"/>
                <a:cs typeface="+mn-cs"/>
              </a:rPr>
              <a:t>Entonces, ¿qué puedes hacer? Bueno, además de poner en práctica los otros consejos que hemos discutido, ahora es un buen momento para practicar estrategias específicas que son excelentes para calmarnos cuando nos sentimos ansiosos</a:t>
            </a:r>
            <a:r>
              <a:rPr lang="en-US" sz="1200" kern="1200" dirty="0">
                <a:solidFill>
                  <a:schemeClr val="tx1"/>
                </a:solidFill>
                <a:effectLst/>
                <a:latin typeface="+mn-lt"/>
                <a:ea typeface="+mn-ea"/>
                <a:cs typeface="+mn-cs"/>
              </a:rPr>
              <a:t>.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s-ES" sz="1200" b="0" i="0" kern="1200" dirty="0">
                <a:solidFill>
                  <a:schemeClr val="tx1"/>
                </a:solidFill>
                <a:effectLst/>
                <a:latin typeface="+mn-lt"/>
                <a:ea typeface="+mn-ea"/>
                <a:cs typeface="+mn-cs"/>
              </a:rPr>
              <a:t>Antes de pasar a discutir estrategias específicas (algunas mencionadas en la siguiente diapositiva), pregunta a los participantes: ¿Qué han hecho en el pasado que les ha ayudado cuando se han sentido muy ansiosos o tensos</a:t>
            </a:r>
            <a:r>
              <a:rPr lang="en-US" sz="1200" b="0" i="0" kern="1200" dirty="0">
                <a:solidFill>
                  <a:schemeClr val="tx1"/>
                </a:solidFill>
                <a:effectLst/>
                <a:latin typeface="+mn-lt"/>
                <a:ea typeface="+mn-ea"/>
                <a:cs typeface="+mn-cs"/>
              </a:rPr>
              <a:t>? </a:t>
            </a:r>
            <a:endParaRPr lang="en-US" sz="1200" b="1" i="1"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19</a:t>
            </a:fld>
            <a:endParaRPr lang="en-US" dirty="0"/>
          </a:p>
        </p:txBody>
      </p:sp>
    </p:spTree>
    <p:extLst>
      <p:ext uri="{BB962C8B-B14F-4D97-AF65-F5344CB8AC3E}">
        <p14:creationId xmlns:p14="http://schemas.microsoft.com/office/powerpoint/2010/main" val="699064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71625" y="333375"/>
            <a:ext cx="3875088" cy="2906713"/>
          </a:xfrm>
        </p:spPr>
      </p:sp>
      <p:sp>
        <p:nvSpPr>
          <p:cNvPr id="3" name="Notes Placeholder 2"/>
          <p:cNvSpPr>
            <a:spLocks noGrp="1"/>
          </p:cNvSpPr>
          <p:nvPr>
            <p:ph type="body" idx="1"/>
          </p:nvPr>
        </p:nvSpPr>
        <p:spPr>
          <a:xfrm>
            <a:off x="701675" y="3429000"/>
            <a:ext cx="5607050" cy="5170489"/>
          </a:xfrm>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err="1">
                <a:solidFill>
                  <a:schemeClr val="tx1"/>
                </a:solidFill>
                <a:effectLst/>
                <a:latin typeface="+mn-lt"/>
                <a:ea typeface="+mn-ea"/>
                <a:cs typeface="+mn-cs"/>
              </a:rPr>
              <a:t>Discutir</a:t>
            </a:r>
            <a:r>
              <a:rPr lang="en-US" sz="1200" b="1" i="1" kern="1200" dirty="0">
                <a:solidFill>
                  <a:schemeClr val="tx1"/>
                </a:solidFill>
                <a:effectLst/>
                <a:latin typeface="+mn-lt"/>
                <a:ea typeface="+mn-ea"/>
                <a:cs typeface="+mn-cs"/>
              </a:rPr>
              <a:t> </a:t>
            </a:r>
            <a:r>
              <a:rPr lang="es-ES" sz="1200" b="0" i="0" kern="1200" dirty="0">
                <a:solidFill>
                  <a:schemeClr val="tx1"/>
                </a:solidFill>
                <a:effectLst/>
                <a:latin typeface="+mn-lt"/>
                <a:ea typeface="+mn-ea"/>
                <a:cs typeface="+mn-cs"/>
              </a:rPr>
              <a:t>Las siguientes estrategias para el manejo de la ansiedad</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n-US" sz="1200" b="1" kern="1200" dirty="0" err="1">
                <a:solidFill>
                  <a:schemeClr val="tx1"/>
                </a:solidFill>
                <a:effectLst/>
                <a:latin typeface="+mn-lt"/>
                <a:ea typeface="+mn-ea"/>
                <a:cs typeface="+mn-cs"/>
              </a:rPr>
              <a:t>Respiración</a:t>
            </a:r>
            <a:r>
              <a:rPr lang="en-US" sz="1200" b="1" kern="1200" dirty="0">
                <a:solidFill>
                  <a:schemeClr val="tx1"/>
                </a:solidFill>
                <a:effectLst/>
                <a:latin typeface="+mn-lt"/>
                <a:ea typeface="+mn-ea"/>
                <a:cs typeface="+mn-cs"/>
              </a:rPr>
              <a:t> profunda: </a:t>
            </a:r>
            <a:r>
              <a:rPr lang="es-ES" sz="1200" kern="1200" dirty="0">
                <a:solidFill>
                  <a:schemeClr val="tx1"/>
                </a:solidFill>
                <a:effectLst/>
                <a:latin typeface="+mn-lt"/>
                <a:ea typeface="+mn-ea"/>
                <a:cs typeface="+mn-cs"/>
              </a:rPr>
              <a:t>Respirar profundo y despacio (inhalar despacio, muy profundo y luego exhalar aún más despacio) envía un mensaje claro a tu cuerpo de que no estás en peligro y que puedes relajarte. Es súper simple, pero es una de las formas más rápidas y efectivas de calmarte y mantenerte con los pies en la tierra</a:t>
            </a:r>
            <a:r>
              <a:rPr lang="en-US"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US" sz="1200" b="1" i="1" kern="1200" dirty="0" err="1">
                <a:solidFill>
                  <a:schemeClr val="tx1"/>
                </a:solidFill>
                <a:effectLst/>
                <a:latin typeface="+mn-lt"/>
                <a:ea typeface="+mn-ea"/>
                <a:cs typeface="+mn-cs"/>
              </a:rPr>
              <a:t>Pregunta</a:t>
            </a:r>
            <a:r>
              <a:rPr lang="en-US" sz="1200" b="1" i="1" kern="1200" dirty="0">
                <a:solidFill>
                  <a:schemeClr val="tx1"/>
                </a:solidFill>
                <a:effectLst/>
                <a:latin typeface="+mn-lt"/>
                <a:ea typeface="+mn-ea"/>
                <a:cs typeface="+mn-cs"/>
              </a:rPr>
              <a:t> a </a:t>
            </a:r>
            <a:r>
              <a:rPr lang="en-US" sz="1200" b="1" i="1" kern="1200" dirty="0" err="1">
                <a:solidFill>
                  <a:schemeClr val="tx1"/>
                </a:solidFill>
                <a:effectLst/>
                <a:latin typeface="+mn-lt"/>
                <a:ea typeface="+mn-ea"/>
                <a:cs typeface="+mn-cs"/>
              </a:rPr>
              <a:t>los</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participantes</a:t>
            </a:r>
            <a:r>
              <a:rPr lang="en-US" sz="1200" b="1" i="1"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intentar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esto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ahora</a:t>
            </a:r>
            <a:r>
              <a:rPr lang="en-US" sz="1200" b="0" i="0" kern="1200" dirty="0">
                <a:solidFill>
                  <a:schemeClr val="tx1"/>
                </a:solidFill>
                <a:effectLst/>
                <a:latin typeface="+mn-lt"/>
                <a:ea typeface="+mn-ea"/>
                <a:cs typeface="+mn-cs"/>
              </a:rPr>
              <a:t>.</a:t>
            </a:r>
          </a:p>
          <a:p>
            <a:pPr marL="628650" lvl="1" indent="-171450">
              <a:buFont typeface="Arial" panose="020B0604020202020204" pitchFamily="34" charset="0"/>
              <a:buChar char="•"/>
            </a:pPr>
            <a:r>
              <a:rPr lang="es-ES" sz="1200" b="0" i="0" kern="1200" dirty="0">
                <a:solidFill>
                  <a:schemeClr val="tx1"/>
                </a:solidFill>
                <a:effectLst/>
                <a:latin typeface="+mn-lt"/>
                <a:ea typeface="+mn-ea"/>
                <a:cs typeface="+mn-cs"/>
              </a:rPr>
              <a:t>Respira lenta y profunda por la nariz durante cuatro segundos</a:t>
            </a:r>
            <a:r>
              <a:rPr lang="en-US" sz="1200" b="0" i="0" kern="1200" dirty="0">
                <a:solidFill>
                  <a:schemeClr val="tx1"/>
                </a:solidFill>
                <a:effectLst/>
                <a:latin typeface="+mn-lt"/>
                <a:ea typeface="+mn-ea"/>
                <a:cs typeface="+mn-cs"/>
              </a:rPr>
              <a:t>.</a:t>
            </a:r>
          </a:p>
          <a:p>
            <a:pPr marL="628650" lvl="1" indent="-171450">
              <a:buFont typeface="Arial" panose="020B0604020202020204" pitchFamily="34" charset="0"/>
              <a:buChar char="•"/>
            </a:pPr>
            <a:r>
              <a:rPr lang="es-ES" sz="1200" b="0" i="0" kern="1200" dirty="0">
                <a:solidFill>
                  <a:schemeClr val="tx1"/>
                </a:solidFill>
                <a:effectLst/>
                <a:latin typeface="+mn-lt"/>
                <a:ea typeface="+mn-ea"/>
                <a:cs typeface="+mn-cs"/>
              </a:rPr>
              <a:t>Aguanta la respiración hasta la cuenta de tres</a:t>
            </a: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b="0" i="0" kern="1200" dirty="0">
                <a:solidFill>
                  <a:schemeClr val="tx1"/>
                </a:solidFill>
                <a:effectLst/>
                <a:latin typeface="+mn-lt"/>
                <a:ea typeface="+mn-ea"/>
                <a:cs typeface="+mn-cs"/>
              </a:rPr>
              <a:t>Déjalo salir lentamente por la boca durante cinco segundos</a:t>
            </a:r>
            <a:r>
              <a:rPr lang="en-US" sz="1200" b="0" i="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b="0" i="0" kern="1200" dirty="0" err="1">
                <a:solidFill>
                  <a:schemeClr val="tx1"/>
                </a:solidFill>
                <a:effectLst/>
                <a:latin typeface="+mn-lt"/>
                <a:ea typeface="+mn-ea"/>
                <a:cs typeface="+mn-cs"/>
              </a:rPr>
              <a:t>Repite</a:t>
            </a:r>
            <a:r>
              <a:rPr lang="en-US" sz="1200" b="0" i="0" kern="1200" dirty="0">
                <a:solidFill>
                  <a:schemeClr val="tx1"/>
                </a:solidFill>
                <a:effectLst/>
                <a:latin typeface="+mn-lt"/>
                <a:ea typeface="+mn-ea"/>
                <a:cs typeface="+mn-cs"/>
              </a:rPr>
              <a:t>.</a:t>
            </a:r>
          </a:p>
          <a:p>
            <a:pPr marL="628650" lvl="1" indent="-171450">
              <a:buFont typeface="Arial" panose="020B0604020202020204" pitchFamily="34" charset="0"/>
              <a:buChar char="•"/>
            </a:pPr>
            <a:r>
              <a:rPr lang="es-ES" sz="1200" b="0" i="0" kern="1200" dirty="0">
                <a:solidFill>
                  <a:schemeClr val="tx1"/>
                </a:solidFill>
                <a:effectLst/>
                <a:latin typeface="+mn-lt"/>
                <a:ea typeface="+mn-ea"/>
                <a:cs typeface="+mn-cs"/>
              </a:rPr>
              <a:t>Hacer esto durante dos minutos ayudará a que tu cuerpo y mente se calmen</a:t>
            </a:r>
            <a:r>
              <a:rPr lang="en-US" sz="1200" b="0" i="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Haz zoom: </a:t>
            </a:r>
            <a:r>
              <a:rPr lang="es-ES" sz="1200" kern="1200" dirty="0">
                <a:solidFill>
                  <a:schemeClr val="tx1"/>
                </a:solidFill>
                <a:effectLst/>
                <a:latin typeface="+mn-lt"/>
                <a:ea typeface="+mn-ea"/>
                <a:cs typeface="+mn-cs"/>
              </a:rPr>
              <a:t>Cuando sientas que tu mente empieza a saltar de un lado a otro o a lugares oscuros y aterradores, haz zoom y concéntrate solo en tu siguiente tarea. No dejes que tu mente divague hacia lo siguiente. Practica estar completamente presente en lo siguiente que necesitas hacer y </a:t>
            </a:r>
            <a:r>
              <a:rPr lang="es-ES" sz="1200" kern="1200" dirty="0" err="1">
                <a:solidFill>
                  <a:schemeClr val="tx1"/>
                </a:solidFill>
                <a:effectLst/>
                <a:latin typeface="+mn-lt"/>
                <a:ea typeface="+mn-ea"/>
                <a:cs typeface="+mn-cs"/>
              </a:rPr>
              <a:t>antrócate</a:t>
            </a:r>
            <a:r>
              <a:rPr lang="es-ES" sz="1200" kern="1200" dirty="0">
                <a:solidFill>
                  <a:schemeClr val="tx1"/>
                </a:solidFill>
                <a:effectLst/>
                <a:latin typeface="+mn-lt"/>
                <a:ea typeface="+mn-ea"/>
                <a:cs typeface="+mn-cs"/>
              </a:rPr>
              <a:t> para enfocarte solo en eso</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s-ES" sz="1200" b="1" kern="1200" dirty="0">
                <a:solidFill>
                  <a:schemeClr val="tx1"/>
                </a:solidFill>
                <a:effectLst/>
                <a:latin typeface="+mn-lt"/>
                <a:ea typeface="+mn-ea"/>
                <a:cs typeface="+mn-cs"/>
              </a:rPr>
              <a:t>Haz mucho zoom hacia atrás</a:t>
            </a:r>
            <a:r>
              <a:rPr lang="en-US" sz="1200" b="1"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Alejarse mucho – mirar más allá del mañana y las próximas semanas o meses – también puede ayudar</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Para alejarte mucho, piensa en océanos y montañas o mira las estrellas</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Piensa en la historia: personas que vivieron hace 100 y hace 1000 años</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Piensa en lo que tus bisabuelos habían soportado</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Piensa en cómo se están acumulando las nubes en el horizonte y puedes oler la lluvia que se acerca</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Mira pinturas. </a:t>
            </a:r>
            <a:r>
              <a:rPr lang="en-US" sz="1200" kern="1200" dirty="0" err="1">
                <a:solidFill>
                  <a:schemeClr val="tx1"/>
                </a:solidFill>
                <a:effectLst/>
                <a:latin typeface="+mn-lt"/>
                <a:ea typeface="+mn-ea"/>
                <a:cs typeface="+mn-cs"/>
              </a:rPr>
              <a:t>Escucha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música</a:t>
            </a:r>
            <a:r>
              <a:rPr lang="en-US" sz="1200" kern="1200" dirty="0">
                <a:solidFill>
                  <a:schemeClr val="tx1"/>
                </a:solidFill>
                <a:effectLst/>
                <a:latin typeface="+mn-lt"/>
                <a:ea typeface="+mn-ea"/>
                <a:cs typeface="+mn-cs"/>
              </a:rPr>
              <a:t>. Lee </a:t>
            </a:r>
            <a:r>
              <a:rPr lang="en-US" sz="1200" kern="1200" dirty="0" err="1">
                <a:solidFill>
                  <a:schemeClr val="tx1"/>
                </a:solidFill>
                <a:effectLst/>
                <a:latin typeface="+mn-lt"/>
                <a:ea typeface="+mn-ea"/>
                <a:cs typeface="+mn-cs"/>
              </a:rPr>
              <a:t>escrituras</a:t>
            </a:r>
            <a:r>
              <a:rPr lang="en-US" sz="1200" kern="1200" dirty="0">
                <a:solidFill>
                  <a:schemeClr val="tx1"/>
                </a:solidFill>
                <a:effectLst/>
                <a:latin typeface="+mn-lt"/>
                <a:ea typeface="+mn-ea"/>
                <a:cs typeface="+mn-cs"/>
              </a:rPr>
              <a:t> o </a:t>
            </a:r>
            <a:r>
              <a:rPr lang="en-US" sz="1200" kern="1200" dirty="0" err="1">
                <a:solidFill>
                  <a:schemeClr val="tx1"/>
                </a:solidFill>
                <a:effectLst/>
                <a:latin typeface="+mn-lt"/>
                <a:ea typeface="+mn-ea"/>
                <a:cs typeface="+mn-cs"/>
              </a:rPr>
              <a:t>poesía</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s-ES" sz="1200" b="1" kern="1200" dirty="0">
                <a:solidFill>
                  <a:schemeClr val="tx1"/>
                </a:solidFill>
                <a:effectLst/>
                <a:latin typeface="+mn-lt"/>
                <a:ea typeface="+mn-ea"/>
                <a:cs typeface="+mn-cs"/>
              </a:rPr>
              <a:t>Haz cosas con las manos</a:t>
            </a:r>
            <a:r>
              <a:rPr lang="en-US" sz="1200" b="1" kern="1200" dirty="0">
                <a:solidFill>
                  <a:schemeClr val="tx1"/>
                </a:solidFill>
                <a:effectLst/>
                <a:latin typeface="+mn-lt"/>
                <a:ea typeface="+mn-ea"/>
                <a:cs typeface="+mn-cs"/>
              </a:rPr>
              <a:t>: </a:t>
            </a:r>
            <a:r>
              <a:rPr lang="es-ES" sz="1200" b="0" kern="1200" dirty="0">
                <a:solidFill>
                  <a:schemeClr val="tx1"/>
                </a:solidFill>
                <a:effectLst/>
                <a:latin typeface="+mn-lt"/>
                <a:ea typeface="+mn-ea"/>
                <a:cs typeface="+mn-cs"/>
              </a:rPr>
              <a:t>Hacer cosas con las manos puede ser muy relajante y funcionar esencialmente como meditación en movimiento</a:t>
            </a:r>
            <a:r>
              <a:rPr lang="en-US" sz="1200" b="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0" kern="1200" dirty="0" err="1">
                <a:solidFill>
                  <a:schemeClr val="tx1"/>
                </a:solidFill>
                <a:effectLst/>
                <a:latin typeface="+mn-lt"/>
                <a:ea typeface="+mn-ea"/>
                <a:cs typeface="+mn-cs"/>
              </a:rPr>
              <a:t>Algunos</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ejemplos</a:t>
            </a:r>
            <a:r>
              <a:rPr lang="en-US" sz="1200" b="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US" sz="1200" b="0" kern="1200" dirty="0" err="1">
                <a:solidFill>
                  <a:schemeClr val="tx1"/>
                </a:solidFill>
                <a:effectLst/>
                <a:latin typeface="+mn-lt"/>
                <a:ea typeface="+mn-ea"/>
                <a:cs typeface="+mn-cs"/>
              </a:rPr>
              <a:t>Ordenar</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organizar</a:t>
            </a:r>
            <a:r>
              <a:rPr lang="en-US" sz="1200" b="0" kern="1200" dirty="0">
                <a:solidFill>
                  <a:schemeClr val="tx1"/>
                </a:solidFill>
                <a:effectLst/>
                <a:latin typeface="+mn-lt"/>
                <a:ea typeface="+mn-ea"/>
                <a:cs typeface="+mn-cs"/>
              </a:rPr>
              <a:t> o </a:t>
            </a:r>
            <a:r>
              <a:rPr lang="en-US" sz="1200" b="0" kern="1200" dirty="0" err="1">
                <a:solidFill>
                  <a:schemeClr val="tx1"/>
                </a:solidFill>
                <a:effectLst/>
                <a:latin typeface="+mn-lt"/>
                <a:ea typeface="+mn-ea"/>
                <a:cs typeface="+mn-cs"/>
              </a:rPr>
              <a:t>limpiar</a:t>
            </a:r>
            <a:r>
              <a:rPr lang="en-US" sz="1200" b="0" kern="1200" dirty="0">
                <a:solidFill>
                  <a:schemeClr val="tx1"/>
                </a:solidFill>
                <a:effectLst/>
                <a:latin typeface="+mn-lt"/>
                <a:ea typeface="+mn-ea"/>
                <a:cs typeface="+mn-cs"/>
              </a:rPr>
              <a:t> un </a:t>
            </a:r>
            <a:r>
              <a:rPr lang="en-US" sz="1200" b="0" kern="1200" dirty="0" err="1">
                <a:solidFill>
                  <a:schemeClr val="tx1"/>
                </a:solidFill>
                <a:effectLst/>
                <a:latin typeface="+mn-lt"/>
                <a:ea typeface="+mn-ea"/>
                <a:cs typeface="+mn-cs"/>
              </a:rPr>
              <a:t>espacio</a:t>
            </a:r>
            <a:endParaRPr lang="en-US" sz="1200" b="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Cocina</a:t>
            </a:r>
          </a:p>
          <a:p>
            <a:pPr marL="628650" lvl="1" indent="-171450">
              <a:buFont typeface="Arial" panose="020B0604020202020204" pitchFamily="34" charset="0"/>
              <a:buChar char="•"/>
            </a:pPr>
            <a:r>
              <a:rPr lang="en-US" sz="1200" b="0" kern="1200" dirty="0" err="1">
                <a:solidFill>
                  <a:schemeClr val="tx1"/>
                </a:solidFill>
                <a:effectLst/>
                <a:latin typeface="+mn-lt"/>
                <a:ea typeface="+mn-ea"/>
                <a:cs typeface="+mn-cs"/>
              </a:rPr>
              <a:t>Jardinería</a:t>
            </a:r>
            <a:endParaRPr lang="en-US" sz="1200" b="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kern="1200" dirty="0" err="1">
                <a:solidFill>
                  <a:schemeClr val="tx1"/>
                </a:solidFill>
                <a:effectLst/>
                <a:latin typeface="+mn-lt"/>
                <a:ea typeface="+mn-ea"/>
                <a:cs typeface="+mn-cs"/>
              </a:rPr>
              <a:t>Tejer</a:t>
            </a:r>
            <a:r>
              <a:rPr lang="en-US" sz="1200" b="0" kern="1200" dirty="0">
                <a:solidFill>
                  <a:schemeClr val="tx1"/>
                </a:solidFill>
                <a:effectLst/>
                <a:latin typeface="+mn-lt"/>
                <a:ea typeface="+mn-ea"/>
                <a:cs typeface="+mn-cs"/>
              </a:rPr>
              <a:t>, punto de </a:t>
            </a:r>
            <a:r>
              <a:rPr lang="en-US" sz="1200" b="0" kern="1200" dirty="0" err="1">
                <a:solidFill>
                  <a:schemeClr val="tx1"/>
                </a:solidFill>
                <a:effectLst/>
                <a:latin typeface="+mn-lt"/>
                <a:ea typeface="+mn-ea"/>
                <a:cs typeface="+mn-cs"/>
              </a:rPr>
              <a:t>cruz</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costura</a:t>
            </a:r>
            <a:r>
              <a:rPr lang="en-US" sz="1200" b="0" kern="1200" dirty="0">
                <a:solidFill>
                  <a:schemeClr val="tx1"/>
                </a:solidFill>
                <a:effectLst/>
                <a:latin typeface="+mn-lt"/>
                <a:ea typeface="+mn-ea"/>
                <a:cs typeface="+mn-cs"/>
              </a:rPr>
              <a:t> o </a:t>
            </a:r>
            <a:r>
              <a:rPr lang="en-US" sz="1200" b="0" kern="1200" dirty="0" err="1">
                <a:solidFill>
                  <a:schemeClr val="tx1"/>
                </a:solidFill>
                <a:effectLst/>
                <a:latin typeface="+mn-lt"/>
                <a:ea typeface="+mn-ea"/>
                <a:cs typeface="+mn-cs"/>
              </a:rPr>
              <a:t>tejido</a:t>
            </a:r>
            <a:r>
              <a:rPr lang="en-US" sz="1200" b="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Pintura </a:t>
            </a:r>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s-ES" dirty="0"/>
              <a:t>Hay muchas más ideas en línea</a:t>
            </a:r>
            <a:r>
              <a:rPr lang="en-US" dirty="0"/>
              <a:t>.</a:t>
            </a:r>
          </a:p>
        </p:txBody>
      </p:sp>
      <p:sp>
        <p:nvSpPr>
          <p:cNvPr id="4" name="Slide Number Placeholder 3"/>
          <p:cNvSpPr>
            <a:spLocks noGrp="1"/>
          </p:cNvSpPr>
          <p:nvPr>
            <p:ph type="sldNum" sz="quarter" idx="5"/>
          </p:nvPr>
        </p:nvSpPr>
        <p:spPr/>
        <p:txBody>
          <a:bodyPr/>
          <a:lstStyle/>
          <a:p>
            <a:fld id="{D70FF2E4-95BE-49CA-89E1-C2C428ECDA9A}" type="slidenum">
              <a:rPr lang="en-US" smtClean="0"/>
              <a:pPr/>
              <a:t>20</a:t>
            </a:fld>
            <a:endParaRPr lang="en-US" dirty="0"/>
          </a:p>
        </p:txBody>
      </p:sp>
    </p:spTree>
    <p:extLst>
      <p:ext uri="{BB962C8B-B14F-4D97-AF65-F5344CB8AC3E}">
        <p14:creationId xmlns:p14="http://schemas.microsoft.com/office/powerpoint/2010/main" val="3451697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i="1" dirty="0" err="1"/>
              <a:t>Discutir</a:t>
            </a:r>
            <a:r>
              <a:rPr lang="en-US" b="1" i="1" dirty="0"/>
              <a:t> </a:t>
            </a:r>
            <a:r>
              <a:rPr lang="es-ES" b="0" i="0" dirty="0"/>
              <a:t>El tema de los mecanismos de afrontamiento de alto riesgo y la diferencia entre el autocuidado y el </a:t>
            </a:r>
            <a:r>
              <a:rPr lang="es-ES" b="0" i="0" dirty="0" err="1"/>
              <a:t>auto-confort</a:t>
            </a:r>
            <a:r>
              <a:rPr lang="en-US" b="0" i="0" dirty="0"/>
              <a:t>:</a:t>
            </a:r>
          </a:p>
          <a:p>
            <a:pPr marL="171450" indent="-171450">
              <a:buFont typeface="Arial" panose="020B0604020202020204" pitchFamily="34" charset="0"/>
              <a:buChar char="•"/>
            </a:pPr>
            <a:r>
              <a:rPr lang="en-US" b="1" i="0" dirty="0" err="1"/>
              <a:t>Autocuidado</a:t>
            </a:r>
            <a:r>
              <a:rPr lang="en-US" b="1" i="0" dirty="0"/>
              <a:t> </a:t>
            </a:r>
            <a:r>
              <a:rPr lang="en-US" b="1" i="0" dirty="0" err="1"/>
              <a:t>saludable</a:t>
            </a:r>
            <a:r>
              <a:rPr lang="en-US" b="1" i="0" dirty="0"/>
              <a:t> </a:t>
            </a:r>
            <a:r>
              <a:rPr lang="es-ES" b="0" i="0" dirty="0"/>
              <a:t>son cosas que, en última instancia, nos hacen sentir respeto propio y conexión. Estas son cosas (por ejemplo, el ejercicio) que no siempre se sienten bien en el momento, pero mientras las hacemos, y después de haberlas hecho, sabemos que hemos hecho algo bueno por nosotros mismos. Nos hacen sentir respeto propio y/o nos hacen sentir más energizados y capaces de reconectar con las presiones en nuestras vidas y avanzar productivamente</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n-US" sz="1200" b="1" kern="1200" dirty="0" err="1">
                <a:solidFill>
                  <a:schemeClr val="tx1"/>
                </a:solidFill>
                <a:effectLst/>
                <a:latin typeface="+mn-lt"/>
                <a:ea typeface="+mn-ea"/>
                <a:cs typeface="+mn-cs"/>
              </a:rPr>
              <a:t>Comodidad</a:t>
            </a:r>
            <a:r>
              <a:rPr lang="en-US" sz="1200" b="1" kern="1200" dirty="0">
                <a:solidFill>
                  <a:schemeClr val="tx1"/>
                </a:solidFill>
                <a:effectLst/>
                <a:latin typeface="+mn-lt"/>
                <a:ea typeface="+mn-ea"/>
                <a:cs typeface="+mn-cs"/>
              </a:rPr>
              <a:t> personal </a:t>
            </a:r>
            <a:r>
              <a:rPr lang="es-ES" sz="1200" kern="1200" dirty="0">
                <a:solidFill>
                  <a:schemeClr val="tx1"/>
                </a:solidFill>
                <a:effectLst/>
                <a:latin typeface="+mn-lt"/>
                <a:ea typeface="+mn-ea"/>
                <a:cs typeface="+mn-cs"/>
              </a:rPr>
              <a:t>son esas cosas que nos gusta hacer, que nos hacen sentir bien en el momento. Cada quien tiene sus estrategias de </a:t>
            </a:r>
            <a:r>
              <a:rPr lang="es-ES" sz="1200" kern="1200" dirty="0" err="1">
                <a:solidFill>
                  <a:schemeClr val="tx1"/>
                </a:solidFill>
                <a:effectLst/>
                <a:latin typeface="+mn-lt"/>
                <a:ea typeface="+mn-ea"/>
                <a:cs typeface="+mn-cs"/>
              </a:rPr>
              <a:t>auto-consuelo</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Para algunas personas afortunadas, el ejercicio está en esa lista</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Para otros, alcohol, cigarrillos, compras, leer novelas, ver televisión, cocinar, jardinería, tener sexo, salir, comer helado</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Todos necesitamos un poco de consuelo personal en nuestras vidas. El consuelo propio puede elevar nuestro ánimo y darnos un respiro de las presiones de la vida. El consuelo propio tiene su lugar, y la mayoría de las cosas están bien con moderación</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s-ES" sz="1200" kern="1200" dirty="0">
                <a:solidFill>
                  <a:schemeClr val="tx1"/>
                </a:solidFill>
                <a:effectLst/>
                <a:latin typeface="+mn-lt"/>
                <a:ea typeface="+mn-ea"/>
                <a:cs typeface="+mn-cs"/>
              </a:rPr>
              <a:t>Sin embargo... cuando estamos bajo presión podemos enfrentar una mayor tentación de (excedernos) en la </a:t>
            </a:r>
            <a:r>
              <a:rPr lang="es-ES" sz="1200" kern="1200" dirty="0" err="1">
                <a:solidFill>
                  <a:schemeClr val="tx1"/>
                </a:solidFill>
                <a:effectLst/>
                <a:latin typeface="+mn-lt"/>
                <a:ea typeface="+mn-ea"/>
                <a:cs typeface="+mn-cs"/>
              </a:rPr>
              <a:t>auto-comodidad</a:t>
            </a:r>
            <a:r>
              <a:rPr lang="es-ES" sz="1200" kern="1200" dirty="0">
                <a:solidFill>
                  <a:schemeClr val="tx1"/>
                </a:solidFill>
                <a:effectLst/>
                <a:latin typeface="+mn-lt"/>
                <a:ea typeface="+mn-ea"/>
                <a:cs typeface="+mn-cs"/>
              </a:rPr>
              <a:t> hasta el punto en que estas estrategias ya no cuentan como estrategias aceptables de autocuidado, sino que se vuelven mecanismos dañinos de afrontamiento</a:t>
            </a:r>
            <a:r>
              <a:rPr lang="en-US"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Por ejemplo, ver series en maratón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Beber </a:t>
            </a:r>
            <a:r>
              <a:rPr lang="en-US" sz="1200" kern="1200" dirty="0" err="1">
                <a:solidFill>
                  <a:schemeClr val="tx1"/>
                </a:solidFill>
                <a:effectLst/>
                <a:latin typeface="+mn-lt"/>
                <a:ea typeface="+mn-ea"/>
                <a:cs typeface="+mn-cs"/>
              </a:rPr>
              <a:t>demasiado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alcoho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Dragón</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Usa otras sustancias (como pastillas para dormir</a:t>
            </a:r>
            <a:r>
              <a:rPr lang="en-US" sz="1200" kern="1200" dirty="0">
                <a:solidFill>
                  <a:schemeClr val="tx1"/>
                </a:solidFill>
                <a:effectLst/>
                <a:latin typeface="+mn-lt"/>
                <a:ea typeface="+mn-ea"/>
                <a:cs typeface="+mn-cs"/>
              </a:rPr>
              <a:t>)</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Coquetear o coquetear con compañeros de trabajo u otros conocidos</a:t>
            </a:r>
          </a:p>
          <a:p>
            <a:pPr marL="171450" lvl="0" indent="-171450">
              <a:buFont typeface="Arial" panose="020B0604020202020204" pitchFamily="34" charset="0"/>
              <a:buChar char="•"/>
            </a:pPr>
            <a:r>
              <a:rPr lang="en-US" sz="1200" b="1" i="1" kern="1200" dirty="0" err="1">
                <a:solidFill>
                  <a:schemeClr val="tx1"/>
                </a:solidFill>
                <a:effectLst/>
                <a:latin typeface="+mn-lt"/>
                <a:ea typeface="+mn-ea"/>
                <a:cs typeface="+mn-cs"/>
              </a:rPr>
              <a:t>Pregunta</a:t>
            </a:r>
            <a:r>
              <a:rPr lang="en-US" sz="1200" b="1" i="1" kern="1200" dirty="0">
                <a:solidFill>
                  <a:schemeClr val="tx1"/>
                </a:solidFill>
                <a:effectLst/>
                <a:latin typeface="+mn-lt"/>
                <a:ea typeface="+mn-ea"/>
                <a:cs typeface="+mn-cs"/>
              </a:rPr>
              <a:t> a </a:t>
            </a:r>
            <a:r>
              <a:rPr lang="en-US" sz="1200" b="1" i="1" kern="1200" dirty="0" err="1">
                <a:solidFill>
                  <a:schemeClr val="tx1"/>
                </a:solidFill>
                <a:effectLst/>
                <a:latin typeface="+mn-lt"/>
                <a:ea typeface="+mn-ea"/>
                <a:cs typeface="+mn-cs"/>
              </a:rPr>
              <a:t>los</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participantes</a:t>
            </a:r>
            <a:r>
              <a:rPr lang="en-US" sz="1200" b="1" i="1" kern="1200" dirty="0">
                <a:solidFill>
                  <a:schemeClr val="tx1"/>
                </a:solidFill>
                <a:effectLst/>
                <a:latin typeface="+mn-lt"/>
                <a:ea typeface="+mn-ea"/>
                <a:cs typeface="+mn-cs"/>
              </a:rPr>
              <a:t> </a:t>
            </a:r>
            <a:r>
              <a:rPr lang="es-ES" sz="1200" b="0" i="0" kern="1200" dirty="0">
                <a:solidFill>
                  <a:schemeClr val="tx1"/>
                </a:solidFill>
                <a:effectLst/>
                <a:latin typeface="+mn-lt"/>
                <a:ea typeface="+mn-ea"/>
                <a:cs typeface="+mn-cs"/>
              </a:rPr>
              <a:t>para pensar (pero no compartir) sus respuestas a las siguientes preguntas</a:t>
            </a:r>
            <a:r>
              <a:rPr lang="en-US" sz="1200" b="0" i="0" kern="1200" dirty="0">
                <a:solidFill>
                  <a:schemeClr val="tx1"/>
                </a:solidFill>
                <a:effectLst/>
                <a:latin typeface="+mn-lt"/>
                <a:ea typeface="+mn-ea"/>
                <a:cs typeface="+mn-cs"/>
              </a:rPr>
              <a:t>:</a:t>
            </a:r>
          </a:p>
          <a:p>
            <a:pPr marL="628650" lvl="1" indent="-171450">
              <a:buFont typeface="Arial" panose="020B0604020202020204" pitchFamily="34" charset="0"/>
              <a:buChar char="•"/>
            </a:pPr>
            <a:r>
              <a:rPr lang="es-ES" sz="1200" b="0" i="0" kern="1200" dirty="0">
                <a:solidFill>
                  <a:schemeClr val="tx1"/>
                </a:solidFill>
                <a:effectLst/>
                <a:latin typeface="+mn-lt"/>
                <a:ea typeface="+mn-ea"/>
                <a:cs typeface="+mn-cs"/>
              </a:rPr>
              <a:t>¿Cuáles son mis mecanismos de consuelo personal habituales</a:t>
            </a:r>
            <a:r>
              <a:rPr lang="en-US" sz="1200" b="0" i="0" kern="1200" dirty="0">
                <a:solidFill>
                  <a:schemeClr val="tx1"/>
                </a:solidFill>
                <a:effectLst/>
                <a:latin typeface="+mn-lt"/>
                <a:ea typeface="+mn-ea"/>
                <a:cs typeface="+mn-cs"/>
              </a:rPr>
              <a:t>?</a:t>
            </a:r>
          </a:p>
          <a:p>
            <a:pPr marL="628650" lvl="1" indent="-171450">
              <a:buFont typeface="Arial" panose="020B0604020202020204" pitchFamily="34" charset="0"/>
              <a:buChar char="•"/>
            </a:pPr>
            <a:r>
              <a:rPr lang="es-ES" sz="1200" b="0" i="0" kern="1200" dirty="0">
                <a:solidFill>
                  <a:schemeClr val="tx1"/>
                </a:solidFill>
                <a:effectLst/>
                <a:latin typeface="+mn-lt"/>
                <a:ea typeface="+mn-ea"/>
                <a:cs typeface="+mn-cs"/>
              </a:rPr>
              <a:t>¿Dónde es más probable que pierda el equilibrio y me involucre en prácticas dañinas</a:t>
            </a:r>
            <a:r>
              <a:rPr lang="en-US" sz="1200" b="0" i="0" kern="1200" dirty="0">
                <a:solidFill>
                  <a:schemeClr val="tx1"/>
                </a:solidFill>
                <a:effectLst/>
                <a:latin typeface="+mn-lt"/>
                <a:ea typeface="+mn-ea"/>
                <a:cs typeface="+mn-cs"/>
              </a:rPr>
              <a:t>?</a:t>
            </a:r>
            <a:endParaRPr lang="en-US" sz="1200" b="1" i="1" kern="1200" dirty="0">
              <a:solidFill>
                <a:schemeClr val="tx1"/>
              </a:solidFill>
              <a:effectLst/>
              <a:latin typeface="+mn-lt"/>
              <a:ea typeface="+mn-ea"/>
              <a:cs typeface="+mn-cs"/>
            </a:endParaRPr>
          </a:p>
          <a:p>
            <a:endParaRPr lang="en-US" sz="1200" b="1" i="1"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1" i="1"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21</a:t>
            </a:fld>
            <a:endParaRPr lang="en-US" dirty="0"/>
          </a:p>
        </p:txBody>
      </p:sp>
    </p:spTree>
    <p:extLst>
      <p:ext uri="{BB962C8B-B14F-4D97-AF65-F5344CB8AC3E}">
        <p14:creationId xmlns:p14="http://schemas.microsoft.com/office/powerpoint/2010/main" val="354107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err="1"/>
              <a:t>Explica</a:t>
            </a:r>
            <a:r>
              <a:rPr lang="en-US" b="1" i="1" dirty="0"/>
              <a:t> </a:t>
            </a:r>
            <a:r>
              <a:rPr lang="en-US" b="0" i="0" dirty="0"/>
              <a:t>Lo </a:t>
            </a:r>
            <a:r>
              <a:rPr lang="en-US" b="0" i="0" dirty="0" err="1"/>
              <a:t>siguiente</a:t>
            </a:r>
            <a:r>
              <a:rPr lang="en-US" b="0" i="0"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kern="1200" dirty="0">
                <a:solidFill>
                  <a:schemeClr val="tx1"/>
                </a:solidFill>
                <a:effectLst/>
                <a:latin typeface="+mn-lt"/>
                <a:ea typeface="+mn-ea"/>
                <a:cs typeface="+mn-cs"/>
              </a:rPr>
              <a:t>Hablar con un consejero puede ser una buena manera de procesar algunos de tus pensamientos y sentimientos relacionados con tu situación actual</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El IRC cuenta con un Programa de Asistencia y Resiliencia al Empleado (el EARP) que ofrece asesoría gratuita con consejeros altamente experimentados al personal del IRC y sus familias, y esta asesoría está disponible por teléfono o videollamada</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Si crees que podrías beneficiarte de hablar con un profesional de soporte, envía un correo electrónico pidiendo agendar una sesión para IRC@konterragroup.net</a:t>
            </a:r>
            <a:r>
              <a:rPr lang="en-US" sz="1200" b="1" i="0" kern="1200" dirty="0">
                <a:solidFill>
                  <a:schemeClr val="tx1"/>
                </a:solidFill>
                <a:effectLst/>
                <a:latin typeface="+mn-lt"/>
                <a:ea typeface="+mn-ea"/>
                <a:cs typeface="+mn-cs"/>
              </a:rPr>
              <a:t> </a:t>
            </a:r>
            <a:endParaRPr lang="en-US" b="1" i="1"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22</a:t>
            </a:fld>
            <a:endParaRPr lang="en-US" dirty="0"/>
          </a:p>
        </p:txBody>
      </p:sp>
    </p:spTree>
    <p:extLst>
      <p:ext uri="{BB962C8B-B14F-4D97-AF65-F5344CB8AC3E}">
        <p14:creationId xmlns:p14="http://schemas.microsoft.com/office/powerpoint/2010/main" val="17778299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err="1"/>
              <a:t>Discutir</a:t>
            </a:r>
            <a:r>
              <a:rPr lang="en-US" b="1" i="1" dirty="0"/>
              <a:t> </a:t>
            </a:r>
            <a:r>
              <a:rPr lang="en-US" b="0" i="0" dirty="0"/>
              <a:t>Lo </a:t>
            </a:r>
            <a:r>
              <a:rPr lang="en-US" b="0" i="0" dirty="0" err="1"/>
              <a:t>siguiente</a:t>
            </a:r>
            <a:r>
              <a:rPr lang="en-US" b="0" i="0"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kern="1200" dirty="0">
                <a:solidFill>
                  <a:schemeClr val="tx1"/>
                </a:solidFill>
                <a:effectLst/>
                <a:latin typeface="+mn-lt"/>
                <a:ea typeface="+mn-ea"/>
                <a:cs typeface="+mn-cs"/>
              </a:rPr>
              <a:t>Por la presión que estás soportando, es importante que te apoyes durante este tiempo</a:t>
            </a:r>
            <a:r>
              <a:rPr lang="en-US" sz="120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kern="1200" dirty="0">
                <a:solidFill>
                  <a:schemeClr val="tx1"/>
                </a:solidFill>
                <a:effectLst/>
                <a:latin typeface="+mn-lt"/>
                <a:ea typeface="+mn-ea"/>
                <a:cs typeface="+mn-cs"/>
              </a:rPr>
              <a:t>Es más probable que te mantengas bien si desarrollas un plan de acción</a:t>
            </a:r>
            <a:r>
              <a:rPr lang="en-US" sz="120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kern="1200" dirty="0">
                <a:solidFill>
                  <a:schemeClr val="tx1"/>
                </a:solidFill>
                <a:effectLst/>
                <a:latin typeface="+mn-lt"/>
                <a:ea typeface="+mn-ea"/>
                <a:cs typeface="+mn-cs"/>
              </a:rPr>
              <a:t>Desarrollar este plan de autocuidado no tiene que ser complicado</a:t>
            </a:r>
            <a:r>
              <a:rPr lang="en-US" sz="120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kern="1200" dirty="0">
                <a:solidFill>
                  <a:schemeClr val="tx1"/>
                </a:solidFill>
                <a:effectLst/>
                <a:latin typeface="+mn-lt"/>
                <a:ea typeface="+mn-ea"/>
                <a:cs typeface="+mn-cs"/>
              </a:rPr>
              <a:t>Para empezar, piensa en todo lo que hemos discutido hasta ahora y luego responde las preguntas de esta diapositiva</a:t>
            </a:r>
            <a:r>
              <a:rPr lang="en-US" sz="12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1200" kern="1200" dirty="0">
                <a:solidFill>
                  <a:schemeClr val="tx1"/>
                </a:solidFill>
                <a:effectLst/>
                <a:latin typeface="+mn-lt"/>
                <a:ea typeface="+mn-ea"/>
                <a:cs typeface="+mn-cs"/>
              </a:rPr>
              <a:t>Dependiendo del tamaño del grupo, tiempo y otras variables, </a:t>
            </a:r>
            <a:r>
              <a:rPr lang="es-ES" sz="1200" b="1" i="1" kern="1200" dirty="0">
                <a:solidFill>
                  <a:schemeClr val="tx1"/>
                </a:solidFill>
                <a:effectLst/>
                <a:latin typeface="+mn-lt"/>
                <a:ea typeface="+mn-ea"/>
                <a:cs typeface="+mn-cs"/>
              </a:rPr>
              <a:t>pide a los participantes </a:t>
            </a:r>
            <a:r>
              <a:rPr lang="es-ES" sz="1200" kern="1200" dirty="0">
                <a:solidFill>
                  <a:schemeClr val="tx1"/>
                </a:solidFill>
                <a:effectLst/>
                <a:latin typeface="+mn-lt"/>
                <a:ea typeface="+mn-ea"/>
                <a:cs typeface="+mn-cs"/>
              </a:rPr>
              <a:t>que completen este ejercicio de inmediato (y dales tiempo para tomar notas) o pídeles que lo hagan dentro de las 24 horas posteriores al taller</a:t>
            </a:r>
            <a:r>
              <a:rPr lang="en-US"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a:solidFill>
                <a:schemeClr val="tx1"/>
              </a:solidFill>
              <a:effectLst/>
              <a:latin typeface="+mn-lt"/>
              <a:ea typeface="+mn-ea"/>
              <a:cs typeface="+mn-cs"/>
            </a:endParaRPr>
          </a:p>
          <a:p>
            <a:endParaRPr lang="en-US" b="1" i="1"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23</a:t>
            </a:fld>
            <a:endParaRPr lang="en-US" dirty="0"/>
          </a:p>
        </p:txBody>
      </p:sp>
    </p:spTree>
    <p:extLst>
      <p:ext uri="{BB962C8B-B14F-4D97-AF65-F5344CB8AC3E}">
        <p14:creationId xmlns:p14="http://schemas.microsoft.com/office/powerpoint/2010/main" val="31415682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err="1"/>
              <a:t>Actualidad</a:t>
            </a:r>
            <a:r>
              <a:rPr lang="en-US" b="1" i="1" dirty="0"/>
              <a:t> </a:t>
            </a:r>
            <a:r>
              <a:rPr lang="es-ES" b="0" i="0" dirty="0"/>
              <a:t>estos recursos y recuerdan a los participantes que pueden encontrar recursos y referencias adicionales en estas páginas, y que pueden enviar un correo electrónico al equipo de Duty of Care con cualquier pregunta a la dirección de correo electrónico de Duty of Care</a:t>
            </a:r>
            <a:r>
              <a:rPr lang="en-US" b="0" i="0" dirty="0"/>
              <a:t>. </a:t>
            </a:r>
            <a:endParaRPr lang="en-US" b="1" i="1" dirty="0"/>
          </a:p>
        </p:txBody>
      </p:sp>
      <p:sp>
        <p:nvSpPr>
          <p:cNvPr id="4" name="Slide Number Placeholder 3"/>
          <p:cNvSpPr>
            <a:spLocks noGrp="1"/>
          </p:cNvSpPr>
          <p:nvPr>
            <p:ph type="sldNum" sz="quarter" idx="5"/>
          </p:nvPr>
        </p:nvSpPr>
        <p:spPr/>
        <p:txBody>
          <a:bodyPr/>
          <a:lstStyle/>
          <a:p>
            <a:fld id="{D70FF2E4-95BE-49CA-89E1-C2C428ECDA9A}" type="slidenum">
              <a:rPr lang="en-US" smtClean="0"/>
              <a:pPr/>
              <a:t>24</a:t>
            </a:fld>
            <a:endParaRPr lang="en-US" dirty="0"/>
          </a:p>
        </p:txBody>
      </p:sp>
    </p:spTree>
    <p:extLst>
      <p:ext uri="{BB962C8B-B14F-4D97-AF65-F5344CB8AC3E}">
        <p14:creationId xmlns:p14="http://schemas.microsoft.com/office/powerpoint/2010/main" val="765358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15547"/>
            <a:ext cx="7772400" cy="1694415"/>
          </a:xfrm>
          <a:prstGeom prst="rect">
            <a:avLst/>
          </a:prstGeom>
        </p:spPr>
        <p:txBody>
          <a:bodyPr anchor="b"/>
          <a:lstStyle>
            <a:lvl1pPr algn="ctr">
              <a:defRPr sz="44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1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329835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96"/>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9" y="1596"/>
                        <a:ext cx="1587" cy="1587"/>
                      </a:xfrm>
                      <a:prstGeom prst="rect">
                        <a:avLst/>
                      </a:prstGeom>
                    </p:spPr>
                  </p:pic>
                </p:oleObj>
              </mc:Fallback>
            </mc:AlternateContent>
          </a:graphicData>
        </a:graphic>
      </p:graphicFrame>
      <p:sp>
        <p:nvSpPr>
          <p:cNvPr id="2" name="Title 1"/>
          <p:cNvSpPr>
            <a:spLocks noGrp="1"/>
          </p:cNvSpPr>
          <p:nvPr>
            <p:ph type="title"/>
          </p:nvPr>
        </p:nvSpPr>
        <p:spPr>
          <a:xfrm>
            <a:off x="171450" y="136526"/>
            <a:ext cx="7886700" cy="611619"/>
          </a:xfrm>
          <a:prstGeom prst="rect">
            <a:avLst/>
          </a:prstGeom>
        </p:spPr>
        <p:txBody>
          <a:bodyPr/>
          <a:lstStyle>
            <a:lvl1pPr>
              <a:defRPr b="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F1A0E97C-5F10-6E4F-AB66-305A53036F00}"/>
              </a:ext>
            </a:extLst>
          </p:cNvPr>
          <p:cNvSpPr>
            <a:spLocks noGrp="1"/>
          </p:cNvSpPr>
          <p:nvPr>
            <p:ph type="body" sz="quarter" idx="10"/>
          </p:nvPr>
        </p:nvSpPr>
        <p:spPr>
          <a:xfrm>
            <a:off x="461963" y="1146175"/>
            <a:ext cx="8239125" cy="923925"/>
          </a:xfrm>
          <a:prstGeom prst="rect">
            <a:avLst/>
          </a:prstGeom>
        </p:spPr>
        <p:txBody>
          <a:bodyPr/>
          <a:lstStyle>
            <a:lvl1pPr>
              <a:lnSpc>
                <a:spcPct val="100000"/>
              </a:lnSpc>
              <a:defRPr sz="2600">
                <a:latin typeface="Arial" panose="020B0604020202020204" pitchFamily="34" charset="0"/>
                <a:cs typeface="Arial" panose="020B0604020202020204" pitchFamily="34" charset="0"/>
              </a:defRPr>
            </a:lvl1pPr>
            <a:lvl2pPr>
              <a:lnSpc>
                <a:spcPct val="100000"/>
              </a:lnSpc>
              <a:defRPr>
                <a:latin typeface="Arial" panose="020B0604020202020204" pitchFamily="34" charset="0"/>
                <a:cs typeface="Arial" panose="020B0604020202020204" pitchFamily="34" charset="0"/>
              </a:defRPr>
            </a:lvl2pPr>
            <a:lvl3pPr>
              <a:lnSpc>
                <a:spcPct val="100000"/>
              </a:lnSpc>
              <a:defRPr>
                <a:latin typeface="Arial" panose="020B0604020202020204" pitchFamily="34" charset="0"/>
                <a:cs typeface="Arial" panose="020B0604020202020204" pitchFamily="34" charset="0"/>
              </a:defRPr>
            </a:lvl3pPr>
            <a:lvl4pPr>
              <a:lnSpc>
                <a:spcPct val="100000"/>
              </a:lnSpc>
              <a:defRPr>
                <a:latin typeface="Arial" panose="020B0604020202020204" pitchFamily="34" charset="0"/>
                <a:cs typeface="Arial" panose="020B0604020202020204" pitchFamily="34" charset="0"/>
              </a:defRPr>
            </a:lvl4pPr>
            <a:lvl5pPr>
              <a:lnSpc>
                <a:spcPct val="100000"/>
              </a:lnSpc>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6821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3"/>
          <p:cNvSpPr>
            <a:spLocks noChangeArrowheads="1"/>
          </p:cNvSpPr>
          <p:nvPr userDrawn="1"/>
        </p:nvSpPr>
        <p:spPr bwMode="auto">
          <a:xfrm>
            <a:off x="123825" y="6166556"/>
            <a:ext cx="8896350" cy="589456"/>
          </a:xfrm>
          <a:prstGeom prst="rect">
            <a:avLst/>
          </a:prstGeom>
          <a:solidFill>
            <a:srgbClr val="FDC82F"/>
          </a:solidFill>
          <a:ln w="9525">
            <a:noFill/>
            <a:miter lim="800000"/>
            <a:headEnd/>
            <a:tailEnd/>
          </a:ln>
        </p:spPr>
        <p:txBody>
          <a:bodyPr wrap="none" anchor="ctr"/>
          <a:lstStyle/>
          <a:p>
            <a:pPr fontAlgn="auto">
              <a:spcBef>
                <a:spcPts val="0"/>
              </a:spcBef>
              <a:spcAft>
                <a:spcPts val="0"/>
              </a:spcAft>
              <a:defRPr/>
            </a:pPr>
            <a:endParaRPr lang="en-US" sz="1800" dirty="0">
              <a:solidFill>
                <a:prstClr val="black"/>
              </a:solidFill>
              <a:latin typeface="Arial"/>
            </a:endParaRPr>
          </a:p>
        </p:txBody>
      </p:sp>
      <p:sp>
        <p:nvSpPr>
          <p:cNvPr id="9" name="Text Box 8"/>
          <p:cNvSpPr txBox="1">
            <a:spLocks noChangeArrowheads="1"/>
          </p:cNvSpPr>
          <p:nvPr userDrawn="1"/>
        </p:nvSpPr>
        <p:spPr bwMode="auto">
          <a:xfrm>
            <a:off x="285750" y="6540114"/>
            <a:ext cx="2971800" cy="138499"/>
          </a:xfrm>
          <a:prstGeom prst="rect">
            <a:avLst/>
          </a:prstGeom>
          <a:noFill/>
          <a:ln>
            <a:noFill/>
          </a:ln>
        </p:spPr>
        <p:txBody>
          <a:bodyPr lIns="0" tIns="0" rIns="0" bIns="0" anchor="b">
            <a:spAutoFit/>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defRPr>
            </a:lvl2pPr>
            <a:lvl3pPr marL="1143000" indent="-228600">
              <a:defRPr sz="2400">
                <a:solidFill>
                  <a:schemeClr val="tx1"/>
                </a:solidFill>
                <a:latin typeface="Arial" charset="0"/>
                <a:ea typeface="ヒラギノ角ゴ Pro W3" charset="0"/>
              </a:defRPr>
            </a:lvl3pPr>
            <a:lvl4pPr marL="1600200" indent="-228600">
              <a:defRPr sz="2400">
                <a:solidFill>
                  <a:schemeClr val="tx1"/>
                </a:solidFill>
                <a:latin typeface="Arial" charset="0"/>
                <a:ea typeface="ヒラギノ角ゴ Pro W3" charset="0"/>
              </a:defRPr>
            </a:lvl4pPr>
            <a:lvl5pPr marL="2057400" indent="-22860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a:spcBef>
                <a:spcPct val="50000"/>
              </a:spcBef>
              <a:defRPr/>
            </a:pPr>
            <a:r>
              <a:rPr lang="en-US" sz="900" b="1" dirty="0">
                <a:cs typeface="Arial" charset="0"/>
              </a:rPr>
              <a:t>From Harm to Home </a:t>
            </a:r>
            <a:r>
              <a:rPr lang="en-US" sz="900" dirty="0">
                <a:cs typeface="Arial" charset="0"/>
              </a:rPr>
              <a:t>|</a:t>
            </a:r>
            <a:r>
              <a:rPr lang="en-US" sz="900" b="1" dirty="0">
                <a:cs typeface="Arial" charset="0"/>
              </a:rPr>
              <a:t> Rescue.org</a:t>
            </a:r>
            <a:endParaRPr lang="en-US" sz="900" dirty="0">
              <a:cs typeface="Arial" charset="0"/>
            </a:endParaRPr>
          </a:p>
        </p:txBody>
      </p:sp>
      <p:pic>
        <p:nvPicPr>
          <p:cNvPr id="8" name="Picture 6" descr="irc_logo_rgb"/>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62975" y="6184900"/>
            <a:ext cx="419100"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Rectangle 12"/>
          <p:cNvSpPr/>
          <p:nvPr userDrawn="1"/>
        </p:nvSpPr>
        <p:spPr>
          <a:xfrm>
            <a:off x="2071" y="616828"/>
            <a:ext cx="9143999" cy="21203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85926661"/>
      </p:ext>
    </p:extLst>
  </p:cSld>
  <p:clrMap bg1="lt1" tx1="dk1" bg2="lt2" tx2="dk2" accent1="accent1" accent2="accent2" accent3="accent3" accent4="accent4" accent5="accent5" accent6="accent6" hlink="hlink" folHlink="folHlink"/>
  <p:sldLayoutIdLst>
    <p:sldLayoutId id="2147483661" r:id="rId1"/>
    <p:sldLayoutId id="2147483678" r:id="rId2"/>
  </p:sldLayoutIdLs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IRC@konterragroup.net"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oc.rescue.org/"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mailto:DutyOfCare@rescue.org" TargetMode="External"/><Relationship Id="rId4" Type="http://schemas.openxmlformats.org/officeDocument/2006/relationships/hyperlink" Target="http://www.konterragroup.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20A22-B766-5244-B2B9-2885DBBD4D00}"/>
              </a:ext>
            </a:extLst>
          </p:cNvPr>
          <p:cNvSpPr>
            <a:spLocks noGrp="1"/>
          </p:cNvSpPr>
          <p:nvPr>
            <p:ph type="ctrTitle"/>
          </p:nvPr>
        </p:nvSpPr>
        <p:spPr>
          <a:xfrm>
            <a:off x="507207" y="1028784"/>
            <a:ext cx="8101012" cy="1738479"/>
          </a:xfrm>
        </p:spPr>
        <p:txBody>
          <a:bodyPr/>
          <a:lstStyle/>
          <a:p>
            <a:r>
              <a:rPr lang="es-ES"/>
              <a:t>Mantener la resiliencia durante la incertidumbre</a:t>
            </a:r>
            <a:endParaRPr lang="en-US" dirty="0"/>
          </a:p>
        </p:txBody>
      </p:sp>
      <p:pic>
        <p:nvPicPr>
          <p:cNvPr id="9" name="Picture 8">
            <a:extLst>
              <a:ext uri="{FF2B5EF4-FFF2-40B4-BE49-F238E27FC236}">
                <a16:creationId xmlns:a16="http://schemas.microsoft.com/office/drawing/2014/main" id="{BEC354A2-DCCF-0A4D-A597-6E71F1570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638" y="3091567"/>
            <a:ext cx="2216150" cy="2958674"/>
          </a:xfrm>
          <a:prstGeom prst="rect">
            <a:avLst/>
          </a:prstGeom>
        </p:spPr>
      </p:pic>
    </p:spTree>
    <p:extLst>
      <p:ext uri="{BB962C8B-B14F-4D97-AF65-F5344CB8AC3E}">
        <p14:creationId xmlns:p14="http://schemas.microsoft.com/office/powerpoint/2010/main" val="3212479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60F8-F7AA-454E-8B4C-ADB2610EB424}"/>
              </a:ext>
            </a:extLst>
          </p:cNvPr>
          <p:cNvSpPr>
            <a:spLocks noGrp="1"/>
          </p:cNvSpPr>
          <p:nvPr>
            <p:ph type="title"/>
          </p:nvPr>
        </p:nvSpPr>
        <p:spPr/>
        <p:txBody>
          <a:bodyPr/>
          <a:lstStyle/>
          <a:p>
            <a:r>
              <a:rPr lang="en-US"/>
              <a:t>Preguntas importantes por responder</a:t>
            </a:r>
            <a:endParaRPr lang="en-US" dirty="0"/>
          </a:p>
        </p:txBody>
      </p:sp>
      <p:sp>
        <p:nvSpPr>
          <p:cNvPr id="4" name="Text Placeholder 3">
            <a:extLst>
              <a:ext uri="{FF2B5EF4-FFF2-40B4-BE49-F238E27FC236}">
                <a16:creationId xmlns:a16="http://schemas.microsoft.com/office/drawing/2014/main" id="{78BA598B-3E58-EF40-9BCA-0A4B810308F0}"/>
              </a:ext>
            </a:extLst>
          </p:cNvPr>
          <p:cNvSpPr>
            <a:spLocks noGrp="1"/>
          </p:cNvSpPr>
          <p:nvPr>
            <p:ph type="body" sz="quarter" idx="10"/>
          </p:nvPr>
        </p:nvSpPr>
        <p:spPr>
          <a:xfrm>
            <a:off x="340044" y="1115693"/>
            <a:ext cx="5517832" cy="5539107"/>
          </a:xfrm>
        </p:spPr>
        <p:txBody>
          <a:bodyPr/>
          <a:lstStyle/>
          <a:p>
            <a:pPr marL="514350" indent="-514350">
              <a:spcAft>
                <a:spcPts val="1000"/>
              </a:spcAft>
              <a:buFont typeface="+mj-lt"/>
              <a:buAutoNum type="arabicPeriod"/>
            </a:pPr>
            <a:r>
              <a:rPr lang="es-ES"/>
              <a:t>¿Por qué la incertidumbre resulta tan estresante? 
¿Qué tipo de reacciones al estrés podríamos esperar ver y experimentar? 
¿Qué podemos hacer para manejar el estrés y construir resiliencia durante este tiempo?</a:t>
            </a:r>
            <a:endParaRPr lang="en-US" dirty="0"/>
          </a:p>
        </p:txBody>
      </p:sp>
      <p:pic>
        <p:nvPicPr>
          <p:cNvPr id="6" name="Picture 5">
            <a:extLst>
              <a:ext uri="{FF2B5EF4-FFF2-40B4-BE49-F238E27FC236}">
                <a16:creationId xmlns:a16="http://schemas.microsoft.com/office/drawing/2014/main" id="{B418DC27-8892-EC4F-BCAE-F75E1A90C0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8175" y="1676857"/>
            <a:ext cx="3425825" cy="3425825"/>
          </a:xfrm>
          <a:prstGeom prst="rect">
            <a:avLst/>
          </a:prstGeom>
        </p:spPr>
      </p:pic>
    </p:spTree>
    <p:extLst>
      <p:ext uri="{BB962C8B-B14F-4D97-AF65-F5344CB8AC3E}">
        <p14:creationId xmlns:p14="http://schemas.microsoft.com/office/powerpoint/2010/main" val="94156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9E39B-5EBD-0244-B65B-48A4B9DDA89E}"/>
              </a:ext>
            </a:extLst>
          </p:cNvPr>
          <p:cNvSpPr>
            <a:spLocks noGrp="1"/>
          </p:cNvSpPr>
          <p:nvPr>
            <p:ph type="ctrTitle"/>
          </p:nvPr>
        </p:nvSpPr>
        <p:spPr>
          <a:xfrm>
            <a:off x="685800" y="2850263"/>
            <a:ext cx="7772400" cy="1694415"/>
          </a:xfrm>
        </p:spPr>
        <p:txBody>
          <a:bodyPr/>
          <a:lstStyle/>
          <a:p>
            <a:r>
              <a:rPr lang="es-ES"/>
              <a:t>1. ¿Por qué es tan estresante la incertidumbre?</a:t>
            </a:r>
            <a:endParaRPr lang="en-US" dirty="0"/>
          </a:p>
        </p:txBody>
      </p:sp>
      <p:pic>
        <p:nvPicPr>
          <p:cNvPr id="5" name="Picture 4">
            <a:extLst>
              <a:ext uri="{FF2B5EF4-FFF2-40B4-BE49-F238E27FC236}">
                <a16:creationId xmlns:a16="http://schemas.microsoft.com/office/drawing/2014/main" id="{8064BF48-97F6-E447-BDD4-6BBBA046C3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7728" y="86265"/>
            <a:ext cx="1301152" cy="1301152"/>
          </a:xfrm>
          <a:prstGeom prst="rect">
            <a:avLst/>
          </a:prstGeom>
        </p:spPr>
      </p:pic>
    </p:spTree>
    <p:extLst>
      <p:ext uri="{BB962C8B-B14F-4D97-AF65-F5344CB8AC3E}">
        <p14:creationId xmlns:p14="http://schemas.microsoft.com/office/powerpoint/2010/main" val="728981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3B6CE-1696-1A41-9C34-657970B5C1FA}"/>
              </a:ext>
            </a:extLst>
          </p:cNvPr>
          <p:cNvSpPr>
            <a:spLocks noGrp="1"/>
          </p:cNvSpPr>
          <p:nvPr>
            <p:ph type="title"/>
          </p:nvPr>
        </p:nvSpPr>
        <p:spPr>
          <a:xfrm>
            <a:off x="0" y="0"/>
            <a:ext cx="9455629" cy="748145"/>
          </a:xfrm>
        </p:spPr>
        <p:txBody>
          <a:bodyPr/>
          <a:lstStyle/>
          <a:p>
            <a:r>
              <a:rPr lang="es-ES" dirty="0"/>
              <a:t>Factores que hacen que la incertidumbre sea estresante</a:t>
            </a:r>
            <a:endParaRPr lang="en-US" dirty="0"/>
          </a:p>
        </p:txBody>
      </p:sp>
      <p:sp>
        <p:nvSpPr>
          <p:cNvPr id="3" name="Text Placeholder 2">
            <a:extLst>
              <a:ext uri="{FF2B5EF4-FFF2-40B4-BE49-F238E27FC236}">
                <a16:creationId xmlns:a16="http://schemas.microsoft.com/office/drawing/2014/main" id="{430C9308-16C4-AD49-8527-CB011086C81B}"/>
              </a:ext>
            </a:extLst>
          </p:cNvPr>
          <p:cNvSpPr>
            <a:spLocks noGrp="1"/>
          </p:cNvSpPr>
          <p:nvPr>
            <p:ph type="body" sz="quarter" idx="10"/>
          </p:nvPr>
        </p:nvSpPr>
        <p:spPr>
          <a:xfrm>
            <a:off x="580604" y="1684057"/>
            <a:ext cx="6277395" cy="2941731"/>
          </a:xfrm>
        </p:spPr>
        <p:txBody>
          <a:bodyPr/>
          <a:lstStyle/>
          <a:p>
            <a:pPr indent="-320040">
              <a:spcBef>
                <a:spcPts val="600"/>
              </a:spcBef>
              <a:spcAft>
                <a:spcPts val="600"/>
              </a:spcAft>
              <a:buFont typeface="Wingdings" pitchFamily="2" charset="2"/>
              <a:buChar char="Ø"/>
            </a:pPr>
            <a:r>
              <a:rPr lang="es-ES" sz="3200"/>
              <a:t>Cambios repentinos y significativos
Muchas cosas que no podemos controlar
Impactar aspectos valiosos y estabilizadores de la vida al mismo tiempo</a:t>
            </a:r>
            <a:endParaRPr lang="en-US" sz="2800" dirty="0"/>
          </a:p>
        </p:txBody>
      </p:sp>
    </p:spTree>
    <p:extLst>
      <p:ext uri="{BB962C8B-B14F-4D97-AF65-F5344CB8AC3E}">
        <p14:creationId xmlns:p14="http://schemas.microsoft.com/office/powerpoint/2010/main" val="219008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9E39B-5EBD-0244-B65B-48A4B9DDA89E}"/>
              </a:ext>
            </a:extLst>
          </p:cNvPr>
          <p:cNvSpPr>
            <a:spLocks noGrp="1"/>
          </p:cNvSpPr>
          <p:nvPr>
            <p:ph type="ctrTitle"/>
          </p:nvPr>
        </p:nvSpPr>
        <p:spPr>
          <a:xfrm>
            <a:off x="709863" y="2729947"/>
            <a:ext cx="7772400" cy="1694415"/>
          </a:xfrm>
        </p:spPr>
        <p:txBody>
          <a:bodyPr/>
          <a:lstStyle/>
          <a:p>
            <a:r>
              <a:rPr lang="es-ES"/>
              <a:t>2. ¿Qué tipo de reacciones al estrés podríamos esperar ver y experimentar?</a:t>
            </a:r>
            <a:endParaRPr lang="en-US" dirty="0"/>
          </a:p>
        </p:txBody>
      </p:sp>
      <p:pic>
        <p:nvPicPr>
          <p:cNvPr id="5" name="Picture 4">
            <a:extLst>
              <a:ext uri="{FF2B5EF4-FFF2-40B4-BE49-F238E27FC236}">
                <a16:creationId xmlns:a16="http://schemas.microsoft.com/office/drawing/2014/main" id="{8064BF48-97F6-E447-BDD4-6BBBA046C3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7728" y="86265"/>
            <a:ext cx="1301152" cy="1301152"/>
          </a:xfrm>
          <a:prstGeom prst="rect">
            <a:avLst/>
          </a:prstGeom>
        </p:spPr>
      </p:pic>
    </p:spTree>
    <p:extLst>
      <p:ext uri="{BB962C8B-B14F-4D97-AF65-F5344CB8AC3E}">
        <p14:creationId xmlns:p14="http://schemas.microsoft.com/office/powerpoint/2010/main" val="1185115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4F2CB-7B4B-6949-B198-052C0DA8DD5E}"/>
              </a:ext>
            </a:extLst>
          </p:cNvPr>
          <p:cNvSpPr>
            <a:spLocks noGrp="1"/>
          </p:cNvSpPr>
          <p:nvPr>
            <p:ph type="title"/>
          </p:nvPr>
        </p:nvSpPr>
        <p:spPr/>
        <p:txBody>
          <a:bodyPr/>
          <a:lstStyle/>
          <a:p>
            <a:r>
              <a:rPr lang="es-ES"/>
              <a:t>Reacciones comunes durante la incertidumbre(I)</a:t>
            </a:r>
            <a:endParaRPr lang="en-US" dirty="0"/>
          </a:p>
        </p:txBody>
      </p:sp>
      <p:sp>
        <p:nvSpPr>
          <p:cNvPr id="3" name="Text Placeholder 2">
            <a:extLst>
              <a:ext uri="{FF2B5EF4-FFF2-40B4-BE49-F238E27FC236}">
                <a16:creationId xmlns:a16="http://schemas.microsoft.com/office/drawing/2014/main" id="{949ABD34-6B79-4748-A721-8CF7D8D4CD61}"/>
              </a:ext>
            </a:extLst>
          </p:cNvPr>
          <p:cNvSpPr>
            <a:spLocks noGrp="1"/>
          </p:cNvSpPr>
          <p:nvPr>
            <p:ph type="body" sz="quarter" idx="10"/>
          </p:nvPr>
        </p:nvSpPr>
        <p:spPr>
          <a:xfrm>
            <a:off x="461963" y="1146175"/>
            <a:ext cx="8239125" cy="4941804"/>
          </a:xfrm>
        </p:spPr>
        <p:txBody>
          <a:bodyPr/>
          <a:lstStyle/>
          <a:p>
            <a:pPr lvl="0">
              <a:spcBef>
                <a:spcPts val="600"/>
              </a:spcBef>
              <a:spcAft>
                <a:spcPts val="600"/>
              </a:spcAft>
            </a:pPr>
            <a:r>
              <a:rPr lang="es-ES" sz="2400"/>
              <a:t>Me siento más ansioso, preocupado y tenso de lo normal
Me siento distraído, nervioso e incapaz de concentrarme bien en nada, o por mucho tiempo
Encontrarte pensando en la incertidumbre incluso cuando intentas enfocarte en otras cosas
Querer investigar y aprender todo lo que puedas sobre lo que está ocurriendo
Una sensación general de estar extra alerta y en "sobrecarga". Los periodos de alta energía pueden ir seguidos o intercalados con "caídas de energía" (fatiga repentina y sensación de abrumación o impotencia)</a:t>
            </a:r>
            <a:endParaRPr lang="en-US" dirty="0"/>
          </a:p>
        </p:txBody>
      </p:sp>
    </p:spTree>
    <p:extLst>
      <p:ext uri="{BB962C8B-B14F-4D97-AF65-F5344CB8AC3E}">
        <p14:creationId xmlns:p14="http://schemas.microsoft.com/office/powerpoint/2010/main" val="3417423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4F2CB-7B4B-6949-B198-052C0DA8DD5E}"/>
              </a:ext>
            </a:extLst>
          </p:cNvPr>
          <p:cNvSpPr>
            <a:spLocks noGrp="1"/>
          </p:cNvSpPr>
          <p:nvPr>
            <p:ph type="title"/>
          </p:nvPr>
        </p:nvSpPr>
        <p:spPr>
          <a:xfrm>
            <a:off x="171450" y="120770"/>
            <a:ext cx="8529638" cy="627375"/>
          </a:xfrm>
        </p:spPr>
        <p:txBody>
          <a:bodyPr/>
          <a:lstStyle/>
          <a:p>
            <a:r>
              <a:rPr lang="es-ES" dirty="0"/>
              <a:t>Reacciones comunes durante una incertidumbre (II)</a:t>
            </a:r>
            <a:endParaRPr lang="en-US" dirty="0"/>
          </a:p>
        </p:txBody>
      </p:sp>
      <p:sp>
        <p:nvSpPr>
          <p:cNvPr id="3" name="Text Placeholder 2">
            <a:extLst>
              <a:ext uri="{FF2B5EF4-FFF2-40B4-BE49-F238E27FC236}">
                <a16:creationId xmlns:a16="http://schemas.microsoft.com/office/drawing/2014/main" id="{949ABD34-6B79-4748-A721-8CF7D8D4CD61}"/>
              </a:ext>
            </a:extLst>
          </p:cNvPr>
          <p:cNvSpPr>
            <a:spLocks noGrp="1"/>
          </p:cNvSpPr>
          <p:nvPr>
            <p:ph type="body" sz="quarter" idx="10"/>
          </p:nvPr>
        </p:nvSpPr>
        <p:spPr/>
        <p:txBody>
          <a:bodyPr/>
          <a:lstStyle/>
          <a:p>
            <a:pPr lvl="0">
              <a:spcBef>
                <a:spcPts val="600"/>
              </a:spcBef>
              <a:spcAft>
                <a:spcPts val="600"/>
              </a:spcAft>
            </a:pPr>
            <a:r>
              <a:rPr lang="es-ES" sz="2400"/>
              <a:t>Dificultad para dormir bien
Anhelar más de las cosas poco saludables o peligrosas que podemos usar para ayudarnos a sobrellevar el estrés y la tensión (por ejemplo, alcohol, cigarrillos)</a:t>
            </a:r>
            <a:endParaRPr lang="en-US" dirty="0"/>
          </a:p>
        </p:txBody>
      </p:sp>
    </p:spTree>
    <p:extLst>
      <p:ext uri="{BB962C8B-B14F-4D97-AF65-F5344CB8AC3E}">
        <p14:creationId xmlns:p14="http://schemas.microsoft.com/office/powerpoint/2010/main" val="99048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29EAE-6FF5-7445-80DB-B1B39FF7358C}"/>
              </a:ext>
            </a:extLst>
          </p:cNvPr>
          <p:cNvSpPr>
            <a:spLocks noGrp="1"/>
          </p:cNvSpPr>
          <p:nvPr>
            <p:ph type="title"/>
          </p:nvPr>
        </p:nvSpPr>
        <p:spPr>
          <a:xfrm>
            <a:off x="171450" y="0"/>
            <a:ext cx="8972550" cy="748145"/>
          </a:xfrm>
        </p:spPr>
        <p:txBody>
          <a:bodyPr/>
          <a:lstStyle/>
          <a:p>
            <a:r>
              <a:rPr lang="es-ES" sz="2400" dirty="0"/>
              <a:t>reacciones comunes a lo largo del tiempo y durante la incertidumbre (I)</a:t>
            </a:r>
            <a:endParaRPr lang="en-US" sz="2400" dirty="0"/>
          </a:p>
        </p:txBody>
      </p:sp>
      <p:sp>
        <p:nvSpPr>
          <p:cNvPr id="3" name="Text Placeholder 2">
            <a:extLst>
              <a:ext uri="{FF2B5EF4-FFF2-40B4-BE49-F238E27FC236}">
                <a16:creationId xmlns:a16="http://schemas.microsoft.com/office/drawing/2014/main" id="{7D47E14F-A077-1C4F-9983-97749B7F008F}"/>
              </a:ext>
            </a:extLst>
          </p:cNvPr>
          <p:cNvSpPr>
            <a:spLocks noGrp="1"/>
          </p:cNvSpPr>
          <p:nvPr>
            <p:ph type="body" sz="quarter" idx="10"/>
          </p:nvPr>
        </p:nvSpPr>
        <p:spPr>
          <a:xfrm>
            <a:off x="461963" y="1146176"/>
            <a:ext cx="8441405" cy="4909568"/>
          </a:xfrm>
        </p:spPr>
        <p:txBody>
          <a:bodyPr/>
          <a:lstStyle/>
          <a:p>
            <a:pPr lvl="0">
              <a:spcBef>
                <a:spcPts val="600"/>
              </a:spcBef>
              <a:spcAft>
                <a:spcPts val="600"/>
              </a:spcAft>
            </a:pPr>
            <a:r>
              <a:rPr lang="es-ES" sz="2400" dirty="0"/>
              <a:t>Duelo y pérdida relacionados con el impacto de esta situación
Enojo hacia cualquiera que se perciba como "responsable" de la crisis (o cualquiera que la maneje mal)
Sentirte desorientado y como si estuvieras perdiendo la noción del tiempo 
Sentirse entumecido y desconectado, como si solo estuvieras haciendo el ritual
Cambios rápidos de emoción (por ejemplo, de gratitud a dolor, de calma a ansiedad)
Aburrimiento, inquietud e irritabilidad</a:t>
            </a:r>
            <a:endParaRPr lang="en-US" sz="2400" dirty="0"/>
          </a:p>
        </p:txBody>
      </p:sp>
    </p:spTree>
    <p:extLst>
      <p:ext uri="{BB962C8B-B14F-4D97-AF65-F5344CB8AC3E}">
        <p14:creationId xmlns:p14="http://schemas.microsoft.com/office/powerpoint/2010/main" val="368694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29EAE-6FF5-7445-80DB-B1B39FF7358C}"/>
              </a:ext>
            </a:extLst>
          </p:cNvPr>
          <p:cNvSpPr>
            <a:spLocks noGrp="1"/>
          </p:cNvSpPr>
          <p:nvPr>
            <p:ph type="title"/>
          </p:nvPr>
        </p:nvSpPr>
        <p:spPr>
          <a:xfrm>
            <a:off x="206041" y="0"/>
            <a:ext cx="8731918" cy="611619"/>
          </a:xfrm>
        </p:spPr>
        <p:txBody>
          <a:bodyPr/>
          <a:lstStyle/>
          <a:p>
            <a:r>
              <a:rPr lang="es-ES" sz="2400"/>
              <a:t>Reacciones comunes a lo largo del tiempo y durante la incertidumbre (II)</a:t>
            </a:r>
            <a:endParaRPr lang="en-US" sz="2400" dirty="0"/>
          </a:p>
        </p:txBody>
      </p:sp>
      <p:sp>
        <p:nvSpPr>
          <p:cNvPr id="3" name="Text Placeholder 2">
            <a:extLst>
              <a:ext uri="{FF2B5EF4-FFF2-40B4-BE49-F238E27FC236}">
                <a16:creationId xmlns:a16="http://schemas.microsoft.com/office/drawing/2014/main" id="{7D47E14F-A077-1C4F-9983-97749B7F008F}"/>
              </a:ext>
            </a:extLst>
          </p:cNvPr>
          <p:cNvSpPr>
            <a:spLocks noGrp="1"/>
          </p:cNvSpPr>
          <p:nvPr>
            <p:ph type="body" sz="quarter" idx="10"/>
          </p:nvPr>
        </p:nvSpPr>
        <p:spPr>
          <a:xfrm>
            <a:off x="461963" y="1146175"/>
            <a:ext cx="8239125" cy="5254625"/>
          </a:xfrm>
        </p:spPr>
        <p:txBody>
          <a:bodyPr/>
          <a:lstStyle/>
          <a:p>
            <a:pPr>
              <a:spcBef>
                <a:spcPts val="600"/>
              </a:spcBef>
              <a:spcAft>
                <a:spcPts val="600"/>
              </a:spcAft>
            </a:pPr>
            <a:r>
              <a:rPr lang="es-ES" sz="2400"/>
              <a:t>Querer hacer algo, cualquier cosa (aunque sepas que es arriesgado) solo para romper la monotonía y la tensión
Sentir que esto nunca terminará y que las cosas nunca mejorarán
Sentirte desesperado y como si ya no pudieras sobrellevarlo
Siento que la vida se ha desacelerado y se ha vuelto "pequeña".</a:t>
            </a:r>
            <a:endParaRPr lang="en-US" sz="2400" dirty="0"/>
          </a:p>
        </p:txBody>
      </p:sp>
    </p:spTree>
    <p:extLst>
      <p:ext uri="{BB962C8B-B14F-4D97-AF65-F5344CB8AC3E}">
        <p14:creationId xmlns:p14="http://schemas.microsoft.com/office/powerpoint/2010/main" val="209415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9E39B-5EBD-0244-B65B-48A4B9DDA89E}"/>
              </a:ext>
            </a:extLst>
          </p:cNvPr>
          <p:cNvSpPr>
            <a:spLocks noGrp="1"/>
          </p:cNvSpPr>
          <p:nvPr>
            <p:ph type="ctrTitle"/>
          </p:nvPr>
        </p:nvSpPr>
        <p:spPr>
          <a:xfrm>
            <a:off x="700088" y="2672797"/>
            <a:ext cx="7772400" cy="1694415"/>
          </a:xfrm>
        </p:spPr>
        <p:txBody>
          <a:bodyPr/>
          <a:lstStyle/>
          <a:p>
            <a:r>
              <a:rPr lang="es-ES"/>
              <a:t>3. ¿Qué podemos hacer para manejar el estrés y fortalecer la resiliencia durante este tiempo?</a:t>
            </a:r>
            <a:endParaRPr lang="en-US" dirty="0"/>
          </a:p>
        </p:txBody>
      </p:sp>
      <p:pic>
        <p:nvPicPr>
          <p:cNvPr id="5" name="Picture 4">
            <a:extLst>
              <a:ext uri="{FF2B5EF4-FFF2-40B4-BE49-F238E27FC236}">
                <a16:creationId xmlns:a16="http://schemas.microsoft.com/office/drawing/2014/main" id="{8064BF48-97F6-E447-BDD4-6BBBA046C3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7728" y="86265"/>
            <a:ext cx="1301152" cy="1301152"/>
          </a:xfrm>
          <a:prstGeom prst="rect">
            <a:avLst/>
          </a:prstGeom>
        </p:spPr>
      </p:pic>
    </p:spTree>
    <p:extLst>
      <p:ext uri="{BB962C8B-B14F-4D97-AF65-F5344CB8AC3E}">
        <p14:creationId xmlns:p14="http://schemas.microsoft.com/office/powerpoint/2010/main" val="3690148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89D6-8FD5-5845-93AB-A5F761E10676}"/>
              </a:ext>
            </a:extLst>
          </p:cNvPr>
          <p:cNvSpPr>
            <a:spLocks noGrp="1"/>
          </p:cNvSpPr>
          <p:nvPr>
            <p:ph type="title"/>
          </p:nvPr>
        </p:nvSpPr>
        <p:spPr>
          <a:xfrm>
            <a:off x="171450" y="136526"/>
            <a:ext cx="8529638" cy="611619"/>
          </a:xfrm>
        </p:spPr>
        <p:txBody>
          <a:bodyPr/>
          <a:lstStyle/>
          <a:p>
            <a:r>
              <a:rPr lang="en-US"/>
              <a:t>1. Espera experimentar sentimientos intensos</a:t>
            </a:r>
            <a:endParaRPr lang="en-US" dirty="0"/>
          </a:p>
        </p:txBody>
      </p:sp>
      <p:sp>
        <p:nvSpPr>
          <p:cNvPr id="3" name="Text Placeholder 2">
            <a:extLst>
              <a:ext uri="{FF2B5EF4-FFF2-40B4-BE49-F238E27FC236}">
                <a16:creationId xmlns:a16="http://schemas.microsoft.com/office/drawing/2014/main" id="{E9887167-CA0C-7F49-92B2-C2C79841C5E2}"/>
              </a:ext>
            </a:extLst>
          </p:cNvPr>
          <p:cNvSpPr>
            <a:spLocks noGrp="1"/>
          </p:cNvSpPr>
          <p:nvPr>
            <p:ph type="body" sz="quarter" idx="10"/>
          </p:nvPr>
        </p:nvSpPr>
        <p:spPr>
          <a:xfrm>
            <a:off x="452438" y="966158"/>
            <a:ext cx="8529638" cy="4796287"/>
          </a:xfrm>
        </p:spPr>
        <p:txBody>
          <a:bodyPr/>
          <a:lstStyle/>
          <a:p>
            <a:pPr marL="514350" indent="-514350">
              <a:spcBef>
                <a:spcPts val="600"/>
              </a:spcBef>
              <a:spcAft>
                <a:spcPts val="600"/>
              </a:spcAft>
              <a:buFont typeface="+mj-lt"/>
              <a:buAutoNum type="arabicPeriod"/>
            </a:pPr>
            <a:r>
              <a:rPr lang="es-ES" sz="2300" dirty="0"/>
              <a:t>Espera experimentar sentimientos intensos y complicados, tanto ahora como en el futuro
Esto es natural y normal
Puede parecer que estos nunca se irán
Hay cosas que puedes decirte a ti mismo...</a:t>
            </a:r>
          </a:p>
          <a:p>
            <a:pPr lvl="1">
              <a:spcBef>
                <a:spcPts val="600"/>
              </a:spcBef>
              <a:spcAft>
                <a:spcPts val="600"/>
              </a:spcAft>
            </a:pPr>
            <a:r>
              <a:rPr lang="es-ES" sz="2300" dirty="0">
                <a:solidFill>
                  <a:srgbClr val="0070C0"/>
                </a:solidFill>
              </a:rPr>
              <a:t>Llegan los sentimientos grandes, y los sentimientos grandes también se van con el tiempo. Me sentiré mejor otra vez. 
Esta incertidumbre terminará, la vida no permanecerá así para siempre. 
He lidiado con situaciones difíciles antes. Puedo sobrellevar esta.</a:t>
            </a:r>
            <a:endParaRPr lang="en-US" sz="2300" dirty="0">
              <a:solidFill>
                <a:srgbClr val="0070C0"/>
              </a:solidFill>
            </a:endParaRPr>
          </a:p>
        </p:txBody>
      </p:sp>
    </p:spTree>
    <p:extLst>
      <p:ext uri="{BB962C8B-B14F-4D97-AF65-F5344CB8AC3E}">
        <p14:creationId xmlns:p14="http://schemas.microsoft.com/office/powerpoint/2010/main" val="353647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D41CE-2837-B94C-90A2-CE048682D9D8}"/>
              </a:ext>
            </a:extLst>
          </p:cNvPr>
          <p:cNvSpPr>
            <a:spLocks noGrp="1"/>
          </p:cNvSpPr>
          <p:nvPr>
            <p:ph type="title"/>
          </p:nvPr>
        </p:nvSpPr>
        <p:spPr/>
        <p:txBody>
          <a:bodyPr/>
          <a:lstStyle/>
          <a:p>
            <a:r>
              <a:rPr lang="en-US"/>
              <a:t>2. Volver a lo básico</a:t>
            </a:r>
            <a:endParaRPr lang="en-US" dirty="0"/>
          </a:p>
        </p:txBody>
      </p:sp>
      <p:sp>
        <p:nvSpPr>
          <p:cNvPr id="6" name="Oval 5">
            <a:extLst>
              <a:ext uri="{FF2B5EF4-FFF2-40B4-BE49-F238E27FC236}">
                <a16:creationId xmlns:a16="http://schemas.microsoft.com/office/drawing/2014/main" id="{7E3B4D20-D726-9F45-BCF3-90F087CC5120}"/>
              </a:ext>
            </a:extLst>
          </p:cNvPr>
          <p:cNvSpPr/>
          <p:nvPr/>
        </p:nvSpPr>
        <p:spPr>
          <a:xfrm>
            <a:off x="3341606" y="859181"/>
            <a:ext cx="2502568" cy="2413408"/>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600" dirty="0">
                <a:solidFill>
                  <a:schemeClr val="tx1"/>
                </a:solidFill>
              </a:rPr>
              <a:t>DORMIR</a:t>
            </a:r>
            <a:endParaRPr lang="en-US" sz="4000" dirty="0">
              <a:solidFill>
                <a:schemeClr val="tx1"/>
              </a:solidFill>
            </a:endParaRPr>
          </a:p>
        </p:txBody>
      </p:sp>
      <p:sp>
        <p:nvSpPr>
          <p:cNvPr id="7" name="Oval 6">
            <a:extLst>
              <a:ext uri="{FF2B5EF4-FFF2-40B4-BE49-F238E27FC236}">
                <a16:creationId xmlns:a16="http://schemas.microsoft.com/office/drawing/2014/main" id="{1AF2D506-5A49-234D-97CA-8B3CC5160578}"/>
              </a:ext>
            </a:extLst>
          </p:cNvPr>
          <p:cNvSpPr/>
          <p:nvPr/>
        </p:nvSpPr>
        <p:spPr>
          <a:xfrm>
            <a:off x="6339280" y="3429000"/>
            <a:ext cx="2631181" cy="24859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200" dirty="0">
                <a:solidFill>
                  <a:schemeClr val="tx1"/>
                </a:solidFill>
              </a:rPr>
              <a:t>EJERCICIO</a:t>
            </a:r>
          </a:p>
        </p:txBody>
      </p:sp>
      <p:sp>
        <p:nvSpPr>
          <p:cNvPr id="8" name="Oval 7">
            <a:extLst>
              <a:ext uri="{FF2B5EF4-FFF2-40B4-BE49-F238E27FC236}">
                <a16:creationId xmlns:a16="http://schemas.microsoft.com/office/drawing/2014/main" id="{6C276618-6BF7-B34D-85A3-442AFB835373}"/>
              </a:ext>
            </a:extLst>
          </p:cNvPr>
          <p:cNvSpPr/>
          <p:nvPr/>
        </p:nvSpPr>
        <p:spPr>
          <a:xfrm>
            <a:off x="489373" y="3506780"/>
            <a:ext cx="2631181" cy="240821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200" dirty="0">
                <a:solidFill>
                  <a:schemeClr val="tx1"/>
                </a:solidFill>
              </a:rPr>
              <a:t>SALUDABLE
COMIDA</a:t>
            </a:r>
          </a:p>
        </p:txBody>
      </p:sp>
      <p:cxnSp>
        <p:nvCxnSpPr>
          <p:cNvPr id="10" name="Straight Connector 9">
            <a:extLst>
              <a:ext uri="{FF2B5EF4-FFF2-40B4-BE49-F238E27FC236}">
                <a16:creationId xmlns:a16="http://schemas.microsoft.com/office/drawing/2014/main" id="{7E148305-7720-7F48-B020-EEE5A06E7003}"/>
              </a:ext>
            </a:extLst>
          </p:cNvPr>
          <p:cNvCxnSpPr>
            <a:cxnSpLocks/>
            <a:stCxn id="8" idx="6"/>
          </p:cNvCxnSpPr>
          <p:nvPr/>
        </p:nvCxnSpPr>
        <p:spPr>
          <a:xfrm>
            <a:off x="3120554" y="4710890"/>
            <a:ext cx="3218726"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39B68A8-3813-F14C-84BB-BC849314AB44}"/>
              </a:ext>
            </a:extLst>
          </p:cNvPr>
          <p:cNvCxnSpPr>
            <a:cxnSpLocks/>
            <a:stCxn id="6" idx="5"/>
            <a:endCxn id="7" idx="0"/>
          </p:cNvCxnSpPr>
          <p:nvPr/>
        </p:nvCxnSpPr>
        <p:spPr>
          <a:xfrm>
            <a:off x="5477681" y="2919154"/>
            <a:ext cx="2177190" cy="509846"/>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B7A080C-74F6-6C41-9F75-8EF24653CEB3}"/>
              </a:ext>
            </a:extLst>
          </p:cNvPr>
          <p:cNvCxnSpPr>
            <a:cxnSpLocks/>
            <a:stCxn id="6" idx="3"/>
            <a:endCxn id="8" idx="0"/>
          </p:cNvCxnSpPr>
          <p:nvPr/>
        </p:nvCxnSpPr>
        <p:spPr>
          <a:xfrm flipH="1">
            <a:off x="1804964" y="2919154"/>
            <a:ext cx="1903135" cy="587626"/>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DC748B4-5237-E94F-836C-7082F71B0BF6}"/>
              </a:ext>
            </a:extLst>
          </p:cNvPr>
          <p:cNvSpPr txBox="1"/>
          <p:nvPr/>
        </p:nvSpPr>
        <p:spPr>
          <a:xfrm>
            <a:off x="2978344" y="3548956"/>
            <a:ext cx="3523891" cy="1200329"/>
          </a:xfrm>
          <a:prstGeom prst="rect">
            <a:avLst/>
          </a:prstGeom>
          <a:noFill/>
        </p:spPr>
        <p:txBody>
          <a:bodyPr wrap="square" rtlCol="0">
            <a:spAutoFit/>
          </a:bodyPr>
          <a:lstStyle/>
          <a:p>
            <a:pPr algn="ctr"/>
            <a:r>
              <a:rPr lang="es-ES" sz="2400" b="1"/>
              <a:t>EL "TRIÁNGULO DORADO"  
DE SALUD</a:t>
            </a:r>
            <a:endParaRPr lang="en-US" sz="2400" b="1" dirty="0"/>
          </a:p>
        </p:txBody>
      </p:sp>
    </p:spTree>
    <p:extLst>
      <p:ext uri="{BB962C8B-B14F-4D97-AF65-F5344CB8AC3E}">
        <p14:creationId xmlns:p14="http://schemas.microsoft.com/office/powerpoint/2010/main" val="1057839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89D6-8FD5-5845-93AB-A5F761E10676}"/>
              </a:ext>
            </a:extLst>
          </p:cNvPr>
          <p:cNvSpPr>
            <a:spLocks noGrp="1"/>
          </p:cNvSpPr>
          <p:nvPr>
            <p:ph type="title"/>
          </p:nvPr>
        </p:nvSpPr>
        <p:spPr>
          <a:xfrm>
            <a:off x="171450" y="136526"/>
            <a:ext cx="8972550" cy="611619"/>
          </a:xfrm>
        </p:spPr>
        <p:txBody>
          <a:bodyPr/>
          <a:lstStyle/>
          <a:p>
            <a:r>
              <a:rPr lang="en-US"/>
              <a:t>3. Mantente conectado con personas importantes para ti</a:t>
            </a:r>
            <a:endParaRPr lang="en-US" dirty="0"/>
          </a:p>
        </p:txBody>
      </p:sp>
      <p:sp>
        <p:nvSpPr>
          <p:cNvPr id="3" name="Text Placeholder 2">
            <a:extLst>
              <a:ext uri="{FF2B5EF4-FFF2-40B4-BE49-F238E27FC236}">
                <a16:creationId xmlns:a16="http://schemas.microsoft.com/office/drawing/2014/main" id="{E9887167-CA0C-7F49-92B2-C2C79841C5E2}"/>
              </a:ext>
            </a:extLst>
          </p:cNvPr>
          <p:cNvSpPr>
            <a:spLocks noGrp="1"/>
          </p:cNvSpPr>
          <p:nvPr>
            <p:ph type="body" sz="quarter" idx="10"/>
          </p:nvPr>
        </p:nvSpPr>
        <p:spPr>
          <a:xfrm>
            <a:off x="461963" y="1146175"/>
            <a:ext cx="8239125" cy="5399004"/>
          </a:xfrm>
        </p:spPr>
        <p:txBody>
          <a:bodyPr/>
          <a:lstStyle/>
          <a:p>
            <a:pPr>
              <a:spcBef>
                <a:spcPts val="600"/>
              </a:spcBef>
              <a:spcAft>
                <a:spcPts val="600"/>
              </a:spcAft>
            </a:pPr>
            <a:r>
              <a:rPr lang="es-ES"/>
              <a:t>Nuestras relaciones más cercanas y nutritivas son nuestro mayor activo
En momentos de estrés intenso es aún más importante mantenerse conectado</a:t>
            </a:r>
            <a:endParaRPr lang="en-US" dirty="0"/>
          </a:p>
        </p:txBody>
      </p:sp>
      <p:pic>
        <p:nvPicPr>
          <p:cNvPr id="5" name="Picture 4">
            <a:extLst>
              <a:ext uri="{FF2B5EF4-FFF2-40B4-BE49-F238E27FC236}">
                <a16:creationId xmlns:a16="http://schemas.microsoft.com/office/drawing/2014/main" id="{4801F25A-EBCE-B54C-8111-BD7712A533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8804" y="3195681"/>
            <a:ext cx="3997842" cy="2669392"/>
          </a:xfrm>
          <a:prstGeom prst="rect">
            <a:avLst/>
          </a:prstGeom>
        </p:spPr>
      </p:pic>
    </p:spTree>
    <p:extLst>
      <p:ext uri="{BB962C8B-B14F-4D97-AF65-F5344CB8AC3E}">
        <p14:creationId xmlns:p14="http://schemas.microsoft.com/office/powerpoint/2010/main" val="169211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89D6-8FD5-5845-93AB-A5F761E10676}"/>
              </a:ext>
            </a:extLst>
          </p:cNvPr>
          <p:cNvSpPr>
            <a:spLocks noGrp="1"/>
          </p:cNvSpPr>
          <p:nvPr>
            <p:ph type="title"/>
          </p:nvPr>
        </p:nvSpPr>
        <p:spPr>
          <a:xfrm>
            <a:off x="171450" y="136526"/>
            <a:ext cx="8972550" cy="611619"/>
          </a:xfrm>
        </p:spPr>
        <p:txBody>
          <a:bodyPr/>
          <a:lstStyle/>
          <a:p>
            <a:r>
              <a:rPr lang="es-ES"/>
              <a:t>4. Crear nueva estructura y rutinas</a:t>
            </a:r>
            <a:endParaRPr lang="en-US" dirty="0"/>
          </a:p>
        </p:txBody>
      </p:sp>
      <p:sp>
        <p:nvSpPr>
          <p:cNvPr id="3" name="Text Placeholder 2">
            <a:extLst>
              <a:ext uri="{FF2B5EF4-FFF2-40B4-BE49-F238E27FC236}">
                <a16:creationId xmlns:a16="http://schemas.microsoft.com/office/drawing/2014/main" id="{E9887167-CA0C-7F49-92B2-C2C79841C5E2}"/>
              </a:ext>
            </a:extLst>
          </p:cNvPr>
          <p:cNvSpPr>
            <a:spLocks noGrp="1"/>
          </p:cNvSpPr>
          <p:nvPr>
            <p:ph type="body" sz="quarter" idx="10"/>
          </p:nvPr>
        </p:nvSpPr>
        <p:spPr>
          <a:xfrm>
            <a:off x="461963" y="1146175"/>
            <a:ext cx="8239125" cy="5399004"/>
          </a:xfrm>
        </p:spPr>
        <p:txBody>
          <a:bodyPr/>
          <a:lstStyle/>
          <a:p>
            <a:pPr>
              <a:spcBef>
                <a:spcPts val="600"/>
              </a:spcBef>
              <a:spcAft>
                <a:spcPts val="600"/>
              </a:spcAft>
            </a:pPr>
            <a:r>
              <a:rPr lang="es-ES"/>
              <a:t>Cuando las cosas se sienten impredecibles y amenazantes, una de las mejores cosas que puedes hacer es hacer tu propia vida más predecible—hacer un horario y un plan</a:t>
            </a:r>
            <a:endParaRPr lang="en-US" dirty="0"/>
          </a:p>
        </p:txBody>
      </p:sp>
      <p:pic>
        <p:nvPicPr>
          <p:cNvPr id="5" name="Picture 4">
            <a:extLst>
              <a:ext uri="{FF2B5EF4-FFF2-40B4-BE49-F238E27FC236}">
                <a16:creationId xmlns:a16="http://schemas.microsoft.com/office/drawing/2014/main" id="{11297443-B2D8-B940-BA9D-7DE7E52AF4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4614" y="2958202"/>
            <a:ext cx="4954772" cy="3180492"/>
          </a:xfrm>
          <a:prstGeom prst="rect">
            <a:avLst/>
          </a:prstGeom>
        </p:spPr>
      </p:pic>
    </p:spTree>
    <p:extLst>
      <p:ext uri="{BB962C8B-B14F-4D97-AF65-F5344CB8AC3E}">
        <p14:creationId xmlns:p14="http://schemas.microsoft.com/office/powerpoint/2010/main" val="76250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89D6-8FD5-5845-93AB-A5F761E10676}"/>
              </a:ext>
            </a:extLst>
          </p:cNvPr>
          <p:cNvSpPr>
            <a:spLocks noGrp="1"/>
          </p:cNvSpPr>
          <p:nvPr>
            <p:ph type="title"/>
          </p:nvPr>
        </p:nvSpPr>
        <p:spPr>
          <a:xfrm>
            <a:off x="171450" y="136526"/>
            <a:ext cx="8972550" cy="611619"/>
          </a:xfrm>
        </p:spPr>
        <p:txBody>
          <a:bodyPr/>
          <a:lstStyle/>
          <a:p>
            <a:r>
              <a:rPr lang="es-ES"/>
              <a:t>5. Deja tu teléfono y aléjate de las noticias</a:t>
            </a:r>
            <a:endParaRPr lang="en-US" dirty="0"/>
          </a:p>
        </p:txBody>
      </p:sp>
      <p:sp>
        <p:nvSpPr>
          <p:cNvPr id="3" name="Text Placeholder 2">
            <a:extLst>
              <a:ext uri="{FF2B5EF4-FFF2-40B4-BE49-F238E27FC236}">
                <a16:creationId xmlns:a16="http://schemas.microsoft.com/office/drawing/2014/main" id="{E9887167-CA0C-7F49-92B2-C2C79841C5E2}"/>
              </a:ext>
            </a:extLst>
          </p:cNvPr>
          <p:cNvSpPr>
            <a:spLocks noGrp="1"/>
          </p:cNvSpPr>
          <p:nvPr>
            <p:ph type="body" sz="quarter" idx="10"/>
          </p:nvPr>
        </p:nvSpPr>
        <p:spPr>
          <a:xfrm>
            <a:off x="461963" y="1146175"/>
            <a:ext cx="8239125" cy="5399004"/>
          </a:xfrm>
        </p:spPr>
        <p:txBody>
          <a:bodyPr/>
          <a:lstStyle/>
          <a:p>
            <a:pPr>
              <a:spcBef>
                <a:spcPts val="600"/>
              </a:spcBef>
              <a:spcAft>
                <a:spcPts val="600"/>
              </a:spcAft>
            </a:pPr>
            <a:r>
              <a:rPr lang="es-ES"/>
              <a:t>Cuanta más exposición tengas a los medios, más probable es que te sientas inseguro y experimentes reacciones traumáticas
Limita tu consumo de noticias y céntrate a reportes confiables y medidos
Crea tiempo libre de teléfono para ti</a:t>
            </a:r>
            <a:endParaRPr lang="en-US" dirty="0"/>
          </a:p>
        </p:txBody>
      </p:sp>
      <p:pic>
        <p:nvPicPr>
          <p:cNvPr id="7" name="Picture 6">
            <a:extLst>
              <a:ext uri="{FF2B5EF4-FFF2-40B4-BE49-F238E27FC236}">
                <a16:creationId xmlns:a16="http://schemas.microsoft.com/office/drawing/2014/main" id="{85134504-C2F7-874F-AEAA-D07ADE19F4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527" y="3921056"/>
            <a:ext cx="4779435" cy="1984101"/>
          </a:xfrm>
          <a:prstGeom prst="rect">
            <a:avLst/>
          </a:prstGeom>
        </p:spPr>
      </p:pic>
      <p:pic>
        <p:nvPicPr>
          <p:cNvPr id="9" name="Picture 8">
            <a:extLst>
              <a:ext uri="{FF2B5EF4-FFF2-40B4-BE49-F238E27FC236}">
                <a16:creationId xmlns:a16="http://schemas.microsoft.com/office/drawing/2014/main" id="{80B3AB9A-394B-0341-9D42-B2539B53DF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3830" y="3921056"/>
            <a:ext cx="1949202" cy="1774883"/>
          </a:xfrm>
          <a:prstGeom prst="rect">
            <a:avLst/>
          </a:prstGeom>
        </p:spPr>
      </p:pic>
    </p:spTree>
    <p:extLst>
      <p:ext uri="{BB962C8B-B14F-4D97-AF65-F5344CB8AC3E}">
        <p14:creationId xmlns:p14="http://schemas.microsoft.com/office/powerpoint/2010/main" val="3677554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89D6-8FD5-5845-93AB-A5F761E10676}"/>
              </a:ext>
            </a:extLst>
          </p:cNvPr>
          <p:cNvSpPr>
            <a:spLocks noGrp="1"/>
          </p:cNvSpPr>
          <p:nvPr>
            <p:ph type="title"/>
          </p:nvPr>
        </p:nvSpPr>
        <p:spPr>
          <a:xfrm>
            <a:off x="171450" y="136526"/>
            <a:ext cx="8972550" cy="611619"/>
          </a:xfrm>
        </p:spPr>
        <p:txBody>
          <a:bodyPr/>
          <a:lstStyle/>
          <a:p>
            <a:r>
              <a:rPr lang="es-ES"/>
              <a:t>6. Haz algo que disfrutes todos los días</a:t>
            </a:r>
            <a:endParaRPr lang="en-US" dirty="0"/>
          </a:p>
        </p:txBody>
      </p:sp>
      <p:sp>
        <p:nvSpPr>
          <p:cNvPr id="3" name="Text Placeholder 2">
            <a:extLst>
              <a:ext uri="{FF2B5EF4-FFF2-40B4-BE49-F238E27FC236}">
                <a16:creationId xmlns:a16="http://schemas.microsoft.com/office/drawing/2014/main" id="{E9887167-CA0C-7F49-92B2-C2C79841C5E2}"/>
              </a:ext>
            </a:extLst>
          </p:cNvPr>
          <p:cNvSpPr>
            <a:spLocks noGrp="1"/>
          </p:cNvSpPr>
          <p:nvPr>
            <p:ph type="body" sz="quarter" idx="10"/>
          </p:nvPr>
        </p:nvSpPr>
        <p:spPr>
          <a:xfrm>
            <a:off x="461963" y="1146175"/>
            <a:ext cx="8239125" cy="5399004"/>
          </a:xfrm>
        </p:spPr>
        <p:txBody>
          <a:bodyPr/>
          <a:lstStyle/>
          <a:p>
            <a:pPr>
              <a:spcBef>
                <a:spcPts val="600"/>
              </a:spcBef>
              <a:spcAft>
                <a:spcPts val="600"/>
              </a:spcAft>
            </a:pPr>
            <a:r>
              <a:rPr lang="es-ES"/>
              <a:t>Incorpora algo de diversión, distracción, disfrute y placer en tu día. Date cosas que disfrutes y que esperes con ilusión.</a:t>
            </a:r>
            <a:endParaRPr lang="en-US" dirty="0"/>
          </a:p>
        </p:txBody>
      </p:sp>
      <p:pic>
        <p:nvPicPr>
          <p:cNvPr id="5" name="Picture 4">
            <a:extLst>
              <a:ext uri="{FF2B5EF4-FFF2-40B4-BE49-F238E27FC236}">
                <a16:creationId xmlns:a16="http://schemas.microsoft.com/office/drawing/2014/main" id="{67E4AF7D-E133-4243-BAB7-F521A9FF2D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7335" y="2248800"/>
            <a:ext cx="3193754" cy="3193754"/>
          </a:xfrm>
          <a:prstGeom prst="rect">
            <a:avLst/>
          </a:prstGeom>
        </p:spPr>
      </p:pic>
      <p:pic>
        <p:nvPicPr>
          <p:cNvPr id="10" name="Picture 9">
            <a:extLst>
              <a:ext uri="{FF2B5EF4-FFF2-40B4-BE49-F238E27FC236}">
                <a16:creationId xmlns:a16="http://schemas.microsoft.com/office/drawing/2014/main" id="{47F86ACE-BFDC-F34C-AAE4-70D236BC50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963" y="2066848"/>
            <a:ext cx="5045372" cy="3791446"/>
          </a:xfrm>
          <a:prstGeom prst="rect">
            <a:avLst/>
          </a:prstGeom>
        </p:spPr>
      </p:pic>
    </p:spTree>
    <p:extLst>
      <p:ext uri="{BB962C8B-B14F-4D97-AF65-F5344CB8AC3E}">
        <p14:creationId xmlns:p14="http://schemas.microsoft.com/office/powerpoint/2010/main" val="257948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89D6-8FD5-5845-93AB-A5F761E10676}"/>
              </a:ext>
            </a:extLst>
          </p:cNvPr>
          <p:cNvSpPr>
            <a:spLocks noGrp="1"/>
          </p:cNvSpPr>
          <p:nvPr>
            <p:ph type="title"/>
          </p:nvPr>
        </p:nvSpPr>
        <p:spPr>
          <a:xfrm>
            <a:off x="171450" y="136526"/>
            <a:ext cx="8972550" cy="611619"/>
          </a:xfrm>
        </p:spPr>
        <p:txBody>
          <a:bodyPr/>
          <a:lstStyle/>
          <a:p>
            <a:r>
              <a:rPr lang="en-US"/>
              <a:t>7. Sal cuando puedas</a:t>
            </a:r>
            <a:endParaRPr lang="en-US" dirty="0"/>
          </a:p>
        </p:txBody>
      </p:sp>
      <p:sp>
        <p:nvSpPr>
          <p:cNvPr id="3" name="Text Placeholder 2">
            <a:extLst>
              <a:ext uri="{FF2B5EF4-FFF2-40B4-BE49-F238E27FC236}">
                <a16:creationId xmlns:a16="http://schemas.microsoft.com/office/drawing/2014/main" id="{E9887167-CA0C-7F49-92B2-C2C79841C5E2}"/>
              </a:ext>
            </a:extLst>
          </p:cNvPr>
          <p:cNvSpPr>
            <a:spLocks noGrp="1"/>
          </p:cNvSpPr>
          <p:nvPr>
            <p:ph type="body" sz="quarter" idx="10"/>
          </p:nvPr>
        </p:nvSpPr>
        <p:spPr>
          <a:xfrm>
            <a:off x="461963" y="1146175"/>
            <a:ext cx="8239125" cy="5399004"/>
          </a:xfrm>
        </p:spPr>
        <p:txBody>
          <a:bodyPr/>
          <a:lstStyle/>
          <a:p>
            <a:pPr>
              <a:spcBef>
                <a:spcPts val="600"/>
              </a:spcBef>
              <a:spcAft>
                <a:spcPts val="600"/>
              </a:spcAft>
            </a:pPr>
            <a:r>
              <a:rPr lang="es-ES"/>
              <a:t>La naturaleza es un reductor comprobado del estrés, especialmente si puedes ver el verde y los árboles. Pasar tan solo cinco minutos afuera puede ayudar.</a:t>
            </a:r>
            <a:endParaRPr lang="en-US" dirty="0"/>
          </a:p>
        </p:txBody>
      </p:sp>
      <p:pic>
        <p:nvPicPr>
          <p:cNvPr id="5" name="Picture 4">
            <a:extLst>
              <a:ext uri="{FF2B5EF4-FFF2-40B4-BE49-F238E27FC236}">
                <a16:creationId xmlns:a16="http://schemas.microsoft.com/office/drawing/2014/main" id="{15FFA27A-EB6D-D54F-B542-E3D06103C5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725" y="2647950"/>
            <a:ext cx="3403600" cy="3403600"/>
          </a:xfrm>
          <a:prstGeom prst="rect">
            <a:avLst/>
          </a:prstGeom>
        </p:spPr>
      </p:pic>
    </p:spTree>
    <p:extLst>
      <p:ext uri="{BB962C8B-B14F-4D97-AF65-F5344CB8AC3E}">
        <p14:creationId xmlns:p14="http://schemas.microsoft.com/office/powerpoint/2010/main" val="87687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89D6-8FD5-5845-93AB-A5F761E10676}"/>
              </a:ext>
            </a:extLst>
          </p:cNvPr>
          <p:cNvSpPr>
            <a:spLocks noGrp="1"/>
          </p:cNvSpPr>
          <p:nvPr>
            <p:ph type="title"/>
          </p:nvPr>
        </p:nvSpPr>
        <p:spPr>
          <a:xfrm>
            <a:off x="171450" y="136526"/>
            <a:ext cx="8972550" cy="611619"/>
          </a:xfrm>
        </p:spPr>
        <p:txBody>
          <a:bodyPr/>
          <a:lstStyle/>
          <a:p>
            <a:r>
              <a:rPr lang="es-ES"/>
              <a:t>8. Toma tiempo fuera de las personas con las que vives</a:t>
            </a:r>
            <a:endParaRPr lang="en-US" dirty="0"/>
          </a:p>
        </p:txBody>
      </p:sp>
      <p:sp>
        <p:nvSpPr>
          <p:cNvPr id="3" name="Text Placeholder 2">
            <a:extLst>
              <a:ext uri="{FF2B5EF4-FFF2-40B4-BE49-F238E27FC236}">
                <a16:creationId xmlns:a16="http://schemas.microsoft.com/office/drawing/2014/main" id="{E9887167-CA0C-7F49-92B2-C2C79841C5E2}"/>
              </a:ext>
            </a:extLst>
          </p:cNvPr>
          <p:cNvSpPr>
            <a:spLocks noGrp="1"/>
          </p:cNvSpPr>
          <p:nvPr>
            <p:ph type="body" sz="quarter" idx="10"/>
          </p:nvPr>
        </p:nvSpPr>
        <p:spPr>
          <a:xfrm>
            <a:off x="461963" y="1146175"/>
            <a:ext cx="8239125" cy="5399004"/>
          </a:xfrm>
        </p:spPr>
        <p:txBody>
          <a:bodyPr/>
          <a:lstStyle/>
          <a:p>
            <a:pPr>
              <a:spcBef>
                <a:spcPts val="600"/>
              </a:spcBef>
              <a:spcAft>
                <a:spcPts val="600"/>
              </a:spcAft>
            </a:pPr>
            <a:r>
              <a:rPr lang="es-ES"/>
              <a:t>Pasa un tiempo a solas, aparte de las personas con las que vives
Esto será más importante mientras más tiempo dure la incertidumbre</a:t>
            </a:r>
            <a:endParaRPr lang="en-US" dirty="0"/>
          </a:p>
        </p:txBody>
      </p:sp>
      <p:pic>
        <p:nvPicPr>
          <p:cNvPr id="5" name="Graphic 4">
            <a:extLst>
              <a:ext uri="{FF2B5EF4-FFF2-40B4-BE49-F238E27FC236}">
                <a16:creationId xmlns:a16="http://schemas.microsoft.com/office/drawing/2014/main" id="{E7A8CAB1-2EDC-6E40-8051-8D870CC8958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38023" y="3289300"/>
            <a:ext cx="3445277" cy="2616200"/>
          </a:xfrm>
          <a:prstGeom prst="rect">
            <a:avLst/>
          </a:prstGeom>
        </p:spPr>
      </p:pic>
    </p:spTree>
    <p:extLst>
      <p:ext uri="{BB962C8B-B14F-4D97-AF65-F5344CB8AC3E}">
        <p14:creationId xmlns:p14="http://schemas.microsoft.com/office/powerpoint/2010/main" val="325866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89D6-8FD5-5845-93AB-A5F761E10676}"/>
              </a:ext>
            </a:extLst>
          </p:cNvPr>
          <p:cNvSpPr>
            <a:spLocks noGrp="1"/>
          </p:cNvSpPr>
          <p:nvPr>
            <p:ph type="title"/>
          </p:nvPr>
        </p:nvSpPr>
        <p:spPr>
          <a:xfrm>
            <a:off x="171450" y="136526"/>
            <a:ext cx="8972550" cy="611619"/>
          </a:xfrm>
        </p:spPr>
        <p:txBody>
          <a:bodyPr/>
          <a:lstStyle/>
          <a:p>
            <a:r>
              <a:rPr lang="es-ES" sz="2400"/>
              <a:t>9. Practicar técnicas de manejo de la ansiedad que funcionen</a:t>
            </a:r>
            <a:endParaRPr lang="en-US" sz="2400" dirty="0"/>
          </a:p>
        </p:txBody>
      </p:sp>
      <p:pic>
        <p:nvPicPr>
          <p:cNvPr id="5" name="Picture 4">
            <a:extLst>
              <a:ext uri="{FF2B5EF4-FFF2-40B4-BE49-F238E27FC236}">
                <a16:creationId xmlns:a16="http://schemas.microsoft.com/office/drawing/2014/main" id="{882F9CC3-35CF-2441-8DA6-B1F3DB92B0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3550" y="1456531"/>
            <a:ext cx="5857875" cy="4067969"/>
          </a:xfrm>
          <a:prstGeom prst="rect">
            <a:avLst/>
          </a:prstGeom>
        </p:spPr>
      </p:pic>
    </p:spTree>
    <p:extLst>
      <p:ext uri="{BB962C8B-B14F-4D97-AF65-F5344CB8AC3E}">
        <p14:creationId xmlns:p14="http://schemas.microsoft.com/office/powerpoint/2010/main" val="1466364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89D6-8FD5-5845-93AB-A5F761E10676}"/>
              </a:ext>
            </a:extLst>
          </p:cNvPr>
          <p:cNvSpPr>
            <a:spLocks noGrp="1"/>
          </p:cNvSpPr>
          <p:nvPr>
            <p:ph type="title"/>
          </p:nvPr>
        </p:nvSpPr>
        <p:spPr>
          <a:xfrm>
            <a:off x="171450" y="136526"/>
            <a:ext cx="8972550" cy="611619"/>
          </a:xfrm>
        </p:spPr>
        <p:txBody>
          <a:bodyPr/>
          <a:lstStyle/>
          <a:p>
            <a:r>
              <a:rPr lang="es-ES" sz="2400"/>
              <a:t>9. Practicar técnicas de manejo de la ansiedad que funcionen</a:t>
            </a:r>
            <a:endParaRPr lang="en-US" sz="2400" dirty="0"/>
          </a:p>
        </p:txBody>
      </p:sp>
      <p:sp>
        <p:nvSpPr>
          <p:cNvPr id="3" name="Text Placeholder 2">
            <a:extLst>
              <a:ext uri="{FF2B5EF4-FFF2-40B4-BE49-F238E27FC236}">
                <a16:creationId xmlns:a16="http://schemas.microsoft.com/office/drawing/2014/main" id="{E9887167-CA0C-7F49-92B2-C2C79841C5E2}"/>
              </a:ext>
            </a:extLst>
          </p:cNvPr>
          <p:cNvSpPr>
            <a:spLocks noGrp="1"/>
          </p:cNvSpPr>
          <p:nvPr>
            <p:ph type="body" sz="quarter" idx="10"/>
          </p:nvPr>
        </p:nvSpPr>
        <p:spPr>
          <a:xfrm>
            <a:off x="461963" y="1146175"/>
            <a:ext cx="8239125" cy="5399004"/>
          </a:xfrm>
        </p:spPr>
        <p:txBody>
          <a:bodyPr/>
          <a:lstStyle/>
          <a:p>
            <a:pPr marL="514350" indent="-514350">
              <a:spcBef>
                <a:spcPts val="600"/>
              </a:spcBef>
              <a:spcAft>
                <a:spcPts val="600"/>
              </a:spcAft>
              <a:buFont typeface="+mj-lt"/>
              <a:buAutoNum type="arabicPeriod"/>
            </a:pPr>
            <a:r>
              <a:rPr lang="es-ES" sz="3200"/>
              <a:t>Respiración profunda
Haz zoom
Haz mucho zoom hacia atrás
Haz cosas con las manos</a:t>
            </a:r>
            <a:endParaRPr lang="en-US" sz="3200" dirty="0"/>
          </a:p>
        </p:txBody>
      </p:sp>
      <p:pic>
        <p:nvPicPr>
          <p:cNvPr id="5" name="Picture 4">
            <a:extLst>
              <a:ext uri="{FF2B5EF4-FFF2-40B4-BE49-F238E27FC236}">
                <a16:creationId xmlns:a16="http://schemas.microsoft.com/office/drawing/2014/main" id="{30C8B89A-8737-224E-9DC5-8F31560D88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7538" y="3824370"/>
            <a:ext cx="6304546" cy="2139626"/>
          </a:xfrm>
          <a:prstGeom prst="rect">
            <a:avLst/>
          </a:prstGeom>
        </p:spPr>
      </p:pic>
    </p:spTree>
    <p:extLst>
      <p:ext uri="{BB962C8B-B14F-4D97-AF65-F5344CB8AC3E}">
        <p14:creationId xmlns:p14="http://schemas.microsoft.com/office/powerpoint/2010/main" val="385069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89D6-8FD5-5845-93AB-A5F761E10676}"/>
              </a:ext>
            </a:extLst>
          </p:cNvPr>
          <p:cNvSpPr>
            <a:spLocks noGrp="1"/>
          </p:cNvSpPr>
          <p:nvPr>
            <p:ph type="title"/>
          </p:nvPr>
        </p:nvSpPr>
        <p:spPr>
          <a:xfrm>
            <a:off x="171450" y="136526"/>
            <a:ext cx="8972550" cy="611619"/>
          </a:xfrm>
        </p:spPr>
        <p:txBody>
          <a:bodyPr/>
          <a:lstStyle/>
          <a:p>
            <a:r>
              <a:rPr lang="en-US"/>
              <a:t>10. Evita mecanismos de afrontamiento de alto riesgo</a:t>
            </a:r>
            <a:endParaRPr lang="en-US" dirty="0"/>
          </a:p>
        </p:txBody>
      </p:sp>
      <p:sp>
        <p:nvSpPr>
          <p:cNvPr id="3" name="Text Placeholder 2">
            <a:extLst>
              <a:ext uri="{FF2B5EF4-FFF2-40B4-BE49-F238E27FC236}">
                <a16:creationId xmlns:a16="http://schemas.microsoft.com/office/drawing/2014/main" id="{E9887167-CA0C-7F49-92B2-C2C79841C5E2}"/>
              </a:ext>
            </a:extLst>
          </p:cNvPr>
          <p:cNvSpPr>
            <a:spLocks noGrp="1"/>
          </p:cNvSpPr>
          <p:nvPr>
            <p:ph type="body" sz="quarter" idx="10"/>
          </p:nvPr>
        </p:nvSpPr>
        <p:spPr>
          <a:xfrm>
            <a:off x="461963" y="1146175"/>
            <a:ext cx="8239125" cy="5399004"/>
          </a:xfrm>
        </p:spPr>
        <p:txBody>
          <a:bodyPr/>
          <a:lstStyle/>
          <a:p>
            <a:pPr>
              <a:spcBef>
                <a:spcPts val="600"/>
              </a:spcBef>
              <a:spcAft>
                <a:spcPts val="600"/>
              </a:spcAft>
            </a:pPr>
            <a:r>
              <a:rPr lang="es-ES"/>
              <a:t>Sé consciente de la mayor tentación de usar mecanismos de afrontamiento de alto riesgo o poco saludables como beber alcohol, fumar cigarrillos, consumir otras sustancias, comer en exceso, involucrarse en prácticas de relaciones riesgosas
Uso límite</a:t>
            </a:r>
            <a:endParaRPr lang="en-US" dirty="0"/>
          </a:p>
        </p:txBody>
      </p:sp>
      <p:pic>
        <p:nvPicPr>
          <p:cNvPr id="5" name="Picture 4">
            <a:extLst>
              <a:ext uri="{FF2B5EF4-FFF2-40B4-BE49-F238E27FC236}">
                <a16:creationId xmlns:a16="http://schemas.microsoft.com/office/drawing/2014/main" id="{0876EA9C-E907-FF47-BBCF-C4DA84D035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400" y="3845677"/>
            <a:ext cx="6572250" cy="1974333"/>
          </a:xfrm>
          <a:prstGeom prst="rect">
            <a:avLst/>
          </a:prstGeom>
        </p:spPr>
      </p:pic>
    </p:spTree>
    <p:extLst>
      <p:ext uri="{BB962C8B-B14F-4D97-AF65-F5344CB8AC3E}">
        <p14:creationId xmlns:p14="http://schemas.microsoft.com/office/powerpoint/2010/main" val="1966492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89D6-8FD5-5845-93AB-A5F761E10676}"/>
              </a:ext>
            </a:extLst>
          </p:cNvPr>
          <p:cNvSpPr>
            <a:spLocks noGrp="1"/>
          </p:cNvSpPr>
          <p:nvPr>
            <p:ph type="title"/>
          </p:nvPr>
        </p:nvSpPr>
        <p:spPr>
          <a:xfrm>
            <a:off x="171450" y="136526"/>
            <a:ext cx="8972550" cy="611619"/>
          </a:xfrm>
        </p:spPr>
        <p:txBody>
          <a:bodyPr/>
          <a:lstStyle/>
          <a:p>
            <a:r>
              <a:rPr lang="en-US"/>
              <a:t>11. Conéctate con un consejero</a:t>
            </a:r>
            <a:endParaRPr lang="en-US" dirty="0"/>
          </a:p>
        </p:txBody>
      </p:sp>
      <p:sp>
        <p:nvSpPr>
          <p:cNvPr id="3" name="Text Placeholder 2">
            <a:extLst>
              <a:ext uri="{FF2B5EF4-FFF2-40B4-BE49-F238E27FC236}">
                <a16:creationId xmlns:a16="http://schemas.microsoft.com/office/drawing/2014/main" id="{E9887167-CA0C-7F49-92B2-C2C79841C5E2}"/>
              </a:ext>
            </a:extLst>
          </p:cNvPr>
          <p:cNvSpPr>
            <a:spLocks noGrp="1"/>
          </p:cNvSpPr>
          <p:nvPr>
            <p:ph type="body" sz="quarter" idx="10"/>
          </p:nvPr>
        </p:nvSpPr>
        <p:spPr>
          <a:xfrm>
            <a:off x="461963" y="1146175"/>
            <a:ext cx="8239125" cy="5399004"/>
          </a:xfrm>
        </p:spPr>
        <p:txBody>
          <a:bodyPr/>
          <a:lstStyle/>
          <a:p>
            <a:pPr>
              <a:spcBef>
                <a:spcPts val="600"/>
              </a:spcBef>
              <a:spcAft>
                <a:spcPts val="600"/>
              </a:spcAft>
            </a:pPr>
            <a:r>
              <a:rPr lang="es-ES" dirty="0"/>
              <a:t>Tu consejería EARP está disponible por teléfono o videollamada.  
Para solicitar una cita, envía un correo electrónico a </a:t>
            </a:r>
            <a:r>
              <a:rPr lang="es-ES" dirty="0">
                <a:hlinkClick r:id="rId3"/>
              </a:rPr>
              <a:t>IRC@konterragroup.net</a:t>
            </a:r>
            <a:r>
              <a:rPr lang="es-ES" dirty="0"/>
              <a:t> </a:t>
            </a:r>
            <a:endParaRPr lang="en-US" dirty="0"/>
          </a:p>
        </p:txBody>
      </p:sp>
      <p:pic>
        <p:nvPicPr>
          <p:cNvPr id="8" name="Picture 7">
            <a:extLst>
              <a:ext uri="{FF2B5EF4-FFF2-40B4-BE49-F238E27FC236}">
                <a16:creationId xmlns:a16="http://schemas.microsoft.com/office/drawing/2014/main" id="{9DE836F3-6BAB-104E-AF97-0F4F80F797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1075" y="3361206"/>
            <a:ext cx="5254625" cy="2703044"/>
          </a:xfrm>
          <a:prstGeom prst="rect">
            <a:avLst/>
          </a:prstGeom>
        </p:spPr>
      </p:pic>
    </p:spTree>
    <p:extLst>
      <p:ext uri="{BB962C8B-B14F-4D97-AF65-F5344CB8AC3E}">
        <p14:creationId xmlns:p14="http://schemas.microsoft.com/office/powerpoint/2010/main" val="2804099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89D6-8FD5-5845-93AB-A5F761E10676}"/>
              </a:ext>
            </a:extLst>
          </p:cNvPr>
          <p:cNvSpPr>
            <a:spLocks noGrp="1"/>
          </p:cNvSpPr>
          <p:nvPr>
            <p:ph type="title"/>
          </p:nvPr>
        </p:nvSpPr>
        <p:spPr>
          <a:xfrm>
            <a:off x="171450" y="136526"/>
            <a:ext cx="8972550" cy="611619"/>
          </a:xfrm>
        </p:spPr>
        <p:txBody>
          <a:bodyPr/>
          <a:lstStyle/>
          <a:p>
            <a:r>
              <a:rPr lang="es-ES"/>
              <a:t>Haz un plan: responde estas preguntas...</a:t>
            </a:r>
            <a:endParaRPr lang="en-US" dirty="0"/>
          </a:p>
        </p:txBody>
      </p:sp>
      <p:sp>
        <p:nvSpPr>
          <p:cNvPr id="3" name="Text Placeholder 2">
            <a:extLst>
              <a:ext uri="{FF2B5EF4-FFF2-40B4-BE49-F238E27FC236}">
                <a16:creationId xmlns:a16="http://schemas.microsoft.com/office/drawing/2014/main" id="{E9887167-CA0C-7F49-92B2-C2C79841C5E2}"/>
              </a:ext>
            </a:extLst>
          </p:cNvPr>
          <p:cNvSpPr>
            <a:spLocks noGrp="1"/>
          </p:cNvSpPr>
          <p:nvPr>
            <p:ph type="body" sz="quarter" idx="10"/>
          </p:nvPr>
        </p:nvSpPr>
        <p:spPr>
          <a:xfrm>
            <a:off x="299499" y="895649"/>
            <a:ext cx="8239125" cy="5399004"/>
          </a:xfrm>
        </p:spPr>
        <p:txBody>
          <a:bodyPr/>
          <a:lstStyle/>
          <a:p>
            <a:pPr marL="457200" lvl="0" indent="-457200">
              <a:buFont typeface="+mj-lt"/>
              <a:buAutoNum type="arabicPeriod"/>
            </a:pPr>
            <a:r>
              <a:rPr lang="es-ES" sz="2400"/>
              <a:t>¿Qué tipo de "rutina" diaria quiero establecer? 
¿Con qué familia y amigos quiero conectar especialmente en las próximas semanas? 
¿Dónde y cuándo recibiré mis noticias? 
¿Cómo voy a hacer algo de ejercicio esta semana? 
¿Qué haré para divertirme? 
¿Qué haré para ayudarme a desconectarme del trabajo? 
¿Programaré una sesión de consejería? ¿Qué me gustaría más discutir con un consejero o coach? 
¿Qué estrategia intentaré primero si me siento muy ansioso, distraído o abrumado?</a:t>
            </a:r>
            <a:endParaRPr lang="en-US" dirty="0"/>
          </a:p>
        </p:txBody>
      </p:sp>
    </p:spTree>
    <p:extLst>
      <p:ext uri="{BB962C8B-B14F-4D97-AF65-F5344CB8AC3E}">
        <p14:creationId xmlns:p14="http://schemas.microsoft.com/office/powerpoint/2010/main" val="371227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608FE-CA8B-3641-9F4F-251B270385A5}"/>
              </a:ext>
            </a:extLst>
          </p:cNvPr>
          <p:cNvSpPr>
            <a:spLocks noGrp="1"/>
          </p:cNvSpPr>
          <p:nvPr>
            <p:ph type="title"/>
          </p:nvPr>
        </p:nvSpPr>
        <p:spPr/>
        <p:txBody>
          <a:bodyPr/>
          <a:lstStyle/>
          <a:p>
            <a:r>
              <a:rPr lang="es-ES"/>
              <a:t>Recursos adicionales de apoyo al personal</a:t>
            </a:r>
            <a:endParaRPr lang="en-US" dirty="0"/>
          </a:p>
        </p:txBody>
      </p:sp>
      <p:sp>
        <p:nvSpPr>
          <p:cNvPr id="3" name="Text Placeholder 2">
            <a:extLst>
              <a:ext uri="{FF2B5EF4-FFF2-40B4-BE49-F238E27FC236}">
                <a16:creationId xmlns:a16="http://schemas.microsoft.com/office/drawing/2014/main" id="{949F7B81-310D-1948-8EA3-9391106509F6}"/>
              </a:ext>
            </a:extLst>
          </p:cNvPr>
          <p:cNvSpPr>
            <a:spLocks noGrp="1"/>
          </p:cNvSpPr>
          <p:nvPr>
            <p:ph type="body" sz="quarter" idx="10"/>
          </p:nvPr>
        </p:nvSpPr>
        <p:spPr>
          <a:xfrm>
            <a:off x="461964" y="1146175"/>
            <a:ext cx="7336316" cy="4941804"/>
          </a:xfrm>
        </p:spPr>
        <p:txBody>
          <a:bodyPr/>
          <a:lstStyle/>
          <a:p>
            <a:r>
              <a:rPr lang="es-ES" dirty="0"/>
              <a:t>Recursos y servicios para el personal del IRC en la página </a:t>
            </a:r>
            <a:r>
              <a:rPr lang="es-ES"/>
              <a:t>de Duty of Care: </a:t>
            </a:r>
            <a:r>
              <a:rPr lang="es-ES" dirty="0">
                <a:hlinkClick r:id="rId3"/>
              </a:rPr>
              <a:t>https://doc.rescue.org/</a:t>
            </a:r>
            <a:r>
              <a:rPr lang="es-ES" dirty="0"/>
              <a:t>  
Recursos de autocuidado y gestión en el sitio web del Grupo KonTerra: </a:t>
            </a:r>
            <a:r>
              <a:rPr lang="es-ES" dirty="0">
                <a:hlinkClick r:id="rId4"/>
              </a:rPr>
              <a:t>http://www.konterragroup.net/</a:t>
            </a:r>
            <a:r>
              <a:rPr lang="es-ES" dirty="0"/>
              <a:t>  
Comunícate con el equipo de Duty of Care si tienes alguna pregunta en: </a:t>
            </a:r>
            <a:r>
              <a:rPr lang="es-ES" dirty="0">
                <a:hlinkClick r:id="rId5"/>
              </a:rPr>
              <a:t>DutyOfCare@rescue.org</a:t>
            </a:r>
            <a:r>
              <a:rPr lang="es-ES" dirty="0"/>
              <a:t> </a:t>
            </a:r>
            <a:endParaRPr lang="en-US" dirty="0"/>
          </a:p>
        </p:txBody>
      </p:sp>
    </p:spTree>
    <p:extLst>
      <p:ext uri="{BB962C8B-B14F-4D97-AF65-F5344CB8AC3E}">
        <p14:creationId xmlns:p14="http://schemas.microsoft.com/office/powerpoint/2010/main" val="25688876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derstanding Burnout" id="{9F9F561A-3832-4B44-A019-50EB6AB0E3B5}" vid="{FE375CF1-A32D-6A47-9B5C-96D78946E5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8788</TotalTime>
  <Words>5314</Words>
  <Application>Microsoft Office PowerPoint</Application>
  <PresentationFormat>On-screen Show (4:3)</PresentationFormat>
  <Paragraphs>245</Paragraphs>
  <Slides>24</Slides>
  <Notes>24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0" baseType="lpstr">
      <vt:lpstr>Aptos</vt:lpstr>
      <vt:lpstr>Arial</vt:lpstr>
      <vt:lpstr>Calibri</vt:lpstr>
      <vt:lpstr>Wingdings</vt:lpstr>
      <vt:lpstr>Office Theme</vt:lpstr>
      <vt:lpstr>think-cell Slide</vt:lpstr>
      <vt:lpstr>Mantener la resiliencia durante la incertidumbre</vt:lpstr>
      <vt:lpstr>Preguntas importantes por responder</vt:lpstr>
      <vt:lpstr>1. ¿Por qué es tan estresante la incertidumbre?</vt:lpstr>
      <vt:lpstr>Factores que hacen que la incertidumbre sea estresante</vt:lpstr>
      <vt:lpstr>2. ¿Qué tipo de reacciones al estrés podríamos esperar ver y experimentar?</vt:lpstr>
      <vt:lpstr>Reacciones comunes durante la incertidumbre(I)</vt:lpstr>
      <vt:lpstr>Reacciones comunes durante una incertidumbre (II)</vt:lpstr>
      <vt:lpstr>reacciones comunes a lo largo del tiempo y durante la incertidumbre (I)</vt:lpstr>
      <vt:lpstr>Reacciones comunes a lo largo del tiempo y durante la incertidumbre (II)</vt:lpstr>
      <vt:lpstr>3. ¿Qué podemos hacer para manejar el estrés y fortalecer la resiliencia durante este tiempo?</vt:lpstr>
      <vt:lpstr>1. Espera experimentar sentimientos intensos</vt:lpstr>
      <vt:lpstr>2. Volver a lo básico</vt:lpstr>
      <vt:lpstr>3. Mantente conectado con personas importantes para ti</vt:lpstr>
      <vt:lpstr>4. Crear nueva estructura y rutinas</vt:lpstr>
      <vt:lpstr>5. Deja tu teléfono y aléjate de las noticias</vt:lpstr>
      <vt:lpstr>6. Haz algo que disfrutes todos los días</vt:lpstr>
      <vt:lpstr>7. Sal cuando puedas</vt:lpstr>
      <vt:lpstr>8. Toma tiempo fuera de las personas con las que vives</vt:lpstr>
      <vt:lpstr>9. Practicar técnicas de manejo de la ansiedad que funcionen</vt:lpstr>
      <vt:lpstr>9. Practicar técnicas de manejo de la ansiedad que funcionen</vt:lpstr>
      <vt:lpstr>10. Evita mecanismos de afrontamiento de alto riesgo</vt:lpstr>
      <vt:lpstr>11. Conéctate con un consejero</vt:lpstr>
      <vt:lpstr>Haz un plan: responde estas preguntas...</vt:lpstr>
      <vt:lpstr>Recursos adicionales de apoyo al personal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and Tackling Burnout</dc:title>
  <dc:creator>Lisa McKay</dc:creator>
  <cp:lastModifiedBy>Lana Albqa'een</cp:lastModifiedBy>
  <cp:revision>173</cp:revision>
  <cp:lastPrinted>2018-03-21T12:36:13Z</cp:lastPrinted>
  <dcterms:created xsi:type="dcterms:W3CDTF">2019-12-13T02:50:12Z</dcterms:created>
  <dcterms:modified xsi:type="dcterms:W3CDTF">2026-08-31T20:07:26Z</dcterms:modified>
</cp:coreProperties>
</file>